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78" r:id="rId3"/>
    <p:sldId id="382" r:id="rId4"/>
    <p:sldId id="384" r:id="rId5"/>
    <p:sldId id="383" r:id="rId6"/>
    <p:sldId id="263" r:id="rId7"/>
    <p:sldId id="281" r:id="rId8"/>
    <p:sldId id="424" r:id="rId9"/>
    <p:sldId id="279" r:id="rId10"/>
    <p:sldId id="264" r:id="rId11"/>
    <p:sldId id="274" r:id="rId12"/>
    <p:sldId id="400" r:id="rId13"/>
    <p:sldId id="379" r:id="rId14"/>
    <p:sldId id="425" r:id="rId15"/>
    <p:sldId id="426" r:id="rId16"/>
    <p:sldId id="427" r:id="rId17"/>
    <p:sldId id="380" r:id="rId18"/>
    <p:sldId id="385" r:id="rId19"/>
    <p:sldId id="3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8C432-27A5-43F2-B39F-43BE7405B531}">
          <p14:sldIdLst>
            <p14:sldId id="378"/>
            <p14:sldId id="382"/>
            <p14:sldId id="384"/>
            <p14:sldId id="383"/>
            <p14:sldId id="263"/>
            <p14:sldId id="281"/>
            <p14:sldId id="424"/>
            <p14:sldId id="279"/>
            <p14:sldId id="264"/>
            <p14:sldId id="274"/>
            <p14:sldId id="400"/>
            <p14:sldId id="379"/>
            <p14:sldId id="425"/>
            <p14:sldId id="426"/>
            <p14:sldId id="427"/>
            <p14:sldId id="380"/>
            <p14:sldId id="385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017"/>
    <a:srgbClr val="4A280E"/>
    <a:srgbClr val="6F5C49"/>
    <a:srgbClr val="68A042"/>
    <a:srgbClr val="6FAC46"/>
    <a:srgbClr val="476D2D"/>
    <a:srgbClr val="385723"/>
    <a:srgbClr val="EDCC81"/>
    <a:srgbClr val="E3A16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304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807-DD94-437D-9262-FD7B6E312AE8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E1DF-522E-435C-A848-BD1AE3BC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7401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3612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3612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</a:t>
            </a:r>
            <a:r>
              <a:rPr lang="en-US" dirty="0"/>
              <a:t>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3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8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922-8205-4434-94ED-EAC78FD3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FDB47-1644-4F58-A261-BC6B6245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DD95-86EB-4E90-B29B-642ACAF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8805-2C84-4526-9ADC-A4F26B65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F345-1CDF-48C0-91CD-A1400F3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9F9-BAE6-45B2-B702-4A048FA3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CE3C-3BC6-46D5-8553-4B84F84F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54EC-E2FD-4650-BCB3-FFEAE563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C20D-5264-4DFA-9FFE-DB6670C5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3C05-216D-4DAA-9F71-5D5BA30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0331-1BC1-48A8-9AC6-CF6E904F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894C-1500-4C08-A7D3-A860E770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F6B5-4737-4DEE-BD62-8987750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4E78-027A-4D1A-BE36-FEB29C5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BB5A-42B9-4532-9952-1ADF5EB2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850B-58DA-4E32-A9BF-085C16AF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917-6E96-4A3E-B9EB-8014168A8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754F-E594-4931-90C9-48CEBF9D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9CC4-257B-49CB-ACBC-2E2DEB06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1342-8C39-4479-8C6F-67F0D9F8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653BD-6D62-4AB4-B6B6-BD06260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A26C-E369-4711-9714-6AC15F4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F340D-4167-479C-9A53-5628C04E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814A-4251-49D8-955C-FD981D8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F603E-8C13-4051-86CC-5CA56805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22A05-1B15-4F85-9A46-24FAF17EA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28922-C987-4901-B2AD-96942CE6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F6319-9386-40EF-854F-27E99CF7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BB29E-8478-4D4A-AC4F-55DEEAC6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07B5-ED86-49A5-9F72-DF64F835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C75F-0C86-4218-9D47-3B0D145F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FA83C-6E4C-4230-951D-E65D9362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0CDC-28D9-46DA-BC28-28D1BD19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5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58AE4-8A8F-4905-80E5-D43CA657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3D-AA06-469D-A0AB-9BA14F1A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6542A-57D1-4F72-97B9-580C2B8F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0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6A4C-CB80-4ADD-8455-35AB688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B63B-715C-413E-A5F1-8CE6D9B5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05456-9110-4320-A17A-FE95D63E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7EF8-95A0-4734-A75A-33BC00C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F5646-855C-429E-BD1F-55351679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97AFA-E5CF-40C2-AFF4-25DC146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A30F-E088-4E7D-B59A-5070979E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E9026-EFA8-4A58-9048-7FDEE427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469B-155C-44B2-9D13-996C2A93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403D-EE00-4511-A4C9-5049B2B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8E5D-777B-4D30-BD8B-EA0DE2A8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96580-746A-4CAB-B66E-096E59ED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2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18F8-DE6E-4AF4-BC9F-64389864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26DF8-2954-4DD5-8FA9-54A428AA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0B65-4509-4DD8-A0DE-889755A2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A266-FE0D-4AEF-8DF8-B7CC59D4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EE2B-1871-42E4-8607-ABA7576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3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8CF14-FDA7-489C-89B4-AB5A37737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868A-442A-421F-BE35-4228E4AC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B3A0-003B-4E48-84E4-0B28E51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2251-C7F0-4C55-BA43-4628EECA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6A2-C6A9-48E6-8BCB-126E89B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3612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6900" y="6310312"/>
            <a:ext cx="838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74017"/>
                </a:solidFill>
              </a:defRPr>
            </a:lvl1pPr>
          </a:lstStyle>
          <a:p>
            <a:fld id="{9C491954-6DC1-46E9-80DF-C80FE66E12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7401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7401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7401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7401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401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401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16E07-13CE-4B4F-B0FB-0118F485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28A2-E2D3-47ED-8EA1-39C8C4DA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FEFE-4AE3-4E3E-8EA6-06F081326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2583-3681-4451-9A6C-F6B97CA7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DA44-5BBE-4FCC-8F3E-E4CEAB7D3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2055-E854-4EE3-A0AE-15ECBACE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0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0.png"/><Relationship Id="rId5" Type="http://schemas.openxmlformats.org/officeDocument/2006/relationships/image" Target="../media/image180.png"/><Relationship Id="rId10" Type="http://schemas.openxmlformats.org/officeDocument/2006/relationships/image" Target="../media/image71.png"/><Relationship Id="rId4" Type="http://schemas.openxmlformats.org/officeDocument/2006/relationships/image" Target="../media/image170.png"/><Relationship Id="rId9" Type="http://schemas.openxmlformats.org/officeDocument/2006/relationships/image" Target="../media/image60.png"/><Relationship Id="rId1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1.png"/><Relationship Id="rId7" Type="http://schemas.openxmlformats.org/officeDocument/2006/relationships/image" Target="../media/image1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241.png"/><Relationship Id="rId10" Type="http://schemas.openxmlformats.org/officeDocument/2006/relationships/image" Target="../media/image150.png"/><Relationship Id="rId4" Type="http://schemas.openxmlformats.org/officeDocument/2006/relationships/image" Target="../media/image91.png"/><Relationship Id="rId9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DEFC8A-2CD8-4A43-8A9A-822DCA074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Added Mass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B68C80-E4A2-405C-8728-B0FCFF264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Rodney Metoyer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0EF74-354F-48B0-BDF1-700051DD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9FD3-BFC3-4B54-924B-DCA2CCCF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Theory Solution Continued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626C6-942A-4464-A29A-67D4A3EB89D3}"/>
              </a:ext>
            </a:extLst>
          </p:cNvPr>
          <p:cNvSpPr/>
          <p:nvPr/>
        </p:nvSpPr>
        <p:spPr>
          <a:xfrm>
            <a:off x="422957" y="1609221"/>
            <a:ext cx="9598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If the section is symmetrical*, the body force and torque equations reduce to: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89C16-068D-40B4-9A57-1ED695CDB9C9}"/>
              </a:ext>
            </a:extLst>
          </p:cNvPr>
          <p:cNvSpPr/>
          <p:nvPr/>
        </p:nvSpPr>
        <p:spPr>
          <a:xfrm>
            <a:off x="422956" y="4439113"/>
            <a:ext cx="9598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Then we take the partial derivatives of each component with respect to each body frame acceleration to compute the coefficients.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C1CE12-1B6B-47A7-B0CE-411BBC01062E}"/>
                  </a:ext>
                </a:extLst>
              </p:cNvPr>
              <p:cNvSpPr/>
              <p:nvPr/>
            </p:nvSpPr>
            <p:spPr>
              <a:xfrm>
                <a:off x="4020462" y="2190488"/>
                <a:ext cx="4151072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C1CE12-1B6B-47A7-B0CE-411BBC010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62" y="2190488"/>
                <a:ext cx="4151072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D991BF-8DF5-4FF1-95D8-A252BCEE5637}"/>
                  </a:ext>
                </a:extLst>
              </p:cNvPr>
              <p:cNvSpPr/>
              <p:nvPr/>
            </p:nvSpPr>
            <p:spPr>
              <a:xfrm>
                <a:off x="1588653" y="3286841"/>
                <a:ext cx="9014691" cy="87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b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D991BF-8DF5-4FF1-95D8-A252BCEE5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53" y="3286841"/>
                <a:ext cx="9014691" cy="871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E397BF1-3EAE-4C9F-94AE-F5FE6DAC5900}"/>
              </a:ext>
            </a:extLst>
          </p:cNvPr>
          <p:cNvSpPr/>
          <p:nvPr/>
        </p:nvSpPr>
        <p:spPr>
          <a:xfrm>
            <a:off x="135423" y="5522312"/>
            <a:ext cx="1192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*The symmetrical assumption is not necessary, but it speeds things up, and we do not have a need for asymmetrical sections.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8086-73C1-40E6-B333-C776228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2EE4-9D29-4571-9576-5869AB6E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2482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ellipses of equivalent chord and thickness to represent the blade sections</a:t>
            </a:r>
          </a:p>
          <a:p>
            <a:r>
              <a:rPr lang="en-US" dirty="0"/>
              <a:t>Use circles of ellipsoid sections to represent the body</a:t>
            </a:r>
          </a:p>
          <a:p>
            <a:r>
              <a:rPr lang="en-US" dirty="0"/>
              <a:t>Note that the matrix is only diagonal because of the opposite twists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CCBC9-483A-453D-B765-9C3780EF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717D16E-E7CA-439D-BFE1-5F1157B62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365125"/>
            <a:ext cx="5132879" cy="5695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6AC3C1-C057-456A-B850-CD04007C1522}"/>
                  </a:ext>
                </a:extLst>
              </p:cNvPr>
              <p:cNvSpPr txBox="1"/>
              <p:nvPr/>
            </p:nvSpPr>
            <p:spPr>
              <a:xfrm>
                <a:off x="964452" y="4308547"/>
                <a:ext cx="4863191" cy="1550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A280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A28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.834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5.834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4.834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0.652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0.652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4A280E"/>
                                    </a:solidFill>
                                    <a:latin typeface="Cambria Math" panose="02040503050406030204" pitchFamily="18" charset="0"/>
                                  </a:rPr>
                                  <m:t>0.0195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A280E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6AC3C1-C057-456A-B850-CD04007C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2" y="4308547"/>
                <a:ext cx="4863191" cy="1550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7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269B-DC3C-4E5A-B18D-1B5A90E3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368A-C75E-4363-A79B-E502FD0D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46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can’t we just add some mass?</a:t>
            </a:r>
          </a:p>
          <a:p>
            <a:pPr lvl="1"/>
            <a:r>
              <a:rPr lang="en-US" dirty="0"/>
              <a:t>Hopefully I’ve answered this – added mass coefficients are not mass, they are constants of proportionality that arise from a different physical phenomenon but are also proportional to acceleration</a:t>
            </a:r>
          </a:p>
          <a:p>
            <a:r>
              <a:rPr lang="en-US" dirty="0"/>
              <a:t>Why is the apparent mass force different when the fluid accelerates compared to when the vehicle accelerates?</a:t>
            </a:r>
          </a:p>
          <a:p>
            <a:pPr lvl="1"/>
            <a:r>
              <a:rPr lang="en-US" dirty="0"/>
              <a:t>Because the physical phenomenon is pressure due to inertia, and the pressure is different when the fluid is accelerating vs. when the body is accelerating</a:t>
            </a:r>
          </a:p>
          <a:p>
            <a:r>
              <a:rPr lang="en-US" dirty="0"/>
              <a:t>Why is there is a difference between my simulation and someone else’s simulation?</a:t>
            </a:r>
          </a:p>
          <a:p>
            <a:pPr lvl="1"/>
            <a:r>
              <a:rPr lang="en-US" dirty="0"/>
              <a:t>There are three modeling entities that are required for a simulation to exist</a:t>
            </a:r>
          </a:p>
          <a:p>
            <a:pPr lvl="1"/>
            <a:r>
              <a:rPr lang="en-US" dirty="0"/>
              <a:t>Differences in results may arise from differences in any of the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12B7-CDB9-4F5A-AE5D-E58A8D3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88AE-BC18-4133-A0E3-DAD3C234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1D2F-F13F-4AD9-8BB4-31DC1F1E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Conceptual Model</a:t>
            </a:r>
          </a:p>
          <a:p>
            <a:pPr lvl="1"/>
            <a:r>
              <a:rPr lang="en-US" dirty="0"/>
              <a:t>This is the physical world that you are trying to simulate</a:t>
            </a:r>
          </a:p>
          <a:p>
            <a:pPr lvl="1"/>
            <a:r>
              <a:rPr lang="en-US" dirty="0"/>
              <a:t>Though it should always be defined explicitly, it is often only defined implicitly</a:t>
            </a:r>
          </a:p>
          <a:p>
            <a:pPr lvl="1"/>
            <a:r>
              <a:rPr lang="en-US" dirty="0"/>
              <a:t>This is by far the most difficult model to document, and it is the most important for enabling collaborative development</a:t>
            </a:r>
          </a:p>
          <a:p>
            <a:pPr lvl="1"/>
            <a:r>
              <a:rPr lang="en-US" dirty="0" err="1"/>
              <a:t>Simuland</a:t>
            </a:r>
            <a:r>
              <a:rPr lang="en-US" dirty="0"/>
              <a:t> is a related concept</a:t>
            </a:r>
          </a:p>
          <a:p>
            <a:r>
              <a:rPr lang="en-US" dirty="0"/>
              <a:t>Mathematical Model</a:t>
            </a:r>
          </a:p>
          <a:p>
            <a:pPr lvl="1"/>
            <a:r>
              <a:rPr lang="en-US" dirty="0"/>
              <a:t>This is the mathematical model that you are executing in the computer</a:t>
            </a:r>
          </a:p>
          <a:p>
            <a:pPr lvl="1"/>
            <a:r>
              <a:rPr lang="en-US" dirty="0"/>
              <a:t>It is the link between the conceptual model and the computational model</a:t>
            </a:r>
          </a:p>
          <a:p>
            <a:pPr lvl="1"/>
            <a:r>
              <a:rPr lang="en-US" dirty="0"/>
              <a:t>Enables verification (checking that the computer is doing what you think you told it to do)</a:t>
            </a:r>
          </a:p>
          <a:p>
            <a:r>
              <a:rPr lang="en-US" dirty="0"/>
              <a:t>Computational Model</a:t>
            </a:r>
          </a:p>
          <a:p>
            <a:pPr lvl="1"/>
            <a:r>
              <a:rPr lang="en-US" dirty="0"/>
              <a:t>This is the actual implementation of the conceptual model through execution of the mathematical model</a:t>
            </a:r>
          </a:p>
          <a:p>
            <a:pPr lvl="1"/>
            <a:r>
              <a:rPr lang="en-US" dirty="0"/>
              <a:t>Enables validation (checking that the computer is producing results that align with experimental results)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4D695-C94C-4D7F-9352-7F181484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FBF4-BAFF-4582-9388-9156BEAF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Error (or Differences)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DF0E-9811-4AD8-9BA9-F6B8F306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Model (How we view the world is different/wrong)</a:t>
            </a:r>
          </a:p>
          <a:p>
            <a:pPr lvl="1"/>
            <a:r>
              <a:rPr lang="en-US" dirty="0"/>
              <a:t>I am assuming Newtonian physics whereas Ayaz is incorporating relativistic effects (whose velocity is better?)</a:t>
            </a:r>
          </a:p>
          <a:p>
            <a:pPr lvl="1"/>
            <a:r>
              <a:rPr lang="en-US" dirty="0"/>
              <a:t>James assumes blood flow is constant because only the mean pressure is important for his modeling objectives whereas the pressure waveform is critical for my work (what does pressure mean?)</a:t>
            </a:r>
          </a:p>
          <a:p>
            <a:r>
              <a:rPr lang="en-US" dirty="0"/>
              <a:t>Mathematical Model</a:t>
            </a:r>
          </a:p>
          <a:p>
            <a:pPr lvl="1"/>
            <a:r>
              <a:rPr lang="en-US" dirty="0"/>
              <a:t>Usually honest misunderstandings and/or negligence</a:t>
            </a:r>
          </a:p>
          <a:p>
            <a:r>
              <a:rPr lang="en-US" dirty="0"/>
              <a:t>Computational Model</a:t>
            </a:r>
          </a:p>
          <a:p>
            <a:pPr lvl="1"/>
            <a:r>
              <a:rPr lang="en-US" dirty="0"/>
              <a:t>Sources are myriad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AD882-B24B-4CEE-B87B-D2DCF175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3740-B3B0-4EE9-8E4F-33242525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Valuable Mitigation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564A-EF92-4AAB-9A12-0B5D16FB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 my opinion, the most value tools for mitigating error in computational models</a:t>
            </a:r>
          </a:p>
          <a:p>
            <a:pPr lvl="1"/>
            <a:r>
              <a:rPr lang="en-US" dirty="0"/>
              <a:t>Let’s you trade units of code</a:t>
            </a:r>
          </a:p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Related to encapsulation</a:t>
            </a:r>
          </a:p>
          <a:p>
            <a:pPr lvl="1"/>
            <a:r>
              <a:rPr lang="en-US" dirty="0"/>
              <a:t>Let’s you test units of code</a:t>
            </a:r>
          </a:p>
          <a:p>
            <a:pPr lvl="1"/>
            <a:r>
              <a:rPr lang="en-US" dirty="0"/>
              <a:t>Must be automated to be effective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Not just comments (which are a key component of documenting the computational </a:t>
            </a:r>
            <a:r>
              <a:rPr lang="en-US"/>
              <a:t>model)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4450D-83BE-416C-99E4-9332480C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70E8-0494-4961-B5EB-3C09E450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deal with a velocity gradient?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074D-11FE-4078-BD2C-FB72A510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Must account for the spatial change in velocity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5181-E60F-4CDF-A7FA-505ED31E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75510-ECAF-4E25-8541-878AAE4304A2}"/>
              </a:ext>
            </a:extLst>
          </p:cNvPr>
          <p:cNvSpPr txBox="1">
            <a:spLocks/>
          </p:cNvSpPr>
          <p:nvPr/>
        </p:nvSpPr>
        <p:spPr>
          <a:xfrm>
            <a:off x="838200" y="3237706"/>
            <a:ext cx="10515600" cy="6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alternatively in the pressure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E51A1-1D47-48F5-8C4F-ED79CBF7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8549"/>
            <a:ext cx="7723009" cy="755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8A35B-8166-4557-A434-467B4B19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9056"/>
            <a:ext cx="7723009" cy="702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9379B-1BED-4DF8-85D6-FD763C7B4773}"/>
              </a:ext>
            </a:extLst>
          </p:cNvPr>
          <p:cNvSpPr txBox="1"/>
          <p:nvPr/>
        </p:nvSpPr>
        <p:spPr>
          <a:xfrm>
            <a:off x="9182101" y="327449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Newman pg. 156-9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79EFF-21B8-4531-80DA-814CECA76BF9}"/>
              </a:ext>
            </a:extLst>
          </p:cNvPr>
          <p:cNvSpPr txBox="1"/>
          <p:nvPr/>
        </p:nvSpPr>
        <p:spPr>
          <a:xfrm>
            <a:off x="838200" y="4765397"/>
            <a:ext cx="89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74017"/>
                </a:solidFill>
              </a:rPr>
              <a:t>Still working on the more general case when the added mass matrix has off-diagonal elements.</a:t>
            </a:r>
          </a:p>
        </p:txBody>
      </p:sp>
    </p:spTree>
    <p:extLst>
      <p:ext uri="{BB962C8B-B14F-4D97-AF65-F5344CB8AC3E}">
        <p14:creationId xmlns:p14="http://schemas.microsoft.com/office/powerpoint/2010/main" val="378755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70E8-0494-4961-B5EB-3C09E450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deal with a velocity gradient?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5181-E60F-4CDF-A7FA-505ED31E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E51A1-1D47-48F5-8C4F-ED79CBF7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999"/>
            <a:ext cx="7723009" cy="755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8A35B-8166-4557-A434-467B4B19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27342"/>
            <a:ext cx="7723009" cy="702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79EFF-21B8-4531-80DA-814CECA76BF9}"/>
              </a:ext>
            </a:extLst>
          </p:cNvPr>
          <p:cNvSpPr txBox="1"/>
          <p:nvPr/>
        </p:nvSpPr>
        <p:spPr>
          <a:xfrm>
            <a:off x="838200" y="3036018"/>
            <a:ext cx="89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74017"/>
                </a:solidFill>
              </a:rPr>
              <a:t>Buoyancy-like term that arises from non-uniformity in space and/or time.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F5E93-5295-494D-A66E-876B68673513}"/>
              </a:ext>
            </a:extLst>
          </p:cNvPr>
          <p:cNvSpPr/>
          <p:nvPr/>
        </p:nvSpPr>
        <p:spPr>
          <a:xfrm>
            <a:off x="628650" y="504520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4017"/>
                </a:solidFill>
              </a:rPr>
              <a:t>Note that the analogous </a:t>
            </a:r>
            <a:r>
              <a:rPr lang="en-US" sz="2400" dirty="0" err="1">
                <a:solidFill>
                  <a:srgbClr val="774017"/>
                </a:solidFill>
              </a:rPr>
              <a:t>Archimedian</a:t>
            </a:r>
            <a:r>
              <a:rPr lang="en-US" sz="2400" dirty="0">
                <a:solidFill>
                  <a:srgbClr val="774017"/>
                </a:solidFill>
              </a:rPr>
              <a:t> hydrostatic force would overlook the added-mass coefficient.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F9CE3-F752-41A6-BE8B-F3A5D4286F66}"/>
              </a:ext>
            </a:extLst>
          </p:cNvPr>
          <p:cNvCxnSpPr/>
          <p:nvPr/>
        </p:nvCxnSpPr>
        <p:spPr>
          <a:xfrm flipH="1" flipV="1">
            <a:off x="2876550" y="2620961"/>
            <a:ext cx="209550" cy="346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249C1F-A9CC-4A93-B959-96787B0215F0}"/>
              </a:ext>
            </a:extLst>
          </p:cNvPr>
          <p:cNvCxnSpPr/>
          <p:nvPr/>
        </p:nvCxnSpPr>
        <p:spPr>
          <a:xfrm flipH="1">
            <a:off x="2600325" y="3451516"/>
            <a:ext cx="390525" cy="6312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499C-95D0-4E8C-B170-EC6162F0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moving vs. Fluid 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8606-26A8-4C15-A191-C32AF384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5231-A16D-49B5-8B3A-F1F08CA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DFD4C-5CEC-4986-A5DD-ECF2C1A5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415381"/>
            <a:ext cx="5734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397F-588E-40E4-8ACB-8C491FF6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Mass in Potential Flow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A1B4-7B85-4C84-A161-BB588EEA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362"/>
            <a:ext cx="10515600" cy="528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Applying Bernoulli and Gauss (see [1] for details)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50C0-1DBB-4BC9-952C-EF92CD9C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27003-E491-447B-8315-95652317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385887"/>
            <a:ext cx="7449367" cy="143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0B536-391B-4948-ACD1-71077D2F952D}"/>
              </a:ext>
            </a:extLst>
          </p:cNvPr>
          <p:cNvSpPr txBox="1"/>
          <p:nvPr/>
        </p:nvSpPr>
        <p:spPr>
          <a:xfrm>
            <a:off x="8582025" y="1928811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dirty="0"/>
              <a:t> = Body Surface</a:t>
            </a:r>
          </a:p>
          <a:p>
            <a:r>
              <a:rPr lang="en-US" dirty="0"/>
              <a:t>S</a:t>
            </a:r>
            <a:r>
              <a:rPr lang="en-US" baseline="-25000" dirty="0"/>
              <a:t>C</a:t>
            </a:r>
            <a:r>
              <a:rPr lang="en-US" dirty="0"/>
              <a:t> = Control Surface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CD585-5714-4FF0-A957-3CFA08A5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3429000"/>
            <a:ext cx="7456447" cy="884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EF9E9-BA6B-4261-95E2-7B0B69BC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4" y="4618282"/>
            <a:ext cx="7449367" cy="853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57C45-3E28-493E-90CD-A352E33181FB}"/>
              </a:ext>
            </a:extLst>
          </p:cNvPr>
          <p:cNvSpPr txBox="1"/>
          <p:nvPr/>
        </p:nvSpPr>
        <p:spPr>
          <a:xfrm>
            <a:off x="8582025" y="3971951"/>
            <a:ext cx="2838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large control volume the contribution from the integrals over S</a:t>
            </a:r>
            <a:r>
              <a:rPr lang="en-US" baseline="-25000" dirty="0"/>
              <a:t>C</a:t>
            </a:r>
            <a:r>
              <a:rPr lang="en-US" dirty="0"/>
              <a:t> vanishes.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7EE06-DE30-41F8-B8B9-837A3913C678}"/>
              </a:ext>
            </a:extLst>
          </p:cNvPr>
          <p:cNvSpPr txBox="1"/>
          <p:nvPr/>
        </p:nvSpPr>
        <p:spPr>
          <a:xfrm>
            <a:off x="428625" y="5591175"/>
            <a:ext cx="109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D’Alembert’s</a:t>
            </a:r>
            <a:r>
              <a:rPr lang="en-US" dirty="0"/>
              <a:t> paradox – see pg. 142-3 for how </a:t>
            </a:r>
            <a:r>
              <a:rPr lang="en-US" b="1" dirty="0" err="1"/>
              <a:t>r</a:t>
            </a:r>
            <a:r>
              <a:rPr lang="en-US" dirty="0" err="1"/>
              <a:t>x</a:t>
            </a:r>
            <a:r>
              <a:rPr lang="en-US" b="1" dirty="0" err="1"/>
              <a:t>n</a:t>
            </a:r>
            <a:r>
              <a:rPr lang="en-US" dirty="0"/>
              <a:t> is dependent on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21463-CEE2-4641-B6A5-4A47DF468F8C}"/>
              </a:ext>
            </a:extLst>
          </p:cNvPr>
          <p:cNvSpPr txBox="1"/>
          <p:nvPr/>
        </p:nvSpPr>
        <p:spPr>
          <a:xfrm>
            <a:off x="161925" y="5925680"/>
            <a:ext cx="10391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[1] J. N. Newman and J. </a:t>
            </a:r>
            <a:r>
              <a:rPr lang="en-US" sz="1400" dirty="0" err="1">
                <a:effectLst/>
              </a:rPr>
              <a:t>Grue</a:t>
            </a:r>
            <a:r>
              <a:rPr lang="en-US" sz="1400" dirty="0">
                <a:effectLst/>
              </a:rPr>
              <a:t>, </a:t>
            </a:r>
            <a:r>
              <a:rPr lang="en-US" sz="1400" i="1" dirty="0">
                <a:effectLst/>
              </a:rPr>
              <a:t>Marine hydrodynamics</a:t>
            </a:r>
            <a:r>
              <a:rPr lang="en-US" sz="1400" dirty="0">
                <a:effectLst/>
              </a:rPr>
              <a:t>, 40th anniversary edition. Cambridge, Massachusetts: The MIT Press, 2017.</a:t>
            </a:r>
          </a:p>
        </p:txBody>
      </p:sp>
    </p:spTree>
    <p:extLst>
      <p:ext uri="{BB962C8B-B14F-4D97-AF65-F5344CB8AC3E}">
        <p14:creationId xmlns:p14="http://schemas.microsoft.com/office/powerpoint/2010/main" val="201367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0E2-FB7E-40F9-8D7E-44D36F53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Mass in Potential Flow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F5AA-8D62-4678-ABFE-93E6B7B3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Boundary Condition (r’ is the vector from the center of rotation)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6CD4E-D6A5-4145-ABAD-BC22D267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50A5B-2569-4873-9D22-F65B053E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962"/>
            <a:ext cx="6412403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D0146-54AB-447E-BC6E-D3FE4439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227386"/>
            <a:ext cx="2286000" cy="5810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E307C4-138A-45A4-ACEE-3EC379491001}"/>
              </a:ext>
            </a:extLst>
          </p:cNvPr>
          <p:cNvSpPr txBox="1">
            <a:spLocks/>
          </p:cNvSpPr>
          <p:nvPr/>
        </p:nvSpPr>
        <p:spPr>
          <a:xfrm>
            <a:off x="838200" y="2965449"/>
            <a:ext cx="10515600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satisfied by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324AA2-C477-45E2-8B04-AD48F3770D09}"/>
              </a:ext>
            </a:extLst>
          </p:cNvPr>
          <p:cNvSpPr txBox="1">
            <a:spLocks/>
          </p:cNvSpPr>
          <p:nvPr/>
        </p:nvSpPr>
        <p:spPr>
          <a:xfrm>
            <a:off x="838200" y="4105273"/>
            <a:ext cx="10515600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E8DEF-7C2C-48B9-B58E-A73F12F55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89324"/>
            <a:ext cx="6412403" cy="475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545FD-1F1C-47F3-ADE7-948B79140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38675"/>
            <a:ext cx="6431960" cy="1258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229AC-CCD0-4669-8646-51DD4A547A7B}"/>
              </a:ext>
            </a:extLst>
          </p:cNvPr>
          <p:cNvSpPr txBox="1"/>
          <p:nvPr/>
        </p:nvSpPr>
        <p:spPr>
          <a:xfrm>
            <a:off x="9067800" y="2870476"/>
            <a:ext cx="23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notation</a:t>
            </a:r>
          </a:p>
        </p:txBody>
      </p:sp>
    </p:spTree>
    <p:extLst>
      <p:ext uri="{BB962C8B-B14F-4D97-AF65-F5344CB8AC3E}">
        <p14:creationId xmlns:p14="http://schemas.microsoft.com/office/powerpoint/2010/main" val="253303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2FD4-A302-4D50-8600-B7FF19E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Mass in Potential Flow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2165-D62D-4A7B-A21A-47480F01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1FF20-4E87-4326-9DAC-72EB6071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1954-6DC1-46E9-80DF-C80FE66E125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EBE3-0427-4DFF-A4C0-8F65FD36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6475"/>
            <a:ext cx="7715250" cy="154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D49FD-3853-477A-8098-466421CE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6920"/>
            <a:ext cx="7752598" cy="959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780F8-73B2-431C-A965-1FA0D141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74" y="2746449"/>
            <a:ext cx="2297729" cy="8870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35787-6E85-4C0D-92C1-9964C3BF8F7D}"/>
              </a:ext>
            </a:extLst>
          </p:cNvPr>
          <p:cNvSpPr txBox="1">
            <a:spLocks/>
          </p:cNvSpPr>
          <p:nvPr/>
        </p:nvSpPr>
        <p:spPr>
          <a:xfrm>
            <a:off x="838200" y="3961770"/>
            <a:ext cx="10515600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401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5D207-1F14-4C33-B2A0-DD68ABEA8D27}"/>
              </a:ext>
            </a:extLst>
          </p:cNvPr>
          <p:cNvSpPr txBox="1"/>
          <p:nvPr/>
        </p:nvSpPr>
        <p:spPr>
          <a:xfrm>
            <a:off x="9505219" y="2390775"/>
            <a:ext cx="23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added mass tensor</a:t>
            </a:r>
          </a:p>
        </p:txBody>
      </p:sp>
    </p:spTree>
    <p:extLst>
      <p:ext uri="{BB962C8B-B14F-4D97-AF65-F5344CB8AC3E}">
        <p14:creationId xmlns:p14="http://schemas.microsoft.com/office/powerpoint/2010/main" val="340280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0F19-68E3-4817-BA12-35E36E0C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4707" cy="1325563"/>
          </a:xfrm>
        </p:spPr>
        <p:txBody>
          <a:bodyPr/>
          <a:lstStyle/>
          <a:p>
            <a:r>
              <a:rPr lang="en-US" dirty="0"/>
              <a:t>The “Added Mass” Hydrodynamic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35F9-01A7-4B96-9E19-975183B0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2307" cy="1325563"/>
          </a:xfrm>
        </p:spPr>
        <p:txBody>
          <a:bodyPr>
            <a:normAutofit/>
          </a:bodyPr>
          <a:lstStyle/>
          <a:p>
            <a:r>
              <a:rPr lang="en-US" dirty="0"/>
              <a:t>Added mass is modeled as a perceived change in mass due to the inertia of the fluid</a:t>
            </a:r>
          </a:p>
          <a:p>
            <a:pPr lvl="1"/>
            <a:r>
              <a:rPr lang="en-US" dirty="0"/>
              <a:t>‘Apparent mass force’ is a better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57F6A4-1BD0-42EF-97E8-95F40E807197}"/>
              </a:ext>
            </a:extLst>
          </p:cNvPr>
          <p:cNvSpPr/>
          <p:nvPr/>
        </p:nvSpPr>
        <p:spPr>
          <a:xfrm>
            <a:off x="125510" y="5541024"/>
            <a:ext cx="10972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Newman, J.N., </a:t>
            </a:r>
            <a:r>
              <a:rPr lang="en-US" sz="1200" dirty="0" err="1"/>
              <a:t>Grue</a:t>
            </a:r>
            <a:r>
              <a:rPr lang="en-US" sz="1200" dirty="0"/>
              <a:t>, J., 2017. Marine hydrodynamics, 40th anniversary edition. ed. The MIT Press, Cambridge, Massachusetts.</a:t>
            </a:r>
            <a:endParaRPr lang="en-US" sz="12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E78F8-F9DD-45AD-84B0-AE7BD7667101}"/>
              </a:ext>
            </a:extLst>
          </p:cNvPr>
          <p:cNvSpPr/>
          <p:nvPr/>
        </p:nvSpPr>
        <p:spPr>
          <a:xfrm>
            <a:off x="125510" y="5777898"/>
            <a:ext cx="786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</a:rPr>
              <a:t>[2] Fossen, T.I., 2011. Handbook of marine craft hydrodynamics and motion control. Wiley, Chichester, West Sussex.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54FE2-DF55-4111-BD8A-AC59B544614A}"/>
              </a:ext>
            </a:extLst>
          </p:cNvPr>
          <p:cNvSpPr/>
          <p:nvPr/>
        </p:nvSpPr>
        <p:spPr>
          <a:xfrm>
            <a:off x="838200" y="3094028"/>
            <a:ext cx="7326744" cy="159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74017"/>
                </a:solidFill>
              </a:rPr>
              <a:t>The added mass terms are obtained from potential theory [1]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74017"/>
                </a:solidFill>
              </a:rPr>
              <a:t>Or alternatively from the kinetic co-energy using Kirchhoff’s equations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A175AD-7970-43BC-97A3-2BD36B3590AC}"/>
                  </a:ext>
                </a:extLst>
              </p:cNvPr>
              <p:cNvSpPr txBox="1"/>
              <p:nvPr/>
            </p:nvSpPr>
            <p:spPr>
              <a:xfrm>
                <a:off x="5088961" y="4582013"/>
                <a:ext cx="201407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A175AD-7970-43BC-97A3-2BD36B35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61" y="4582013"/>
                <a:ext cx="201407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2525FD-9EF1-48F1-81AC-AB4BF055BB8D}"/>
                  </a:ext>
                </a:extLst>
              </p:cNvPr>
              <p:cNvSpPr/>
              <p:nvPr/>
            </p:nvSpPr>
            <p:spPr>
              <a:xfrm>
                <a:off x="7634817" y="2822241"/>
                <a:ext cx="4219104" cy="1891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2525FD-9EF1-48F1-81AC-AB4BF055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817" y="2822241"/>
                <a:ext cx="4219104" cy="189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58C956EC-FFC2-4798-A656-B2AC659BB27F}"/>
              </a:ext>
            </a:extLst>
          </p:cNvPr>
          <p:cNvSpPr/>
          <p:nvPr/>
        </p:nvSpPr>
        <p:spPr>
          <a:xfrm rot="19671251">
            <a:off x="7732678" y="2397693"/>
            <a:ext cx="685800" cy="123825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779F-FA5F-4A19-8A70-F98E8CD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Mass is not Additional Mass!!!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F19-1917-4AC3-A18A-FC47AD0F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added mass is not a quantity of fluid mass to add to the system</a:t>
            </a:r>
          </a:p>
          <a:p>
            <a:r>
              <a:rPr lang="en-US" dirty="0"/>
              <a:t>Or as Imlay puts it in the “Some Erroneous Concepts” section of his seminal report [3], “the mistake must not be made of assuming that the added mass effects involve only ... the so-called ‘entrained fluid’ erroneously described by some authors.”</a:t>
            </a:r>
          </a:p>
          <a:p>
            <a:r>
              <a:rPr lang="en-US" dirty="0"/>
              <a:t>The added mass matrix is a convenient way to account for a hydrodynamic force that is proportional to acceleration and </a:t>
            </a:r>
            <a:r>
              <a:rPr lang="en-US" b="1" dirty="0">
                <a:highlight>
                  <a:srgbClr val="EDCC81"/>
                </a:highlight>
              </a:rPr>
              <a:t>analogous to buoyancy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B2B23-380A-4906-9D7A-DEA0B2F88B92}"/>
              </a:ext>
            </a:extLst>
          </p:cNvPr>
          <p:cNvSpPr/>
          <p:nvPr/>
        </p:nvSpPr>
        <p:spPr>
          <a:xfrm>
            <a:off x="0" y="5699597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[3] F. Imlay, “The Complete Expression for ‘Added Mass’ of a Rigid Body Moving in an Ideal Fluid,” Research and Development Report, Jul. 1961.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437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A58C-67AA-4D28-8EB9-1202F0A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Added Mass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C173-F3F7-4390-9679-F1A987FF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79" y="1667683"/>
            <a:ext cx="6162675" cy="4351338"/>
          </a:xfrm>
        </p:spPr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Analytical</a:t>
            </a:r>
          </a:p>
          <a:p>
            <a:pPr lvl="2"/>
            <a:r>
              <a:rPr lang="en-US" dirty="0"/>
              <a:t>Exact solution for simple geometries</a:t>
            </a:r>
          </a:p>
          <a:p>
            <a:pPr lvl="2"/>
            <a:r>
              <a:rPr lang="en-US" dirty="0"/>
              <a:t>Implicit assumption that body frame origin is at geometric center</a:t>
            </a:r>
          </a:p>
          <a:p>
            <a:pPr lvl="1"/>
            <a:r>
              <a:rPr lang="en-US" dirty="0"/>
              <a:t>Strip Theory</a:t>
            </a:r>
          </a:p>
          <a:p>
            <a:pPr lvl="2"/>
            <a:r>
              <a:rPr lang="en-US" dirty="0"/>
              <a:t>Good for getting in the ballpark</a:t>
            </a:r>
          </a:p>
          <a:p>
            <a:pPr lvl="2"/>
            <a:r>
              <a:rPr lang="en-US" dirty="0"/>
              <a:t>Only works for slender bodies</a:t>
            </a:r>
          </a:p>
          <a:p>
            <a:pPr lvl="1"/>
            <a:r>
              <a:rPr lang="en-US" dirty="0"/>
              <a:t>Panel Methods</a:t>
            </a:r>
          </a:p>
          <a:p>
            <a:pPr lvl="2"/>
            <a:r>
              <a:rPr lang="en-US" dirty="0"/>
              <a:t>Good balance between cost and accuracy</a:t>
            </a:r>
          </a:p>
          <a:p>
            <a:pPr lvl="1"/>
            <a:r>
              <a:rPr lang="en-US" dirty="0"/>
              <a:t>Experimental Methods</a:t>
            </a:r>
          </a:p>
          <a:p>
            <a:pPr lvl="2"/>
            <a:r>
              <a:rPr lang="en-US" dirty="0"/>
              <a:t>Very accurate but can be expensive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C5E8A-6D5E-4A8E-849D-6C0772603984}"/>
              </a:ext>
            </a:extLst>
          </p:cNvPr>
          <p:cNvSpPr txBox="1"/>
          <p:nvPr/>
        </p:nvSpPr>
        <p:spPr>
          <a:xfrm>
            <a:off x="7086600" y="1300163"/>
            <a:ext cx="4622800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Accuracy of Strip Theory for Prolate Spheroid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74017"/>
                </a:solidFill>
              </a:rPr>
              <a:t>a/b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7401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74017"/>
              </a:solidFill>
            </a:endParaRPr>
          </a:p>
          <a:p>
            <a:endParaRPr lang="en-US" b="1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74017"/>
                </a:solidFill>
              </a:rPr>
              <a:t>a/b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7401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74017"/>
              </a:solidFill>
            </a:endParaRPr>
          </a:p>
          <a:p>
            <a:endParaRPr lang="en-US" b="1" dirty="0">
              <a:solidFill>
                <a:srgbClr val="774017"/>
              </a:solidFill>
            </a:endParaRPr>
          </a:p>
          <a:p>
            <a:r>
              <a:rPr lang="en-US" sz="3200" b="1" dirty="0">
                <a:solidFill>
                  <a:srgbClr val="774017"/>
                </a:solidFill>
              </a:rPr>
              <a:t>Strip theory works well for slender bodies!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C519CD-2302-42A4-91C5-5525E457B7C2}"/>
              </a:ext>
            </a:extLst>
          </p:cNvPr>
          <p:cNvGraphicFramePr>
            <a:graphicFrameLocks noGrp="1"/>
          </p:cNvGraphicFramePr>
          <p:nvPr/>
        </p:nvGraphicFramePr>
        <p:xfrm>
          <a:off x="7302500" y="3599815"/>
          <a:ext cx="3873500" cy="1005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739899">
                  <a:extLst>
                    <a:ext uri="{9D8B030D-6E8A-4147-A177-3AD203B41FA5}">
                      <a16:colId xmlns:a16="http://schemas.microsoft.com/office/drawing/2014/main" val="41126926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10723926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93244174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MA(2,2)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MA(6,6)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204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/>
                        <a:t>Analytical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666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/>
                        <a:t>Strip Spheroid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1.041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1.121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7301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9E073DE-7B45-4AEE-999B-1CC53A61D777}"/>
              </a:ext>
            </a:extLst>
          </p:cNvPr>
          <p:cNvGraphicFramePr>
            <a:graphicFrameLocks noGrp="1"/>
          </p:cNvGraphicFramePr>
          <p:nvPr/>
        </p:nvGraphicFramePr>
        <p:xfrm>
          <a:off x="7302500" y="1917066"/>
          <a:ext cx="3873500" cy="1005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739899">
                  <a:extLst>
                    <a:ext uri="{9D8B030D-6E8A-4147-A177-3AD203B41FA5}">
                      <a16:colId xmlns:a16="http://schemas.microsoft.com/office/drawing/2014/main" val="41126926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10723926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93244174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MA(2,2)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MA(6,6)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204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Analytical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666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Strip Spheroid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1.42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7301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8AD1E09-1503-4A3D-B13E-115DA42404DD}"/>
              </a:ext>
            </a:extLst>
          </p:cNvPr>
          <p:cNvSpPr/>
          <p:nvPr/>
        </p:nvSpPr>
        <p:spPr>
          <a:xfrm>
            <a:off x="3488027" y="1418302"/>
            <a:ext cx="3108036" cy="997528"/>
          </a:xfrm>
          <a:prstGeom prst="ellipse">
            <a:avLst/>
          </a:prstGeom>
          <a:noFill/>
          <a:ln w="28575">
            <a:solidFill>
              <a:srgbClr val="774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B19CB-B66A-41FA-8D41-7308EFC48703}"/>
              </a:ext>
            </a:extLst>
          </p:cNvPr>
          <p:cNvSpPr/>
          <p:nvPr/>
        </p:nvSpPr>
        <p:spPr>
          <a:xfrm>
            <a:off x="5669810" y="2028629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74017"/>
                </a:solidFill>
              </a:rPr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047CD-8E6C-4D0D-966B-CFFD5140CACA}"/>
              </a:ext>
            </a:extLst>
          </p:cNvPr>
          <p:cNvSpPr/>
          <p:nvPr/>
        </p:nvSpPr>
        <p:spPr>
          <a:xfrm>
            <a:off x="5160245" y="149363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74017"/>
                </a:solidFill>
              </a:rPr>
              <a:t>b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44552D7-AF42-43C5-88C7-E928F5D12F01}"/>
              </a:ext>
            </a:extLst>
          </p:cNvPr>
          <p:cNvSpPr/>
          <p:nvPr/>
        </p:nvSpPr>
        <p:spPr>
          <a:xfrm>
            <a:off x="5074520" y="1418303"/>
            <a:ext cx="93675" cy="49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3BE8F-88ED-470C-AE96-B896145F8AE9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3488027" y="1917066"/>
            <a:ext cx="3108036" cy="0"/>
          </a:xfrm>
          <a:prstGeom prst="line">
            <a:avLst/>
          </a:prstGeom>
          <a:ln>
            <a:solidFill>
              <a:srgbClr val="7740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70F767-900A-4D67-991E-B46BB92F494F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5042045" y="1418302"/>
            <a:ext cx="0" cy="997528"/>
          </a:xfrm>
          <a:prstGeom prst="line">
            <a:avLst/>
          </a:prstGeom>
          <a:ln>
            <a:solidFill>
              <a:srgbClr val="7740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B4D19FC-D11F-40C4-99D2-B3FEA2F45D47}"/>
              </a:ext>
            </a:extLst>
          </p:cNvPr>
          <p:cNvSpPr/>
          <p:nvPr/>
        </p:nvSpPr>
        <p:spPr>
          <a:xfrm rot="5400000">
            <a:off x="5763926" y="1232529"/>
            <a:ext cx="110246" cy="15540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F151-D120-4ED4-A8A6-4796957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Frame Accelerations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3B95-0F24-4DB1-8544-CDB6EA45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77"/>
            <a:ext cx="10515600" cy="4351338"/>
          </a:xfrm>
        </p:spPr>
        <p:txBody>
          <a:bodyPr/>
          <a:lstStyle/>
          <a:p>
            <a:r>
              <a:rPr lang="en-US" dirty="0"/>
              <a:t>The added mass matrix is necessarily defined with respect to a body-fixed frame</a:t>
            </a:r>
          </a:p>
          <a:p>
            <a:pPr lvl="1"/>
            <a:r>
              <a:rPr lang="en-US" dirty="0"/>
              <a:t>In conventional formulations the body frame origin is implicitly located at the center of geometry, but that is not always the case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13765-1679-438C-B500-5F57756CDB83}"/>
              </a:ext>
            </a:extLst>
          </p:cNvPr>
          <p:cNvGrpSpPr/>
          <p:nvPr/>
        </p:nvGrpSpPr>
        <p:grpSpPr>
          <a:xfrm>
            <a:off x="334044" y="2814205"/>
            <a:ext cx="4097984" cy="3293646"/>
            <a:chOff x="1194903" y="356479"/>
            <a:chExt cx="4097984" cy="32936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FFA2B-C9C0-4F7C-B5B6-A1F958452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677" y="1768058"/>
              <a:ext cx="292027" cy="2920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D39CFB-0297-44E0-A4EB-3418404A63AE}"/>
                </a:ext>
              </a:extLst>
            </p:cNvPr>
            <p:cNvGrpSpPr/>
            <p:nvPr/>
          </p:nvGrpSpPr>
          <p:grpSpPr>
            <a:xfrm>
              <a:off x="1194903" y="775901"/>
              <a:ext cx="2630269" cy="2653099"/>
              <a:chOff x="5709853" y="3099448"/>
              <a:chExt cx="2630269" cy="265309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71A2D6-9981-42FD-9F4E-64BB2576A79C}"/>
                  </a:ext>
                </a:extLst>
              </p:cNvPr>
              <p:cNvCxnSpPr/>
              <p:nvPr/>
            </p:nvCxnSpPr>
            <p:spPr>
              <a:xfrm flipV="1">
                <a:off x="7016827" y="3417677"/>
                <a:ext cx="0" cy="1371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0DB79E6-33B8-4F0F-8C60-B13820AEF77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6432431" y="4438279"/>
                <a:ext cx="0" cy="1371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F9F9740-1D80-41DB-AE1B-251B698C486A}"/>
                  </a:ext>
                </a:extLst>
              </p:cNvPr>
              <p:cNvCxnSpPr>
                <a:cxnSpLocks/>
              </p:cNvCxnSpPr>
              <p:nvPr/>
            </p:nvCxnSpPr>
            <p:spPr>
              <a:xfrm rot="7200000" flipV="1">
                <a:off x="7610747" y="4438279"/>
                <a:ext cx="0" cy="1371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CF2EFDA-8797-4ADF-9868-F015E595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709853" y="5475548"/>
                    <a:ext cx="2544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E213595-CC33-4106-8E0B-9CD0C0CF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9853" y="5475548"/>
                    <a:ext cx="2544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024" t="-45652" r="-6341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E1122BF-B2C6-4639-A6F8-38650312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6012" y="5475548"/>
                    <a:ext cx="2641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B74A0C2-A3C3-4B83-BC7B-04FAE52B2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6012" y="5475548"/>
                    <a:ext cx="26411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558" t="-45652" r="-62791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9D592FD-A531-4518-BB23-F426F7DFE874}"/>
                      </a:ext>
                    </a:extLst>
                  </p:cNvPr>
                  <p:cNvSpPr txBox="1"/>
                  <p:nvPr/>
                </p:nvSpPr>
                <p:spPr>
                  <a:xfrm>
                    <a:off x="6871245" y="3099448"/>
                    <a:ext cx="307392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7C35FF4-DD6E-473F-8F5D-8DC790EA6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1245" y="3099448"/>
                    <a:ext cx="307392" cy="31797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608" r="-58824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15A9255-9444-4D8F-ACC3-4DE414DC6003}"/>
                  </a:ext>
                </a:extLst>
              </p:cNvPr>
              <p:cNvSpPr/>
              <p:nvPr/>
            </p:nvSpPr>
            <p:spPr>
              <a:xfrm>
                <a:off x="6971105" y="4745355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06E61D-0634-4B0B-B288-4B03FD42E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52" t="16746"/>
            <a:stretch/>
          </p:blipFill>
          <p:spPr>
            <a:xfrm>
              <a:off x="1442301" y="356479"/>
              <a:ext cx="3850586" cy="3293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232247-C48C-4D5B-A8FB-2A97B9693469}"/>
                    </a:ext>
                  </a:extLst>
                </p:cNvPr>
                <p:cNvSpPr txBox="1"/>
                <p:nvPr/>
              </p:nvSpPr>
              <p:spPr>
                <a:xfrm>
                  <a:off x="2396173" y="2513248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3A63AB4-271D-48F6-B6C2-307143D6C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173" y="2513248"/>
                  <a:ext cx="2114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412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0E21804-47C6-4444-AD1F-239829474E7A}"/>
                    </a:ext>
                  </a:extLst>
                </p:cNvPr>
                <p:cNvSpPr txBox="1"/>
                <p:nvPr/>
              </p:nvSpPr>
              <p:spPr>
                <a:xfrm>
                  <a:off x="3443246" y="206865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70100B-44B6-4BD0-BB5F-C89493ECB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246" y="2068654"/>
                  <a:ext cx="20088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424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79B309-0DAF-4976-8977-9735FF9BF3A2}"/>
                  </a:ext>
                </a:extLst>
              </p:cNvPr>
              <p:cNvSpPr/>
              <p:nvPr/>
            </p:nvSpPr>
            <p:spPr>
              <a:xfrm>
                <a:off x="4536245" y="3331903"/>
                <a:ext cx="2738570" cy="1699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79B309-0DAF-4976-8977-9735FF9BF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245" y="3331903"/>
                <a:ext cx="2738570" cy="1699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C4E722-B882-4C80-85DC-356364473CD1}"/>
                  </a:ext>
                </a:extLst>
              </p:cNvPr>
              <p:cNvSpPr/>
              <p:nvPr/>
            </p:nvSpPr>
            <p:spPr>
              <a:xfrm>
                <a:off x="7268643" y="2970377"/>
                <a:ext cx="1797415" cy="778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C4E722-B882-4C80-85DC-356364473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643" y="2970377"/>
                <a:ext cx="1797415" cy="778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156E95-B17C-4BCC-8C57-4C5113A40C2E}"/>
                  </a:ext>
                </a:extLst>
              </p:cNvPr>
              <p:cNvSpPr/>
              <p:nvPr/>
            </p:nvSpPr>
            <p:spPr>
              <a:xfrm>
                <a:off x="10216586" y="2972236"/>
                <a:ext cx="1585114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156E95-B17C-4BCC-8C57-4C5113A40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586" y="2972236"/>
                <a:ext cx="1585114" cy="7770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91A511-6406-48E9-A665-0C3FE2BE71D2}"/>
                  </a:ext>
                </a:extLst>
              </p:cNvPr>
              <p:cNvSpPr/>
              <p:nvPr/>
            </p:nvSpPr>
            <p:spPr>
              <a:xfrm>
                <a:off x="7565869" y="4004779"/>
                <a:ext cx="3933513" cy="826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</m:acc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91A511-6406-48E9-A665-0C3FE2BE7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69" y="4004779"/>
                <a:ext cx="3933513" cy="8260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E6E3E7-7B24-4553-8C4F-6F3C5FDC3598}"/>
                  </a:ext>
                </a:extLst>
              </p:cNvPr>
              <p:cNvSpPr/>
              <p:nvPr/>
            </p:nvSpPr>
            <p:spPr>
              <a:xfrm>
                <a:off x="7563664" y="5086311"/>
                <a:ext cx="4259564" cy="840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E6E3E7-7B24-4553-8C4F-6F3C5FDC3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64" y="5086311"/>
                <a:ext cx="4259564" cy="8406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734EC7-2009-40CE-84C4-0F867B5F1041}"/>
                  </a:ext>
                </a:extLst>
              </p:cNvPr>
              <p:cNvSpPr/>
              <p:nvPr/>
            </p:nvSpPr>
            <p:spPr>
              <a:xfrm>
                <a:off x="6095949" y="4968948"/>
                <a:ext cx="1043555" cy="1619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734EC7-2009-40CE-84C4-0F867B5F1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49" y="4968948"/>
                <a:ext cx="1043555" cy="16199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91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7A4B-D636-4EA6-8ABD-F3198D7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Theory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89760-E7D5-4994-A068-E8B454906123}"/>
              </a:ext>
            </a:extLst>
          </p:cNvPr>
          <p:cNvSpPr txBox="1"/>
          <p:nvPr/>
        </p:nvSpPr>
        <p:spPr>
          <a:xfrm>
            <a:off x="2084217" y="1351865"/>
            <a:ext cx="454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Another way to write the added mass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99C00D-098E-4FB8-A55A-0260341D5630}"/>
                  </a:ext>
                </a:extLst>
              </p:cNvPr>
              <p:cNvSpPr/>
              <p:nvPr/>
            </p:nvSpPr>
            <p:spPr>
              <a:xfrm>
                <a:off x="6625303" y="277340"/>
                <a:ext cx="3336170" cy="2518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200" b="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99C00D-098E-4FB8-A55A-0260341D5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03" y="277340"/>
                <a:ext cx="3336170" cy="2518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04347C-8D28-48B5-9AD2-E55489BB9E83}"/>
                  </a:ext>
                </a:extLst>
              </p:cNvPr>
              <p:cNvSpPr/>
              <p:nvPr/>
            </p:nvSpPr>
            <p:spPr>
              <a:xfrm>
                <a:off x="265939" y="2112528"/>
                <a:ext cx="1210203" cy="701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04347C-8D28-48B5-9AD2-E55489BB9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39" y="2112528"/>
                <a:ext cx="1210203" cy="701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30C6BF-69FA-402F-9436-7D223054DE0C}"/>
                  </a:ext>
                </a:extLst>
              </p:cNvPr>
              <p:cNvSpPr/>
              <p:nvPr/>
            </p:nvSpPr>
            <p:spPr>
              <a:xfrm>
                <a:off x="1865663" y="2112527"/>
                <a:ext cx="1244059" cy="701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30C6BF-69FA-402F-9436-7D223054D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663" y="2112527"/>
                <a:ext cx="1244059" cy="701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F9F2D-98A0-4A1E-A31E-DF179448A8E0}"/>
              </a:ext>
            </a:extLst>
          </p:cNvPr>
          <p:cNvSpPr/>
          <p:nvPr/>
        </p:nvSpPr>
        <p:spPr>
          <a:xfrm>
            <a:off x="650268" y="1751773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21727D-676B-42CD-921D-412DA7EB68AF}"/>
                  </a:ext>
                </a:extLst>
              </p:cNvPr>
              <p:cNvSpPr/>
              <p:nvPr/>
            </p:nvSpPr>
            <p:spPr>
              <a:xfrm>
                <a:off x="3483027" y="2121105"/>
                <a:ext cx="191366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  <m:sup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</m:acc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21727D-676B-42CD-921D-412DA7EB6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27" y="2121105"/>
                <a:ext cx="1913664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F67F0F-E6CB-4A2B-AEBB-F17F7091B2E8}"/>
                  </a:ext>
                </a:extLst>
              </p:cNvPr>
              <p:cNvSpPr/>
              <p:nvPr/>
            </p:nvSpPr>
            <p:spPr>
              <a:xfrm>
                <a:off x="5299996" y="2115398"/>
                <a:ext cx="1259704" cy="6744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F67F0F-E6CB-4A2B-AEBB-F17F7091B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96" y="2115398"/>
                <a:ext cx="1259704" cy="674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449CA60-FCB3-44E1-94D4-9A602A0115A5}"/>
              </a:ext>
            </a:extLst>
          </p:cNvPr>
          <p:cNvSpPr/>
          <p:nvPr/>
        </p:nvSpPr>
        <p:spPr>
          <a:xfrm>
            <a:off x="265939" y="2957729"/>
            <a:ext cx="11381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The load on the composite body is equal to the sum of the loads on each section. The section load per unit length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81C8FD-1F1B-453B-A198-F2AD48A1F69E}"/>
                  </a:ext>
                </a:extLst>
              </p:cNvPr>
              <p:cNvSpPr/>
              <p:nvPr/>
            </p:nvSpPr>
            <p:spPr>
              <a:xfrm>
                <a:off x="1616281" y="3683724"/>
                <a:ext cx="207434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0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</m:acc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sz="1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0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  <m:sup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</m:acc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1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b="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81C8FD-1F1B-453B-A198-F2AD48A1F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81" y="3683724"/>
                <a:ext cx="2074349" cy="691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528E39B-C972-4AF5-968D-C5B5FA8CD216}"/>
              </a:ext>
            </a:extLst>
          </p:cNvPr>
          <p:cNvSpPr/>
          <p:nvPr/>
        </p:nvSpPr>
        <p:spPr>
          <a:xfrm>
            <a:off x="4204859" y="3835973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B3C7FA-6D82-47CF-ACB3-BC154685E392}"/>
                  </a:ext>
                </a:extLst>
              </p:cNvPr>
              <p:cNvSpPr/>
              <p:nvPr/>
            </p:nvSpPr>
            <p:spPr>
              <a:xfrm>
                <a:off x="5196850" y="3371261"/>
                <a:ext cx="4016484" cy="1310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  <m:sup>
                                    <m:r>
                                      <a:rPr lang="en-US" sz="1400" b="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B3C7FA-6D82-47CF-ACB3-BC154685E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50" y="3371261"/>
                <a:ext cx="4016484" cy="1310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445A536-F838-41E9-8156-D285F1CCDFDE}"/>
              </a:ext>
            </a:extLst>
          </p:cNvPr>
          <p:cNvSpPr/>
          <p:nvPr/>
        </p:nvSpPr>
        <p:spPr>
          <a:xfrm>
            <a:off x="9458036" y="3703178"/>
            <a:ext cx="2456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is the section (2D) added mass matrix.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C5791-8D88-4344-A801-F386EAC49905}"/>
              </a:ext>
            </a:extLst>
          </p:cNvPr>
          <p:cNvSpPr/>
          <p:nvPr/>
        </p:nvSpPr>
        <p:spPr>
          <a:xfrm>
            <a:off x="265939" y="488875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Finally: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CC50FC7-2F6A-4FE4-85AC-3C049616F6BB}"/>
                  </a:ext>
                </a:extLst>
              </p:cNvPr>
              <p:cNvSpPr/>
              <p:nvPr/>
            </p:nvSpPr>
            <p:spPr>
              <a:xfrm>
                <a:off x="871040" y="4724351"/>
                <a:ext cx="6096000" cy="6981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CC50FC7-2F6A-4FE4-85AC-3C049616F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40" y="4724351"/>
                <a:ext cx="6096000" cy="6981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98F88F6-9387-40C9-AA19-61D9945F316A}"/>
                  </a:ext>
                </a:extLst>
              </p:cNvPr>
              <p:cNvSpPr/>
              <p:nvPr/>
            </p:nvSpPr>
            <p:spPr>
              <a:xfrm>
                <a:off x="101600" y="5311013"/>
                <a:ext cx="11988800" cy="698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d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Sup>
                        <m:sSub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</m:acc>
                                </m:sup>
                              </m:sSup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p>
                                  <m:acc>
                                    <m:accPr>
                                      <m:chr m:val="̅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en-US" sz="1400" b="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8F88F6-9387-40C9-AA19-61D9945F3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5311013"/>
                <a:ext cx="11988800" cy="6981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54158941-25BA-46B3-A9DA-034AC3C4F2F2}"/>
              </a:ext>
            </a:extLst>
          </p:cNvPr>
          <p:cNvSpPr/>
          <p:nvPr/>
        </p:nvSpPr>
        <p:spPr>
          <a:xfrm>
            <a:off x="6773076" y="4888755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74017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006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15473</TotalTime>
  <Words>1333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White</vt:lpstr>
      <vt:lpstr>Added Mass</vt:lpstr>
      <vt:lpstr>Added Mass in Potential Flow [1]</vt:lpstr>
      <vt:lpstr>Added Mass in Potential Flow Continued</vt:lpstr>
      <vt:lpstr>Added Mass in Potential Flow Continued</vt:lpstr>
      <vt:lpstr>The “Added Mass” Hydrodynamic Force</vt:lpstr>
      <vt:lpstr>Added Mass is not Additional Mass!!!</vt:lpstr>
      <vt:lpstr>Calculating Added Mass Coefficients</vt:lpstr>
      <vt:lpstr>Body Frame Accelerations</vt:lpstr>
      <vt:lpstr>Strip Theory Solution</vt:lpstr>
      <vt:lpstr>Strip Theory Solution Continued</vt:lpstr>
      <vt:lpstr>Representative Example</vt:lpstr>
      <vt:lpstr>Questions</vt:lpstr>
      <vt:lpstr>Three Modeling Entities</vt:lpstr>
      <vt:lpstr>Origins of Error (or Differences)</vt:lpstr>
      <vt:lpstr>Valuable Mitigation Tools</vt:lpstr>
      <vt:lpstr>How do we deal with a velocity gradient?</vt:lpstr>
      <vt:lpstr>How do we deal with a velocity gradient?</vt:lpstr>
      <vt:lpstr>Body moving vs. Fluid moving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Plan</dc:title>
  <dc:creator>Rodney Metoyer</dc:creator>
  <cp:lastModifiedBy>RODNEY METOYER</cp:lastModifiedBy>
  <cp:revision>425</cp:revision>
  <dcterms:created xsi:type="dcterms:W3CDTF">2019-04-18T18:48:54Z</dcterms:created>
  <dcterms:modified xsi:type="dcterms:W3CDTF">2020-09-06T19:07:06Z</dcterms:modified>
</cp:coreProperties>
</file>