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71" r:id="rId3"/>
    <p:sldId id="274" r:id="rId4"/>
    <p:sldId id="275" r:id="rId5"/>
    <p:sldId id="276" r:id="rId6"/>
    <p:sldId id="277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y Kriegler" initials="jK" lastIdx="3" clrIdx="0">
    <p:extLst>
      <p:ext uri="{19B8F6BF-5375-455C-9EA6-DF929625EA0E}">
        <p15:presenceInfo xmlns:p15="http://schemas.microsoft.com/office/powerpoint/2012/main" userId="344a4f12d31793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4017"/>
    <a:srgbClr val="FF0000"/>
    <a:srgbClr val="4C4CFF"/>
    <a:srgbClr val="B36123"/>
    <a:srgbClr val="EF11B5"/>
    <a:srgbClr val="CC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4" autoAdjust="0"/>
    <p:restoredTop sz="95220" autoAdjust="0"/>
  </p:normalViewPr>
  <p:slideViewPr>
    <p:cSldViewPr snapToGrid="0">
      <p:cViewPr varScale="1">
        <p:scale>
          <a:sx n="82" d="100"/>
          <a:sy n="82" d="100"/>
        </p:scale>
        <p:origin x="4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233EA-037B-450A-86F1-394F4B500EFF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03D3A-5C99-459F-A92B-4537044FE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8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7401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3612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3612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</a:t>
            </a:r>
            <a:r>
              <a:rPr lang="en-US" dirty="0"/>
              <a:t>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3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2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58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C922-8205-4434-94ED-EAC78FD34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FDB47-1644-4F58-A261-BC6B62452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BDD95-86EB-4E90-B29B-642ACAF1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8805-2C84-4526-9ADC-A4F26B65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F345-1CDF-48C0-91CD-A1400F3D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0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39F9-BAE6-45B2-B702-4A048FA3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CE3C-3BC6-46D5-8553-4B84F84F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54EC-E2FD-4650-BCB3-FFEAE563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C20D-5264-4DFA-9FFE-DB6670C5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13C05-216D-4DAA-9F71-5D5BA30F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24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0331-1BC1-48A8-9AC6-CF6E904F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0894C-1500-4C08-A7D3-A860E770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6F6B5-4737-4DEE-BD62-8987750A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A4E78-027A-4D1A-BE36-FEB29C5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BB5A-42B9-4532-9952-1ADF5EB2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46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850B-58DA-4E32-A9BF-085C16AF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8917-6E96-4A3E-B9EB-8014168A8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A754F-E594-4931-90C9-48CEBF9D7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39CC4-257B-49CB-ACBC-2E2DEB06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71342-8C39-4479-8C6F-67F0D9F8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653BD-6D62-4AB4-B6B6-BD06260C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81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A26C-E369-4711-9714-6AC15F44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F340D-4167-479C-9A53-5628C04E7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F814A-4251-49D8-955C-FD981D83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F603E-8C13-4051-86CC-5CA568050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22A05-1B15-4F85-9A46-24FAF17EA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28922-C987-4901-B2AD-96942CE6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F6319-9386-40EF-854F-27E99CF7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BB29E-8478-4D4A-AC4F-55DEEAC6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3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07B5-ED86-49A5-9F72-DF64F835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9C75F-0C86-4218-9D47-3B0D145F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FA83C-6E4C-4230-951D-E65D9362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B0CDC-28D9-46DA-BC28-28D1BD19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25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58AE4-8A8F-4905-80E5-D43CA657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DAD3D-AA06-469D-A0AB-9BA14F1A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6542A-57D1-4F72-97B9-580C2B8F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70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6A4C-CB80-4ADD-8455-35AB688E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6B63B-715C-413E-A5F1-8CE6D9B5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5456-9110-4320-A17A-FE95D63E3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7EF8-95A0-4734-A75A-33BC00C0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F5646-855C-429E-BD1F-55351679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97AFA-E5CF-40C2-AFF4-25DC146F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Space Ag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pace Age" panose="02000000000000000000"/>
              </a:defRPr>
            </a:lvl1pPr>
            <a:lvl2pPr>
              <a:defRPr>
                <a:latin typeface="Space Age" panose="02000000000000000000"/>
              </a:defRPr>
            </a:lvl2pPr>
            <a:lvl3pPr>
              <a:defRPr>
                <a:latin typeface="Space Age" panose="02000000000000000000"/>
              </a:defRPr>
            </a:lvl3pPr>
            <a:lvl4pPr>
              <a:defRPr>
                <a:latin typeface="Space Age" panose="02000000000000000000"/>
              </a:defRPr>
            </a:lvl4pPr>
            <a:lvl5pPr>
              <a:defRPr>
                <a:latin typeface="Space Age" panose="0200000000000000000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1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A30F-E088-4E7D-B59A-5070979E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E9026-EFA8-4A58-9048-7FDEE4275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8469B-155C-44B2-9D13-996C2A930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A403D-EE00-4511-A4C9-5049B2B1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B8E5D-777B-4D30-BD8B-EA0DE2A8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96580-746A-4CAB-B66E-096E59ED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12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18F8-DE6E-4AF4-BC9F-64389864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26DF8-2954-4DD5-8FA9-54A428AAD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40B65-4509-4DD8-A0DE-889755A2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A266-FE0D-4AEF-8DF8-B7CC59D4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EE2B-1871-42E4-8607-ABA7576A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43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8CF14-FDA7-489C-89B4-AB5A37737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9868A-442A-421F-BE35-4228E4ACE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B3A0-003B-4E48-84E4-0B28E51D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2251-C7F0-4C55-BA43-4628EECA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46A2-C6A9-48E6-8BCB-126E89B2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3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Space Ag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B36123"/>
                </a:solidFill>
                <a:latin typeface="Space Age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9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4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4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0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4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9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6900" y="6310312"/>
            <a:ext cx="838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74017"/>
                </a:solidFill>
              </a:defRPr>
            </a:lvl1pPr>
          </a:lstStyle>
          <a:p>
            <a:fld id="{9C491954-6DC1-46E9-80DF-C80FE66E12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3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7401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7401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7401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7401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7401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7401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16E07-13CE-4B4F-B0FB-0118F485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428A2-E2D3-47ED-8EA1-39C8C4DAA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1FEFE-4AE3-4E3E-8EA6-06F081326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72583-3681-4451-9A6C-F6B97CA76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DA44-5BBE-4FCC-8F3E-E4CEAB7D3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02055-E854-4EE3-A0AE-15ECBACE56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7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60D-E9F0-4616-BF6D-C1079DF6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Steady Flight 1/2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F5572D-90E7-469E-ACB2-C8B00A55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17A2978-12D7-48DC-B508-E08487145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943" y="1346344"/>
                <a:ext cx="11528114" cy="43728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fmincon with SQP used to minimize cost function</a:t>
                </a:r>
              </a:p>
              <a:p>
                <a:r>
                  <a:rPr lang="en-US" dirty="0"/>
                  <a:t>Decision variables</a:t>
                </a:r>
              </a:p>
              <a:p>
                <a:pPr lvl="1"/>
                <a:r>
                  <a:rPr lang="en-US" dirty="0"/>
                  <a:t>Wing aspect ratio</a:t>
                </a:r>
              </a:p>
              <a:p>
                <a:pPr lvl="1"/>
                <a:r>
                  <a:rPr lang="en-US" dirty="0"/>
                  <a:t>Wingspan</a:t>
                </a:r>
              </a:p>
              <a:p>
                <a:r>
                  <a:rPr lang="en-US" dirty="0"/>
                  <a:t>Cost Function</a:t>
                </a:r>
              </a:p>
              <a:p>
                <a:pPr lvl="1"/>
                <a:r>
                  <a:rPr lang="en-US" dirty="0"/>
                  <a:t>Minimize wing volume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𝑡h𝑖𝑐𝑘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𝑆𝑝𝑎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Constraints</a:t>
                </a:r>
              </a:p>
              <a:p>
                <a:pPr lvl="1"/>
                <a:r>
                  <a:rPr lang="en-US" dirty="0"/>
                  <a:t>Equality - None</a:t>
                </a:r>
              </a:p>
              <a:p>
                <a:pPr lvl="1"/>
                <a:r>
                  <a:rPr lang="en-US" dirty="0"/>
                  <a:t>Inequality - Power matches desired power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17A2978-12D7-48DC-B508-E08487145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943" y="1346344"/>
                <a:ext cx="11528114" cy="4372812"/>
              </a:xfrm>
              <a:blipFill>
                <a:blip r:embed="rId2"/>
                <a:stretch>
                  <a:fillRect l="-951" t="-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4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60D-E9F0-4616-BF6D-C1079DF6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43" y="38798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Steady Flight 2/2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F5572D-90E7-469E-ACB2-C8B00A55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17A2978-12D7-48DC-B508-E0848714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43" y="1346344"/>
            <a:ext cx="11528114" cy="4372812"/>
          </a:xfrm>
        </p:spPr>
        <p:txBody>
          <a:bodyPr>
            <a:normAutofit/>
          </a:bodyPr>
          <a:lstStyle/>
          <a:p>
            <a:r>
              <a:rPr lang="en-US" dirty="0"/>
              <a:t>Outputs</a:t>
            </a:r>
          </a:p>
          <a:p>
            <a:pPr lvl="1"/>
            <a:r>
              <a:rPr lang="en-US" dirty="0"/>
              <a:t>Aspect ratio</a:t>
            </a:r>
          </a:p>
          <a:p>
            <a:pPr lvl="1"/>
            <a:r>
              <a:rPr lang="en-US" dirty="0"/>
              <a:t>Span</a:t>
            </a:r>
          </a:p>
          <a:p>
            <a:pPr lvl="1"/>
            <a:r>
              <a:rPr lang="en-US" dirty="0"/>
              <a:t>Wing volume</a:t>
            </a:r>
          </a:p>
          <a:p>
            <a:pPr lvl="1"/>
            <a:r>
              <a:rPr lang="en-US" dirty="0"/>
              <a:t>Vertical wing force</a:t>
            </a:r>
          </a:p>
          <a:p>
            <a:pPr lvl="1"/>
            <a:r>
              <a:rPr lang="en-US" dirty="0"/>
              <a:t>Exitflag conditions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0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60D-E9F0-4616-BF6D-C1079DF6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1/3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F5572D-90E7-469E-ACB2-C8B00A55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17A2978-12D7-48DC-B508-E0848714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43" y="1346344"/>
            <a:ext cx="11528114" cy="4372812"/>
          </a:xfrm>
        </p:spPr>
        <p:txBody>
          <a:bodyPr>
            <a:normAutofit/>
          </a:bodyPr>
          <a:lstStyle/>
          <a:p>
            <a:r>
              <a:rPr lang="en-US" dirty="0"/>
              <a:t>fmincon with SQP used to minimize cost function</a:t>
            </a:r>
          </a:p>
          <a:p>
            <a:endParaRPr lang="en-US" dirty="0"/>
          </a:p>
          <a:p>
            <a:r>
              <a:rPr lang="en-US" dirty="0"/>
              <a:t>Decision variables</a:t>
            </a:r>
          </a:p>
          <a:p>
            <a:pPr lvl="1"/>
            <a:r>
              <a:rPr lang="en-US" dirty="0"/>
              <a:t>4 x Dimensions that define a beam (A,B,T1,T2)</a:t>
            </a:r>
          </a:p>
          <a:p>
            <a:pPr lvl="1"/>
            <a:endParaRPr lang="en-US" dirty="0"/>
          </a:p>
          <a:p>
            <a:r>
              <a:rPr lang="en-US" dirty="0"/>
              <a:t>Cost Function</a:t>
            </a:r>
          </a:p>
          <a:p>
            <a:pPr lvl="1"/>
            <a:r>
              <a:rPr lang="en-US" dirty="0"/>
              <a:t>Minimize Beam Mass (Beam Volume)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1A45BC-F7BE-4C2B-A42B-54287062D18C}"/>
              </a:ext>
            </a:extLst>
          </p:cNvPr>
          <p:cNvGrpSpPr/>
          <p:nvPr/>
        </p:nvGrpSpPr>
        <p:grpSpPr>
          <a:xfrm>
            <a:off x="6801107" y="1885395"/>
            <a:ext cx="4041985" cy="3296716"/>
            <a:chOff x="6801107" y="1885395"/>
            <a:chExt cx="4041985" cy="329671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DAE78F3-8FC6-463C-BCD1-53C224295341}"/>
                </a:ext>
              </a:extLst>
            </p:cNvPr>
            <p:cNvGrpSpPr/>
            <p:nvPr/>
          </p:nvGrpSpPr>
          <p:grpSpPr>
            <a:xfrm>
              <a:off x="7324532" y="2338072"/>
              <a:ext cx="3023120" cy="2805725"/>
              <a:chOff x="8275527" y="2369363"/>
              <a:chExt cx="1988619" cy="169940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FE2B82D-FB83-416E-9C0A-925D1128CE42}"/>
                  </a:ext>
                </a:extLst>
              </p:cNvPr>
              <p:cNvGrpSpPr/>
              <p:nvPr/>
            </p:nvGrpSpPr>
            <p:grpSpPr>
              <a:xfrm>
                <a:off x="8735783" y="2743200"/>
                <a:ext cx="1394928" cy="1325564"/>
                <a:chOff x="8735783" y="2743200"/>
                <a:chExt cx="1394928" cy="132556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07F007F-06D1-4F9A-8507-F928E5D797C4}"/>
                    </a:ext>
                  </a:extLst>
                </p:cNvPr>
                <p:cNvSpPr/>
                <p:nvPr/>
              </p:nvSpPr>
              <p:spPr>
                <a:xfrm>
                  <a:off x="9330613" y="2743200"/>
                  <a:ext cx="205273" cy="13255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59BF97B-AF57-434D-A390-556C39C2A7DB}"/>
                    </a:ext>
                  </a:extLst>
                </p:cNvPr>
                <p:cNvSpPr/>
                <p:nvPr/>
              </p:nvSpPr>
              <p:spPr>
                <a:xfrm rot="5400000">
                  <a:off x="9344606" y="2134379"/>
                  <a:ext cx="177284" cy="13949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6863FC8-5A33-4050-BC60-4BD80D7D7FA8}"/>
                    </a:ext>
                  </a:extLst>
                </p:cNvPr>
                <p:cNvSpPr/>
                <p:nvPr/>
              </p:nvSpPr>
              <p:spPr>
                <a:xfrm rot="5400000">
                  <a:off x="9344605" y="3282658"/>
                  <a:ext cx="177284" cy="13949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Left Brace 11">
                <a:extLst>
                  <a:ext uri="{FF2B5EF4-FFF2-40B4-BE49-F238E27FC236}">
                    <a16:creationId xmlns:a16="http://schemas.microsoft.com/office/drawing/2014/main" id="{6FA98AA7-9949-4340-B18A-610B3D1442E1}"/>
                  </a:ext>
                </a:extLst>
              </p:cNvPr>
              <p:cNvSpPr/>
              <p:nvPr/>
            </p:nvSpPr>
            <p:spPr>
              <a:xfrm rot="10800000">
                <a:off x="10152907" y="3891477"/>
                <a:ext cx="111239" cy="177285"/>
              </a:xfrm>
              <a:prstGeom prst="lef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37C785CF-87B6-439E-9395-922E8A39ED12}"/>
                  </a:ext>
                </a:extLst>
              </p:cNvPr>
              <p:cNvSpPr/>
              <p:nvPr/>
            </p:nvSpPr>
            <p:spPr>
              <a:xfrm rot="5400000">
                <a:off x="9368926" y="3350682"/>
                <a:ext cx="128646" cy="205272"/>
              </a:xfrm>
              <a:prstGeom prst="lef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8489022F-B3DE-4362-8F57-A92D8EC179C7}"/>
                  </a:ext>
                </a:extLst>
              </p:cNvPr>
              <p:cNvSpPr/>
              <p:nvPr/>
            </p:nvSpPr>
            <p:spPr>
              <a:xfrm rot="5400000">
                <a:off x="9281974" y="1823171"/>
                <a:ext cx="302544" cy="1394927"/>
              </a:xfrm>
              <a:prstGeom prst="lef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Left Brace 26">
                <a:extLst>
                  <a:ext uri="{FF2B5EF4-FFF2-40B4-BE49-F238E27FC236}">
                    <a16:creationId xmlns:a16="http://schemas.microsoft.com/office/drawing/2014/main" id="{B8868A74-7462-4C4D-9053-6465E98BE6D9}"/>
                  </a:ext>
                </a:extLst>
              </p:cNvPr>
              <p:cNvSpPr/>
              <p:nvPr/>
            </p:nvSpPr>
            <p:spPr>
              <a:xfrm>
                <a:off x="8275527" y="2743199"/>
                <a:ext cx="431839" cy="1325563"/>
              </a:xfrm>
              <a:prstGeom prst="lef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89265A2-F1D7-485A-ACF4-E838E80773C7}"/>
                    </a:ext>
                  </a:extLst>
                </p:cNvPr>
                <p:cNvSpPr txBox="1"/>
                <p:nvPr/>
              </p:nvSpPr>
              <p:spPr>
                <a:xfrm>
                  <a:off x="8733254" y="1885395"/>
                  <a:ext cx="523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89265A2-F1D7-485A-ACF4-E838E80773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3254" y="1885395"/>
                  <a:ext cx="52342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FA11F95-F976-4774-8790-9D69735E2E4E}"/>
                    </a:ext>
                  </a:extLst>
                </p:cNvPr>
                <p:cNvSpPr txBox="1"/>
                <p:nvPr/>
              </p:nvSpPr>
              <p:spPr>
                <a:xfrm>
                  <a:off x="9256679" y="3657009"/>
                  <a:ext cx="523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FA11F95-F976-4774-8790-9D69735E2E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6679" y="3657009"/>
                  <a:ext cx="5234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0B79F9F-F48E-4D67-AEA7-A21FB8C700E6}"/>
                    </a:ext>
                  </a:extLst>
                </p:cNvPr>
                <p:cNvSpPr txBox="1"/>
                <p:nvPr/>
              </p:nvSpPr>
              <p:spPr>
                <a:xfrm>
                  <a:off x="10319667" y="4812779"/>
                  <a:ext cx="523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0B79F9F-F48E-4D67-AEA7-A21FB8C700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9667" y="4812779"/>
                  <a:ext cx="52342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5EE9FFE-2E72-4B25-B9FD-E73BA3154ED5}"/>
                    </a:ext>
                  </a:extLst>
                </p:cNvPr>
                <p:cNvSpPr txBox="1"/>
                <p:nvPr/>
              </p:nvSpPr>
              <p:spPr>
                <a:xfrm>
                  <a:off x="6801107" y="3836826"/>
                  <a:ext cx="523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5EE9FFE-2E72-4B25-B9FD-E73BA3154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107" y="3836826"/>
                  <a:ext cx="52342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320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60D-E9F0-4616-BF6D-C1079DF6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2/3 (Constraints)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F5572D-90E7-469E-ACB2-C8B00A55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17A2978-12D7-48DC-B508-E08487145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943" y="1346343"/>
                <a:ext cx="11528114" cy="48305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Equality – 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𝐹𝑜𝑟𝑐𝑒𝑠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𝑂𝑝𝑡𝑖𝑚𝑖𝑧𝑎𝑡𝑖𝑜𝑛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𝐶h𝑜𝑟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𝐿𝑒𝑛𝑔𝑡h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3)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𝐶h𝑜𝑟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𝐿𝑒𝑛𝑔𝑡h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Inequality - 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𝐶h𝑜𝑟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𝐿𝑒𝑛𝑔𝑡h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𝐶h𝑜𝑟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𝐿𝑒𝑛𝑔𝑡h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3)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4) Neutral Buoyancy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𝑤𝑖𝑛𝑔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𝑤𝑖𝑛𝑔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0.3−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𝑤𝑖𝑛𝑔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17A2978-12D7-48DC-B508-E08487145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943" y="1346343"/>
                <a:ext cx="11528114" cy="4830521"/>
              </a:xfrm>
              <a:blipFill>
                <a:blip r:embed="rId2"/>
                <a:stretch>
                  <a:fillRect l="-951" t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90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60D-E9F0-4616-BF6D-C1079DF6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3/3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F5572D-90E7-469E-ACB2-C8B00A55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17A2978-12D7-48DC-B508-E08487145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943" y="1346344"/>
                <a:ext cx="11528114" cy="43728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Outputs</a:t>
                </a:r>
              </a:p>
              <a:p>
                <a:pPr lvl="1"/>
                <a:r>
                  <a:rPr lang="en-US" dirty="0"/>
                  <a:t>Mass of Wing</a:t>
                </a:r>
              </a:p>
              <a:p>
                <a:pPr lvl="1"/>
                <a:r>
                  <a:rPr lang="en-US" dirty="0" err="1"/>
                  <a:t>Exitflag</a:t>
                </a:r>
                <a:r>
                  <a:rPr lang="en-US" dirty="0"/>
                  <a:t> conditions</a:t>
                </a:r>
              </a:p>
              <a:p>
                <a:endParaRPr lang="en-US" dirty="0"/>
              </a:p>
              <a:p>
                <a:r>
                  <a:rPr lang="en-US" dirty="0"/>
                  <a:t>While loop notes</a:t>
                </a:r>
              </a:p>
              <a:p>
                <a:pPr lvl="1"/>
                <a:r>
                  <a:rPr lang="en-US" dirty="0"/>
                  <a:t>Loops the MOI getting a little bigger</a:t>
                </a:r>
              </a:p>
              <a:p>
                <a:pPr lvl="1"/>
                <a:r>
                  <a:rPr lang="en-US" dirty="0"/>
                  <a:t>If two beam could fit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produces </a:t>
                </a:r>
                <a:r>
                  <a:rPr lang="en-US" b="1" dirty="0"/>
                  <a:t>EXITFLAG -4</a:t>
                </a: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17A2978-12D7-48DC-B508-E08487145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943" y="1346344"/>
                <a:ext cx="11528114" cy="4372812"/>
              </a:xfrm>
              <a:blipFill>
                <a:blip r:embed="rId2"/>
                <a:stretch>
                  <a:fillRect l="-951" t="-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48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60D-E9F0-4616-BF6D-C1079DF6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Co-Design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BC790FF5-DFA1-4DD2-BD5D-6CA39539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79" y="1946779"/>
            <a:ext cx="11302588" cy="3912154"/>
          </a:xfrm>
        </p:spPr>
        <p:txBody>
          <a:bodyPr>
            <a:normAutofit/>
          </a:bodyPr>
          <a:lstStyle/>
          <a:p>
            <a:r>
              <a:rPr lang="en-US" dirty="0"/>
              <a:t>Both codes are looped through over a grid of diameters and lengths to find at what combinations convergence occurs.</a:t>
            </a:r>
          </a:p>
          <a:p>
            <a:pPr lvl="1"/>
            <a:r>
              <a:rPr lang="en-US" dirty="0"/>
              <a:t>If convergence occurs outputs wing mass surface plot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F5572D-90E7-469E-ACB2-C8B00A55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pace age"/>
        <a:ea typeface=""/>
        <a:cs typeface=""/>
      </a:majorFont>
      <a:minorFont>
        <a:latin typeface="Space ag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16429</TotalTime>
  <Words>230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Space Age</vt:lpstr>
      <vt:lpstr>Space Age</vt:lpstr>
      <vt:lpstr>Office Theme</vt:lpstr>
      <vt:lpstr>White</vt:lpstr>
      <vt:lpstr>Steady Flight 1/2</vt:lpstr>
      <vt:lpstr>Steady Flight 2/2</vt:lpstr>
      <vt:lpstr>Structure 1/3</vt:lpstr>
      <vt:lpstr>Structure 2/3 (Constraints)</vt:lpstr>
      <vt:lpstr>Structure 3/3</vt:lpstr>
      <vt:lpstr>Co-Design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Rodney Metoyer</dc:creator>
  <cp:lastModifiedBy>Joey Kriegler</cp:lastModifiedBy>
  <cp:revision>330</cp:revision>
  <dcterms:created xsi:type="dcterms:W3CDTF">2019-04-18T18:48:54Z</dcterms:created>
  <dcterms:modified xsi:type="dcterms:W3CDTF">2020-07-24T12:41:12Z</dcterms:modified>
</cp:coreProperties>
</file>