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57200" y="563759"/>
            <a:ext cx="8229600" cy="3009600"/>
          </a:xfrm>
          <a:prstGeom prst="rect">
            <a:avLst/>
          </a:prstGeom>
        </p:spPr>
        <p:txBody>
          <a:bodyPr anchorCtr="0" anchor="t"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457200" y="3716392"/>
            <a:ext cx="8229600" cy="1232699"/>
          </a:xfrm>
          <a:prstGeom prst="rect">
            <a:avLst/>
          </a:prstGeom>
        </p:spPr>
        <p:txBody>
          <a:bodyPr anchorCtr="0" anchor="t" bIns="91425" lIns="91425" rIns="91425" tIns="91425"/>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2" name="Shape 12"/>
          <p:cNvCxnSpPr/>
          <p:nvPr/>
        </p:nvCxnSpPr>
        <p:spPr>
          <a:xfrm>
            <a:off x="457200" y="411479"/>
            <a:ext cx="8229600" cy="0"/>
          </a:xfrm>
          <a:prstGeom prst="straightConnector1">
            <a:avLst/>
          </a:prstGeom>
          <a:noFill/>
          <a:ln cap="flat" w="57150">
            <a:solidFill>
              <a:schemeClr val="accent1"/>
            </a:solidFill>
            <a:prstDash val="solid"/>
            <a:round/>
            <a:headEnd len="med" w="med" type="none"/>
            <a:tailEnd len="med" w="med" type="none"/>
          </a:ln>
        </p:spPr>
      </p:cxnSp>
      <p:cxnSp>
        <p:nvCxnSpPr>
          <p:cNvPr id="13" name="Shape 13"/>
          <p:cNvCxnSpPr/>
          <p:nvPr/>
        </p:nvCxnSpPr>
        <p:spPr>
          <a:xfrm>
            <a:off x="457200" y="3633382"/>
            <a:ext cx="8229600" cy="0"/>
          </a:xfrm>
          <a:prstGeom prst="straightConnector1">
            <a:avLst/>
          </a:prstGeom>
          <a:noFill/>
          <a:ln cap="flat" w="57150">
            <a:solidFill>
              <a:schemeClr val="accent1"/>
            </a:solidFill>
            <a:prstDash val="solid"/>
            <a:round/>
            <a:headEnd len="med" w="med" type="none"/>
            <a:tailEnd len="med" w="med" type="none"/>
          </a:ln>
        </p:spPr>
      </p:cxn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7" name="Shape 17"/>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8" name="Shape 18"/>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22" name="Shape 22"/>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25" name="Shape 2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8" name="Shape 28"/>
          <p:cNvCxnSpPr/>
          <p:nvPr/>
        </p:nvCxnSpPr>
        <p:spPr>
          <a:xfrm>
            <a:off x="457200" y="1143000"/>
            <a:ext cx="8229600" cy="0"/>
          </a:xfrm>
          <a:prstGeom prst="straightConnector1">
            <a:avLst/>
          </a:prstGeom>
          <a:noFill/>
          <a:ln cap="flat" w="50800">
            <a:solidFill>
              <a:schemeClr val="accent1"/>
            </a:solidFill>
            <a:prstDash val="solid"/>
            <a:round/>
            <a:headEnd len="med" w="med" type="none"/>
            <a:tailEnd len="med" w="med" type="none"/>
          </a:ln>
        </p:spPr>
      </p:cxn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 name="Shape 30"/>
        <p:cNvGrpSpPr/>
        <p:nvPr/>
      </p:nvGrpSpPr>
      <p:grpSpPr>
        <a:xfrm>
          <a:off x="0" y="0"/>
          <a:ext cx="0" cy="0"/>
          <a:chOff x="0" y="0"/>
          <a:chExt cx="0" cy="0"/>
        </a:xfrm>
      </p:grpSpPr>
      <p:sp>
        <p:nvSpPr>
          <p:cNvPr id="31" name="Shape 31"/>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cxnSp>
        <p:nvCxnSpPr>
          <p:cNvPr id="32" name="Shape 32"/>
          <p:cNvCxnSpPr/>
          <p:nvPr/>
        </p:nvCxnSpPr>
        <p:spPr>
          <a:xfrm>
            <a:off x="457200" y="4317760"/>
            <a:ext cx="8229600" cy="0"/>
          </a:xfrm>
          <a:prstGeom prst="straightConnector1">
            <a:avLst/>
          </a:prstGeom>
          <a:noFill/>
          <a:ln cap="flat" w="50800">
            <a:solidFill>
              <a:schemeClr val="lt2"/>
            </a:solidFill>
            <a:prstDash val="solid"/>
            <a:round/>
            <a:headEnd len="med" w="med" type="none"/>
            <a:tailEnd len="med" w="med" type="none"/>
          </a:ln>
        </p:spPr>
      </p:cxnSp>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 name="Shape 34"/>
        <p:cNvGrpSpPr/>
        <p:nvPr/>
      </p:nvGrpSpPr>
      <p:grpSpPr>
        <a:xfrm>
          <a:off x="0" y="0"/>
          <a:ext cx="0" cy="0"/>
          <a:chOff x="0" y="0"/>
          <a:chExt cx="0" cy="0"/>
        </a:xfrm>
      </p:grpSpPr>
      <p:cxnSp>
        <p:nvCxnSpPr>
          <p:cNvPr id="35" name="Shape 35"/>
          <p:cNvCxnSpPr/>
          <p:nvPr/>
        </p:nvCxnSpPr>
        <p:spPr>
          <a:xfrm>
            <a:off x="457200" y="113139"/>
            <a:ext cx="8229600" cy="0"/>
          </a:xfrm>
          <a:prstGeom prst="straightConnector1">
            <a:avLst/>
          </a:prstGeom>
          <a:noFill/>
          <a:ln cap="flat" w="50800">
            <a:solidFill>
              <a:schemeClr val="lt2"/>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x="457200" y="5023259"/>
            <a:ext cx="8229600" cy="0"/>
          </a:xfrm>
          <a:prstGeom prst="straightConnector1">
            <a:avLst/>
          </a:prstGeom>
          <a:noFill/>
          <a:ln cap="flat" w="50800">
            <a:solidFill>
              <a:schemeClr val="lt2"/>
            </a:solidFill>
            <a:prstDash val="solid"/>
            <a:round/>
            <a:headEnd len="med" w="med" type="none"/>
            <a:tailEnd len="med" w="med" type="none"/>
          </a:ln>
        </p:spPr>
      </p:cxn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00.png"/><Relationship Id="rId3" Type="http://schemas.openxmlformats.org/officeDocument/2006/relationships/image" Target="../media/image0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02.png"/><Relationship Id="rId3" Type="http://schemas.openxmlformats.org/officeDocument/2006/relationships/image" Target="../media/image0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1.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ilo2012/osintstalker" TargetMode="External"/><Relationship Id="rId3" Type="http://schemas.openxmlformats.org/officeDocument/2006/relationships/image" Target="../media/image0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1.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jetbrains.com/idea/" TargetMode="External"/><Relationship Id="rId3" Type="http://schemas.openxmlformats.org/officeDocument/2006/relationships/image" Target="../media/image01.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1.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04.png"/><Relationship Id="rId3" Type="http://schemas.openxmlformats.org/officeDocument/2006/relationships/image" Target="../media/image0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ctrTitle"/>
          </p:nvPr>
        </p:nvSpPr>
        <p:spPr>
          <a:xfrm>
            <a:off x="457200" y="563759"/>
            <a:ext cx="8229600" cy="3009600"/>
          </a:xfrm>
          <a:prstGeom prst="rect">
            <a:avLst/>
          </a:prstGeom>
        </p:spPr>
        <p:txBody>
          <a:bodyPr anchorCtr="0" anchor="t" bIns="91425" lIns="91425" rIns="91425" tIns="91425">
            <a:noAutofit/>
          </a:bodyPr>
          <a:lstStyle/>
          <a:p>
            <a:pPr>
              <a:spcBef>
                <a:spcPts val="0"/>
              </a:spcBef>
              <a:buNone/>
            </a:pPr>
            <a:r>
              <a:t/>
            </a:r>
            <a:endParaRPr/>
          </a:p>
        </p:txBody>
      </p:sp>
      <p:pic>
        <p:nvPicPr>
          <p:cNvPr id="39" name="Shape 39"/>
          <p:cNvPicPr preferRelativeResize="0"/>
          <p:nvPr/>
        </p:nvPicPr>
        <p:blipFill>
          <a:blip r:embed="rId3">
            <a:alphaModFix/>
          </a:blip>
          <a:stretch>
            <a:fillRect/>
          </a:stretch>
        </p:blipFill>
        <p:spPr>
          <a:xfrm>
            <a:off x="-28075" y="0"/>
            <a:ext cx="9172075" cy="5143499"/>
          </a:xfrm>
          <a:prstGeom prst="rect">
            <a:avLst/>
          </a:prstGeom>
          <a:noFill/>
          <a:ln>
            <a:noFill/>
          </a:ln>
        </p:spPr>
      </p:pic>
      <p:sp>
        <p:nvSpPr>
          <p:cNvPr id="40" name="Shape 40"/>
          <p:cNvSpPr txBox="1"/>
          <p:nvPr>
            <p:ph idx="1" type="subTitle"/>
          </p:nvPr>
        </p:nvSpPr>
        <p:spPr>
          <a:xfrm>
            <a:off x="457200" y="3199778"/>
            <a:ext cx="8229600" cy="1749300"/>
          </a:xfrm>
          <a:prstGeom prst="rect">
            <a:avLst/>
          </a:prstGeom>
        </p:spPr>
        <p:txBody>
          <a:bodyPr anchorCtr="0" anchor="t" bIns="91425" lIns="91425" rIns="91425" tIns="91425">
            <a:noAutofit/>
          </a:bodyPr>
          <a:lstStyle/>
          <a:p>
            <a:pPr rtl="0" algn="ctr">
              <a:spcBef>
                <a:spcPts val="0"/>
              </a:spcBef>
              <a:buNone/>
            </a:pPr>
            <a:r>
              <a:rPr b="1" lang="en" sz="1000" u="sng">
                <a:solidFill>
                  <a:srgbClr val="DA0002"/>
                </a:solidFill>
              </a:rPr>
              <a:t>created by-Team Traces</a:t>
            </a:r>
          </a:p>
          <a:p>
            <a:pPr lvl="0" rtl="0" algn="ctr">
              <a:spcBef>
                <a:spcPts val="0"/>
              </a:spcBef>
              <a:buClr>
                <a:schemeClr val="dk1"/>
              </a:buClr>
              <a:buSzPct val="100000"/>
              <a:buFont typeface="Arial"/>
              <a:buNone/>
            </a:pPr>
            <a:r>
              <a:rPr b="1" lang="en" sz="1100">
                <a:solidFill>
                  <a:srgbClr val="134F5C"/>
                </a:solidFill>
              </a:rPr>
              <a:t>Andrew DeLissio</a:t>
            </a:r>
          </a:p>
          <a:p>
            <a:pPr lvl="0" rtl="0" algn="ctr">
              <a:spcBef>
                <a:spcPts val="0"/>
              </a:spcBef>
              <a:buClr>
                <a:schemeClr val="dk1"/>
              </a:buClr>
              <a:buSzPct val="100000"/>
              <a:buFont typeface="Arial"/>
              <a:buNone/>
            </a:pPr>
            <a:r>
              <a:rPr b="1" lang="en" sz="1100">
                <a:solidFill>
                  <a:srgbClr val="134F5C"/>
                </a:solidFill>
              </a:rPr>
              <a:t>Tyrone Jenkins</a:t>
            </a:r>
          </a:p>
          <a:p>
            <a:pPr rtl="0" algn="ctr">
              <a:spcBef>
                <a:spcPts val="0"/>
              </a:spcBef>
              <a:buNone/>
            </a:pPr>
            <a:r>
              <a:rPr b="1" lang="en" sz="1100">
                <a:solidFill>
                  <a:srgbClr val="134F5C"/>
                </a:solidFill>
              </a:rPr>
              <a:t>Monis Masood Khan</a:t>
            </a:r>
          </a:p>
          <a:p>
            <a:pPr rtl="0" algn="ctr">
              <a:spcBef>
                <a:spcPts val="0"/>
              </a:spcBef>
              <a:buNone/>
            </a:pPr>
            <a:r>
              <a:rPr b="1" lang="en" sz="1100">
                <a:solidFill>
                  <a:srgbClr val="134F5C"/>
                </a:solidFill>
              </a:rPr>
              <a:t>Phillip Bailey</a:t>
            </a:r>
          </a:p>
          <a:p>
            <a:pPr rtl="0" algn="ctr">
              <a:spcBef>
                <a:spcPts val="0"/>
              </a:spcBef>
              <a:buNone/>
            </a:pPr>
            <a:r>
              <a:rPr b="1" lang="en" sz="1100">
                <a:solidFill>
                  <a:srgbClr val="134F5C"/>
                </a:solidFill>
              </a:rPr>
              <a:t>Vikas Piddempally</a:t>
            </a:r>
          </a:p>
          <a:p>
            <a:pPr algn="ctr">
              <a:spcBef>
                <a:spcPts val="0"/>
              </a:spcBef>
              <a:buNone/>
            </a:pPr>
            <a:r>
              <a:t/>
            </a:r>
            <a:endParaRPr sz="1000"/>
          </a:p>
        </p:txBody>
      </p:sp>
      <p:pic>
        <p:nvPicPr>
          <p:cNvPr id="41" name="Shape 41"/>
          <p:cNvPicPr preferRelativeResize="0"/>
          <p:nvPr/>
        </p:nvPicPr>
        <p:blipFill>
          <a:blip r:embed="rId4">
            <a:alphaModFix/>
          </a:blip>
          <a:stretch>
            <a:fillRect/>
          </a:stretch>
        </p:blipFill>
        <p:spPr>
          <a:xfrm>
            <a:off x="2367700" y="1368462"/>
            <a:ext cx="4324350" cy="1171575"/>
          </a:xfrm>
          <a:prstGeom prst="rect">
            <a:avLst/>
          </a:prstGeom>
          <a:noFill/>
          <a:ln>
            <a:noFill/>
          </a:ln>
        </p:spPr>
      </p:pic>
      <p:sp>
        <p:nvSpPr>
          <p:cNvPr id="42" name="Shape 42"/>
          <p:cNvSpPr txBox="1"/>
          <p:nvPr/>
        </p:nvSpPr>
        <p:spPr>
          <a:xfrm>
            <a:off x="3010325" y="2441925"/>
            <a:ext cx="4561200" cy="340499"/>
          </a:xfrm>
          <a:prstGeom prst="rect">
            <a:avLst/>
          </a:prstGeom>
          <a:noFill/>
          <a:ln>
            <a:noFill/>
          </a:ln>
        </p:spPr>
        <p:txBody>
          <a:bodyPr anchorCtr="0" anchor="t" bIns="91425" lIns="91425" rIns="91425" tIns="91425">
            <a:noAutofit/>
          </a:bodyPr>
          <a:lstStyle/>
          <a:p>
            <a:pPr>
              <a:spcBef>
                <a:spcPts val="0"/>
              </a:spcBef>
              <a:buNone/>
            </a:pPr>
            <a:r>
              <a:rPr b="1" lang="en">
                <a:solidFill>
                  <a:srgbClr val="0C343D"/>
                </a:solidFill>
              </a:rPr>
              <a:t>We Trace your Virtual Footsteps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t/>
            </a:r>
            <a:endParaRPr/>
          </a:p>
        </p:txBody>
      </p:sp>
      <p:pic>
        <p:nvPicPr>
          <p:cNvPr id="115" name="Shape 115"/>
          <p:cNvPicPr preferRelativeResize="0"/>
          <p:nvPr/>
        </p:nvPicPr>
        <p:blipFill>
          <a:blip r:embed="rId3">
            <a:alphaModFix/>
          </a:blip>
          <a:stretch>
            <a:fillRect/>
          </a:stretch>
        </p:blipFill>
        <p:spPr>
          <a:xfrm>
            <a:off x="0" y="0"/>
            <a:ext cx="9144000" cy="5143499"/>
          </a:xfrm>
          <a:prstGeom prst="rect">
            <a:avLst/>
          </a:prstGeom>
          <a:noFill/>
          <a:ln>
            <a:noFill/>
          </a:ln>
        </p:spPr>
      </p:pic>
      <p:sp>
        <p:nvSpPr>
          <p:cNvPr id="116" name="Shape 11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t>Feedback on best ways to approach the UI?</a:t>
            </a:r>
          </a:p>
        </p:txBody>
      </p:sp>
      <p:sp>
        <p:nvSpPr>
          <p:cNvPr id="117" name="Shape 117"/>
          <p:cNvSpPr txBox="1"/>
          <p:nvPr/>
        </p:nvSpPr>
        <p:spPr>
          <a:xfrm>
            <a:off x="457200" y="554350"/>
            <a:ext cx="4041900" cy="4715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DA0002"/>
                </a:solidFill>
              </a:rPr>
              <a:t>Conclusion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t/>
            </a:r>
            <a:endParaRPr/>
          </a:p>
        </p:txBody>
      </p:sp>
      <p:pic>
        <p:nvPicPr>
          <p:cNvPr id="48" name="Shape 48"/>
          <p:cNvPicPr preferRelativeResize="0"/>
          <p:nvPr/>
        </p:nvPicPr>
        <p:blipFill>
          <a:blip r:embed="rId3">
            <a:alphaModFix/>
          </a:blip>
          <a:stretch>
            <a:fillRect/>
          </a:stretch>
        </p:blipFill>
        <p:spPr>
          <a:xfrm>
            <a:off x="0" y="0"/>
            <a:ext cx="9144000" cy="5143499"/>
          </a:xfrm>
          <a:prstGeom prst="rect">
            <a:avLst/>
          </a:prstGeom>
          <a:noFill/>
          <a:ln>
            <a:noFill/>
          </a:ln>
        </p:spPr>
      </p:pic>
      <p:sp>
        <p:nvSpPr>
          <p:cNvPr id="49" name="Shape 4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1800"/>
          </a:p>
          <a:p>
            <a:pPr lvl="0" rtl="0">
              <a:spcBef>
                <a:spcPts val="0"/>
              </a:spcBef>
              <a:buNone/>
            </a:pPr>
            <a:r>
              <a:rPr lang="en" sz="1800"/>
              <a:t>The Traces application intends to be an online content tracker that keeps one aware of their virtual traces - it lets the users understand what information is available online about them.</a:t>
            </a:r>
          </a:p>
          <a:p>
            <a:pPr lvl="0" rtl="0">
              <a:spcBef>
                <a:spcPts val="0"/>
              </a:spcBef>
              <a:buNone/>
            </a:pPr>
            <a:r>
              <a:t/>
            </a:r>
            <a:endParaRPr sz="1800"/>
          </a:p>
          <a:p>
            <a:pPr lvl="0" rtl="0">
              <a:spcBef>
                <a:spcPts val="0"/>
              </a:spcBef>
              <a:buNone/>
            </a:pPr>
            <a:r>
              <a:rPr lang="en" sz="1800"/>
              <a:t>The end goal of this application is to allow a user to click a location on a map and be provided with information about the persons who have previously visited that location (and to pivot from this search to related information).</a:t>
            </a:r>
          </a:p>
          <a:p>
            <a:pPr lvl="0" rtl="0">
              <a:spcBef>
                <a:spcPts val="0"/>
              </a:spcBef>
              <a:buNone/>
            </a:pPr>
            <a:r>
              <a:t/>
            </a:r>
            <a:endParaRPr sz="1800"/>
          </a:p>
        </p:txBody>
      </p:sp>
      <p:sp>
        <p:nvSpPr>
          <p:cNvPr id="50" name="Shape 50"/>
          <p:cNvSpPr txBox="1"/>
          <p:nvPr/>
        </p:nvSpPr>
        <p:spPr>
          <a:xfrm>
            <a:off x="457200" y="778900"/>
            <a:ext cx="4041900" cy="2468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DA0002"/>
                </a:solidFill>
              </a:rPr>
              <a:t>Overview</a:t>
            </a:r>
          </a:p>
        </p:txBody>
      </p:sp>
      <p:pic>
        <p:nvPicPr>
          <p:cNvPr id="51" name="Shape 51"/>
          <p:cNvPicPr preferRelativeResize="0"/>
          <p:nvPr/>
        </p:nvPicPr>
        <p:blipFill>
          <a:blip r:embed="rId4">
            <a:alphaModFix/>
          </a:blip>
          <a:stretch>
            <a:fillRect/>
          </a:stretch>
        </p:blipFill>
        <p:spPr>
          <a:xfrm>
            <a:off x="7520275" y="86700"/>
            <a:ext cx="1503624" cy="150362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t/>
            </a:r>
            <a:endParaRPr/>
          </a:p>
        </p:txBody>
      </p:sp>
      <p:pic>
        <p:nvPicPr>
          <p:cNvPr id="57" name="Shape 57"/>
          <p:cNvPicPr preferRelativeResize="0"/>
          <p:nvPr/>
        </p:nvPicPr>
        <p:blipFill>
          <a:blip r:embed="rId3">
            <a:alphaModFix/>
          </a:blip>
          <a:stretch>
            <a:fillRect/>
          </a:stretch>
        </p:blipFill>
        <p:spPr>
          <a:xfrm>
            <a:off x="0" y="0"/>
            <a:ext cx="9144000" cy="5143499"/>
          </a:xfrm>
          <a:prstGeom prst="rect">
            <a:avLst/>
          </a:prstGeom>
          <a:noFill/>
          <a:ln>
            <a:noFill/>
          </a:ln>
        </p:spPr>
      </p:pic>
      <p:sp>
        <p:nvSpPr>
          <p:cNvPr id="58" name="Shape 5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By witnessing the amount of information that others have unknowingly shared with perfect strangers, this app would serve as an educational tool to help users make safer decisions about what types of information to post online and what not to! </a:t>
            </a:r>
          </a:p>
          <a:p>
            <a:pPr lvl="0" rtl="0">
              <a:spcBef>
                <a:spcPts val="0"/>
              </a:spcBef>
              <a:buNone/>
            </a:pPr>
            <a:r>
              <a:rPr lang="en" sz="1800"/>
              <a:t>Eg: It is a bad idea to talk about going on vacation before you do so since it tells people that you are not home. </a:t>
            </a:r>
          </a:p>
        </p:txBody>
      </p:sp>
      <p:sp>
        <p:nvSpPr>
          <p:cNvPr id="59" name="Shape 59"/>
          <p:cNvSpPr txBox="1"/>
          <p:nvPr/>
        </p:nvSpPr>
        <p:spPr>
          <a:xfrm>
            <a:off x="457200" y="554350"/>
            <a:ext cx="4041900" cy="4715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DA0002"/>
                </a:solidFill>
              </a:rPr>
              <a:t>Objective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t/>
            </a:r>
            <a:endParaRPr/>
          </a:p>
        </p:txBody>
      </p:sp>
      <p:pic>
        <p:nvPicPr>
          <p:cNvPr id="65" name="Shape 65"/>
          <p:cNvPicPr preferRelativeResize="0"/>
          <p:nvPr/>
        </p:nvPicPr>
        <p:blipFill>
          <a:blip r:embed="rId3">
            <a:alphaModFix/>
          </a:blip>
          <a:stretch>
            <a:fillRect/>
          </a:stretch>
        </p:blipFill>
        <p:spPr>
          <a:xfrm>
            <a:off x="0" y="0"/>
            <a:ext cx="9144000" cy="5143499"/>
          </a:xfrm>
          <a:prstGeom prst="rect">
            <a:avLst/>
          </a:prstGeom>
          <a:noFill/>
          <a:ln>
            <a:noFill/>
          </a:ln>
        </p:spPr>
      </p:pic>
      <p:sp>
        <p:nvSpPr>
          <p:cNvPr id="66" name="Shape 6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This concept is loosely based on </a:t>
            </a:r>
            <a:r>
              <a:rPr lang="en" sz="1800" u="sng">
                <a:solidFill>
                  <a:srgbClr val="1155CC"/>
                </a:solidFill>
                <a:hlinkClick r:id="rId4"/>
              </a:rPr>
              <a:t>Keith Lee's OSINT Stalker</a:t>
            </a:r>
            <a:r>
              <a:rPr lang="en" sz="1800"/>
              <a:t> tool, but is intended to be used by normal people.  </a:t>
            </a:r>
          </a:p>
        </p:txBody>
      </p:sp>
      <p:sp>
        <p:nvSpPr>
          <p:cNvPr id="67" name="Shape 67"/>
          <p:cNvSpPr txBox="1"/>
          <p:nvPr/>
        </p:nvSpPr>
        <p:spPr>
          <a:xfrm>
            <a:off x="457200" y="554350"/>
            <a:ext cx="4041900" cy="4715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DA0002"/>
                </a:solidFill>
              </a:rPr>
              <a:t>Inspiration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t/>
            </a:r>
            <a:endParaRPr/>
          </a:p>
        </p:txBody>
      </p:sp>
      <p:pic>
        <p:nvPicPr>
          <p:cNvPr id="73" name="Shape 73"/>
          <p:cNvPicPr preferRelativeResize="0"/>
          <p:nvPr/>
        </p:nvPicPr>
        <p:blipFill>
          <a:blip r:embed="rId3">
            <a:alphaModFix/>
          </a:blip>
          <a:stretch>
            <a:fillRect/>
          </a:stretch>
        </p:blipFill>
        <p:spPr>
          <a:xfrm>
            <a:off x="0" y="0"/>
            <a:ext cx="9144000" cy="5143499"/>
          </a:xfrm>
          <a:prstGeom prst="rect">
            <a:avLst/>
          </a:prstGeom>
          <a:noFill/>
          <a:ln>
            <a:noFill/>
          </a:ln>
        </p:spPr>
      </p:pic>
      <p:sp>
        <p:nvSpPr>
          <p:cNvPr id="74" name="Shape 7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AutoNum type="arabicPeriod"/>
            </a:pPr>
            <a:r>
              <a:rPr lang="en" sz="2400"/>
              <a:t>Front End</a:t>
            </a:r>
          </a:p>
          <a:p>
            <a:pPr lvl="0" rtl="0">
              <a:spcBef>
                <a:spcPts val="0"/>
              </a:spcBef>
              <a:buClr>
                <a:srgbClr val="000000"/>
              </a:buClr>
              <a:buSzPct val="78571"/>
              <a:buNone/>
            </a:pPr>
            <a:r>
              <a:rPr lang="en" sz="1400"/>
              <a:t>	Includes the presentation layer for display &amp; user interface</a:t>
            </a:r>
          </a:p>
          <a:p>
            <a:pPr indent="-304800" lvl="0" marL="914400" rtl="0">
              <a:spcBef>
                <a:spcPts val="0"/>
              </a:spcBef>
              <a:buClr>
                <a:schemeClr val="dk1"/>
              </a:buClr>
              <a:buSzPct val="100000"/>
              <a:buFont typeface="Arial"/>
              <a:buChar char="●"/>
            </a:pPr>
            <a:r>
              <a:rPr lang="en" sz="1200"/>
              <a:t>Android Studio + ART (Android Run Time) </a:t>
            </a:r>
          </a:p>
          <a:p>
            <a:pPr indent="-304800" lvl="0" marL="914400" rtl="0">
              <a:spcBef>
                <a:spcPts val="0"/>
              </a:spcBef>
              <a:buClr>
                <a:schemeClr val="dk1"/>
              </a:buClr>
              <a:buSzPct val="100000"/>
              <a:buFont typeface="Arial"/>
              <a:buChar char="●"/>
            </a:pPr>
            <a:r>
              <a:rPr lang="en" sz="1200"/>
              <a:t>Google Maps API / OpenStreetMap API</a:t>
            </a:r>
          </a:p>
          <a:p>
            <a:pPr indent="-304800" lvl="0" marL="914400" rtl="0">
              <a:spcBef>
                <a:spcPts val="0"/>
              </a:spcBef>
              <a:buClr>
                <a:schemeClr val="dk1"/>
              </a:buClr>
              <a:buSzPct val="100000"/>
              <a:buFont typeface="Arial"/>
              <a:buChar char="●"/>
            </a:pPr>
            <a:r>
              <a:rPr lang="en" sz="1200"/>
              <a:t>Fluid UI &amp; Adobe suite for Mock-ups &amp; UI elements</a:t>
            </a:r>
          </a:p>
          <a:p>
            <a:pPr indent="-304800" lvl="0" marL="914400" rtl="0">
              <a:spcBef>
                <a:spcPts val="0"/>
              </a:spcBef>
              <a:buClr>
                <a:schemeClr val="dk1"/>
              </a:buClr>
              <a:buSzPct val="100000"/>
              <a:buFont typeface="Arial"/>
              <a:buChar char="●"/>
            </a:pPr>
            <a:r>
              <a:rPr lang="en" sz="1200"/>
              <a:t>Consume JSON API</a:t>
            </a:r>
          </a:p>
          <a:p>
            <a:pPr lvl="0" rtl="0">
              <a:spcBef>
                <a:spcPts val="0"/>
              </a:spcBef>
              <a:buNone/>
            </a:pPr>
            <a:r>
              <a:rPr lang="en"/>
              <a:t>2.</a:t>
            </a:r>
            <a:r>
              <a:rPr lang="en" sz="2400"/>
              <a:t> Data &amp; Server Side</a:t>
            </a:r>
          </a:p>
          <a:p>
            <a:pPr lvl="0" rtl="0">
              <a:spcBef>
                <a:spcPts val="0"/>
              </a:spcBef>
              <a:buClr>
                <a:schemeClr val="dk1"/>
              </a:buClr>
              <a:buSzPct val="45833"/>
              <a:buFont typeface="Arial"/>
              <a:buNone/>
            </a:pPr>
            <a:r>
              <a:rPr lang="en" sz="2400"/>
              <a:t>	</a:t>
            </a:r>
            <a:r>
              <a:rPr lang="en" sz="1400"/>
              <a:t>For storing retrieved JSON format data and displaying on UI accordingly.</a:t>
            </a:r>
          </a:p>
          <a:p>
            <a:pPr indent="-304800" lvl="0" marL="914400" rtl="0">
              <a:spcBef>
                <a:spcPts val="0"/>
              </a:spcBef>
              <a:buClr>
                <a:schemeClr val="dk1"/>
              </a:buClr>
              <a:buSzPct val="100000"/>
              <a:buFont typeface="Arial"/>
              <a:buChar char="●"/>
            </a:pPr>
            <a:r>
              <a:rPr lang="en" sz="1200"/>
              <a:t>Go Programming Language</a:t>
            </a:r>
          </a:p>
          <a:p>
            <a:pPr indent="-304800" lvl="0" marL="914400" rtl="0">
              <a:spcBef>
                <a:spcPts val="0"/>
              </a:spcBef>
              <a:buClr>
                <a:schemeClr val="dk1"/>
              </a:buClr>
              <a:buSzPct val="100000"/>
              <a:buFont typeface="Arial"/>
              <a:buChar char="●"/>
            </a:pPr>
            <a:r>
              <a:rPr lang="en" sz="1200"/>
              <a:t>Twitter &amp; other open ended API’s</a:t>
            </a:r>
          </a:p>
          <a:p>
            <a:pPr indent="-304800" lvl="0" marL="914400" rtl="0">
              <a:spcBef>
                <a:spcPts val="0"/>
              </a:spcBef>
              <a:buClr>
                <a:schemeClr val="dk1"/>
              </a:buClr>
              <a:buSzPct val="100000"/>
              <a:buFont typeface="Arial"/>
              <a:buChar char="●"/>
            </a:pPr>
            <a:r>
              <a:rPr lang="en" sz="1200"/>
              <a:t>Present JSON API</a:t>
            </a:r>
          </a:p>
          <a:p>
            <a:pPr indent="-304800" lvl="0" marL="914400" rtl="0">
              <a:spcBef>
                <a:spcPts val="0"/>
              </a:spcBef>
              <a:buClr>
                <a:schemeClr val="dk1"/>
              </a:buClr>
              <a:buSzPct val="100000"/>
              <a:buFont typeface="Arial"/>
              <a:buChar char="●"/>
            </a:pPr>
            <a:r>
              <a:rPr lang="en" sz="1200"/>
              <a:t>Google App Engine</a:t>
            </a:r>
          </a:p>
        </p:txBody>
      </p:sp>
      <p:sp>
        <p:nvSpPr>
          <p:cNvPr id="75" name="Shape 75"/>
          <p:cNvSpPr txBox="1"/>
          <p:nvPr/>
        </p:nvSpPr>
        <p:spPr>
          <a:xfrm>
            <a:off x="457200" y="554350"/>
            <a:ext cx="5886300" cy="4715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DA0002"/>
                </a:solidFill>
              </a:rPr>
              <a:t>Technical Specification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t/>
            </a:r>
            <a:endParaRPr/>
          </a:p>
        </p:txBody>
      </p:sp>
      <p:pic>
        <p:nvPicPr>
          <p:cNvPr id="81" name="Shape 81"/>
          <p:cNvPicPr preferRelativeResize="0"/>
          <p:nvPr/>
        </p:nvPicPr>
        <p:blipFill>
          <a:blip r:embed="rId3">
            <a:alphaModFix/>
          </a:blip>
          <a:stretch>
            <a:fillRect/>
          </a:stretch>
        </p:blipFill>
        <p:spPr>
          <a:xfrm>
            <a:off x="0" y="0"/>
            <a:ext cx="9144000" cy="5143499"/>
          </a:xfrm>
          <a:prstGeom prst="rect">
            <a:avLst/>
          </a:prstGeom>
          <a:noFill/>
          <a:ln>
            <a:noFill/>
          </a:ln>
        </p:spPr>
      </p:pic>
      <p:sp>
        <p:nvSpPr>
          <p:cNvPr id="82" name="Shape 8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sp>
        <p:nvSpPr>
          <p:cNvPr id="83" name="Shape 83"/>
          <p:cNvSpPr txBox="1"/>
          <p:nvPr/>
        </p:nvSpPr>
        <p:spPr>
          <a:xfrm>
            <a:off x="457200" y="554350"/>
            <a:ext cx="5886300" cy="471599"/>
          </a:xfrm>
          <a:prstGeom prst="rect">
            <a:avLst/>
          </a:prstGeom>
          <a:noFill/>
          <a:ln>
            <a:noFill/>
          </a:ln>
        </p:spPr>
        <p:txBody>
          <a:bodyPr anchorCtr="0" anchor="t" bIns="91425" lIns="91425" rIns="91425" tIns="91425">
            <a:noAutofit/>
          </a:bodyPr>
          <a:lstStyle/>
          <a:p>
            <a:pPr lvl="0" rtl="0">
              <a:spcBef>
                <a:spcPts val="0"/>
              </a:spcBef>
              <a:buNone/>
            </a:pPr>
            <a:r>
              <a:t/>
            </a:r>
            <a:endParaRPr b="1" sz="3000">
              <a:solidFill>
                <a:srgbClr val="980000"/>
              </a:solidFill>
            </a:endParaRPr>
          </a:p>
        </p:txBody>
      </p:sp>
      <p:sp>
        <p:nvSpPr>
          <p:cNvPr id="84" name="Shape 84"/>
          <p:cNvSpPr txBox="1"/>
          <p:nvPr/>
        </p:nvSpPr>
        <p:spPr>
          <a:xfrm>
            <a:off x="457200" y="205978"/>
            <a:ext cx="8229600" cy="857400"/>
          </a:xfrm>
          <a:prstGeom prst="rect">
            <a:avLst/>
          </a:prstGeom>
          <a:noFill/>
          <a:ln>
            <a:noFill/>
          </a:ln>
        </p:spPr>
        <p:txBody>
          <a:bodyPr anchorCtr="0" anchor="b" bIns="91425" lIns="91425" rIns="91425" tIns="91425">
            <a:noAutofit/>
          </a:bodyPr>
          <a:lstStyle/>
          <a:p>
            <a:pPr lvl="0" rtl="0">
              <a:spcBef>
                <a:spcPts val="0"/>
              </a:spcBef>
              <a:buNone/>
            </a:pPr>
            <a:r>
              <a:rPr b="1" lang="en" sz="3600">
                <a:solidFill>
                  <a:srgbClr val="DA0002"/>
                </a:solidFill>
              </a:rPr>
              <a:t>Android Studio</a:t>
            </a:r>
          </a:p>
        </p:txBody>
      </p:sp>
      <p:sp>
        <p:nvSpPr>
          <p:cNvPr id="85" name="Shape 85"/>
          <p:cNvSpPr txBox="1"/>
          <p:nvPr/>
        </p:nvSpPr>
        <p:spPr>
          <a:xfrm>
            <a:off x="457200" y="1200150"/>
            <a:ext cx="8229600" cy="3725699"/>
          </a:xfrm>
          <a:prstGeom prst="rect">
            <a:avLst/>
          </a:prstGeom>
          <a:noFill/>
          <a:ln>
            <a:noFill/>
          </a:ln>
        </p:spPr>
        <p:txBody>
          <a:bodyPr anchorCtr="0" anchor="t" bIns="91425" lIns="91425" rIns="91425" tIns="91425">
            <a:noAutofit/>
          </a:bodyPr>
          <a:lstStyle/>
          <a:p>
            <a:pPr lvl="0" rtl="0">
              <a:spcBef>
                <a:spcPts val="600"/>
              </a:spcBef>
              <a:buNone/>
            </a:pPr>
            <a:r>
              <a:rPr lang="en" sz="2400">
                <a:solidFill>
                  <a:srgbClr val="000000"/>
                </a:solidFill>
              </a:rPr>
              <a:t>Android Studio is the official IDE for Android application development, based on</a:t>
            </a:r>
            <a:r>
              <a:rPr lang="en" sz="2400">
                <a:solidFill>
                  <a:srgbClr val="222222"/>
                </a:solidFill>
              </a:rPr>
              <a:t> </a:t>
            </a:r>
            <a:r>
              <a:rPr lang="en" sz="2400">
                <a:solidFill>
                  <a:srgbClr val="258AAF"/>
                </a:solidFill>
                <a:hlinkClick r:id="rId4"/>
              </a:rPr>
              <a:t>IntelliJ IDEA</a:t>
            </a:r>
            <a:r>
              <a:rPr lang="en" sz="2400">
                <a:solidFill>
                  <a:srgbClr val="000000"/>
                </a:solidFill>
              </a:rPr>
              <a:t>. Features include:</a:t>
            </a:r>
          </a:p>
          <a:p>
            <a:pPr indent="-342900" lvl="0" marL="457200" rtl="0">
              <a:spcBef>
                <a:spcPts val="600"/>
              </a:spcBef>
              <a:buClr>
                <a:srgbClr val="000000"/>
              </a:buClr>
              <a:buSzPct val="100000"/>
              <a:buFont typeface="Arial"/>
              <a:buChar char="●"/>
            </a:pPr>
            <a:r>
              <a:rPr lang="en" sz="1800">
                <a:solidFill>
                  <a:srgbClr val="000000"/>
                </a:solidFill>
              </a:rPr>
              <a:t>Flexible, Gradle-based build system</a:t>
            </a:r>
          </a:p>
          <a:p>
            <a:pPr indent="-342900" lvl="0" marL="457200" rtl="0">
              <a:spcBef>
                <a:spcPts val="600"/>
              </a:spcBef>
              <a:buClr>
                <a:srgbClr val="000000"/>
              </a:buClr>
              <a:buSzPct val="100000"/>
              <a:buFont typeface="Arial"/>
              <a:buChar char="●"/>
            </a:pPr>
            <a:r>
              <a:rPr lang="en" sz="1800">
                <a:solidFill>
                  <a:srgbClr val="000000"/>
                </a:solidFill>
              </a:rPr>
              <a:t>Build variants and multiple apk file generation</a:t>
            </a:r>
          </a:p>
          <a:p>
            <a:pPr indent="-342900" lvl="0" marL="457200" rtl="0">
              <a:spcBef>
                <a:spcPts val="600"/>
              </a:spcBef>
              <a:buClr>
                <a:srgbClr val="000000"/>
              </a:buClr>
              <a:buSzPct val="100000"/>
              <a:buFont typeface="Arial"/>
              <a:buChar char="●"/>
            </a:pPr>
            <a:r>
              <a:rPr lang="en" sz="1800">
                <a:solidFill>
                  <a:srgbClr val="000000"/>
                </a:solidFill>
              </a:rPr>
              <a:t>Code templates to help you build common app features</a:t>
            </a:r>
          </a:p>
          <a:p>
            <a:pPr indent="-342900" lvl="0" marL="457200" rtl="0">
              <a:spcBef>
                <a:spcPts val="600"/>
              </a:spcBef>
              <a:buClr>
                <a:srgbClr val="000000"/>
              </a:buClr>
              <a:buSzPct val="100000"/>
              <a:buFont typeface="Arial"/>
              <a:buChar char="●"/>
            </a:pPr>
            <a:r>
              <a:rPr lang="en" sz="1800">
                <a:solidFill>
                  <a:srgbClr val="000000"/>
                </a:solidFill>
              </a:rPr>
              <a:t>Rich layout editor with support for drag and drop theme editing</a:t>
            </a:r>
          </a:p>
          <a:p>
            <a:pPr indent="-342900" lvl="0" marL="457200" rtl="0">
              <a:spcBef>
                <a:spcPts val="600"/>
              </a:spcBef>
              <a:buClr>
                <a:srgbClr val="000000"/>
              </a:buClr>
              <a:buSzPct val="100000"/>
              <a:buFont typeface="Arial"/>
              <a:buChar char="●"/>
            </a:pPr>
            <a:r>
              <a:rPr lang="en" sz="1800">
                <a:solidFill>
                  <a:srgbClr val="000000"/>
                </a:solidFill>
              </a:rPr>
              <a:t>Lint tools to catch performance, usability, version compatibility, and other problems</a:t>
            </a:r>
          </a:p>
          <a:p>
            <a:pPr indent="-342900" lvl="0" marL="457200" rtl="0">
              <a:spcBef>
                <a:spcPts val="600"/>
              </a:spcBef>
              <a:buClr>
                <a:srgbClr val="000000"/>
              </a:buClr>
              <a:buSzPct val="100000"/>
              <a:buFont typeface="Arial"/>
              <a:buChar char="●"/>
            </a:pPr>
            <a:r>
              <a:rPr lang="en" sz="1800">
                <a:solidFill>
                  <a:srgbClr val="000000"/>
                </a:solidFill>
              </a:rPr>
              <a:t>ProGuard and app-signing capabilities</a:t>
            </a:r>
          </a:p>
          <a:p>
            <a:pPr indent="-342900" lvl="0" marL="457200" rtl="0">
              <a:spcBef>
                <a:spcPts val="600"/>
              </a:spcBef>
              <a:buClr>
                <a:srgbClr val="000000"/>
              </a:buClr>
              <a:buSzPct val="100000"/>
              <a:buFont typeface="Arial"/>
              <a:buChar char="●"/>
            </a:pPr>
            <a:r>
              <a:rPr lang="en" sz="1800">
                <a:solidFill>
                  <a:srgbClr val="000000"/>
                </a:solidFill>
              </a:rPr>
              <a:t>Built-in support for Google Cloud Platform, making it easy to integrate Google Cloud Messaging and App Engine</a:t>
            </a:r>
          </a:p>
          <a:p>
            <a:pPr lvl="0" rtl="0">
              <a:spcBef>
                <a:spcPts val="600"/>
              </a:spcBef>
              <a:buNone/>
            </a:pPr>
            <a:r>
              <a:t/>
            </a:r>
            <a:endParaRPr sz="1800">
              <a:solidFill>
                <a:srgbClr val="000000"/>
              </a:solidFil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t/>
            </a:r>
            <a:endParaRPr/>
          </a:p>
        </p:txBody>
      </p:sp>
      <p:pic>
        <p:nvPicPr>
          <p:cNvPr id="91" name="Shape 91"/>
          <p:cNvPicPr preferRelativeResize="0"/>
          <p:nvPr/>
        </p:nvPicPr>
        <p:blipFill>
          <a:blip r:embed="rId3">
            <a:alphaModFix/>
          </a:blip>
          <a:stretch>
            <a:fillRect/>
          </a:stretch>
        </p:blipFill>
        <p:spPr>
          <a:xfrm>
            <a:off x="0" y="0"/>
            <a:ext cx="9144000" cy="5143499"/>
          </a:xfrm>
          <a:prstGeom prst="rect">
            <a:avLst/>
          </a:prstGeom>
          <a:noFill/>
          <a:ln>
            <a:noFill/>
          </a:ln>
        </p:spPr>
      </p:pic>
      <p:sp>
        <p:nvSpPr>
          <p:cNvPr id="92" name="Shape 9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t>Basic integration with Twitter’s API</a:t>
            </a:r>
          </a:p>
          <a:p>
            <a:pPr indent="-342900" lvl="0" marL="457200" rtl="0">
              <a:spcBef>
                <a:spcPts val="0"/>
              </a:spcBef>
              <a:buClr>
                <a:schemeClr val="dk1"/>
              </a:buClr>
              <a:buSzPct val="100000"/>
              <a:buFont typeface="Arial"/>
              <a:buChar char="●"/>
            </a:pPr>
            <a:r>
              <a:rPr lang="en" sz="1800"/>
              <a:t>Attractive and useful visualization of data</a:t>
            </a:r>
          </a:p>
        </p:txBody>
      </p:sp>
      <p:sp>
        <p:nvSpPr>
          <p:cNvPr id="93" name="Shape 93"/>
          <p:cNvSpPr txBox="1"/>
          <p:nvPr/>
        </p:nvSpPr>
        <p:spPr>
          <a:xfrm>
            <a:off x="457200" y="554350"/>
            <a:ext cx="5886300" cy="4715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DA0002"/>
                </a:solidFill>
              </a:rPr>
              <a:t>Minimum Functionality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t/>
            </a:r>
            <a:endParaRPr/>
          </a:p>
        </p:txBody>
      </p:sp>
      <p:pic>
        <p:nvPicPr>
          <p:cNvPr id="99" name="Shape 99"/>
          <p:cNvPicPr preferRelativeResize="0"/>
          <p:nvPr/>
        </p:nvPicPr>
        <p:blipFill>
          <a:blip r:embed="rId3">
            <a:alphaModFix/>
          </a:blip>
          <a:stretch>
            <a:fillRect/>
          </a:stretch>
        </p:blipFill>
        <p:spPr>
          <a:xfrm>
            <a:off x="0" y="0"/>
            <a:ext cx="9144000" cy="5143499"/>
          </a:xfrm>
          <a:prstGeom prst="rect">
            <a:avLst/>
          </a:prstGeom>
          <a:noFill/>
          <a:ln>
            <a:noFill/>
          </a:ln>
        </p:spPr>
      </p:pic>
      <p:sp>
        <p:nvSpPr>
          <p:cNvPr id="100" name="Shape 10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t>Non-technical users</a:t>
            </a:r>
          </a:p>
        </p:txBody>
      </p:sp>
      <p:sp>
        <p:nvSpPr>
          <p:cNvPr id="101" name="Shape 101"/>
          <p:cNvSpPr txBox="1"/>
          <p:nvPr/>
        </p:nvSpPr>
        <p:spPr>
          <a:xfrm>
            <a:off x="457200" y="554350"/>
            <a:ext cx="5886300" cy="4715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DA0002"/>
                </a:solidFill>
              </a:rPr>
              <a:t>Desired Target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t/>
            </a:r>
            <a:endParaRPr/>
          </a:p>
        </p:txBody>
      </p:sp>
      <p:pic>
        <p:nvPicPr>
          <p:cNvPr id="107" name="Shape 107"/>
          <p:cNvPicPr preferRelativeResize="0"/>
          <p:nvPr/>
        </p:nvPicPr>
        <p:blipFill>
          <a:blip r:embed="rId3">
            <a:alphaModFix/>
          </a:blip>
          <a:stretch>
            <a:fillRect/>
          </a:stretch>
        </p:blipFill>
        <p:spPr>
          <a:xfrm>
            <a:off x="0" y="0"/>
            <a:ext cx="9144000" cy="5143499"/>
          </a:xfrm>
          <a:prstGeom prst="rect">
            <a:avLst/>
          </a:prstGeom>
          <a:noFill/>
          <a:ln>
            <a:noFill/>
          </a:ln>
        </p:spPr>
      </p:pic>
      <p:sp>
        <p:nvSpPr>
          <p:cNvPr id="108" name="Shape 108"/>
          <p:cNvSpPr txBox="1"/>
          <p:nvPr/>
        </p:nvSpPr>
        <p:spPr>
          <a:xfrm>
            <a:off x="457200" y="554350"/>
            <a:ext cx="6216000" cy="4715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DA0002"/>
                </a:solidFill>
              </a:rPr>
              <a:t>Mock Up UI Screens</a:t>
            </a:r>
          </a:p>
        </p:txBody>
      </p:sp>
      <p:pic>
        <p:nvPicPr>
          <p:cNvPr id="109" name="Shape 109"/>
          <p:cNvPicPr preferRelativeResize="0"/>
          <p:nvPr/>
        </p:nvPicPr>
        <p:blipFill>
          <a:blip r:embed="rId4">
            <a:alphaModFix/>
          </a:blip>
          <a:stretch>
            <a:fillRect/>
          </a:stretch>
        </p:blipFill>
        <p:spPr>
          <a:xfrm>
            <a:off x="1611950" y="1233200"/>
            <a:ext cx="6315075" cy="37719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