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Upon launching the application the user is presented with two buttons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View Timeline sends the user straight to the Design Timeline</a:t>
            </a:r>
          </a:p>
          <a:p>
            <a:pPr indent="-228600" lvl="0" marL="457200">
              <a:spcBef>
                <a:spcPts val="0"/>
              </a:spcBef>
            </a:pPr>
            <a:r>
              <a:rPr lang="en"/>
              <a:t>Help sends the user to a screen that provides introduction to the application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Help Screen provides the user with a text description of how to use and interact with the app.  Some of the main points the instructions make are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Clicks or selections are made by a steady gaze that lasts 5 seconds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To scroll through the timeline look to the right or the left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The further left or right you look the quicker the timeline scrolls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To view different timelines select the button below the timeline and then select the timeline you are interested in viewing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After the user reads through the instructions they click the “View Timeline” button and begin the timeline experience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The user begins in the center of the timeline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As previously mentioned in the Help Screen to scroll through the timeline simply look to the left or right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When your gaze is over an event the button will turn the shade of blue shown above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After holding your gaze for 5 seconds ceiling and floor panels will change to provide additional information on that specific event</a:t>
            </a:r>
          </a:p>
          <a:p>
            <a:pPr indent="-228600" lvl="0" marL="457200">
              <a:spcBef>
                <a:spcPts val="0"/>
              </a:spcBef>
            </a:pPr>
            <a:r>
              <a:rPr lang="en"/>
              <a:t>Point out the switch timelines and back to main menu button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After clicking on a timeline event the user can look up and see some additional information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This is just a small picture and little blurb about the event</a:t>
            </a:r>
          </a:p>
          <a:p>
            <a:pPr indent="-228600" lvl="0" marL="457200">
              <a:spcBef>
                <a:spcPts val="0"/>
              </a:spcBef>
            </a:pPr>
            <a:r>
              <a:rPr lang="en"/>
              <a:t>Until the user selects a different event this image will remain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After selecting an event the user can look down and view even more information about the particular event.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This could be multiple pictures or extra text blurbs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For now we have it implemented as a collage of a few pictures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Like the some additional information panel this image will remain until another event is selected</a:t>
            </a:r>
          </a:p>
          <a:p>
            <a:pPr indent="-228600" lvl="0" marL="457200">
              <a:spcBef>
                <a:spcPts val="0"/>
              </a:spcBef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At the bottom of the timeline panel is a button to select a different timeline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Upon selecting or triggering it with your gaze the main timeline panel is replaced with a button for each timeline available in the application</a:t>
            </a:r>
          </a:p>
          <a:p>
            <a:pPr indent="-228600" lvl="0" marL="457200">
              <a:spcBef>
                <a:spcPts val="0"/>
              </a:spcBef>
            </a:pPr>
            <a:r>
              <a:rPr lang="en"/>
              <a:t>Once the user selects the timeline of interest he/she returns to the timeline view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What we have implemented 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There are two different timelines - Design and User Interface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This slide shows which buttons on the design &amp; interface timeline have interactions implemented - meaning they have some and more additional information panels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But be aware not all of these events have more additional information available.  For these we have a place holder image.  We have made these place holders in a few different colors to allow you to see the panel image changing when a different button is selected</a:t>
            </a:r>
          </a:p>
          <a:p>
            <a:pPr indent="-228600" lvl="0" marL="457200">
              <a:spcBef>
                <a:spcPts val="0"/>
              </a:spcBef>
            </a:pPr>
            <a:r>
              <a:rPr lang="en"/>
              <a:t>Larkin Company Administration Building is the only one with actual supplied more information picture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Shape 13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Shape 15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Shape 15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defRPr sz="18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lt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0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docs.google.com/a/ncsu.edu/forms/d/1PtVvwyp9gJoFKHpiQbl-_XpT19qQhIAiYkrszMICdFs/edit?usp=drive_web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docs.google.com/a/ncsu.edu/forms/d/1PtVvwyp9gJoFKHpiQbl-_XpT19qQhIAiYkrszMICdFs/edit?usp=drive_web#responses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8" y="-192700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CSC 495/563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VR Timeline</a:t>
            </a:r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1835375"/>
            <a:ext cx="8520600" cy="269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Colleen Hutson</a:t>
            </a:r>
            <a:br>
              <a:rPr lang="en"/>
            </a:br>
            <a:r>
              <a:rPr lang="en"/>
              <a:t>Ronak Nisher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Juhi Desai</a:t>
            </a:r>
            <a:br>
              <a:rPr lang="en"/>
            </a:br>
            <a:r>
              <a:rPr lang="en"/>
              <a:t>Akash Agrawal</a:t>
            </a:r>
            <a:br>
              <a:rPr lang="en"/>
            </a:br>
            <a:r>
              <a:rPr lang="en"/>
              <a:t>Hongyi Ma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Kamaria Hardy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Outline </a:t>
            </a:r>
          </a:p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Background &amp; Prompt</a:t>
            </a:r>
            <a:br>
              <a:rPr lang="en"/>
            </a:b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Application Features</a:t>
            </a:r>
            <a:br>
              <a:rPr lang="en"/>
            </a:b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Demo</a:t>
            </a:r>
            <a:br>
              <a:rPr lang="en"/>
            </a:b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Usability Study</a:t>
            </a:r>
            <a:br>
              <a:rPr lang="en"/>
            </a:br>
          </a:p>
          <a:p>
            <a:pPr indent="-228600" lvl="0" marL="457200">
              <a:spcBef>
                <a:spcPts val="0"/>
              </a:spcBef>
            </a:pPr>
            <a:r>
              <a:rPr lang="en"/>
              <a:t>Future Work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History &amp; Prompt </a:t>
            </a:r>
          </a:p>
        </p:txBody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Where did the idea come from?</a:t>
            </a:r>
          </a:p>
          <a:p>
            <a:pPr indent="-342900" lvl="1" marL="914400" rtl="0">
              <a:spcBef>
                <a:spcPts val="0"/>
              </a:spcBef>
              <a:buSzPct val="100000"/>
            </a:pPr>
            <a:r>
              <a:rPr lang="en" sz="1800"/>
              <a:t>Timeline JS is an open source tool that allows people to create times to view on a laptop/desktop</a:t>
            </a:r>
          </a:p>
          <a:p>
            <a:pPr indent="-342900" lvl="1" marL="914400" rtl="0">
              <a:spcBef>
                <a:spcPts val="0"/>
              </a:spcBef>
              <a:buSzPct val="100000"/>
            </a:pPr>
            <a:r>
              <a:rPr lang="en" sz="1800"/>
              <a:t>NC State’s College of Design has a Design History Timeline</a:t>
            </a:r>
            <a:br>
              <a:rPr lang="en" sz="1800"/>
            </a:b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Prompt</a:t>
            </a:r>
          </a:p>
          <a:p>
            <a:pPr indent="-342900" lvl="1" marL="914400" rtl="0">
              <a:spcBef>
                <a:spcPts val="0"/>
              </a:spcBef>
              <a:buSzPct val="100000"/>
            </a:pPr>
            <a:r>
              <a:rPr lang="en" sz="1800"/>
              <a:t>Bring this time to Virtual Reality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Goal</a:t>
            </a:r>
          </a:p>
        </p:txBody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Allow a user to scroll through timeline with basic head movements</a:t>
            </a:r>
            <a:br>
              <a:rPr lang="en"/>
            </a:b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Allow user to see additional information for each event above and below timeline</a:t>
            </a:r>
            <a:br>
              <a:rPr lang="en"/>
            </a:b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Allow a user to view different timelines</a:t>
            </a:r>
            <a:br>
              <a:rPr lang="en"/>
            </a:b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Implement the application with Unity 3D for use with Google Cardboard 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Application Features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At Launch</a:t>
            </a:r>
          </a:p>
        </p:txBody>
      </p:sp>
      <p:pic>
        <p:nvPicPr>
          <p:cNvPr id="84" name="Shape 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7900" y="1066862"/>
            <a:ext cx="4648200" cy="374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Help Screen</a:t>
            </a:r>
          </a:p>
        </p:txBody>
      </p:sp>
      <p:pic>
        <p:nvPicPr>
          <p:cNvPr id="90" name="Shape 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4637" y="852487"/>
            <a:ext cx="3514725" cy="343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Main Timeline View</a:t>
            </a:r>
          </a:p>
        </p:txBody>
      </p:sp>
      <p:pic>
        <p:nvPicPr>
          <p:cNvPr id="96" name="Shape 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5399" y="1017725"/>
            <a:ext cx="6122649" cy="3788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Some Additional Information</a:t>
            </a:r>
          </a:p>
        </p:txBody>
      </p:sp>
      <p:pic>
        <p:nvPicPr>
          <p:cNvPr id="102" name="Shape 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8899" y="1220325"/>
            <a:ext cx="6101725" cy="369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More Additional Info</a:t>
            </a:r>
          </a:p>
        </p:txBody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09" name="Shape 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075" y="1004300"/>
            <a:ext cx="6051849" cy="3712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More Timelines</a:t>
            </a:r>
          </a:p>
        </p:txBody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16" name="Shape 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0325" y="1624950"/>
            <a:ext cx="6683349" cy="247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DEMO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Functioning Interactions</a:t>
            </a:r>
          </a:p>
        </p:txBody>
      </p:sp>
      <p:sp>
        <p:nvSpPr>
          <p:cNvPr id="127" name="Shape 127"/>
          <p:cNvSpPr txBox="1"/>
          <p:nvPr/>
        </p:nvSpPr>
        <p:spPr>
          <a:xfrm>
            <a:off x="355100" y="1376750"/>
            <a:ext cx="2663400" cy="3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Side Chair in Bentwood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Chair no 14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Steam hammer on display at Crystal Palace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Armchair, footstool, decorative vase and table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Interior of Crystal Palace, Hyde Park, London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Grand Staircase, L’Opera, Paris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Brown &amp; Sharpe Universal Milling Machine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Teapot in silver electroplate with ebony handle</a:t>
            </a:r>
          </a:p>
        </p:txBody>
      </p:sp>
      <p:sp>
        <p:nvSpPr>
          <p:cNvPr id="128" name="Shape 128"/>
          <p:cNvSpPr txBox="1"/>
          <p:nvPr/>
        </p:nvSpPr>
        <p:spPr>
          <a:xfrm>
            <a:off x="3018500" y="1376750"/>
            <a:ext cx="2663400" cy="35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Tassel House, Brussels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“Cyclamen” Wall Hanging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Hofatelier Elvira, Munich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Unidentified Engine Room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Maison du Peuple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Writer’s Study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Poster for “Tropon” egg white extract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Drawing of Armchair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Habana Tobacco Co. Showroom, Berlin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Advertisement for AEG Dynamos</a:t>
            </a:r>
          </a:p>
          <a:p>
            <a:pPr indent="-228600" lvl="0" marL="457200" rtl="0">
              <a:spcBef>
                <a:spcPts val="0"/>
              </a:spcBef>
              <a:buClr>
                <a:srgbClr val="FF0000"/>
              </a:buClr>
              <a:buChar char="●"/>
            </a:pPr>
            <a:r>
              <a:rPr lang="en">
                <a:solidFill>
                  <a:srgbClr val="FF0000"/>
                </a:solidFill>
              </a:rPr>
              <a:t>Larkin Company Administration Building</a:t>
            </a:r>
          </a:p>
        </p:txBody>
      </p:sp>
      <p:sp>
        <p:nvSpPr>
          <p:cNvPr id="129" name="Shape 129"/>
          <p:cNvSpPr/>
          <p:nvPr/>
        </p:nvSpPr>
        <p:spPr>
          <a:xfrm>
            <a:off x="355100" y="1017725"/>
            <a:ext cx="5343300" cy="38988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0" name="Shape 130"/>
          <p:cNvSpPr txBox="1"/>
          <p:nvPr/>
        </p:nvSpPr>
        <p:spPr>
          <a:xfrm>
            <a:off x="660825" y="1087150"/>
            <a:ext cx="4912200" cy="3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b="1" lang="en" u="sng">
                <a:solidFill>
                  <a:srgbClr val="FFFFFF"/>
                </a:solidFill>
              </a:rPr>
              <a:t>Design Timeline</a:t>
            </a:r>
          </a:p>
        </p:txBody>
      </p:sp>
      <p:sp>
        <p:nvSpPr>
          <p:cNvPr id="131" name="Shape 131"/>
          <p:cNvSpPr/>
          <p:nvPr/>
        </p:nvSpPr>
        <p:spPr>
          <a:xfrm>
            <a:off x="6178800" y="1017725"/>
            <a:ext cx="2663400" cy="38988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2" name="Shape 132"/>
          <p:cNvSpPr txBox="1"/>
          <p:nvPr/>
        </p:nvSpPr>
        <p:spPr>
          <a:xfrm>
            <a:off x="6432125" y="1178500"/>
            <a:ext cx="2191800" cy="3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b="1" lang="en" u="sng">
                <a:solidFill>
                  <a:srgbClr val="FFFFFF"/>
                </a:solidFill>
              </a:rPr>
              <a:t>Interface Timeline</a:t>
            </a:r>
          </a:p>
        </p:txBody>
      </p:sp>
      <p:sp>
        <p:nvSpPr>
          <p:cNvPr id="133" name="Shape 133"/>
          <p:cNvSpPr txBox="1"/>
          <p:nvPr/>
        </p:nvSpPr>
        <p:spPr>
          <a:xfrm>
            <a:off x="6327575" y="1523200"/>
            <a:ext cx="2400900" cy="33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Remote Access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ENIAC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UNIVAC I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Multics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Minicomputer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Mouse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Xerox Alto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Apple I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Machintosh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WIndows 1.0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Osborne I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Stylus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Continuous Scrolling</a:t>
            </a:r>
          </a:p>
          <a:p>
            <a:pPr indent="-228600" lvl="0" marL="457200" rtl="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Multi Touch</a:t>
            </a:r>
          </a:p>
          <a:p>
            <a:pPr indent="-228600" lvl="0" marL="457200">
              <a:spcBef>
                <a:spcPts val="0"/>
              </a:spcBef>
              <a:buClr>
                <a:srgbClr val="FFFFFF"/>
              </a:buClr>
              <a:buChar char="●"/>
            </a:pPr>
            <a:r>
              <a:rPr lang="en">
                <a:solidFill>
                  <a:srgbClr val="FFFFFF"/>
                </a:solidFill>
              </a:rPr>
              <a:t>Speech Recognition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Usability Testing/ User Survey</a:t>
            </a:r>
          </a:p>
        </p:txBody>
      </p:sp>
      <p:sp>
        <p:nvSpPr>
          <p:cNvPr id="139" name="Shape 1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We asked questions like:</a:t>
            </a:r>
          </a:p>
          <a:p>
            <a:pPr lv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Survey Questionnaire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Number of Participants: 9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Results</a:t>
            </a:r>
          </a:p>
        </p:txBody>
      </p:sp>
      <p:sp>
        <p:nvSpPr>
          <p:cNvPr id="145" name="Shape 1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Survey results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We concluded that: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Most of the people had not used a VR timeline app before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All participants were satisfied with the user experience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90% of the participants found at least some of the interactions useful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Almost all the participants were willing to try to use this app as well as VR devices in general in the future</a:t>
            </a:r>
          </a:p>
          <a:p>
            <a:pPr indent="-228600" lvl="0" marL="457200">
              <a:spcBef>
                <a:spcPts val="0"/>
              </a:spcBef>
            </a:pPr>
            <a:r>
              <a:rPr lang="en"/>
              <a:t>Some suggestions were to add more timelines as well as sound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Future Work</a:t>
            </a:r>
          </a:p>
        </p:txBody>
      </p:sp>
      <p:sp>
        <p:nvSpPr>
          <p:cNvPr id="151" name="Shape 15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Placement of button can be improved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More information section on the bottom can be made into a scrollable photo album instead of a single image</a:t>
            </a:r>
          </a:p>
          <a:p>
            <a:pPr indent="-228600" lvl="0" marL="457200">
              <a:spcBef>
                <a:spcPts val="0"/>
              </a:spcBef>
            </a:pPr>
            <a:r>
              <a:rPr lang="en"/>
              <a:t>This app can be ported to other use cases like museums and art galleries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indent="0" lvl="0" marL="0" algn="ctr">
              <a:spcBef>
                <a:spcPts val="0"/>
              </a:spcBef>
              <a:buNone/>
            </a:pPr>
            <a:r>
              <a:rPr lang="en" sz="4800"/>
              <a:t>Questions???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indent="0" lvl="0" marL="0" rtl="0" algn="ctr">
              <a:spcBef>
                <a:spcPts val="0"/>
              </a:spcBef>
              <a:buNone/>
            </a:pPr>
            <a:r>
              <a:rPr lang="en" sz="4800"/>
              <a:t>Thank You!!!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dark-2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