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000">
                <a:solidFill>
                  <a:schemeClr val="dk2"/>
                </a:solidFill>
              </a:rPr>
              <a:t>[Sachin]</a:t>
            </a:r>
            <a:br>
              <a:rPr lang="en" sz="1000">
                <a:solidFill>
                  <a:schemeClr val="dk2"/>
                </a:solidFill>
              </a:rPr>
            </a:br>
            <a:r>
              <a:rPr lang="en" sz="1000">
                <a:solidFill>
                  <a:schemeClr val="dk2"/>
                </a:solidFill>
              </a:rPr>
              <a:t>Problem : Bugle is a volunteering  app that help bridge the Disconnect between volunteers  and organisations</a:t>
            </a:r>
            <a:endParaRPr sz="1000">
              <a:solidFill>
                <a:schemeClr val="dk2"/>
              </a:solidFill>
            </a:endParaRPr>
          </a:p>
          <a:p>
            <a:pPr indent="0" lvl="0" marL="0" rtl="0">
              <a:lnSpc>
                <a:spcPct val="115000"/>
              </a:lnSpc>
              <a:spcBef>
                <a:spcPts val="1600"/>
              </a:spcBef>
              <a:spcAft>
                <a:spcPts val="0"/>
              </a:spcAft>
              <a:buClr>
                <a:schemeClr val="dk1"/>
              </a:buClr>
              <a:buSzPts val="1100"/>
              <a:buFont typeface="Arial"/>
              <a:buNone/>
            </a:pPr>
            <a:r>
              <a:rPr lang="en" sz="1000">
                <a:solidFill>
                  <a:schemeClr val="dk2"/>
                </a:solidFill>
              </a:rPr>
              <a:t>Solution: Bugle app as platform for</a:t>
            </a:r>
            <a:endParaRPr sz="1000">
              <a:solidFill>
                <a:schemeClr val="dk2"/>
              </a:solidFill>
            </a:endParaRPr>
          </a:p>
          <a:p>
            <a:pPr indent="-292100" lvl="0" marL="457200" rtl="0">
              <a:lnSpc>
                <a:spcPct val="115000"/>
              </a:lnSpc>
              <a:spcBef>
                <a:spcPts val="1600"/>
              </a:spcBef>
              <a:spcAft>
                <a:spcPts val="0"/>
              </a:spcAft>
              <a:buClr>
                <a:schemeClr val="dk2"/>
              </a:buClr>
              <a:buSzPts val="1000"/>
              <a:buChar char="-"/>
            </a:pPr>
            <a:r>
              <a:rPr lang="en" sz="1000">
                <a:solidFill>
                  <a:schemeClr val="dk2"/>
                </a:solidFill>
              </a:rPr>
              <a:t>Volunteers  interested in participating in volunteering  events suiting their interests</a:t>
            </a:r>
            <a:endParaRPr sz="1000">
              <a:solidFill>
                <a:schemeClr val="dk2"/>
              </a:solidFill>
            </a:endParaRPr>
          </a:p>
          <a:p>
            <a:pPr indent="-292100" lvl="0" marL="457200" rtl="0">
              <a:lnSpc>
                <a:spcPct val="115000"/>
              </a:lnSpc>
              <a:spcBef>
                <a:spcPts val="0"/>
              </a:spcBef>
              <a:spcAft>
                <a:spcPts val="0"/>
              </a:spcAft>
              <a:buClr>
                <a:schemeClr val="dk2"/>
              </a:buClr>
              <a:buSzPts val="1000"/>
              <a:buChar char="-"/>
            </a:pPr>
            <a:r>
              <a:rPr lang="en" sz="1000">
                <a:solidFill>
                  <a:schemeClr val="dk2"/>
                </a:solidFill>
              </a:rPr>
              <a:t>Organisations in search of the enthusiastic volunteers  who share their passion</a:t>
            </a:r>
            <a:endParaRPr sz="1000">
              <a:solidFill>
                <a:schemeClr val="dk2"/>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[Nida]</a:t>
            </a:r>
            <a:endParaRPr/>
          </a:p>
          <a:p>
            <a:pPr indent="0" lvl="0" marL="0" rtl="0">
              <a:spcBef>
                <a:spcPts val="0"/>
              </a:spcBef>
              <a:spcAft>
                <a:spcPts val="0"/>
              </a:spcAft>
              <a:buNone/>
            </a:pPr>
            <a:r>
              <a:rPr lang="en"/>
              <a:t>Where can Bugle be used?</a:t>
            </a:r>
            <a:endParaRPr/>
          </a:p>
          <a:p>
            <a:pPr indent="-298450" lvl="0" marL="457200" rtl="0">
              <a:spcBef>
                <a:spcPts val="0"/>
              </a:spcBef>
              <a:spcAft>
                <a:spcPts val="0"/>
              </a:spcAft>
              <a:buSzPts val="1100"/>
              <a:buChar char="-"/>
            </a:pPr>
            <a:r>
              <a:rPr lang="en"/>
              <a:t>Various org can be viewed </a:t>
            </a:r>
            <a:endParaRPr/>
          </a:p>
          <a:p>
            <a:pPr indent="-298450" lvl="0" marL="457200" rtl="0">
              <a:spcBef>
                <a:spcPts val="0"/>
              </a:spcBef>
              <a:spcAft>
                <a:spcPts val="0"/>
              </a:spcAft>
              <a:buSzPts val="1100"/>
              <a:buChar char="-"/>
            </a:pPr>
            <a:r>
              <a:rPr lang="en"/>
              <a:t>User can see upcoming events for an org</a:t>
            </a:r>
            <a:endParaRPr/>
          </a:p>
          <a:p>
            <a:pPr indent="-298450" lvl="0" marL="457200" rtl="0">
              <a:spcBef>
                <a:spcPts val="0"/>
              </a:spcBef>
              <a:spcAft>
                <a:spcPts val="0"/>
              </a:spcAft>
              <a:buSzPts val="1100"/>
              <a:buChar char="-"/>
            </a:pPr>
            <a:r>
              <a:rPr lang="en"/>
              <a:t>Based on personal preference, the user can choose an event to volunteer at</a:t>
            </a:r>
            <a:endParaRPr/>
          </a:p>
          <a:p>
            <a:pPr indent="-298450" lvl="0" marL="457200" rtl="0">
              <a:spcBef>
                <a:spcPts val="0"/>
              </a:spcBef>
              <a:spcAft>
                <a:spcPts val="0"/>
              </a:spcAft>
              <a:buSzPts val="1100"/>
              <a:buChar char="-"/>
            </a:pPr>
            <a:r>
              <a:rPr lang="en"/>
              <a:t>Connects volunteers and organizations seamlessly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[Cameron]</a:t>
            </a:r>
            <a:endParaRPr/>
          </a:p>
          <a:p>
            <a:pPr indent="0" lvl="0" marL="0">
              <a:spcBef>
                <a:spcPts val="0"/>
              </a:spcBef>
              <a:spcAft>
                <a:spcPts val="0"/>
              </a:spcAft>
              <a:buNone/>
            </a:pPr>
            <a:r>
              <a:rPr lang="en"/>
              <a:t>W</a:t>
            </a:r>
            <a:r>
              <a:rPr lang="en"/>
              <a:t>e are building a mobile website, and w</a:t>
            </a:r>
            <a:r>
              <a:rPr lang="en"/>
              <a:t>e plan on using some of these technologies.</a:t>
            </a:r>
            <a:endParaRPr/>
          </a:p>
          <a:p>
            <a:pPr indent="0" lvl="0" marL="0">
              <a:spcBef>
                <a:spcPts val="0"/>
              </a:spcBef>
              <a:spcAft>
                <a:spcPts val="0"/>
              </a:spcAft>
              <a:buNone/>
            </a:pPr>
            <a:r>
              <a:rPr lang="en"/>
              <a:t>Mongodb for database, nodejs for backend, socket.io for implementing the chat, AngularJs for front end and we might use React Native, later if we need to convert it into an app.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[Sumit]</a:t>
            </a:r>
            <a:endParaRPr/>
          </a:p>
          <a:p>
            <a:pPr indent="0" lvl="0" marL="0">
              <a:spcBef>
                <a:spcPts val="0"/>
              </a:spcBef>
              <a:spcAft>
                <a:spcPts val="0"/>
              </a:spcAft>
              <a:buNone/>
            </a:pPr>
            <a:r>
              <a:rPr lang="en"/>
              <a:t>We have some basic wireframe design of the app.</a:t>
            </a:r>
            <a:endParaRPr/>
          </a:p>
          <a:p>
            <a:pPr indent="0" lvl="0" marL="0">
              <a:spcBef>
                <a:spcPts val="0"/>
              </a:spcBef>
              <a:spcAft>
                <a:spcPts val="0"/>
              </a:spcAft>
              <a:buNone/>
            </a:pPr>
            <a:r>
              <a:rPr lang="en"/>
              <a:t>2 types of sign up - volunteer and organization</a:t>
            </a:r>
            <a:endParaRPr/>
          </a:p>
          <a:p>
            <a:pPr indent="0" lvl="0" marL="0">
              <a:spcBef>
                <a:spcPts val="0"/>
              </a:spcBef>
              <a:spcAft>
                <a:spcPts val="0"/>
              </a:spcAft>
              <a:buNone/>
            </a:pPr>
            <a:r>
              <a:rPr lang="en"/>
              <a:t>Volunteers Sign Up page.</a:t>
            </a:r>
            <a:endParaRPr/>
          </a:p>
          <a:p>
            <a:pPr indent="0" lvl="0" marL="0">
              <a:spcBef>
                <a:spcPts val="0"/>
              </a:spcBef>
              <a:spcAft>
                <a:spcPts val="0"/>
              </a:spcAft>
              <a:buNone/>
            </a:pPr>
            <a:r>
              <a:rPr lang="en"/>
              <a:t>The events are classified based on organizations. And volunteers can view the events for each org.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[Pooja]</a:t>
            </a:r>
            <a:endParaRPr/>
          </a:p>
          <a:p>
            <a:pPr indent="0" lvl="0" marL="0">
              <a:spcBef>
                <a:spcPts val="0"/>
              </a:spcBef>
              <a:spcAft>
                <a:spcPts val="0"/>
              </a:spcAft>
              <a:buNone/>
            </a:pPr>
            <a:r>
              <a:rPr lang="en"/>
              <a:t>Org details page - how a volunteer will view an organization - Volunteer look at the event list of a particular org - quick apply feature with short event description.</a:t>
            </a:r>
            <a:endParaRPr/>
          </a:p>
          <a:p>
            <a:pPr indent="0" lvl="0" marL="0">
              <a:spcBef>
                <a:spcPts val="0"/>
              </a:spcBef>
              <a:spcAft>
                <a:spcPts val="0"/>
              </a:spcAft>
              <a:buNone/>
            </a:pPr>
            <a:r>
              <a:rPr lang="en"/>
              <a:t>Second - event details. Click on an event - view event details - join/apply for an event.</a:t>
            </a:r>
            <a:endParaRPr/>
          </a:p>
          <a:p>
            <a:pPr indent="0" lvl="0" marL="0">
              <a:spcBef>
                <a:spcPts val="0"/>
              </a:spcBef>
              <a:spcAft>
                <a:spcPts val="0"/>
              </a:spcAft>
              <a:buNone/>
            </a:pPr>
            <a:r>
              <a:rPr lang="en"/>
              <a:t>Chat -  once approved, all volunteers and orgs will have a chat-room for discussion. No need to phone number since it is integrated with the app!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[Shyam]</a:t>
            </a:r>
            <a:endParaRPr/>
          </a:p>
          <a:p>
            <a:pPr indent="0" lvl="0" marL="0" rtl="0">
              <a:spcBef>
                <a:spcPts val="0"/>
              </a:spcBef>
              <a:spcAft>
                <a:spcPts val="0"/>
              </a:spcAft>
              <a:buNone/>
            </a:pPr>
            <a:r>
              <a:rPr lang="en"/>
              <a:t>We have pre-configured orgs - Red, White &amp; Blue. But new orgs can sign up on the app.</a:t>
            </a:r>
            <a:endParaRPr/>
          </a:p>
          <a:p>
            <a:pPr indent="0" lvl="0" marL="0">
              <a:spcBef>
                <a:spcPts val="0"/>
              </a:spcBef>
              <a:spcAft>
                <a:spcPts val="0"/>
              </a:spcAft>
              <a:buNone/>
            </a:pPr>
            <a:r>
              <a:rPr lang="en"/>
              <a:t>Orgs can view their list of events, create and manage events from their Events page.</a:t>
            </a:r>
            <a:endParaRPr/>
          </a:p>
          <a:p>
            <a:pPr indent="0" lvl="0" marL="0">
              <a:spcBef>
                <a:spcPts val="0"/>
              </a:spcBef>
              <a:spcAft>
                <a:spcPts val="0"/>
              </a:spcAft>
              <a:buNone/>
            </a:pPr>
            <a:r>
              <a:rPr lang="en"/>
              <a:t>For a given specific event, orgs can view list of volunteer applications. They can either approve, reject or waitlist applications.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a:t>
            </a:r>
            <a:endParaRPr/>
          </a:p>
          <a:p>
            <a:pPr indent="0" lvl="0" marL="0">
              <a:spcBef>
                <a:spcPts val="0"/>
              </a:spcBef>
              <a:spcAft>
                <a:spcPts val="0"/>
              </a:spcAft>
              <a:buNone/>
            </a:pPr>
            <a:r>
              <a:rPr lang="en"/>
              <a:t>Mentio</a:t>
            </a:r>
            <a:r>
              <a:rPr lang="en"/>
              <a:t>n how we are different from these apps.</a:t>
            </a:r>
            <a:endParaRPr/>
          </a:p>
          <a:p>
            <a:pPr indent="-298450" lvl="0" marL="457200" rtl="0">
              <a:spcBef>
                <a:spcPts val="0"/>
              </a:spcBef>
              <a:spcAft>
                <a:spcPts val="0"/>
              </a:spcAft>
              <a:buSzPts val="1100"/>
              <a:buChar char="-"/>
            </a:pPr>
            <a:r>
              <a:rPr lang="en"/>
              <a:t>For both volunteers and organizations </a:t>
            </a:r>
            <a:endParaRPr/>
          </a:p>
          <a:p>
            <a:pPr indent="-298450" lvl="0" marL="457200" rtl="0">
              <a:spcBef>
                <a:spcPts val="0"/>
              </a:spcBef>
              <a:spcAft>
                <a:spcPts val="0"/>
              </a:spcAft>
              <a:buSzPts val="1100"/>
              <a:buChar char="-"/>
            </a:pPr>
            <a:r>
              <a:rPr lang="en"/>
              <a:t>Chats</a:t>
            </a:r>
            <a:endParaRPr/>
          </a:p>
          <a:p>
            <a:pPr indent="-298450" lvl="0" marL="457200" rtl="0">
              <a:spcBef>
                <a:spcPts val="0"/>
              </a:spcBef>
              <a:spcAft>
                <a:spcPts val="0"/>
              </a:spcAft>
              <a:buSzPts val="1100"/>
              <a:buChar char="-"/>
            </a:pPr>
            <a:r>
              <a:rPr lang="en"/>
              <a:t>Background Verification.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jpg"/><Relationship Id="rId4" Type="http://schemas.openxmlformats.org/officeDocument/2006/relationships/image" Target="../media/image10.png"/><Relationship Id="rId5" Type="http://schemas.openxmlformats.org/officeDocument/2006/relationships/image" Target="../media/image22.jpg"/><Relationship Id="rId6" Type="http://schemas.openxmlformats.org/officeDocument/2006/relationships/image" Target="../media/image15.jpg"/><Relationship Id="rId7" Type="http://schemas.openxmlformats.org/officeDocument/2006/relationships/image" Target="../media/image16.png"/><Relationship Id="rId8"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Bugle</a:t>
            </a:r>
            <a:endParaRPr/>
          </a:p>
        </p:txBody>
      </p:sp>
      <p:sp>
        <p:nvSpPr>
          <p:cNvPr id="55" name="Shape 55"/>
          <p:cNvSpPr txBox="1"/>
          <p:nvPr>
            <p:ph idx="1" type="subTitle"/>
          </p:nvPr>
        </p:nvSpPr>
        <p:spPr>
          <a:xfrm>
            <a:off x="362125" y="2955150"/>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E599"/>
                </a:solidFill>
              </a:rPr>
              <a:t>Making a Difference Just Got Easier!</a:t>
            </a:r>
            <a:endParaRPr>
              <a:solidFill>
                <a:srgbClr val="FFE599"/>
              </a:solidFill>
            </a:endParaRPr>
          </a:p>
          <a:p>
            <a:pPr indent="0" lvl="0" marL="0">
              <a:spcBef>
                <a:spcPts val="0"/>
              </a:spcBef>
              <a:spcAft>
                <a:spcPts val="0"/>
              </a:spcAft>
              <a:buNone/>
            </a:pPr>
            <a:r>
              <a:t/>
            </a:r>
            <a:endParaRPr>
              <a:solidFill>
                <a:srgbClr val="FFE599"/>
              </a:solidFill>
            </a:endParaRPr>
          </a:p>
          <a:p>
            <a:pPr indent="0" lvl="0" marL="0">
              <a:spcBef>
                <a:spcPts val="0"/>
              </a:spcBef>
              <a:spcAft>
                <a:spcPts val="0"/>
              </a:spcAft>
              <a:buNone/>
            </a:pPr>
            <a:r>
              <a:rPr lang="en" sz="1400">
                <a:solidFill>
                  <a:srgbClr val="FFE599"/>
                </a:solidFill>
              </a:rPr>
              <a:t>Team:  </a:t>
            </a:r>
            <a:r>
              <a:rPr lang="en" sz="1400">
                <a:solidFill>
                  <a:srgbClr val="FFE599"/>
                </a:solidFill>
              </a:rPr>
              <a:t>Sachin Kumar, Sumit Srivastava, Pooja Gosavi, Nida Syed, Lin Zhu, Shyam Ramakrishnan, Cameron Harris</a:t>
            </a:r>
            <a:endParaRPr sz="1400">
              <a:solidFill>
                <a:srgbClr val="FFE599"/>
              </a:solidFill>
            </a:endParaRPr>
          </a:p>
          <a:p>
            <a:pPr indent="0" lvl="0" marL="0" algn="l">
              <a:spcBef>
                <a:spcPts val="0"/>
              </a:spcBef>
              <a:spcAft>
                <a:spcPts val="0"/>
              </a:spcAft>
              <a:buNone/>
            </a:pPr>
            <a:r>
              <a:t/>
            </a:r>
            <a:endParaRPr>
              <a:solidFill>
                <a:srgbClr val="FFE599"/>
              </a:solidFill>
            </a:endParaRPr>
          </a:p>
        </p:txBody>
      </p:sp>
      <p:pic>
        <p:nvPicPr>
          <p:cNvPr id="56" name="Shape 56"/>
          <p:cNvPicPr preferRelativeResize="0"/>
          <p:nvPr/>
        </p:nvPicPr>
        <p:blipFill>
          <a:blip r:embed="rId3">
            <a:alphaModFix/>
          </a:blip>
          <a:stretch>
            <a:fillRect/>
          </a:stretch>
        </p:blipFill>
        <p:spPr>
          <a:xfrm>
            <a:off x="4200525" y="1076250"/>
            <a:ext cx="742950" cy="552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F1C232"/>
                </a:solidFill>
              </a:rPr>
              <a:t>What is Bugle?</a:t>
            </a:r>
            <a:endParaRPr>
              <a:solidFill>
                <a:srgbClr val="F1C232"/>
              </a:solidFill>
            </a:endParaRPr>
          </a:p>
        </p:txBody>
      </p:sp>
      <p:pic>
        <p:nvPicPr>
          <p:cNvPr id="62" name="Shape 62"/>
          <p:cNvPicPr preferRelativeResize="0"/>
          <p:nvPr/>
        </p:nvPicPr>
        <p:blipFill>
          <a:blip r:embed="rId3">
            <a:alphaModFix/>
          </a:blip>
          <a:stretch>
            <a:fillRect/>
          </a:stretch>
        </p:blipFill>
        <p:spPr>
          <a:xfrm>
            <a:off x="6423088" y="1603050"/>
            <a:ext cx="2143125" cy="2143125"/>
          </a:xfrm>
          <a:prstGeom prst="rect">
            <a:avLst/>
          </a:prstGeom>
          <a:noFill/>
          <a:ln>
            <a:noFill/>
          </a:ln>
          <a:effectLst>
            <a:outerShdw rotWithShape="0" algn="bl" dir="5400000" dist="9525">
              <a:srgbClr val="000000">
                <a:alpha val="49000"/>
              </a:srgbClr>
            </a:outerShdw>
          </a:effectLst>
        </p:spPr>
      </p:pic>
      <p:pic>
        <p:nvPicPr>
          <p:cNvPr id="63" name="Shape 63"/>
          <p:cNvPicPr preferRelativeResize="0"/>
          <p:nvPr/>
        </p:nvPicPr>
        <p:blipFill>
          <a:blip r:embed="rId4">
            <a:alphaModFix/>
          </a:blip>
          <a:stretch>
            <a:fillRect/>
          </a:stretch>
        </p:blipFill>
        <p:spPr>
          <a:xfrm>
            <a:off x="609900" y="1718528"/>
            <a:ext cx="1862350" cy="1706450"/>
          </a:xfrm>
          <a:prstGeom prst="rect">
            <a:avLst/>
          </a:prstGeom>
          <a:noFill/>
          <a:ln>
            <a:noFill/>
          </a:ln>
        </p:spPr>
      </p:pic>
      <p:sp>
        <p:nvSpPr>
          <p:cNvPr id="64" name="Shape 64"/>
          <p:cNvSpPr/>
          <p:nvPr/>
        </p:nvSpPr>
        <p:spPr>
          <a:xfrm>
            <a:off x="2836575" y="1949475"/>
            <a:ext cx="3024900" cy="1415700"/>
          </a:xfrm>
          <a:prstGeom prst="leftRightArrow">
            <a:avLst>
              <a:gd fmla="val 50000" name="adj1"/>
              <a:gd fmla="val 50000" name="adj2"/>
            </a:avLst>
          </a:prstGeom>
          <a:solidFill>
            <a:srgbClr val="FFFFFF"/>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id="69" name="Shape 69"/>
          <p:cNvPicPr preferRelativeResize="0"/>
          <p:nvPr/>
        </p:nvPicPr>
        <p:blipFill>
          <a:blip r:embed="rId3">
            <a:alphaModFix/>
          </a:blip>
          <a:stretch>
            <a:fillRect/>
          </a:stretch>
        </p:blipFill>
        <p:spPr>
          <a:xfrm>
            <a:off x="1261467" y="162600"/>
            <a:ext cx="6621076" cy="481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1C232"/>
                </a:solidFill>
              </a:rPr>
              <a:t>Technology Stack</a:t>
            </a:r>
            <a:endParaRPr>
              <a:solidFill>
                <a:srgbClr val="F1C232"/>
              </a:solidFill>
            </a:endParaRPr>
          </a:p>
          <a:p>
            <a:pPr indent="0" lvl="0" marL="0">
              <a:spcBef>
                <a:spcPts val="0"/>
              </a:spcBef>
              <a:spcAft>
                <a:spcPts val="0"/>
              </a:spcAft>
              <a:buNone/>
            </a:pPr>
            <a:r>
              <a:t/>
            </a:r>
            <a:endParaRPr/>
          </a:p>
        </p:txBody>
      </p:sp>
      <p:pic>
        <p:nvPicPr>
          <p:cNvPr id="75" name="Shape 75"/>
          <p:cNvPicPr preferRelativeResize="0"/>
          <p:nvPr/>
        </p:nvPicPr>
        <p:blipFill>
          <a:blip r:embed="rId3">
            <a:alphaModFix/>
          </a:blip>
          <a:stretch>
            <a:fillRect/>
          </a:stretch>
        </p:blipFill>
        <p:spPr>
          <a:xfrm>
            <a:off x="1684750" y="2349400"/>
            <a:ext cx="1668074" cy="938300"/>
          </a:xfrm>
          <a:prstGeom prst="rect">
            <a:avLst/>
          </a:prstGeom>
          <a:noFill/>
          <a:ln>
            <a:noFill/>
          </a:ln>
        </p:spPr>
      </p:pic>
      <p:pic>
        <p:nvPicPr>
          <p:cNvPr id="76" name="Shape 76"/>
          <p:cNvPicPr preferRelativeResize="0"/>
          <p:nvPr/>
        </p:nvPicPr>
        <p:blipFill>
          <a:blip r:embed="rId4">
            <a:alphaModFix/>
          </a:blip>
          <a:stretch>
            <a:fillRect/>
          </a:stretch>
        </p:blipFill>
        <p:spPr>
          <a:xfrm>
            <a:off x="3150188" y="3717750"/>
            <a:ext cx="1219200" cy="1219200"/>
          </a:xfrm>
          <a:prstGeom prst="rect">
            <a:avLst/>
          </a:prstGeom>
          <a:noFill/>
          <a:ln>
            <a:noFill/>
          </a:ln>
        </p:spPr>
      </p:pic>
      <p:pic>
        <p:nvPicPr>
          <p:cNvPr id="77" name="Shape 77"/>
          <p:cNvPicPr preferRelativeResize="0"/>
          <p:nvPr/>
        </p:nvPicPr>
        <p:blipFill>
          <a:blip r:embed="rId5">
            <a:alphaModFix/>
          </a:blip>
          <a:stretch>
            <a:fillRect/>
          </a:stretch>
        </p:blipFill>
        <p:spPr>
          <a:xfrm>
            <a:off x="3150200" y="1166867"/>
            <a:ext cx="2850551" cy="752474"/>
          </a:xfrm>
          <a:prstGeom prst="rect">
            <a:avLst/>
          </a:prstGeom>
          <a:noFill/>
          <a:ln>
            <a:noFill/>
          </a:ln>
        </p:spPr>
      </p:pic>
      <p:pic>
        <p:nvPicPr>
          <p:cNvPr id="78" name="Shape 78"/>
          <p:cNvPicPr preferRelativeResize="0"/>
          <p:nvPr/>
        </p:nvPicPr>
        <p:blipFill>
          <a:blip r:embed="rId6">
            <a:alphaModFix/>
          </a:blip>
          <a:stretch>
            <a:fillRect/>
          </a:stretch>
        </p:blipFill>
        <p:spPr>
          <a:xfrm>
            <a:off x="5007000" y="3866747"/>
            <a:ext cx="1726274" cy="809175"/>
          </a:xfrm>
          <a:prstGeom prst="rect">
            <a:avLst/>
          </a:prstGeom>
          <a:noFill/>
          <a:ln>
            <a:noFill/>
          </a:ln>
        </p:spPr>
      </p:pic>
      <p:pic>
        <p:nvPicPr>
          <p:cNvPr id="79" name="Shape 79"/>
          <p:cNvPicPr preferRelativeResize="0"/>
          <p:nvPr/>
        </p:nvPicPr>
        <p:blipFill>
          <a:blip r:embed="rId7">
            <a:alphaModFix/>
          </a:blip>
          <a:stretch>
            <a:fillRect/>
          </a:stretch>
        </p:blipFill>
        <p:spPr>
          <a:xfrm>
            <a:off x="5809183" y="2208946"/>
            <a:ext cx="2213970" cy="1219200"/>
          </a:xfrm>
          <a:prstGeom prst="rect">
            <a:avLst/>
          </a:prstGeom>
          <a:noFill/>
          <a:ln>
            <a:noFill/>
          </a:ln>
        </p:spPr>
      </p:pic>
      <p:pic>
        <p:nvPicPr>
          <p:cNvPr id="80" name="Shape 80"/>
          <p:cNvPicPr preferRelativeResize="0"/>
          <p:nvPr/>
        </p:nvPicPr>
        <p:blipFill>
          <a:blip r:embed="rId8">
            <a:alphaModFix/>
          </a:blip>
          <a:stretch>
            <a:fillRect/>
          </a:stretch>
        </p:blipFill>
        <p:spPr>
          <a:xfrm>
            <a:off x="3971400" y="2208950"/>
            <a:ext cx="1219200" cy="121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23550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solidFill>
                  <a:srgbClr val="F1C232"/>
                </a:solidFill>
              </a:rPr>
              <a:t>Wireframe Design: Volunteer</a:t>
            </a:r>
            <a:endParaRPr>
              <a:solidFill>
                <a:srgbClr val="F1C232"/>
              </a:solidFill>
            </a:endParaRPr>
          </a:p>
        </p:txBody>
      </p:sp>
      <p:pic>
        <p:nvPicPr>
          <p:cNvPr id="86" name="Shape 86"/>
          <p:cNvPicPr preferRelativeResize="0"/>
          <p:nvPr/>
        </p:nvPicPr>
        <p:blipFill>
          <a:blip r:embed="rId3">
            <a:alphaModFix/>
          </a:blip>
          <a:stretch>
            <a:fillRect/>
          </a:stretch>
        </p:blipFill>
        <p:spPr>
          <a:xfrm>
            <a:off x="768900" y="1332975"/>
            <a:ext cx="1997125" cy="2995687"/>
          </a:xfrm>
          <a:prstGeom prst="rect">
            <a:avLst/>
          </a:prstGeom>
          <a:noFill/>
          <a:ln cap="flat" cmpd="sng" w="19050">
            <a:solidFill>
              <a:schemeClr val="dk2"/>
            </a:solidFill>
            <a:prstDash val="solid"/>
            <a:round/>
            <a:headEnd len="sm" w="sm" type="none"/>
            <a:tailEnd len="sm" w="sm" type="none"/>
          </a:ln>
        </p:spPr>
      </p:pic>
      <p:pic>
        <p:nvPicPr>
          <p:cNvPr id="87" name="Shape 87"/>
          <p:cNvPicPr preferRelativeResize="0"/>
          <p:nvPr/>
        </p:nvPicPr>
        <p:blipFill>
          <a:blip r:embed="rId4">
            <a:alphaModFix/>
          </a:blip>
          <a:stretch>
            <a:fillRect/>
          </a:stretch>
        </p:blipFill>
        <p:spPr>
          <a:xfrm>
            <a:off x="3519775" y="1332975"/>
            <a:ext cx="2072850" cy="2995675"/>
          </a:xfrm>
          <a:prstGeom prst="rect">
            <a:avLst/>
          </a:prstGeom>
          <a:noFill/>
          <a:ln cap="flat" cmpd="sng" w="19050">
            <a:solidFill>
              <a:schemeClr val="dk2"/>
            </a:solidFill>
            <a:prstDash val="solid"/>
            <a:round/>
            <a:headEnd len="sm" w="sm" type="none"/>
            <a:tailEnd len="sm" w="sm" type="none"/>
          </a:ln>
        </p:spPr>
      </p:pic>
      <p:pic>
        <p:nvPicPr>
          <p:cNvPr id="88" name="Shape 88"/>
          <p:cNvPicPr preferRelativeResize="0"/>
          <p:nvPr/>
        </p:nvPicPr>
        <p:blipFill>
          <a:blip r:embed="rId5">
            <a:alphaModFix/>
          </a:blip>
          <a:stretch>
            <a:fillRect/>
          </a:stretch>
        </p:blipFill>
        <p:spPr>
          <a:xfrm>
            <a:off x="6345325" y="1332975"/>
            <a:ext cx="2072850" cy="29956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22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1C232"/>
                </a:solidFill>
              </a:rPr>
              <a:t>Wireframe Design: Details</a:t>
            </a:r>
            <a:endParaRPr>
              <a:solidFill>
                <a:srgbClr val="F1C232"/>
              </a:solidFill>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None/>
            </a:pPr>
            <a:r>
              <a:t/>
            </a:r>
            <a:endParaRPr/>
          </a:p>
        </p:txBody>
      </p:sp>
      <p:pic>
        <p:nvPicPr>
          <p:cNvPr id="94" name="Shape 94"/>
          <p:cNvPicPr preferRelativeResize="0"/>
          <p:nvPr/>
        </p:nvPicPr>
        <p:blipFill>
          <a:blip r:embed="rId3">
            <a:alphaModFix/>
          </a:blip>
          <a:stretch>
            <a:fillRect/>
          </a:stretch>
        </p:blipFill>
        <p:spPr>
          <a:xfrm>
            <a:off x="6349700" y="1257850"/>
            <a:ext cx="2040200" cy="3060322"/>
          </a:xfrm>
          <a:prstGeom prst="rect">
            <a:avLst/>
          </a:prstGeom>
          <a:noFill/>
          <a:ln cap="flat" cmpd="sng" w="19050">
            <a:solidFill>
              <a:schemeClr val="dk2"/>
            </a:solidFill>
            <a:prstDash val="solid"/>
            <a:round/>
            <a:headEnd len="sm" w="sm" type="none"/>
            <a:tailEnd len="sm" w="sm" type="none"/>
          </a:ln>
        </p:spPr>
      </p:pic>
      <p:pic>
        <p:nvPicPr>
          <p:cNvPr id="95" name="Shape 95"/>
          <p:cNvPicPr preferRelativeResize="0"/>
          <p:nvPr/>
        </p:nvPicPr>
        <p:blipFill>
          <a:blip r:embed="rId4">
            <a:alphaModFix/>
          </a:blip>
          <a:stretch>
            <a:fillRect/>
          </a:stretch>
        </p:blipFill>
        <p:spPr>
          <a:xfrm>
            <a:off x="620675" y="1290175"/>
            <a:ext cx="2083275" cy="2995675"/>
          </a:xfrm>
          <a:prstGeom prst="rect">
            <a:avLst/>
          </a:prstGeom>
          <a:noFill/>
          <a:ln cap="flat" cmpd="sng" w="19050">
            <a:solidFill>
              <a:schemeClr val="dk2"/>
            </a:solidFill>
            <a:prstDash val="solid"/>
            <a:round/>
            <a:headEnd len="sm" w="sm" type="none"/>
            <a:tailEnd len="sm" w="sm" type="none"/>
          </a:ln>
        </p:spPr>
      </p:pic>
      <p:pic>
        <p:nvPicPr>
          <p:cNvPr id="96" name="Shape 96"/>
          <p:cNvPicPr preferRelativeResize="0"/>
          <p:nvPr/>
        </p:nvPicPr>
        <p:blipFill>
          <a:blip r:embed="rId5">
            <a:alphaModFix/>
          </a:blip>
          <a:stretch>
            <a:fillRect/>
          </a:stretch>
        </p:blipFill>
        <p:spPr>
          <a:xfrm>
            <a:off x="3534913" y="1290175"/>
            <a:ext cx="2040200" cy="29956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22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1C232"/>
                </a:solidFill>
              </a:rPr>
              <a:t>Wireframe Design: Organization</a:t>
            </a:r>
            <a:endParaRPr>
              <a:solidFill>
                <a:srgbClr val="F1C232"/>
              </a:solidFill>
            </a:endParaRPr>
          </a:p>
          <a:p>
            <a:pPr indent="0" lvl="0" marL="0">
              <a:spcBef>
                <a:spcPts val="0"/>
              </a:spcBef>
              <a:spcAft>
                <a:spcPts val="0"/>
              </a:spcAft>
              <a:buNone/>
            </a:pPr>
            <a:r>
              <a:t/>
            </a:r>
            <a:endParaRPr/>
          </a:p>
        </p:txBody>
      </p:sp>
      <p:pic>
        <p:nvPicPr>
          <p:cNvPr id="102" name="Shape 102"/>
          <p:cNvPicPr preferRelativeResize="0"/>
          <p:nvPr/>
        </p:nvPicPr>
        <p:blipFill>
          <a:blip r:embed="rId3">
            <a:alphaModFix/>
          </a:blip>
          <a:stretch>
            <a:fillRect/>
          </a:stretch>
        </p:blipFill>
        <p:spPr>
          <a:xfrm>
            <a:off x="943475" y="1290163"/>
            <a:ext cx="1941525" cy="2995675"/>
          </a:xfrm>
          <a:prstGeom prst="rect">
            <a:avLst/>
          </a:prstGeom>
          <a:noFill/>
          <a:ln cap="flat" cmpd="sng" w="19050">
            <a:solidFill>
              <a:schemeClr val="dk2"/>
            </a:solidFill>
            <a:prstDash val="solid"/>
            <a:round/>
            <a:headEnd len="sm" w="sm" type="none"/>
            <a:tailEnd len="sm" w="sm" type="none"/>
          </a:ln>
        </p:spPr>
      </p:pic>
      <p:pic>
        <p:nvPicPr>
          <p:cNvPr id="103" name="Shape 103"/>
          <p:cNvPicPr preferRelativeResize="0"/>
          <p:nvPr/>
        </p:nvPicPr>
        <p:blipFill>
          <a:blip r:embed="rId4">
            <a:alphaModFix/>
          </a:blip>
          <a:stretch>
            <a:fillRect/>
          </a:stretch>
        </p:blipFill>
        <p:spPr>
          <a:xfrm>
            <a:off x="3696135" y="1290175"/>
            <a:ext cx="1997117" cy="2995675"/>
          </a:xfrm>
          <a:prstGeom prst="rect">
            <a:avLst/>
          </a:prstGeom>
          <a:noFill/>
          <a:ln cap="flat" cmpd="sng" w="19050">
            <a:solidFill>
              <a:schemeClr val="dk2"/>
            </a:solidFill>
            <a:prstDash val="solid"/>
            <a:round/>
            <a:headEnd len="sm" w="sm" type="none"/>
            <a:tailEnd len="sm" w="sm" type="none"/>
          </a:ln>
        </p:spPr>
      </p:pic>
      <p:pic>
        <p:nvPicPr>
          <p:cNvPr id="104" name="Shape 104"/>
          <p:cNvPicPr preferRelativeResize="0"/>
          <p:nvPr/>
        </p:nvPicPr>
        <p:blipFill>
          <a:blip r:embed="rId5">
            <a:alphaModFix/>
          </a:blip>
          <a:stretch>
            <a:fillRect/>
          </a:stretch>
        </p:blipFill>
        <p:spPr>
          <a:xfrm>
            <a:off x="6504375" y="1290175"/>
            <a:ext cx="2175525" cy="29956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339400" cy="572700"/>
          </a:xfrm>
          <a:prstGeom prst="rect">
            <a:avLst/>
          </a:prstGeom>
          <a:effectLst>
            <a:outerShdw blurRad="57150" rotWithShape="0" algn="bl" dir="5400000" dist="19050">
              <a:srgbClr val="FFFFFF">
                <a:alpha val="50000"/>
              </a:srgbClr>
            </a:outerShdw>
          </a:effectLst>
        </p:spPr>
        <p:txBody>
          <a:bodyPr anchorCtr="0" anchor="t" bIns="91425" lIns="91425" spcFirstLastPara="1" rIns="91425" wrap="square" tIns="91425">
            <a:noAutofit/>
          </a:bodyPr>
          <a:lstStyle/>
          <a:p>
            <a:pPr indent="0" lvl="0" marL="0" algn="ctr">
              <a:spcBef>
                <a:spcPts val="0"/>
              </a:spcBef>
              <a:spcAft>
                <a:spcPts val="0"/>
              </a:spcAft>
              <a:buNone/>
            </a:pPr>
            <a:r>
              <a:rPr lang="en">
                <a:solidFill>
                  <a:srgbClr val="F1C232"/>
                </a:solidFill>
              </a:rPr>
              <a:t>Related Work (#VolunteerFight!)</a:t>
            </a:r>
            <a:endParaRPr>
              <a:solidFill>
                <a:srgbClr val="F1C232"/>
              </a:solidFill>
            </a:endParaRPr>
          </a:p>
        </p:txBody>
      </p:sp>
      <p:pic>
        <p:nvPicPr>
          <p:cNvPr id="110" name="Shape 110"/>
          <p:cNvPicPr preferRelativeResize="0"/>
          <p:nvPr/>
        </p:nvPicPr>
        <p:blipFill>
          <a:blip r:embed="rId3">
            <a:alphaModFix/>
          </a:blip>
          <a:stretch>
            <a:fillRect/>
          </a:stretch>
        </p:blipFill>
        <p:spPr>
          <a:xfrm>
            <a:off x="2659325" y="1735708"/>
            <a:ext cx="1759925" cy="1759925"/>
          </a:xfrm>
          <a:prstGeom prst="rect">
            <a:avLst/>
          </a:prstGeom>
          <a:noFill/>
          <a:ln>
            <a:noFill/>
          </a:ln>
        </p:spPr>
      </p:pic>
      <p:pic>
        <p:nvPicPr>
          <p:cNvPr id="111" name="Shape 111"/>
          <p:cNvPicPr preferRelativeResize="0"/>
          <p:nvPr/>
        </p:nvPicPr>
        <p:blipFill>
          <a:blip r:embed="rId4">
            <a:alphaModFix/>
          </a:blip>
          <a:stretch>
            <a:fillRect/>
          </a:stretch>
        </p:blipFill>
        <p:spPr>
          <a:xfrm>
            <a:off x="465150" y="1708475"/>
            <a:ext cx="1759925" cy="1814400"/>
          </a:xfrm>
          <a:prstGeom prst="rect">
            <a:avLst/>
          </a:prstGeom>
          <a:noFill/>
          <a:ln>
            <a:noFill/>
          </a:ln>
        </p:spPr>
      </p:pic>
      <p:sp>
        <p:nvSpPr>
          <p:cNvPr id="112" name="Shape 112"/>
          <p:cNvSpPr txBox="1"/>
          <p:nvPr>
            <p:ph type="title"/>
          </p:nvPr>
        </p:nvSpPr>
        <p:spPr>
          <a:xfrm>
            <a:off x="5025075" y="2285400"/>
            <a:ext cx="717900" cy="572700"/>
          </a:xfrm>
          <a:prstGeom prst="rect">
            <a:avLst/>
          </a:prstGeom>
          <a:effectLst>
            <a:outerShdw blurRad="57150" rotWithShape="0" algn="bl" dir="5400000" dist="19050">
              <a:srgbClr val="FFFFFF">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1C232"/>
                </a:solidFill>
              </a:rPr>
              <a:t>vs</a:t>
            </a:r>
            <a:endParaRPr>
              <a:solidFill>
                <a:srgbClr val="F1C232"/>
              </a:solidFill>
            </a:endParaRPr>
          </a:p>
        </p:txBody>
      </p:sp>
      <p:pic>
        <p:nvPicPr>
          <p:cNvPr id="113" name="Shape 113"/>
          <p:cNvPicPr preferRelativeResize="0"/>
          <p:nvPr/>
        </p:nvPicPr>
        <p:blipFill>
          <a:blip r:embed="rId5">
            <a:alphaModFix/>
          </a:blip>
          <a:stretch>
            <a:fillRect/>
          </a:stretch>
        </p:blipFill>
        <p:spPr>
          <a:xfrm>
            <a:off x="6348800" y="1757602"/>
            <a:ext cx="1759925" cy="17663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