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[Lin]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[Nida]: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does, what we have done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is different from contemporary apps - Chatting func &amp; 3rd party background verification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come a long way! Yay bugle!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[Sumit]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[Sumit]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[Pooja]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[Pooja]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[Shyam]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Cameron]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→ Sqlite → PostgreSql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Cross-Origin Resource Sharing: without it, there are security risks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[Sachin]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18.jpg"/><Relationship Id="rId7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1.jpg"/><Relationship Id="rId10" Type="http://schemas.openxmlformats.org/officeDocument/2006/relationships/image" Target="../media/image12.jpg"/><Relationship Id="rId9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9.jp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Bugle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62125" y="2955150"/>
            <a:ext cx="85206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E599"/>
                </a:solidFill>
              </a:rPr>
              <a:t>Making a Difference Just Got Easier!</a:t>
            </a:r>
            <a:endParaRPr b="1" sz="2800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E599"/>
                </a:solidFill>
              </a:rPr>
              <a:t>Team:  </a:t>
            </a:r>
            <a:r>
              <a:rPr lang="en" sz="1600">
                <a:solidFill>
                  <a:srgbClr val="FFE599"/>
                </a:solidFill>
              </a:rPr>
              <a:t>Sachin Kumar, Sumit Srivastava, Pooja Gosavi, Nida Syed, Lin Zhu, </a:t>
            </a:r>
            <a:endParaRPr sz="1600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E599"/>
                </a:solidFill>
              </a:rPr>
              <a:t>Shyam Ramakrishnan, Cameron Harris</a:t>
            </a:r>
            <a:endParaRPr sz="1600">
              <a:solidFill>
                <a:srgbClr val="FFE5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E599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25" y="1076250"/>
            <a:ext cx="7429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9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Profile rating system.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Integration with BeenVerified for background verification.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Option for users to add profile pictures.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Facebook integration - signin and sharing.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Chat push notifications on mobile devices.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Email verification and Captcha integration.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Password Reset using Email.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Search Events.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1758450" y="1261050"/>
            <a:ext cx="56271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Demo!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1758450" y="1261050"/>
            <a:ext cx="56271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Questions?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Bugle: Introduction	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83" y="865325"/>
            <a:ext cx="5491241" cy="39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138300" y="217900"/>
            <a:ext cx="8867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Volunteer Flow</a:t>
            </a:r>
            <a:endParaRPr b="1" sz="2400">
              <a:solidFill>
                <a:srgbClr val="FFFFFF"/>
              </a:solidFill>
            </a:endParaRPr>
          </a:p>
        </p:txBody>
      </p:sp>
      <p:grpSp>
        <p:nvGrpSpPr>
          <p:cNvPr id="68" name="Shape 68"/>
          <p:cNvGrpSpPr/>
          <p:nvPr/>
        </p:nvGrpSpPr>
        <p:grpSpPr>
          <a:xfrm>
            <a:off x="62100" y="847775"/>
            <a:ext cx="1697400" cy="3447938"/>
            <a:chOff x="138300" y="782400"/>
            <a:chExt cx="1697400" cy="3447938"/>
          </a:xfrm>
        </p:grpSpPr>
        <p:sp>
          <p:nvSpPr>
            <p:cNvPr id="69" name="Shape 69"/>
            <p:cNvSpPr/>
            <p:nvPr/>
          </p:nvSpPr>
          <p:spPr>
            <a:xfrm>
              <a:off x="138300" y="782400"/>
              <a:ext cx="1697400" cy="454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Signup</a:t>
              </a:r>
              <a:endParaRPr/>
            </a:p>
          </p:txBody>
        </p:sp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300" y="1212757"/>
              <a:ext cx="1697400" cy="30175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Shape 71"/>
          <p:cNvGrpSpPr/>
          <p:nvPr/>
        </p:nvGrpSpPr>
        <p:grpSpPr>
          <a:xfrm>
            <a:off x="5547325" y="827813"/>
            <a:ext cx="1697400" cy="3487863"/>
            <a:chOff x="6136800" y="742500"/>
            <a:chExt cx="1697400" cy="3487863"/>
          </a:xfrm>
        </p:grpSpPr>
        <p:sp>
          <p:nvSpPr>
            <p:cNvPr id="72" name="Shape 72"/>
            <p:cNvSpPr/>
            <p:nvPr/>
          </p:nvSpPr>
          <p:spPr>
            <a:xfrm>
              <a:off x="6136800" y="742500"/>
              <a:ext cx="1697400" cy="534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Org Details</a:t>
              </a:r>
              <a:endParaRPr/>
            </a:p>
          </p:txBody>
        </p:sp>
        <p:pic>
          <p:nvPicPr>
            <p:cNvPr id="73" name="Shape 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36800" y="1212750"/>
              <a:ext cx="1697400" cy="30176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Shape 74"/>
          <p:cNvGrpSpPr/>
          <p:nvPr/>
        </p:nvGrpSpPr>
        <p:grpSpPr>
          <a:xfrm>
            <a:off x="3718925" y="847788"/>
            <a:ext cx="1697401" cy="3447918"/>
            <a:chOff x="4137300" y="782400"/>
            <a:chExt cx="1697401" cy="3447918"/>
          </a:xfrm>
        </p:grpSpPr>
        <p:sp>
          <p:nvSpPr>
            <p:cNvPr id="75" name="Shape 75"/>
            <p:cNvSpPr/>
            <p:nvPr/>
          </p:nvSpPr>
          <p:spPr>
            <a:xfrm>
              <a:off x="4137300" y="782400"/>
              <a:ext cx="1697400" cy="454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Home Page</a:t>
              </a:r>
              <a:endParaRPr/>
            </a:p>
          </p:txBody>
        </p:sp>
        <p:pic>
          <p:nvPicPr>
            <p:cNvPr id="76" name="Shape 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37301" y="1212750"/>
              <a:ext cx="1697400" cy="30175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Shape 77"/>
          <p:cNvGrpSpPr/>
          <p:nvPr/>
        </p:nvGrpSpPr>
        <p:grpSpPr>
          <a:xfrm>
            <a:off x="1890512" y="847763"/>
            <a:ext cx="1697401" cy="3447963"/>
            <a:chOff x="2137799" y="782400"/>
            <a:chExt cx="1697401" cy="3447963"/>
          </a:xfrm>
        </p:grpSpPr>
        <p:sp>
          <p:nvSpPr>
            <p:cNvPr id="78" name="Shape 78"/>
            <p:cNvSpPr/>
            <p:nvPr/>
          </p:nvSpPr>
          <p:spPr>
            <a:xfrm>
              <a:off x="2137800" y="782400"/>
              <a:ext cx="1697400" cy="454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Login</a:t>
              </a:r>
              <a:endParaRPr/>
            </a:p>
          </p:txBody>
        </p:sp>
        <p:pic>
          <p:nvPicPr>
            <p:cNvPr id="79" name="Shape 7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37799" y="1212750"/>
              <a:ext cx="1697400" cy="30176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Shape 80"/>
          <p:cNvGrpSpPr/>
          <p:nvPr/>
        </p:nvGrpSpPr>
        <p:grpSpPr>
          <a:xfrm>
            <a:off x="7375725" y="847788"/>
            <a:ext cx="1697400" cy="3447944"/>
            <a:chOff x="7375725" y="847788"/>
            <a:chExt cx="1697400" cy="3447944"/>
          </a:xfrm>
        </p:grpSpPr>
        <p:sp>
          <p:nvSpPr>
            <p:cNvPr id="81" name="Shape 81"/>
            <p:cNvSpPr/>
            <p:nvPr/>
          </p:nvSpPr>
          <p:spPr>
            <a:xfrm>
              <a:off x="7375725" y="847788"/>
              <a:ext cx="1697400" cy="534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Org Events</a:t>
              </a:r>
              <a:endParaRPr/>
            </a:p>
          </p:txBody>
        </p:sp>
        <p:pic>
          <p:nvPicPr>
            <p:cNvPr id="82" name="Shape 8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375725" y="1303200"/>
              <a:ext cx="1683299" cy="29925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138300" y="217900"/>
            <a:ext cx="8867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Volunteer Flow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2100" y="847775"/>
            <a:ext cx="1697400" cy="45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Details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547325" y="827813"/>
            <a:ext cx="1697400" cy="534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718925" y="847788"/>
            <a:ext cx="1697400" cy="45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Chats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890513" y="847763"/>
            <a:ext cx="1697400" cy="45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Events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7375725" y="847788"/>
            <a:ext cx="1697400" cy="534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0" y="1302575"/>
            <a:ext cx="1697400" cy="301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699" y="1362425"/>
            <a:ext cx="1670299" cy="296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0524" y="1302573"/>
            <a:ext cx="1697400" cy="3017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7376" y="1362423"/>
            <a:ext cx="1670288" cy="296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8950" y="1302600"/>
            <a:ext cx="1697400" cy="30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38300" y="217900"/>
            <a:ext cx="8867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Organization</a:t>
            </a:r>
            <a:r>
              <a:rPr b="1" lang="en" sz="2400">
                <a:solidFill>
                  <a:srgbClr val="FFFFFF"/>
                </a:solidFill>
              </a:rPr>
              <a:t> Flow</a:t>
            </a:r>
            <a:endParaRPr b="1" sz="2400">
              <a:solidFill>
                <a:srgbClr val="FFFFFF"/>
              </a:solidFill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63370" y="847753"/>
            <a:ext cx="1751516" cy="3561923"/>
            <a:chOff x="138300" y="847775"/>
            <a:chExt cx="1988100" cy="3990950"/>
          </a:xfrm>
        </p:grpSpPr>
        <p:sp>
          <p:nvSpPr>
            <p:cNvPr id="104" name="Shape 104"/>
            <p:cNvSpPr/>
            <p:nvPr/>
          </p:nvSpPr>
          <p:spPr>
            <a:xfrm>
              <a:off x="138300" y="847775"/>
              <a:ext cx="1988100" cy="454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Signup</a:t>
              </a:r>
              <a:endParaRPr/>
            </a:p>
          </p:txBody>
        </p:sp>
        <p:pic>
          <p:nvPicPr>
            <p:cNvPr id="105" name="Shape 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300" y="1302588"/>
              <a:ext cx="1988083" cy="35361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Shape 106"/>
          <p:cNvGrpSpPr/>
          <p:nvPr/>
        </p:nvGrpSpPr>
        <p:grpSpPr>
          <a:xfrm>
            <a:off x="1891703" y="848824"/>
            <a:ext cx="1756486" cy="3569483"/>
            <a:chOff x="2110640" y="847800"/>
            <a:chExt cx="1988100" cy="3990925"/>
          </a:xfrm>
        </p:grpSpPr>
        <p:sp>
          <p:nvSpPr>
            <p:cNvPr id="107" name="Shape 107"/>
            <p:cNvSpPr/>
            <p:nvPr/>
          </p:nvSpPr>
          <p:spPr>
            <a:xfrm>
              <a:off x="2110640" y="847800"/>
              <a:ext cx="1988100" cy="454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Login</a:t>
              </a:r>
              <a:endParaRPr/>
            </a:p>
          </p:txBody>
        </p:sp>
        <p:pic>
          <p:nvPicPr>
            <p:cNvPr id="108" name="Shape 1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10650" y="1302588"/>
              <a:ext cx="1988083" cy="35361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Shape 109"/>
          <p:cNvGrpSpPr/>
          <p:nvPr/>
        </p:nvGrpSpPr>
        <p:grpSpPr>
          <a:xfrm>
            <a:off x="3702145" y="847718"/>
            <a:ext cx="1752729" cy="3572158"/>
            <a:chOff x="3702145" y="847718"/>
            <a:chExt cx="1752729" cy="3572158"/>
          </a:xfrm>
        </p:grpSpPr>
        <p:sp>
          <p:nvSpPr>
            <p:cNvPr id="110" name="Shape 110"/>
            <p:cNvSpPr/>
            <p:nvPr/>
          </p:nvSpPr>
          <p:spPr>
            <a:xfrm>
              <a:off x="3702145" y="847718"/>
              <a:ext cx="1747142" cy="404999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Home Page</a:t>
              </a:r>
              <a:endParaRPr/>
            </a:p>
          </p:txBody>
        </p:sp>
        <p:pic>
          <p:nvPicPr>
            <p:cNvPr id="111" name="Shape 1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11700" y="1249025"/>
              <a:ext cx="1743174" cy="31708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Shape 112"/>
          <p:cNvGrpSpPr/>
          <p:nvPr/>
        </p:nvGrpSpPr>
        <p:grpSpPr>
          <a:xfrm>
            <a:off x="5518375" y="827825"/>
            <a:ext cx="1782770" cy="3592055"/>
            <a:chOff x="5518375" y="827825"/>
            <a:chExt cx="1782770" cy="3592055"/>
          </a:xfrm>
        </p:grpSpPr>
        <p:sp>
          <p:nvSpPr>
            <p:cNvPr id="113" name="Shape 113"/>
            <p:cNvSpPr/>
            <p:nvPr/>
          </p:nvSpPr>
          <p:spPr>
            <a:xfrm>
              <a:off x="5518375" y="827825"/>
              <a:ext cx="1782699" cy="421296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Create Event   </a:t>
              </a:r>
              <a:endParaRPr/>
            </a:p>
          </p:txBody>
        </p:sp>
        <p:pic>
          <p:nvPicPr>
            <p:cNvPr id="114" name="Shape 1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18446" y="1249025"/>
              <a:ext cx="1782699" cy="31708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Shape 115"/>
          <p:cNvGrpSpPr/>
          <p:nvPr/>
        </p:nvGrpSpPr>
        <p:grpSpPr>
          <a:xfrm>
            <a:off x="7333558" y="827825"/>
            <a:ext cx="1782774" cy="3592188"/>
            <a:chOff x="7333558" y="827825"/>
            <a:chExt cx="1782774" cy="3592188"/>
          </a:xfrm>
        </p:grpSpPr>
        <p:sp>
          <p:nvSpPr>
            <p:cNvPr id="116" name="Shape 116"/>
            <p:cNvSpPr/>
            <p:nvPr/>
          </p:nvSpPr>
          <p:spPr>
            <a:xfrm>
              <a:off x="7346400" y="827825"/>
              <a:ext cx="1757100" cy="4212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Edit Event</a:t>
              </a:r>
              <a:endParaRPr/>
            </a:p>
          </p:txBody>
        </p:sp>
        <p:pic>
          <p:nvPicPr>
            <p:cNvPr id="117" name="Shape 1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333558" y="1249025"/>
              <a:ext cx="1782774" cy="31709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38300" y="217900"/>
            <a:ext cx="8867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Organization Flow</a:t>
            </a:r>
            <a:endParaRPr b="1" sz="2400">
              <a:solidFill>
                <a:srgbClr val="FFFFFF"/>
              </a:solidFill>
            </a:endParaRPr>
          </a:p>
        </p:txBody>
      </p:sp>
      <p:grpSp>
        <p:nvGrpSpPr>
          <p:cNvPr id="123" name="Shape 123"/>
          <p:cNvGrpSpPr/>
          <p:nvPr/>
        </p:nvGrpSpPr>
        <p:grpSpPr>
          <a:xfrm>
            <a:off x="80650" y="860363"/>
            <a:ext cx="1757100" cy="3546398"/>
            <a:chOff x="7346400" y="827825"/>
            <a:chExt cx="1757100" cy="3546398"/>
          </a:xfrm>
        </p:grpSpPr>
        <p:sp>
          <p:nvSpPr>
            <p:cNvPr id="124" name="Shape 124"/>
            <p:cNvSpPr/>
            <p:nvPr/>
          </p:nvSpPr>
          <p:spPr>
            <a:xfrm>
              <a:off x="7346400" y="827825"/>
              <a:ext cx="1757100" cy="4212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Volunteer Approval</a:t>
              </a:r>
              <a:endParaRPr/>
            </a:p>
          </p:txBody>
        </p:sp>
        <p:pic>
          <p:nvPicPr>
            <p:cNvPr id="125" name="Shape 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46400" y="1249125"/>
              <a:ext cx="1756974" cy="31250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Shape 126"/>
          <p:cNvGrpSpPr/>
          <p:nvPr/>
        </p:nvGrpSpPr>
        <p:grpSpPr>
          <a:xfrm>
            <a:off x="1878650" y="860375"/>
            <a:ext cx="1782600" cy="3531028"/>
            <a:chOff x="1878650" y="860375"/>
            <a:chExt cx="1782600" cy="3531028"/>
          </a:xfrm>
        </p:grpSpPr>
        <p:sp>
          <p:nvSpPr>
            <p:cNvPr id="127" name="Shape 127"/>
            <p:cNvSpPr/>
            <p:nvPr/>
          </p:nvSpPr>
          <p:spPr>
            <a:xfrm>
              <a:off x="1878650" y="860375"/>
              <a:ext cx="1782600" cy="4068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Organization Chat</a:t>
              </a:r>
              <a:endParaRPr/>
            </a:p>
          </p:txBody>
        </p:sp>
        <p:pic>
          <p:nvPicPr>
            <p:cNvPr id="128" name="Shape 1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91700" y="1267175"/>
              <a:ext cx="1756500" cy="31242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Shape 129"/>
          <p:cNvGrpSpPr/>
          <p:nvPr/>
        </p:nvGrpSpPr>
        <p:grpSpPr>
          <a:xfrm>
            <a:off x="7340375" y="860375"/>
            <a:ext cx="1782600" cy="3545679"/>
            <a:chOff x="7340375" y="860375"/>
            <a:chExt cx="1782600" cy="3545679"/>
          </a:xfrm>
        </p:grpSpPr>
        <p:sp>
          <p:nvSpPr>
            <p:cNvPr id="130" name="Shape 130"/>
            <p:cNvSpPr/>
            <p:nvPr/>
          </p:nvSpPr>
          <p:spPr>
            <a:xfrm>
              <a:off x="7340375" y="860375"/>
              <a:ext cx="1782600" cy="4212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Edit Profile</a:t>
              </a:r>
              <a:endParaRPr/>
            </a:p>
          </p:txBody>
        </p:sp>
        <p:pic>
          <p:nvPicPr>
            <p:cNvPr id="131" name="Shape 1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59751" y="1280752"/>
              <a:ext cx="1757100" cy="31253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Shape 132"/>
          <p:cNvSpPr/>
          <p:nvPr/>
        </p:nvSpPr>
        <p:spPr>
          <a:xfrm>
            <a:off x="5533200" y="860375"/>
            <a:ext cx="1757100" cy="421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Info</a:t>
            </a:r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3685825" y="860375"/>
            <a:ext cx="1782600" cy="3546519"/>
            <a:chOff x="3685825" y="860375"/>
            <a:chExt cx="1782600" cy="3546519"/>
          </a:xfrm>
        </p:grpSpPr>
        <p:sp>
          <p:nvSpPr>
            <p:cNvPr id="134" name="Shape 134"/>
            <p:cNvSpPr/>
            <p:nvPr/>
          </p:nvSpPr>
          <p:spPr>
            <a:xfrm>
              <a:off x="3685825" y="860375"/>
              <a:ext cx="1782600" cy="4212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View Participants</a:t>
              </a:r>
              <a:endParaRPr/>
            </a:p>
          </p:txBody>
        </p:sp>
        <p:pic>
          <p:nvPicPr>
            <p:cNvPr id="135" name="Shape 1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07446" y="1281575"/>
              <a:ext cx="1757100" cy="31253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Shape 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5846" y="1281575"/>
            <a:ext cx="1757100" cy="3125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285725" y="2498225"/>
            <a:ext cx="2297700" cy="10659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</a:t>
            </a:r>
            <a:r>
              <a:rPr lang="en"/>
              <a:t>Server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Bugle: Technology Stack</a:t>
            </a:r>
            <a:endParaRPr b="1" sz="2800">
              <a:solidFill>
                <a:srgbClr val="FFFFFF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60575" y="2451125"/>
            <a:ext cx="2297700" cy="1160100"/>
            <a:chOff x="-4174400" y="957575"/>
            <a:chExt cx="2297700" cy="1160100"/>
          </a:xfrm>
        </p:grpSpPr>
        <p:sp>
          <p:nvSpPr>
            <p:cNvPr id="144" name="Shape 144"/>
            <p:cNvSpPr/>
            <p:nvPr/>
          </p:nvSpPr>
          <p:spPr>
            <a:xfrm>
              <a:off x="-4174400" y="957575"/>
              <a:ext cx="2297700" cy="1160100"/>
            </a:xfrm>
            <a:prstGeom prst="roundRect">
              <a:avLst>
                <a:gd fmla="val 16667" name="adj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UI Server</a:t>
              </a:r>
              <a:endParaRPr/>
            </a:p>
          </p:txBody>
        </p:sp>
        <p:pic>
          <p:nvPicPr>
            <p:cNvPr id="145" name="Shape 1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862525" y="997100"/>
              <a:ext cx="1673947" cy="736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Shape 146"/>
          <p:cNvGrpSpPr/>
          <p:nvPr/>
        </p:nvGrpSpPr>
        <p:grpSpPr>
          <a:xfrm>
            <a:off x="3423150" y="1050300"/>
            <a:ext cx="2297700" cy="1160100"/>
            <a:chOff x="560575" y="757900"/>
            <a:chExt cx="2297700" cy="1160100"/>
          </a:xfrm>
        </p:grpSpPr>
        <p:sp>
          <p:nvSpPr>
            <p:cNvPr id="147" name="Shape 147"/>
            <p:cNvSpPr/>
            <p:nvPr/>
          </p:nvSpPr>
          <p:spPr>
            <a:xfrm>
              <a:off x="560575" y="757900"/>
              <a:ext cx="2297700" cy="1160100"/>
            </a:xfrm>
            <a:prstGeom prst="roundRect">
              <a:avLst>
                <a:gd fmla="val 16667" name="adj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WebSocket Framework</a:t>
              </a:r>
              <a:endParaRPr/>
            </a:p>
          </p:txBody>
        </p:sp>
        <p:pic>
          <p:nvPicPr>
            <p:cNvPr id="148" name="Shape 1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08450" y="856201"/>
              <a:ext cx="1401950" cy="657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4975" y="2540372"/>
            <a:ext cx="1219202" cy="636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3423150" y="2498225"/>
            <a:ext cx="2297700" cy="10659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Deployment Server</a:t>
            </a:r>
            <a:endParaRPr sz="1300"/>
          </a:p>
        </p:txBody>
      </p:sp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7875" y="2530175"/>
            <a:ext cx="728250" cy="65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Shape 152"/>
          <p:cNvGrpSpPr/>
          <p:nvPr/>
        </p:nvGrpSpPr>
        <p:grpSpPr>
          <a:xfrm>
            <a:off x="6967475" y="946050"/>
            <a:ext cx="934200" cy="1219200"/>
            <a:chOff x="8723000" y="937575"/>
            <a:chExt cx="934200" cy="1219200"/>
          </a:xfrm>
        </p:grpSpPr>
        <p:sp>
          <p:nvSpPr>
            <p:cNvPr id="153" name="Shape 153"/>
            <p:cNvSpPr/>
            <p:nvPr/>
          </p:nvSpPr>
          <p:spPr>
            <a:xfrm>
              <a:off x="8723000" y="937575"/>
              <a:ext cx="934200" cy="1219200"/>
            </a:xfrm>
            <a:prstGeom prst="can">
              <a:avLst>
                <a:gd fmla="val 25000" name="adj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DB</a:t>
              </a:r>
              <a:endParaRPr/>
            </a:p>
          </p:txBody>
        </p:sp>
        <p:pic>
          <p:nvPicPr>
            <p:cNvPr id="154" name="Shape 154"/>
            <p:cNvPicPr preferRelativeResize="0"/>
            <p:nvPr/>
          </p:nvPicPr>
          <p:blipFill rotWithShape="1">
            <a:blip r:embed="rId7">
              <a:alphaModFix/>
            </a:blip>
            <a:srcRect b="-9420" l="0" r="0" t="9420"/>
            <a:stretch/>
          </p:blipFill>
          <p:spPr>
            <a:xfrm>
              <a:off x="8872838" y="1194664"/>
              <a:ext cx="634525" cy="705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Shape 155"/>
          <p:cNvGrpSpPr/>
          <p:nvPr/>
        </p:nvGrpSpPr>
        <p:grpSpPr>
          <a:xfrm>
            <a:off x="3468750" y="3911750"/>
            <a:ext cx="2206500" cy="1065900"/>
            <a:chOff x="2515175" y="3870600"/>
            <a:chExt cx="2206500" cy="1065900"/>
          </a:xfrm>
        </p:grpSpPr>
        <p:sp>
          <p:nvSpPr>
            <p:cNvPr id="156" name="Shape 156"/>
            <p:cNvSpPr/>
            <p:nvPr/>
          </p:nvSpPr>
          <p:spPr>
            <a:xfrm>
              <a:off x="2515175" y="3870600"/>
              <a:ext cx="2206500" cy="1065900"/>
            </a:xfrm>
            <a:prstGeom prst="roundRect">
              <a:avLst>
                <a:gd fmla="val 16667" name="adj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 End</a:t>
              </a:r>
              <a:endParaRPr/>
            </a:p>
          </p:txBody>
        </p:sp>
        <p:pic>
          <p:nvPicPr>
            <p:cNvPr id="157" name="Shape 15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9625" y="3973700"/>
              <a:ext cx="2037600" cy="5412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Shape 158"/>
          <p:cNvSpPr/>
          <p:nvPr/>
        </p:nvSpPr>
        <p:spPr>
          <a:xfrm>
            <a:off x="560575" y="3817550"/>
            <a:ext cx="2297700" cy="11601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Authentication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7025" y="3870000"/>
            <a:ext cx="2017874" cy="7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6239575" y="3817550"/>
            <a:ext cx="2297700" cy="11601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API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28600" y="3897100"/>
            <a:ext cx="1719675" cy="6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 we faced</a:t>
            </a:r>
            <a:endParaRPr b="1"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45700" y="1191375"/>
            <a:ext cx="8586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Chat persistence.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Deciding on Database.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Google Maps Integration.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Google Sign in Integration.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Angular Material Design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CORS (Cross Origin </a:t>
            </a:r>
            <a:r>
              <a:rPr lang="en" sz="2200">
                <a:solidFill>
                  <a:srgbClr val="FFFFFF"/>
                </a:solidFill>
              </a:rPr>
              <a:t>Resource</a:t>
            </a:r>
            <a:r>
              <a:rPr lang="en" sz="2200">
                <a:solidFill>
                  <a:srgbClr val="FFFFFF"/>
                </a:solidFill>
              </a:rPr>
              <a:t> Sharing)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Heroku restarting dynos.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accomplished</a:t>
            </a:r>
            <a:endParaRPr b="1"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45775" y="1076275"/>
            <a:ext cx="85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</a:rPr>
              <a:t>Mobile website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</a:rPr>
              <a:t>Google Sign in or Email Signup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</a:rPr>
              <a:t>Separate modules for Volunteer and Organisation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Organizations can host volunteering events.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Volunteers can view all events and apply.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Organizations can approve or reject volunteer applications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Chat features for organisers and volunteers to interact.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Google Maps integration.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