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[Nida]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[Nida]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introduction about Bugle and what we are doing - refresher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Chat, map location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[Sachin]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Login screens. We can start describing a logical flow of the application from here.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screens.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[Pooja]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continue describing the flow and describe the Volunteer pages and what all he can do.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- Currently working on. We are working on implementing the Chat groups and persistence of chats.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tapping on a particular event on applied events page, the user can again see the event details without the Join Event Button.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currently working on replacing this with “Show Chat” button.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[Cameron]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can move on to the Organization pages and describe the flow for that.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[Shyam]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 stack we are using:-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</a:t>
            </a:r>
            <a:r>
              <a:rPr lang="en"/>
              <a:t>: AngularJS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Server</a:t>
            </a:r>
            <a:r>
              <a:rPr lang="en"/>
              <a:t>: Express - Middleware server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Server</a:t>
            </a:r>
            <a:r>
              <a:rPr lang="en"/>
              <a:t>: Play framework - Open source web framework -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Deployment Server:</a:t>
            </a:r>
            <a:r>
              <a:rPr lang="en"/>
              <a:t> Heroku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Database</a:t>
            </a:r>
            <a:r>
              <a:rPr lang="en"/>
              <a:t>: PostgreSQL - Initially used SQLite, but we switched since it is in-memory and Heroku terminates idle applications, so all the data is lost. PostgreSQL actually saves the data as files, so data is retained.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Chat Service</a:t>
            </a:r>
            <a:r>
              <a:rPr lang="en"/>
              <a:t>: Socket.io - async chat service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[Sumit],[Lin]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15.png"/><Relationship Id="rId6" Type="http://schemas.openxmlformats.org/officeDocument/2006/relationships/image" Target="../media/image18.jp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Bugle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2125" y="2955150"/>
            <a:ext cx="85206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E599"/>
                </a:solidFill>
              </a:rPr>
              <a:t>Making a Difference Just Got Easier!</a:t>
            </a:r>
            <a:endParaRPr sz="28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Team:  Sachin Kumar, Sumit Srivastava, Pooja Gosavi, Nida Syed, Lin Zhu, Shyam Ramakrishnan, Cameron Harris</a:t>
            </a:r>
            <a:endParaRPr>
              <a:solidFill>
                <a:srgbClr val="FFE5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E599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1076250"/>
            <a:ext cx="7429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Bugle: Introduction	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42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Non-profit organization which helps volunteers connect with organizations.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a mobile website (Beta version).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72" y="1384525"/>
            <a:ext cx="4056900" cy="295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Bugle: Screens - Login and Sign Up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497863" y="4773100"/>
            <a:ext cx="214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Volunteer Sign up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11575" y="1017725"/>
            <a:ext cx="2148425" cy="4049675"/>
            <a:chOff x="311575" y="1017725"/>
            <a:chExt cx="2148425" cy="4049675"/>
          </a:xfrm>
        </p:grpSpPr>
        <p:sp>
          <p:nvSpPr>
            <p:cNvPr id="71" name="Shape 71"/>
            <p:cNvSpPr txBox="1"/>
            <p:nvPr/>
          </p:nvSpPr>
          <p:spPr>
            <a:xfrm>
              <a:off x="311575" y="477310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Login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2" name="Shape 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017725"/>
              <a:ext cx="2148300" cy="38238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876" y="1017725"/>
            <a:ext cx="2148300" cy="3823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Shape 74"/>
          <p:cNvGrpSpPr/>
          <p:nvPr/>
        </p:nvGrpSpPr>
        <p:grpSpPr>
          <a:xfrm>
            <a:off x="6684051" y="1017725"/>
            <a:ext cx="2148425" cy="4049675"/>
            <a:chOff x="6684051" y="1017725"/>
            <a:chExt cx="2148425" cy="4049675"/>
          </a:xfrm>
        </p:grpSpPr>
        <p:sp>
          <p:nvSpPr>
            <p:cNvPr id="75" name="Shape 75"/>
            <p:cNvSpPr txBox="1"/>
            <p:nvPr/>
          </p:nvSpPr>
          <p:spPr>
            <a:xfrm>
              <a:off x="6684125" y="477310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Organization sign up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76" name="Shape 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84051" y="1017725"/>
              <a:ext cx="2148425" cy="38240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Bugle: Screens - Volunteer Pages</a:t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2388" y="1017725"/>
            <a:ext cx="2148300" cy="4088925"/>
            <a:chOff x="152388" y="1017725"/>
            <a:chExt cx="2148300" cy="4088925"/>
          </a:xfrm>
        </p:grpSpPr>
        <p:sp>
          <p:nvSpPr>
            <p:cNvPr id="83" name="Shape 83"/>
            <p:cNvSpPr txBox="1"/>
            <p:nvPr/>
          </p:nvSpPr>
          <p:spPr>
            <a:xfrm>
              <a:off x="152388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Volunteer Home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1" y="1017725"/>
              <a:ext cx="2110175" cy="37559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Shape 85"/>
          <p:cNvGrpSpPr/>
          <p:nvPr/>
        </p:nvGrpSpPr>
        <p:grpSpPr>
          <a:xfrm>
            <a:off x="4639300" y="1018400"/>
            <a:ext cx="2148313" cy="4088925"/>
            <a:chOff x="2376788" y="1017725"/>
            <a:chExt cx="2148313" cy="4088925"/>
          </a:xfrm>
        </p:grpSpPr>
        <p:sp>
          <p:nvSpPr>
            <p:cNvPr id="86" name="Shape 86"/>
            <p:cNvSpPr txBox="1"/>
            <p:nvPr/>
          </p:nvSpPr>
          <p:spPr>
            <a:xfrm>
              <a:off x="2376788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Applied Events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7" name="Shape 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6801" y="1017725"/>
              <a:ext cx="2148300" cy="38237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376788" y="1018388"/>
            <a:ext cx="2148313" cy="4088925"/>
            <a:chOff x="4639313" y="1017725"/>
            <a:chExt cx="2148313" cy="4088925"/>
          </a:xfrm>
        </p:grpSpPr>
        <p:sp>
          <p:nvSpPr>
            <p:cNvPr id="89" name="Shape 89"/>
            <p:cNvSpPr txBox="1"/>
            <p:nvPr/>
          </p:nvSpPr>
          <p:spPr>
            <a:xfrm>
              <a:off x="4639313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Event Details</a:t>
              </a:r>
              <a:r>
                <a:rPr lang="en">
                  <a:solidFill>
                    <a:srgbClr val="FFFFFF"/>
                  </a:solidFill>
                </a:rPr>
                <a:t>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0" name="Shape 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9326" y="1017725"/>
              <a:ext cx="2148300" cy="38237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6901813" y="1019038"/>
            <a:ext cx="2148335" cy="4087613"/>
            <a:chOff x="6901813" y="1019038"/>
            <a:chExt cx="2148335" cy="4087613"/>
          </a:xfrm>
        </p:grpSpPr>
        <p:sp>
          <p:nvSpPr>
            <p:cNvPr id="92" name="Shape 92"/>
            <p:cNvSpPr txBox="1"/>
            <p:nvPr/>
          </p:nvSpPr>
          <p:spPr>
            <a:xfrm>
              <a:off x="6901813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Chat </a:t>
              </a:r>
              <a:r>
                <a:rPr lang="en">
                  <a:solidFill>
                    <a:srgbClr val="FFFFFF"/>
                  </a:solidFill>
                </a:rPr>
                <a:t>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3" name="Shape 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01847" y="1019038"/>
              <a:ext cx="2148300" cy="38211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Bugle: Screens - Organization Pages</a:t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104150" y="1017725"/>
            <a:ext cx="2208000" cy="4088925"/>
            <a:chOff x="104150" y="1017725"/>
            <a:chExt cx="2208000" cy="4088925"/>
          </a:xfrm>
        </p:grpSpPr>
        <p:sp>
          <p:nvSpPr>
            <p:cNvPr id="100" name="Shape 100"/>
            <p:cNvSpPr txBox="1"/>
            <p:nvPr/>
          </p:nvSpPr>
          <p:spPr>
            <a:xfrm>
              <a:off x="104150" y="4812350"/>
              <a:ext cx="2208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Organization </a:t>
              </a:r>
              <a:r>
                <a:rPr lang="en">
                  <a:solidFill>
                    <a:srgbClr val="FFFFFF"/>
                  </a:solidFill>
                </a:rPr>
                <a:t>Home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1" name="Shape 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150" y="1017725"/>
              <a:ext cx="2178650" cy="38778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Shape 102"/>
          <p:cNvGrpSpPr/>
          <p:nvPr/>
        </p:nvGrpSpPr>
        <p:grpSpPr>
          <a:xfrm>
            <a:off x="2403475" y="1017725"/>
            <a:ext cx="2178650" cy="4088925"/>
            <a:chOff x="2403475" y="1017725"/>
            <a:chExt cx="2178650" cy="4088925"/>
          </a:xfrm>
        </p:grpSpPr>
        <p:sp>
          <p:nvSpPr>
            <p:cNvPr id="103" name="Shape 103"/>
            <p:cNvSpPr txBox="1"/>
            <p:nvPr/>
          </p:nvSpPr>
          <p:spPr>
            <a:xfrm>
              <a:off x="2419213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Event Volunteers</a:t>
              </a:r>
              <a:r>
                <a:rPr lang="en">
                  <a:solidFill>
                    <a:srgbClr val="FFFFFF"/>
                  </a:solidFill>
                </a:rPr>
                <a:t>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4" name="Shape 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3475" y="1017725"/>
              <a:ext cx="2178650" cy="38778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Shape 105"/>
          <p:cNvGrpSpPr/>
          <p:nvPr/>
        </p:nvGrpSpPr>
        <p:grpSpPr>
          <a:xfrm>
            <a:off x="4673438" y="1017725"/>
            <a:ext cx="2152063" cy="4088925"/>
            <a:chOff x="4673438" y="1017725"/>
            <a:chExt cx="2152063" cy="4088925"/>
          </a:xfrm>
        </p:grpSpPr>
        <p:sp>
          <p:nvSpPr>
            <p:cNvPr id="106" name="Shape 106"/>
            <p:cNvSpPr txBox="1"/>
            <p:nvPr/>
          </p:nvSpPr>
          <p:spPr>
            <a:xfrm>
              <a:off x="4673438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Create </a:t>
              </a:r>
              <a:r>
                <a:rPr lang="en">
                  <a:solidFill>
                    <a:srgbClr val="FFFFFF"/>
                  </a:solidFill>
                </a:rPr>
                <a:t>Event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07" name="Shape 1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73451" y="1017725"/>
              <a:ext cx="2152050" cy="3830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Shape 108"/>
          <p:cNvGrpSpPr/>
          <p:nvPr/>
        </p:nvGrpSpPr>
        <p:grpSpPr>
          <a:xfrm>
            <a:off x="6897163" y="1017725"/>
            <a:ext cx="2171713" cy="4088925"/>
            <a:chOff x="6897163" y="1017725"/>
            <a:chExt cx="2171713" cy="4088925"/>
          </a:xfrm>
        </p:grpSpPr>
        <p:sp>
          <p:nvSpPr>
            <p:cNvPr id="109" name="Shape 109"/>
            <p:cNvSpPr txBox="1"/>
            <p:nvPr/>
          </p:nvSpPr>
          <p:spPr>
            <a:xfrm>
              <a:off x="6897163" y="4812350"/>
              <a:ext cx="2148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Profile</a:t>
              </a:r>
              <a:r>
                <a:rPr lang="en">
                  <a:solidFill>
                    <a:srgbClr val="FFFFFF"/>
                  </a:solidFill>
                </a:rPr>
                <a:t> Page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110" name="Shape 1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16826" y="1017725"/>
              <a:ext cx="2152050" cy="38304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285725" y="2498225"/>
            <a:ext cx="2297700" cy="10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Bugle: Technology Stack</a:t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560575" y="2451125"/>
            <a:ext cx="2297700" cy="1160100"/>
            <a:chOff x="-4174400" y="957575"/>
            <a:chExt cx="2297700" cy="1160100"/>
          </a:xfrm>
        </p:grpSpPr>
        <p:sp>
          <p:nvSpPr>
            <p:cNvPr id="118" name="Shape 118"/>
            <p:cNvSpPr/>
            <p:nvPr/>
          </p:nvSpPr>
          <p:spPr>
            <a:xfrm>
              <a:off x="-4174400" y="957575"/>
              <a:ext cx="2297700" cy="116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UI Server</a:t>
              </a:r>
              <a:endParaRPr/>
            </a:p>
          </p:txBody>
        </p:sp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62525" y="997100"/>
              <a:ext cx="1673947" cy="73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Shape 120"/>
          <p:cNvGrpSpPr/>
          <p:nvPr/>
        </p:nvGrpSpPr>
        <p:grpSpPr>
          <a:xfrm>
            <a:off x="3423150" y="1050300"/>
            <a:ext cx="2297700" cy="1160100"/>
            <a:chOff x="560575" y="757900"/>
            <a:chExt cx="2297700" cy="1160100"/>
          </a:xfrm>
        </p:grpSpPr>
        <p:sp>
          <p:nvSpPr>
            <p:cNvPr id="121" name="Shape 121"/>
            <p:cNvSpPr/>
            <p:nvPr/>
          </p:nvSpPr>
          <p:spPr>
            <a:xfrm>
              <a:off x="560575" y="757900"/>
              <a:ext cx="2297700" cy="116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WebSocket Framework</a:t>
              </a:r>
              <a:endParaRPr/>
            </a:p>
          </p:txBody>
        </p:sp>
        <p:pic>
          <p:nvPicPr>
            <p:cNvPr id="122" name="Shape 1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8450" y="856201"/>
              <a:ext cx="1401950" cy="657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975" y="2540372"/>
            <a:ext cx="1219202" cy="63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423150" y="2498225"/>
            <a:ext cx="2297700" cy="10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</a:t>
            </a:r>
            <a:r>
              <a:rPr lang="en" sz="1300"/>
              <a:t>Deployment Server</a:t>
            </a:r>
            <a:endParaRPr sz="1300"/>
          </a:p>
        </p:txBody>
      </p:sp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7875" y="2530175"/>
            <a:ext cx="728250" cy="65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6967475" y="946050"/>
            <a:ext cx="934200" cy="1219200"/>
            <a:chOff x="8723000" y="937575"/>
            <a:chExt cx="934200" cy="1219200"/>
          </a:xfrm>
        </p:grpSpPr>
        <p:sp>
          <p:nvSpPr>
            <p:cNvPr id="127" name="Shape 127"/>
            <p:cNvSpPr/>
            <p:nvPr/>
          </p:nvSpPr>
          <p:spPr>
            <a:xfrm>
              <a:off x="8723000" y="937575"/>
              <a:ext cx="934200" cy="12192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DB</a:t>
              </a:r>
              <a:endParaRPr/>
            </a:p>
          </p:txBody>
        </p:sp>
        <p:pic>
          <p:nvPicPr>
            <p:cNvPr id="128" name="Shape 128"/>
            <p:cNvPicPr preferRelativeResize="0"/>
            <p:nvPr/>
          </p:nvPicPr>
          <p:blipFill rotWithShape="1">
            <a:blip r:embed="rId7">
              <a:alphaModFix/>
            </a:blip>
            <a:srcRect b="-9420" l="0" r="0" t="9420"/>
            <a:stretch/>
          </p:blipFill>
          <p:spPr>
            <a:xfrm>
              <a:off x="8872838" y="1194664"/>
              <a:ext cx="634525" cy="705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Shape 129"/>
          <p:cNvGrpSpPr/>
          <p:nvPr/>
        </p:nvGrpSpPr>
        <p:grpSpPr>
          <a:xfrm>
            <a:off x="3468750" y="3911750"/>
            <a:ext cx="2206500" cy="1065900"/>
            <a:chOff x="2515175" y="3870600"/>
            <a:chExt cx="2206500" cy="1065900"/>
          </a:xfrm>
        </p:grpSpPr>
        <p:sp>
          <p:nvSpPr>
            <p:cNvPr id="130" name="Shape 130"/>
            <p:cNvSpPr/>
            <p:nvPr/>
          </p:nvSpPr>
          <p:spPr>
            <a:xfrm>
              <a:off x="2515175" y="3870600"/>
              <a:ext cx="2206500" cy="106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 End</a:t>
              </a:r>
              <a:endParaRPr/>
            </a:p>
          </p:txBody>
        </p:sp>
        <p:pic>
          <p:nvPicPr>
            <p:cNvPr id="131" name="Shape 1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9625" y="3973700"/>
              <a:ext cx="2037600" cy="541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