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268CC9-86D1-4688-AC20-252A40E8157A}">
  <a:tblStyle styleId="{CB268CC9-86D1-4688-AC20-252A40E8157A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7.jpg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9.jpg"/><Relationship Id="rId3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7quu551ehc0" TargetMode="External"/><Relationship Id="rId5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1246780&amp;CFID=649053888&amp;CFTOKEN=86708282" TargetMode="External"/><Relationship Id="rId3" Type="http://schemas.openxmlformats.org/officeDocument/2006/relationships/hyperlink" Target="http://dl.acm.org/citation.cfm?id=1246780&amp;CFID=649053888&amp;CFTOKEN=86708282" TargetMode="External"/><Relationship Id="rId5" Type="http://schemas.openxmlformats.org/officeDocument/2006/relationships/hyperlink" Target="http://dl.acm.org/citation.cfm?id=1246780&amp;CFID=649053888&amp;CFTOKEN=86708282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5.png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Active vs Passive Control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David, Divya, Pallavi, Ricky, Vikas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Epic Games Team 2 VR Experiments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Survey Details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Participants Complete Game Engagement Questionnaire (GEQ) After Each Trial 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952500" y="268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{CB268CC9-86D1-4688-AC20-252A40E8157A}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Passive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Luge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Asteroid Racer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Game Engagement Questionnaire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01" y="1097501"/>
            <a:ext cx="3539549" cy="36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804900" y="1097500"/>
            <a:ext cx="39228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Droid Sans"/>
              <a:buChar char="●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Participants answered the questions as Yes/ No/ Sort of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We have the graphs explaining the results in each category.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●"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Active and passive parameter in both the games are compared in the graphs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290500" y="1658050"/>
            <a:ext cx="5952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005650" y="1365475"/>
            <a:ext cx="14156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Luge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User Control</a:t>
            </a:r>
          </a:p>
        </p:txBody>
      </p:sp>
      <p:sp>
        <p:nvSpPr>
          <p:cNvPr id="107" name="Shape 107"/>
          <p:cNvSpPr/>
          <p:nvPr/>
        </p:nvSpPr>
        <p:spPr>
          <a:xfrm>
            <a:off x="514000" y="1063375"/>
            <a:ext cx="1686299" cy="16862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How many times have you used VR before?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Example Procedure</a:t>
            </a:r>
          </a:p>
        </p:txBody>
      </p:sp>
      <p:sp>
        <p:nvSpPr>
          <p:cNvPr id="109" name="Shape 109"/>
          <p:cNvSpPr/>
          <p:nvPr/>
        </p:nvSpPr>
        <p:spPr>
          <a:xfrm>
            <a:off x="4484525" y="1365400"/>
            <a:ext cx="8657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GEQ</a:t>
            </a:r>
          </a:p>
        </p:txBody>
      </p:sp>
      <p:sp>
        <p:nvSpPr>
          <p:cNvPr id="110" name="Shape 110"/>
          <p:cNvSpPr/>
          <p:nvPr/>
        </p:nvSpPr>
        <p:spPr>
          <a:xfrm>
            <a:off x="6189725" y="1365512"/>
            <a:ext cx="14156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Luge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Passive</a:t>
            </a:r>
          </a:p>
        </p:txBody>
      </p:sp>
      <p:sp>
        <p:nvSpPr>
          <p:cNvPr id="111" name="Shape 111"/>
          <p:cNvSpPr/>
          <p:nvPr/>
        </p:nvSpPr>
        <p:spPr>
          <a:xfrm>
            <a:off x="7668600" y="1365437"/>
            <a:ext cx="8657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GEQ</a:t>
            </a:r>
          </a:p>
        </p:txBody>
      </p:sp>
      <p:sp>
        <p:nvSpPr>
          <p:cNvPr id="112" name="Shape 112"/>
          <p:cNvSpPr/>
          <p:nvPr/>
        </p:nvSpPr>
        <p:spPr>
          <a:xfrm>
            <a:off x="5489700" y="1658175"/>
            <a:ext cx="5952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189725" y="3240287"/>
            <a:ext cx="14156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Asteroid Racer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User Control</a:t>
            </a:r>
          </a:p>
        </p:txBody>
      </p:sp>
      <p:sp>
        <p:nvSpPr>
          <p:cNvPr id="114" name="Shape 114"/>
          <p:cNvSpPr/>
          <p:nvPr/>
        </p:nvSpPr>
        <p:spPr>
          <a:xfrm>
            <a:off x="7668600" y="3240212"/>
            <a:ext cx="8657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GEQ</a:t>
            </a:r>
          </a:p>
        </p:txBody>
      </p:sp>
      <p:sp>
        <p:nvSpPr>
          <p:cNvPr id="115" name="Shape 115"/>
          <p:cNvSpPr/>
          <p:nvPr/>
        </p:nvSpPr>
        <p:spPr>
          <a:xfrm rot="5400000">
            <a:off x="7162624" y="2595562"/>
            <a:ext cx="5952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005650" y="3240325"/>
            <a:ext cx="14156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Asteroid Racer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User Control</a:t>
            </a:r>
          </a:p>
        </p:txBody>
      </p:sp>
      <p:sp>
        <p:nvSpPr>
          <p:cNvPr id="117" name="Shape 117"/>
          <p:cNvSpPr/>
          <p:nvPr/>
        </p:nvSpPr>
        <p:spPr>
          <a:xfrm>
            <a:off x="4484525" y="3240250"/>
            <a:ext cx="865799" cy="108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GEQ</a:t>
            </a:r>
          </a:p>
        </p:txBody>
      </p:sp>
      <p:sp>
        <p:nvSpPr>
          <p:cNvPr id="118" name="Shape 118"/>
          <p:cNvSpPr/>
          <p:nvPr/>
        </p:nvSpPr>
        <p:spPr>
          <a:xfrm rot="10800000">
            <a:off x="5472424" y="3532974"/>
            <a:ext cx="5952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14000" y="2938225"/>
            <a:ext cx="1686299" cy="16862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VR is awesome right?</a:t>
            </a:r>
          </a:p>
        </p:txBody>
      </p:sp>
      <p:sp>
        <p:nvSpPr>
          <p:cNvPr id="120" name="Shape 120"/>
          <p:cNvSpPr/>
          <p:nvPr/>
        </p:nvSpPr>
        <p:spPr>
          <a:xfrm rot="10800000">
            <a:off x="2305374" y="3532974"/>
            <a:ext cx="5952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47600" y="32640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Asteroid Racer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262125" y="24245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087225" y="371400"/>
            <a:ext cx="3826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Luge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25" y="998750"/>
            <a:ext cx="3962400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87" y="989225"/>
            <a:ext cx="4010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247600" y="32640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Asteroid Racer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262125" y="24245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087225" y="371400"/>
            <a:ext cx="3826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Luge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25" y="998750"/>
            <a:ext cx="39624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87" y="1082687"/>
            <a:ext cx="39909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47600" y="32640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Asteroid Racer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262125" y="24245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087225" y="371400"/>
            <a:ext cx="3826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Luge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0" y="1082700"/>
            <a:ext cx="39624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275" y="1087450"/>
            <a:ext cx="39624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47600" y="32640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Asteroid Racer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262125" y="242450"/>
            <a:ext cx="37029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087225" y="371400"/>
            <a:ext cx="3826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Luge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00" y="1082687"/>
            <a:ext cx="39814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837" y="998737"/>
            <a:ext cx="39528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Discussion of Results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Hypothesis Not Confirmed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Blame the Noobs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Participants new to VR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Participants new to games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Being escorted through the game (as a noob) is plausibly more engaging than having total control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Further Research Suggestions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Participants More Familiar with VR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Participants More Familiar with Game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More elaborate surveys in a highly professional environment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Higher Quality Games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000">
                <a:latin typeface="Droid Sans"/>
                <a:ea typeface="Droid Sans"/>
                <a:cs typeface="Droid Sans"/>
                <a:sym typeface="Droid Sans"/>
              </a:rPr>
              <a:t>Better distinction between passive &amp; active control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Participants Say...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“Is it over already? I wanna play more!”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“I’m gonna let you finish, but Epic Team 2 is the best Epic team of all time!” - Kanye West *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“I am not wearing that thing again…”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657600" y="4791000"/>
            <a:ext cx="5486399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*this quote may have been fabricated.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100" y="1552575"/>
            <a:ext cx="3546900" cy="359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What is Virtual Reality?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5772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52525"/>
                </a:solidFill>
                <a:latin typeface="Droid Sans"/>
                <a:ea typeface="Droid Sans"/>
                <a:cs typeface="Droid Sans"/>
                <a:sym typeface="Droid Sans"/>
              </a:rPr>
              <a:t>Replication of an environment that simulates physical presence in real or imagined worlds.</a:t>
            </a:r>
          </a:p>
          <a:p>
            <a:pPr indent="-381000" lvl="1" marL="914400" rtl="0">
              <a:spcBef>
                <a:spcPts val="0"/>
              </a:spcBef>
              <a:buClr>
                <a:srgbClr val="252525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52525"/>
                </a:solidFill>
                <a:latin typeface="Droid Sans"/>
                <a:ea typeface="Droid Sans"/>
                <a:cs typeface="Droid Sans"/>
                <a:sym typeface="Droid Sans"/>
              </a:rPr>
              <a:t>T</a:t>
            </a:r>
            <a:r>
              <a:rPr lang="en" sz="2400">
                <a:solidFill>
                  <a:srgbClr val="252525"/>
                </a:solidFill>
                <a:latin typeface="Droid Sans"/>
                <a:ea typeface="Droid Sans"/>
                <a:cs typeface="Droid Sans"/>
                <a:sym typeface="Droid Sans"/>
              </a:rPr>
              <a:t>ighter control over sensory inputs than other applications</a:t>
            </a:r>
          </a:p>
          <a:p>
            <a:pPr indent="-381000" lvl="1" marL="914400" rtl="0">
              <a:spcBef>
                <a:spcPts val="0"/>
              </a:spcBef>
              <a:buClr>
                <a:srgbClr val="252525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252525"/>
                </a:solidFill>
                <a:latin typeface="Droid Sans"/>
                <a:ea typeface="Droid Sans"/>
                <a:cs typeface="Droid Sans"/>
                <a:sym typeface="Droid Sans"/>
              </a:rPr>
              <a:t>H</a:t>
            </a:r>
            <a:r>
              <a:rPr lang="en" sz="2400">
                <a:solidFill>
                  <a:srgbClr val="252525"/>
                </a:solidFill>
                <a:latin typeface="Droid Sans"/>
                <a:ea typeface="Droid Sans"/>
                <a:cs typeface="Droid Sans"/>
                <a:sym typeface="Droid Sans"/>
              </a:rPr>
              <a:t>eightened user immersion in the experience.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548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Research Objective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12225"/>
            <a:ext cx="8229600" cy="391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❖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How to Provide Best VR Experience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❖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User Controlled Motion vs Passive Motion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❖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Study Effect of Motion Control on Engagement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150" y="2776050"/>
            <a:ext cx="3790350" cy="19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Active vs Passive Control?</a:t>
            </a:r>
          </a:p>
        </p:txBody>
      </p:sp>
      <p:sp>
        <p:nvSpPr>
          <p:cNvPr id="51" name="Shape 51">
            <a:hlinkClick r:id="rId4"/>
          </p:cNvPr>
          <p:cNvSpPr/>
          <p:nvPr/>
        </p:nvSpPr>
        <p:spPr>
          <a:xfrm>
            <a:off x="2286000" y="1311500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 txBox="1"/>
          <p:nvPr/>
        </p:nvSpPr>
        <p:spPr>
          <a:xfrm>
            <a:off x="337650" y="1238050"/>
            <a:ext cx="16545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latin typeface="Droid Sans"/>
                <a:ea typeface="Droid Sans"/>
                <a:cs typeface="Droid Sans"/>
                <a:sym typeface="Droid Sans"/>
              </a:rPr>
              <a:t>Active User       Control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* Control of in-game character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* Command of different levels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7151850" y="1337750"/>
            <a:ext cx="1519500" cy="3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latin typeface="Droid Sans"/>
                <a:ea typeface="Droid Sans"/>
                <a:cs typeface="Droid Sans"/>
                <a:sym typeface="Droid Sans"/>
              </a:rPr>
              <a:t>Passive Control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latin typeface="Droid Sans"/>
              <a:ea typeface="Droid Sans"/>
              <a:cs typeface="Droid Sans"/>
              <a:sym typeface="Droid San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* Limited Control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* Movie like experience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Hypothesis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15825"/>
            <a:ext cx="8229600" cy="212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>
                <a:solidFill>
                  <a:srgbClr val="674EA7"/>
                </a:solidFill>
                <a:latin typeface="Droid Sans"/>
                <a:ea typeface="Droid Sans"/>
                <a:cs typeface="Droid Sans"/>
                <a:sym typeface="Droid Sans"/>
              </a:rPr>
              <a:t>We believe, all else being equal, more user control over motion leads to more engaging VR experience.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Background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24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Research Suggests That User Controlled Motion Lessens Cybersickness in VR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  <a:hlinkClick r:id="rId3"/>
              </a:rPr>
              <a:t>Kay M. Stanney , Phillip Hash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lang="en" sz="1800">
                <a:latin typeface="Droid Sans"/>
                <a:ea typeface="Droid Sans"/>
                <a:cs typeface="Droid Sans"/>
                <a:sym typeface="Droid Sans"/>
                <a:hlinkClick r:id="rId4"/>
              </a:rPr>
              <a:t>Locus of User-Initiated Control in Virtual Environments: Influences on Cybersickness, Presence: Teleoperators and Virtual Environments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  <a:hlinkClick r:id="rId5"/>
              </a:rPr>
              <a:t>October 1998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Games</a:t>
            </a:r>
            <a:r>
              <a:rPr lang="en"/>
              <a:t>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925125"/>
            <a:ext cx="3994500" cy="401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  <a:latin typeface="Droid Sans"/>
                <a:ea typeface="Droid Sans"/>
                <a:cs typeface="Droid Sans"/>
                <a:sym typeface="Droid Sans"/>
              </a:rPr>
              <a:t>Luge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- </a:t>
            </a:r>
            <a:r>
              <a:rPr lang="en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completely passive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vs. control over left/right 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21800"/>
            <a:ext cx="3738175" cy="210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625" y="2835366"/>
            <a:ext cx="3738175" cy="210405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2" type="body"/>
          </p:nvPr>
        </p:nvSpPr>
        <p:spPr>
          <a:xfrm>
            <a:off x="4692275" y="709050"/>
            <a:ext cx="3994500" cy="421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  <a:latin typeface="Droid Sans"/>
                <a:ea typeface="Droid Sans"/>
                <a:cs typeface="Droid Sans"/>
                <a:sym typeface="Droid Sans"/>
              </a:rPr>
              <a:t>Asteroid Race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- </a:t>
            </a:r>
            <a:r>
              <a:rPr lang="en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rPr>
              <a:t>head movement only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vs. head movement and speed control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Introduction to Experiment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Divided the experiment into two games so that the results are not biased towards quality of one game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Each game has an active and a passive version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Aim is to obtain accurate results across multiple levels of engagement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Participants fill surveys after each trial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38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950825"/>
            <a:ext cx="8686800" cy="20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92307"/>
              <a:buFont typeface="Arial"/>
              <a:buChar char="●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10 participants of 22-26 age group with varying past exposure to VR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92307"/>
              <a:buFont typeface="Arial"/>
              <a:buChar char="●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Game and control orders are randomized between users to avoid biasing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92307"/>
              <a:buFont typeface="Arial"/>
              <a:buChar char="●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User can end task if they become nauseous or ill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92307"/>
              <a:buFont typeface="Arial"/>
              <a:buChar char="●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Glitches in game are considered part of the experience</a:t>
            </a:r>
          </a:p>
          <a:p>
            <a:pPr indent="-3937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Screen tearing</a:t>
            </a:r>
          </a:p>
          <a:p>
            <a:pPr indent="-3937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Screen flicker</a:t>
            </a:r>
          </a:p>
          <a:p>
            <a:pPr indent="-3937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600">
                <a:latin typeface="Droid Sans"/>
                <a:ea typeface="Droid Sans"/>
                <a:cs typeface="Droid Sans"/>
                <a:sym typeface="Droid Sans"/>
              </a:rPr>
              <a:t>Luge decides you are stuck on the wall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t/>
            </a:r>
            <a:endParaRPr sz="2600">
              <a:latin typeface="Droid Sans"/>
              <a:ea typeface="Droid Sans"/>
              <a:cs typeface="Droid Sans"/>
              <a:sym typeface="Droid San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