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Arjun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Arjun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last of Arjun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Xavier -&gt;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Xavier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Xavier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Xavier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Xavier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Xavier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Vikas takes over and starts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Vikas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Arjun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Arjun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007825"/>
            <a:ext cx="8229600" cy="413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007850"/>
            <a:ext cx="3994500" cy="3917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5" y="1007850"/>
            <a:ext cx="3994500" cy="3917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None/>
              <a:def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None/>
              <a:def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None/>
              <a:def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None/>
              <a:def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None/>
              <a:def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None/>
              <a:def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None/>
              <a:def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None/>
              <a:def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None/>
              <a:def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007825"/>
            <a:ext cx="8229600" cy="413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>
              <a:spcBef>
                <a:spcPts val="480"/>
              </a:spcBef>
              <a:buSzPct val="100000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spcBef>
                <a:spcPts val="480"/>
              </a:spcBef>
              <a:buSzPct val="100000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spcBef>
                <a:spcPts val="360"/>
              </a:spcBef>
              <a:buSzPct val="100000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spcBef>
                <a:spcPts val="360"/>
              </a:spcBef>
              <a:buSzPct val="100000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>
              <a:spcBef>
                <a:spcPts val="360"/>
              </a:spcBef>
              <a:buSzPct val="100000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>
              <a:spcBef>
                <a:spcPts val="360"/>
              </a:spcBef>
              <a:buSzPct val="100000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>
              <a:spcBef>
                <a:spcPts val="360"/>
              </a:spcBef>
              <a:buSzPct val="100000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>
              <a:spcBef>
                <a:spcPts val="360"/>
              </a:spcBef>
              <a:buSzPct val="100000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jpg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Relationship Id="rId3" Type="http://schemas.openxmlformats.org/officeDocument/2006/relationships/image" Target="../media/image08.jpg"/><Relationship Id="rId5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be.com/v/frfCNGBGBfg" TargetMode="External"/><Relationship Id="rId6" Type="http://schemas.openxmlformats.org/officeDocument/2006/relationships/image" Target="../media/image16.png"/><Relationship Id="rId5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/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Vestibular Team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Arjun Madan, Vikas Piddempally, Xavier Primus, Christopher Simmons and Sakthi Viswanath</a:t>
            </a:r>
          </a:p>
        </p:txBody>
      </p:sp>
      <p:pic>
        <p:nvPicPr>
          <p:cNvPr id="32" name="Shape 32"/>
          <p:cNvPicPr preferRelativeResize="0"/>
          <p:nvPr/>
        </p:nvPicPr>
        <p:blipFill rotWithShape="1">
          <a:blip r:embed="rId3">
            <a:alphaModFix/>
          </a:blip>
          <a:srcRect b="18833" l="0" r="0" t="23938"/>
          <a:stretch/>
        </p:blipFill>
        <p:spPr>
          <a:xfrm>
            <a:off x="3637725" y="939875"/>
            <a:ext cx="1696525" cy="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Pre-experiment	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007825"/>
            <a:ext cx="8229600" cy="41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Brief introduction about the experiment</a:t>
            </a:r>
          </a:p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Instructions on how to use the VR headset</a:t>
            </a:r>
          </a:p>
          <a:p>
            <a:pPr indent="-419100" lvl="0" marL="45720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Answer questions, if any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Matched Phase Tasks		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007825"/>
            <a:ext cx="8229600" cy="41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User stands beside the fountain in game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Describe scenery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House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Fountain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Walkway below user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Clouds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Count objects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Butterflies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Flowers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Chairs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000" y="1957250"/>
            <a:ext cx="4048800" cy="277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5025" y="3530799"/>
            <a:ext cx="971174" cy="119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Mismatched Phase Tasks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007825"/>
            <a:ext cx="8229600" cy="41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User moves around and into the house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Describe scenery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1"/>
                </a:solidFill>
              </a:rPr>
              <a:t>Ground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1"/>
                </a:solidFill>
              </a:rPr>
              <a:t>Light fixtures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1"/>
                </a:solidFill>
              </a:rPr>
              <a:t>Sea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Count objects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Flowers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Boats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007825"/>
            <a:ext cx="8229600" cy="41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Simulator Sickness Questionnaire (0-3)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Game Engagement Survey (1-4)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350" y="277162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425" y="2652450"/>
            <a:ext cx="2424824" cy="19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Measures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007800"/>
            <a:ext cx="3994500" cy="3917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Simulator Sickness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General Discomfort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Headache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Eyestrain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Nausea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Dizziness</a:t>
            </a:r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692300" y="1007850"/>
            <a:ext cx="3994500" cy="3917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Game Engagement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chemeClr val="dk1"/>
                </a:solidFill>
              </a:rPr>
              <a:t>Lost track o</a:t>
            </a:r>
            <a:r>
              <a:rPr lang="en">
                <a:solidFill>
                  <a:schemeClr val="dk1"/>
                </a:solidFill>
              </a:rPr>
              <a:t>f world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locked things out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ime </a:t>
            </a:r>
            <a:r>
              <a:rPr lang="en">
                <a:solidFill>
                  <a:schemeClr val="dk1"/>
                </a:solidFill>
              </a:rPr>
              <a:t>s</a:t>
            </a:r>
            <a:r>
              <a:rPr lang="en" sz="2400">
                <a:solidFill>
                  <a:schemeClr val="dk1"/>
                </a:solidFill>
              </a:rPr>
              <a:t>lipped away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sz="2400">
                <a:solidFill>
                  <a:schemeClr val="dk1"/>
                </a:solidFill>
              </a:rPr>
              <a:t>rawn into my task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 sz="2400">
                <a:solidFill>
                  <a:schemeClr val="dk1"/>
                </a:solidFill>
              </a:rPr>
              <a:t>xperience was fun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Outliers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007825"/>
            <a:ext cx="5123700" cy="90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Example Results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07200"/>
            <a:ext cx="1935349" cy="32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3737725" y="1987650"/>
            <a:ext cx="28560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Quartile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Third Quartile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IQR (Q3 - Q1)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Upper Bounds (Q3 + (1.5 * IQR))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Lower Bounds (Q1 - (1.5 * IQR))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 b="0" l="0" r="70368" t="2581"/>
          <a:stretch/>
        </p:blipFill>
        <p:spPr>
          <a:xfrm>
            <a:off x="6593731" y="1987650"/>
            <a:ext cx="1422050" cy="16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b="-1459" l="47484" r="48251" t="1460"/>
          <a:stretch/>
        </p:blipFill>
        <p:spPr>
          <a:xfrm>
            <a:off x="8015775" y="1965675"/>
            <a:ext cx="204624" cy="169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1297" l="90281" r="0" t="2576"/>
          <a:stretch/>
        </p:blipFill>
        <p:spPr>
          <a:xfrm>
            <a:off x="8220400" y="1987650"/>
            <a:ext cx="466399" cy="16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3737725" y="1007825"/>
            <a:ext cx="4597500" cy="90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Outlier Identification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737725" y="3804200"/>
            <a:ext cx="4824300" cy="63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-No outliers lower than lower fence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-No outliers greater than the upper fence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-Allows use of mean to evaluate response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Experimental Results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2251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7593000" y="931637"/>
            <a:ext cx="1551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900"/>
              <a:t>Match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900"/>
              <a:t>Mismatch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6734700" y="1701325"/>
            <a:ext cx="1831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Vestibular Mismatch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734700" y="1438050"/>
            <a:ext cx="1551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Vestibular Match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25" y="0"/>
            <a:ext cx="826336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7593000" y="935150"/>
            <a:ext cx="1110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900"/>
              <a:t>Match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900"/>
              <a:t>Mismatch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Experimental Results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062700"/>
            <a:ext cx="6599668" cy="408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2538350" y="3657025"/>
            <a:ext cx="539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11.7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164325" y="3138550"/>
            <a:ext cx="539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19.9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566425" y="2420550"/>
            <a:ext cx="539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31.5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5218675" y="2509375"/>
            <a:ext cx="539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28.8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6557925" y="1774662"/>
            <a:ext cx="1551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900"/>
              <a:t>Match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900"/>
              <a:t>Mismatch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7792100" y="2140175"/>
            <a:ext cx="6810600" cy="79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1584425" y="1261062"/>
            <a:ext cx="5356200" cy="41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Survey Results Averages of Vestibular Match vs. Mismatch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Experimental Results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007825"/>
            <a:ext cx="8229600" cy="41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Vestibular Match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Negative correlation to perceived sickness</a:t>
            </a:r>
          </a:p>
          <a:p>
            <a:pPr indent="-381000" lvl="1" marL="9144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Slightly positive engagement correlation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Vestibular Mismatch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Direct correlation to perceived sickness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Slight negative engagement correlation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Virtual Reality	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007825"/>
            <a:ext cx="8229600" cy="41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Simulate physical presence in places in real or imaginary worlds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Rich sensory experience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Offers desired (engagement, presence, etc.) and undesired effects (sickness)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525" y="3412100"/>
            <a:ext cx="1702850" cy="17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Remarks for Developers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007825"/>
            <a:ext cx="8229600" cy="41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Understand effect of content loading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Having short-play sessions or Game Checkpoints</a:t>
            </a:r>
          </a:p>
          <a:p>
            <a:pPr indent="-381000" lvl="1" marL="9144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Frame rate and low latency</a:t>
            </a:r>
          </a:p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Limit uncontrolled/rapid motion in-game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Support Short Play Sessions</a:t>
            </a:r>
          </a:p>
          <a:p>
            <a:pPr indent="-381000" lvl="1" marL="9144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Playtest with different user experience levels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850" y="89300"/>
            <a:ext cx="1451550" cy="14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Vestibular System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007825"/>
            <a:ext cx="8229600" cy="41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Vestibular system contributes to sense of balance and spatial orientation</a:t>
            </a:r>
          </a:p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It detects rotational and translational movements</a:t>
            </a:r>
          </a:p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Vestibular mismatch occurs when users see motion but do not feel it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Vestibular System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350" y="1350450"/>
            <a:ext cx="4267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Hypothesis			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007825"/>
            <a:ext cx="8229600" cy="41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Users will be more engaged and less motion sick when in-game visuals exactly match vestibular senses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Game Choice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007825"/>
            <a:ext cx="8229600" cy="41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Tuscany Villa Demo</a:t>
            </a: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42309" r="0" t="6872"/>
          <a:stretch/>
        </p:blipFill>
        <p:spPr>
          <a:xfrm>
            <a:off x="4907375" y="1744900"/>
            <a:ext cx="3779424" cy="287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25" y="1744900"/>
            <a:ext cx="4048800" cy="287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2437" y="4094699"/>
            <a:ext cx="389300" cy="4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01825" y="3694200"/>
            <a:ext cx="750100" cy="92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 Play &amp; User Reviews</a:t>
            </a:r>
          </a:p>
        </p:txBody>
      </p:sp>
      <p:sp>
        <p:nvSpPr>
          <p:cNvPr id="73" name="Shape 73">
            <a:hlinkClick r:id="rId4"/>
          </p:cNvPr>
          <p:cNvSpPr/>
          <p:nvPr/>
        </p:nvSpPr>
        <p:spPr>
          <a:xfrm>
            <a:off x="370175" y="1123137"/>
            <a:ext cx="4572000" cy="3429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6350" y="864425"/>
            <a:ext cx="3997775" cy="38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Experimental Setup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007825"/>
            <a:ext cx="8229600" cy="41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Two phases, randomly ordered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Head movement only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"/>
              <a:t>matched phase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indent="-381000" lvl="1" marL="9144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Head &amp; in-game body movement (mismatched)</a:t>
            </a:r>
          </a:p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Each participant went through both phases</a:t>
            </a:r>
          </a:p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Each phase followed by a survey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4645"/>
            <a:ext cx="8229600" cy="73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Participants		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007825"/>
            <a:ext cx="8229600" cy="41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12 participants - 7 male and 5 female</a:t>
            </a:r>
          </a:p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Half started with each phase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462" y="2333837"/>
            <a:ext cx="43148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