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03189EC-42A6-4724-AE8D-2D0520129BDD}">
  <a:tblStyle styleId="{F03189EC-42A6-4724-AE8D-2D0520129BDD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8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7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1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/>
            </a:lvl2pPr>
            <a:lvl3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3pPr>
            <a:lvl4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4pPr>
            <a:lvl5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5pPr>
            <a:lvl6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6pPr>
            <a:lvl7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7pPr>
            <a:lvl8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8pPr>
            <a:lvl9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098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0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676" y="76254"/>
            <a:ext cx="9134128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0" y="1163098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27"/>
          <p:cNvSpPr/>
          <p:nvPr/>
        </p:nvSpPr>
        <p:spPr>
          <a:xfrm rot="10800000">
            <a:off x="4526627" y="1162130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 rot="10800000">
            <a:off x="0" y="1163098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/>
          <p:nvPr/>
        </p:nvSpPr>
        <p:spPr>
          <a:xfrm rot="10800000">
            <a:off x="4526627" y="1162130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/>
          <p:nvPr/>
        </p:nvSpPr>
        <p:spPr>
          <a:xfrm flipH="1">
            <a:off x="4526627" y="3820832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/>
          <p:nvPr/>
        </p:nvSpPr>
        <p:spPr>
          <a:xfrm rot="10800000">
            <a:off x="4526627" y="4411616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rive.google.com/open?id=0Bz-8qxCGldFCaW9YWUs2LVdvTXM&amp;authuser=1" TargetMode="Externa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vis.io/ES2WF6OF9" TargetMode="External"/><Relationship Id="rId3" Type="http://schemas.openxmlformats.org/officeDocument/2006/relationships/hyperlink" Target="http://invis.io/VT2WWHUE5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goo.gl/forms/fZKJYzLtuw" TargetMode="Externa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ata" TargetMode="External"/><Relationship Id="rId3" Type="http://schemas.openxmlformats.org/officeDocument/2006/relationships/hyperlink" Target="http://en.wikipedia.org/wiki/Information" TargetMode="External"/><Relationship Id="rId5" Type="http://schemas.openxmlformats.org/officeDocument/2006/relationships/hyperlink" Target="http://en.wikipedia.org/wiki/Knowledge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.executivesonline.co.uk/hs-fs/hub/469179/file-2472676340-png/Images/Infographics/The-True-Cost-Of-A-Bad-Hire.png" TargetMode="External"/><Relationship Id="rId3" Type="http://schemas.openxmlformats.org/officeDocument/2006/relationships/hyperlink" Target="http://www.andrusia.com/AndrewUnitsChart.gif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1.jpg"/><Relationship Id="rId5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jpg"/><Relationship Id="rId3" Type="http://schemas.openxmlformats.org/officeDocument/2006/relationships/hyperlink" Target="https://www.youtube.com/watch?v=4QLyoSRcmN8&amp;feature=em-upload_owner#action=share" TargetMode="External"/><Relationship Id="rId6" Type="http://schemas.openxmlformats.org/officeDocument/2006/relationships/image" Target="../media/image04.jpg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1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SAS Infographics Team 3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Sushil Ganesh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Shraddha Naik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Sayali Mirajkar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Prashant Gupta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</a:pPr>
            <a:r>
              <a:t/>
            </a:r>
            <a:endParaRPr b="0" baseline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Video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interviewing a user we reconfirmed our Layout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also incorporated his idea of selecting different bars of the graph and changing overlays.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 also suggested using clickable maps instead of drop downs..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 also suggested that using different timeline would make the canvas look clustered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https://drive.google.com/open?id=0Bz-8qxCGldFCaW9YWUs2LVdvTXM&amp;authuser=1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Layout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22618" l="0" r="0" t="0"/>
          <a:stretch/>
        </p:blipFill>
        <p:spPr>
          <a:xfrm>
            <a:off x="1518800" y="1307400"/>
            <a:ext cx="5688948" cy="351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Step 3: Implementation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Tools used: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Pencil Project : For creating the layout.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Invision: Creating the flow of the prototype.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Jquery, HTML, CSS: For creating onclick Maps.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d3js: For creating map overlay using slider.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Functionalities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The are the functionalities which our tool supports: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Options to add image overlays on the bar graphs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Add a clickable world map to the canvas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Add custom filters to individual countries, and add them to the canvas as well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Adjust fill value for individual country based on data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Option to add image overlay on country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Add a timeline object, and change values of fill of countries based on temporal data.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Add text data on top of individual countries to depict the percentage fill.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</a:t>
            </a: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rototype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We have set up a working prototype of all the functionalities listed.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Link:</a:t>
            </a:r>
            <a:r>
              <a:rPr lang="en" sz="1800" u="sng">
                <a:solidFill>
                  <a:schemeClr val="hlink"/>
                </a:solidFill>
                <a:hlinkClick r:id="rId3"/>
                <a:rtl val="0"/>
              </a:rPr>
              <a:t>http://invis.io/VT2WWHUE5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Output :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  <a:rtl val="0"/>
              </a:rPr>
              <a:t>http://invis.io/ES2WF6OF9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Evaluation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took help of various factors to make our project better: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Critiques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and reworking on all points which we received in our critiques, and making sure we were in constant touch with our SAS counterparts.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Testing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gave the link to our prototype and provided the workflow steps to the users to   try our tool.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a survey about our project and distributed it across the class to receive feedback on what they liked or disliked and what we could improve upon.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to survey: </a:t>
            </a:r>
            <a:r>
              <a:rPr lang="en" u="sng">
                <a:solidFill>
                  <a:srgbClr val="1155CC"/>
                </a:solidFill>
                <a:hlinkClick r:id="rId3"/>
              </a:rPr>
              <a:t>http://goo.gl/forms/fZKJYzLtuw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045975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from Survey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62" y="996737"/>
            <a:ext cx="6640674" cy="41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Implementation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93475" y="117840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D3js and jQuery libraries we were able to demonstrate two of our use cases in action from the viewpoint of an interactive infographic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any country and render it.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 fill in the country based on the year selected on a slider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SVG maps for the clickable map.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 Scalable, Custom shaped buttons</a:t>
            </a:r>
          </a:p>
          <a:p>
            <a:pPr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Implementation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Implementation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4"/>
            <a:ext cx="9143999" cy="512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Goals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With our prototype we aim to enable our users tell better stories through the infographics they present.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Our main focus would be to develop a tool that would make the creation of dynamic infographics as easy as doodling on a canvas.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We also hope that our design model would facilitate the designers to create a viewing experience that is not only aesthetically pleasing but also interactive and fun for the end users.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2623100" y="1858950"/>
            <a:ext cx="4060197" cy="18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baseline="0" i="0" lang="en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infographics?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Graphic visual representations of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information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data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knowledge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intended to present complex information quickly and clearly(Wikipedia)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Used to integrate a variety of information, such as the conceptual layout of the transit network, transfer points, and local landmarks for faster interpretation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Used when we need to explain data in a visually appealing way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Infographics vs Visualizations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Shape 66"/>
          <p:cNvGraphicFramePr/>
          <p:nvPr/>
        </p:nvGraphicFramePr>
        <p:xfrm>
          <a:off x="952500" y="13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{F03189EC-42A6-4724-AE8D-2D0520129BDD}</a:tableStyleId>
              </a:tblPr>
              <a:tblGrid>
                <a:gridCol w="3619500"/>
                <a:gridCol w="3619500"/>
              </a:tblGrid>
              <a:tr h="854525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Tend to be specific to a topic or cause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Tend to be general</a:t>
                      </a:r>
                    </a:p>
                  </a:txBody>
                  <a:tcPr marT="91425" marB="91425" marR="91425" marL="91425"/>
                </a:tc>
              </a:tr>
              <a:tr h="8545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Context-sensitive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Context-free</a:t>
                      </a:r>
                    </a:p>
                  </a:txBody>
                  <a:tcPr marT="91425" marB="91425" marR="91425" marL="91425"/>
                </a:tc>
              </a:tr>
              <a:tr h="8545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Mostly hand-crafted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Mostly automatic</a:t>
                      </a:r>
                    </a:p>
                  </a:txBody>
                  <a:tcPr marT="91425" marB="91425" marR="91425" marL="91425"/>
                </a:tc>
              </a:tr>
              <a:tr h="8545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time to create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generated quickly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Shape 67"/>
          <p:cNvSpPr txBox="1"/>
          <p:nvPr/>
        </p:nvSpPr>
        <p:spPr>
          <a:xfrm>
            <a:off x="2036825" y="4822650"/>
            <a:ext cx="7438199" cy="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/>
              <a:t>Source: https://eagereyes.org/blog/2010/the-difference-between-infographics-and-visualization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Approach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Discovery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Prototype Designing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Implementation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Evaluation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Step 1: Discovery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879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Research topics on infographics.</a:t>
            </a:r>
            <a:b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Went through a few infographics tools online: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Static Infographics: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b="0" baseline="0" i="0" lang="en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  <a:rtl val="0"/>
              </a:rPr>
              <a:t>http://www.andrusia.com/AndrewUnitsChart.gif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b="0" baseline="0" i="0" lang="en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  <a:rtl val="0"/>
              </a:rPr>
              <a:t>http://info.executivesonline.co.uk/hs-fs/hub/469179/file-2472676340-png/Images/Infographics/The-True-Cost-Of-A-Bad-Hire.png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http://www.nationaljewish.org/NJH/media/img/stock/img-stock-cigarette-infographic.jpg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Dynamic Infographics: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http://www.evolutionoftheweb.com/</a:t>
            </a:r>
            <a:b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Onsite visit and functionality survey.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Step 2: Prototype designing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Early mockups: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25" y="2110125"/>
            <a:ext cx="3723574" cy="190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5800" y="1200137"/>
            <a:ext cx="4981873" cy="39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Brainstorming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199" y="3167475"/>
            <a:ext cx="3365825" cy="189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3100" y="3167484"/>
            <a:ext cx="3365825" cy="189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9085" y="1200162"/>
            <a:ext cx="3365825" cy="18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Sort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 u="sng">
                <a:solidFill>
                  <a:srgbClr val="1155CC"/>
                </a:solidFill>
                <a:hlinkClick r:id="rId3"/>
              </a:rPr>
              <a:t>https://www.youtube.com/watch?v=4QLyoSRcmN8&amp;feature=em-upload_owner#action=share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700" y="1543775"/>
            <a:ext cx="3368602" cy="25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49" y="1801325"/>
            <a:ext cx="2298102" cy="306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9900" y="2445300"/>
            <a:ext cx="3226896" cy="242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