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Mehak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Nisha</a:t>
            </a:r>
            <a:endParaRPr/>
          </a:p>
          <a:p>
            <a:pPr indent="0" lvl="0" marL="0">
              <a:spcBef>
                <a:spcPts val="0"/>
              </a:spcBef>
              <a:spcAft>
                <a:spcPts val="0"/>
              </a:spcAft>
              <a:buNone/>
            </a:pPr>
            <a:r>
              <a:t/>
            </a:r>
            <a:endParaRPr/>
          </a:p>
          <a:p>
            <a:pPr indent="0" lvl="0" marL="0" rtl="0">
              <a:spcBef>
                <a:spcPts val="0"/>
              </a:spcBef>
              <a:spcAft>
                <a:spcPts val="0"/>
              </a:spcAft>
              <a:buNone/>
            </a:pPr>
            <a:r>
              <a:rPr lang="en"/>
              <a:t>Here we have assumed that the required forms is shared as per what the facility needs.</a:t>
            </a:r>
            <a:endParaRPr/>
          </a:p>
          <a:p>
            <a:pPr indent="0" lvl="0" marL="0">
              <a:spcBef>
                <a:spcPts val="0"/>
              </a:spcBef>
              <a:spcAft>
                <a:spcPts val="0"/>
              </a:spcAft>
              <a:buNone/>
            </a:pPr>
            <a:r>
              <a:rPr lang="en"/>
              <a:t>One thing we were discussing in the future when we add facility is that the patients can select the forms they want to share when the code is scanned.</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Tian</a:t>
            </a:r>
            <a:endParaRPr/>
          </a:p>
          <a:p>
            <a:pPr indent="0" lvl="0" marL="0">
              <a:spcBef>
                <a:spcPts val="0"/>
              </a:spcBef>
              <a:spcAft>
                <a:spcPts val="0"/>
              </a:spcAft>
              <a:buNone/>
            </a:pPr>
            <a:r>
              <a:t/>
            </a:r>
            <a:endParaRPr/>
          </a:p>
          <a:p>
            <a:pPr indent="0" lvl="0" marL="0">
              <a:spcBef>
                <a:spcPts val="0"/>
              </a:spcBef>
              <a:spcAft>
                <a:spcPts val="0"/>
              </a:spcAft>
              <a:buNone/>
            </a:pPr>
            <a:r>
              <a:rPr lang="en"/>
              <a:t>These are the changes that we would make in the future. </a:t>
            </a:r>
            <a:endParaRPr/>
          </a:p>
          <a:p>
            <a:pPr indent="0" lvl="0" marL="0">
              <a:spcBef>
                <a:spcPts val="0"/>
              </a:spcBef>
              <a:spcAft>
                <a:spcPts val="0"/>
              </a:spcAft>
              <a:buNone/>
            </a:pPr>
            <a:r>
              <a:t/>
            </a:r>
            <a:endParaRPr/>
          </a:p>
          <a:p>
            <a:pPr indent="0" lvl="0" marL="0">
              <a:spcBef>
                <a:spcPts val="0"/>
              </a:spcBef>
              <a:spcAft>
                <a:spcPts val="0"/>
              </a:spcAft>
              <a:buNone/>
            </a:pPr>
            <a:r>
              <a:rPr lang="en"/>
              <a:t>First three are from our valuations sprint.</a:t>
            </a:r>
            <a:endParaRPr/>
          </a:p>
          <a:p>
            <a:pPr indent="0" lvl="0" marL="0">
              <a:spcBef>
                <a:spcPts val="0"/>
              </a:spcBef>
              <a:spcAft>
                <a:spcPts val="0"/>
              </a:spcAft>
              <a:buNone/>
            </a:pPr>
            <a:r>
              <a:t/>
            </a:r>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Create a better landing page </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Create a tutorial for first time users</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Providing smart insurance information</a:t>
            </a:r>
            <a:endParaRPr/>
          </a:p>
          <a:p>
            <a:pPr indent="0" lvl="0" marL="0">
              <a:spcBef>
                <a:spcPts val="1600"/>
              </a:spcBef>
              <a:spcAft>
                <a:spcPts val="0"/>
              </a:spcAft>
              <a:buNone/>
            </a:pPr>
            <a:r>
              <a:t/>
            </a:r>
            <a:endParaRPr/>
          </a:p>
          <a:p>
            <a:pPr indent="0" lvl="0" marL="0">
              <a:spcBef>
                <a:spcPts val="0"/>
              </a:spcBef>
              <a:spcAft>
                <a:spcPts val="0"/>
              </a:spcAft>
              <a:buNone/>
            </a:pPr>
            <a:r>
              <a:rPr lang="en"/>
              <a:t>###Xin</a:t>
            </a:r>
            <a:endParaRPr/>
          </a:p>
          <a:p>
            <a:pPr indent="0" lvl="0" marL="0">
              <a:spcBef>
                <a:spcPts val="0"/>
              </a:spcBef>
              <a:spcAft>
                <a:spcPts val="0"/>
              </a:spcAft>
              <a:buNone/>
            </a:pPr>
            <a:r>
              <a:rPr lang="en"/>
              <a:t>Since our application is for both patients and facilities, in the future we would also create pages and functions for health facilities.</a:t>
            </a:r>
            <a:endParaRPr/>
          </a:p>
          <a:p>
            <a:pPr indent="0" lvl="0" marL="0">
              <a:spcBef>
                <a:spcPts val="0"/>
              </a:spcBef>
              <a:spcAft>
                <a:spcPts val="0"/>
              </a:spcAft>
              <a:buNone/>
            </a:pPr>
            <a:r>
              <a:rPr lang="en"/>
              <a:t>Also, we would add the function to request appointment. </a:t>
            </a:r>
            <a:endParaRPr/>
          </a:p>
          <a:p>
            <a:pPr indent="0" lvl="0" marL="0" rtl="0">
              <a:spcBef>
                <a:spcPts val="0"/>
              </a:spcBef>
              <a:spcAft>
                <a:spcPts val="0"/>
              </a:spcAft>
              <a:buNone/>
            </a:pPr>
            <a:r>
              <a:rPr lang="en"/>
              <a:t>At last, if we had the appointment function, then it is possible to attach some pre and post tasks such as no eating before the body check and how to take medicine.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Mehak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 read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Xin</a:t>
            </a:r>
            <a:endParaRPr/>
          </a:p>
          <a:p>
            <a:pPr indent="0" lvl="0" marL="0">
              <a:spcBef>
                <a:spcPts val="0"/>
              </a:spcBef>
              <a:spcAft>
                <a:spcPts val="0"/>
              </a:spcAft>
              <a:buNone/>
            </a:pPr>
            <a:r>
              <a:t/>
            </a:r>
            <a:endParaRPr/>
          </a:p>
          <a:p>
            <a:pPr indent="0" lvl="0" marL="0" rtl="0">
              <a:spcBef>
                <a:spcPts val="0"/>
              </a:spcBef>
              <a:spcAft>
                <a:spcPts val="0"/>
              </a:spcAft>
              <a:buNone/>
            </a:pPr>
            <a:r>
              <a:rPr lang="en"/>
              <a:t>Is it challenging to remember all of your family history? Especially any health conditions of your grandparents or parents?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Mehak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Nisha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Tian read this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lgn="ctr">
              <a:spcBef>
                <a:spcPts val="0"/>
              </a:spcBef>
              <a:spcAft>
                <a:spcPts val="0"/>
              </a:spcAft>
              <a:buNone/>
            </a:pPr>
            <a:r>
              <a:rPr lang="en" sz="4800">
                <a:solidFill>
                  <a:schemeClr val="accent3"/>
                </a:solidFill>
                <a:latin typeface="Oswald"/>
                <a:ea typeface="Oswald"/>
                <a:cs typeface="Oswald"/>
                <a:sym typeface="Oswald"/>
              </a:rPr>
              <a:t>But you can, </a:t>
            </a:r>
            <a:endParaRPr sz="4800">
              <a:solidFill>
                <a:schemeClr val="accent3"/>
              </a:solidFill>
              <a:latin typeface="Oswald"/>
              <a:ea typeface="Oswald"/>
              <a:cs typeface="Oswald"/>
              <a:sym typeface="Oswald"/>
            </a:endParaRPr>
          </a:p>
          <a:p>
            <a:pPr indent="0" lvl="0" marL="0" rtl="0" algn="ctr">
              <a:spcBef>
                <a:spcPts val="0"/>
              </a:spcBef>
              <a:spcAft>
                <a:spcPts val="0"/>
              </a:spcAft>
              <a:buNone/>
            </a:pPr>
            <a:r>
              <a:rPr lang="en" sz="4800">
                <a:solidFill>
                  <a:schemeClr val="accent3"/>
                </a:solidFill>
                <a:latin typeface="Oswald"/>
                <a:ea typeface="Oswald"/>
                <a:cs typeface="Oswald"/>
                <a:sym typeface="Oswald"/>
              </a:rPr>
              <a:t>using</a:t>
            </a:r>
            <a:r>
              <a:rPr lang="en" sz="4800">
                <a:solidFill>
                  <a:srgbClr val="B45F06"/>
                </a:solidFill>
                <a:latin typeface="Oswald"/>
                <a:ea typeface="Oswald"/>
                <a:cs typeface="Oswald"/>
                <a:sym typeface="Oswald"/>
              </a:rPr>
              <a:t> </a:t>
            </a:r>
            <a:r>
              <a:rPr lang="en" sz="4800">
                <a:solidFill>
                  <a:schemeClr val="accent5"/>
                </a:solidFill>
                <a:latin typeface="Montserrat"/>
                <a:ea typeface="Montserrat"/>
                <a:cs typeface="Montserrat"/>
                <a:sym typeface="Montserrat"/>
              </a:rPr>
              <a:t>ChartNotes!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Tian</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ChartNotes primarily focuses on the </a:t>
            </a:r>
            <a:r>
              <a:rPr lang="en" sz="1800">
                <a:solidFill>
                  <a:schemeClr val="accent2"/>
                </a:solidFill>
                <a:latin typeface="Average"/>
                <a:ea typeface="Average"/>
                <a:cs typeface="Average"/>
                <a:sym typeface="Average"/>
              </a:rPr>
              <a:t>ability to share your medical chart information</a:t>
            </a:r>
            <a:r>
              <a:rPr lang="en" sz="1800">
                <a:solidFill>
                  <a:schemeClr val="accent3"/>
                </a:solidFill>
                <a:latin typeface="Average"/>
                <a:ea typeface="Average"/>
                <a:cs typeface="Average"/>
                <a:sym typeface="Average"/>
              </a:rPr>
              <a:t> with your healthcare provider.</a:t>
            </a:r>
            <a:endParaRPr/>
          </a:p>
          <a:p>
            <a:pPr indent="0" lvl="0" marL="0">
              <a:spcBef>
                <a:spcPts val="1600"/>
              </a:spcBef>
              <a:spcAft>
                <a:spcPts val="0"/>
              </a:spcAft>
              <a:buNone/>
            </a:pPr>
            <a:r>
              <a:t/>
            </a:r>
            <a:endParaRPr/>
          </a:p>
          <a:p>
            <a:pPr indent="0" lvl="0" marL="0">
              <a:spcBef>
                <a:spcPts val="0"/>
              </a:spcBef>
              <a:spcAft>
                <a:spcPts val="0"/>
              </a:spcAft>
              <a:buNone/>
            </a:pPr>
            <a:r>
              <a:rPr lang="en"/>
              <a:t>We are going to discuss four main features we have prototyped in our app: forms, family, insurance, share.</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Xin</a:t>
            </a:r>
            <a:endParaRPr/>
          </a:p>
          <a:p>
            <a:pPr indent="0" lvl="0" marL="0">
              <a:spcBef>
                <a:spcPts val="0"/>
              </a:spcBef>
              <a:spcAft>
                <a:spcPts val="0"/>
              </a:spcAft>
              <a:buNone/>
            </a:pPr>
            <a:r>
              <a:t/>
            </a:r>
            <a:endParaRPr/>
          </a:p>
          <a:p>
            <a:pPr indent="0" lvl="0" marL="0">
              <a:spcBef>
                <a:spcPts val="0"/>
              </a:spcBef>
              <a:spcAft>
                <a:spcPts val="0"/>
              </a:spcAft>
              <a:buNone/>
            </a:pPr>
            <a:r>
              <a:rPr lang="en"/>
              <a:t>Connecting with your family, what does it do? The answer is, to easily fill out your family history form!</a:t>
            </a:r>
            <a:endParaRPr/>
          </a:p>
          <a:p>
            <a:pPr indent="0" lvl="0" marL="0">
              <a:spcBef>
                <a:spcPts val="0"/>
              </a:spcBef>
              <a:spcAft>
                <a:spcPts val="0"/>
              </a:spcAft>
              <a:buNone/>
            </a:pPr>
            <a:r>
              <a:rPr lang="en"/>
              <a:t>But somebody might be worry about their privacy. Well, you don’t need to.  Because after connecting with your family, you cannot see their forms and they cannot see your forms. Only relevant information will automatically answer your forms. </a:t>
            </a:r>
            <a:endParaRPr/>
          </a:p>
          <a:p>
            <a:pPr indent="0" lvl="0" marL="0" rtl="0">
              <a:spcBef>
                <a:spcPts val="0"/>
              </a:spcBef>
              <a:spcAft>
                <a:spcPts val="0"/>
              </a:spcAft>
              <a:buNone/>
            </a:pPr>
            <a:r>
              <a:rPr lang="en"/>
              <a:t>What’s more, you can always add information to your family forms after making connections as well.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600">
                <a:solidFill>
                  <a:schemeClr val="accent3"/>
                </a:solidFill>
                <a:latin typeface="Average"/>
                <a:ea typeface="Average"/>
                <a:cs typeface="Average"/>
                <a:sym typeface="Average"/>
              </a:defRPr>
            </a:lvl1pPr>
            <a:lvl2pPr lvl="1" algn="r">
              <a:buNone/>
              <a:defRPr sz="1600">
                <a:solidFill>
                  <a:schemeClr val="accent3"/>
                </a:solidFill>
                <a:latin typeface="Average"/>
                <a:ea typeface="Average"/>
                <a:cs typeface="Average"/>
                <a:sym typeface="Average"/>
              </a:defRPr>
            </a:lvl2pPr>
            <a:lvl3pPr lvl="2" algn="r">
              <a:buNone/>
              <a:defRPr sz="1600">
                <a:solidFill>
                  <a:schemeClr val="accent3"/>
                </a:solidFill>
                <a:latin typeface="Average"/>
                <a:ea typeface="Average"/>
                <a:cs typeface="Average"/>
                <a:sym typeface="Average"/>
              </a:defRPr>
            </a:lvl3pPr>
            <a:lvl4pPr lvl="3" algn="r">
              <a:buNone/>
              <a:defRPr sz="1600">
                <a:solidFill>
                  <a:schemeClr val="accent3"/>
                </a:solidFill>
                <a:latin typeface="Average"/>
                <a:ea typeface="Average"/>
                <a:cs typeface="Average"/>
                <a:sym typeface="Average"/>
              </a:defRPr>
            </a:lvl4pPr>
            <a:lvl5pPr lvl="4" algn="r">
              <a:buNone/>
              <a:defRPr sz="1600">
                <a:solidFill>
                  <a:schemeClr val="accent3"/>
                </a:solidFill>
                <a:latin typeface="Average"/>
                <a:ea typeface="Average"/>
                <a:cs typeface="Average"/>
                <a:sym typeface="Average"/>
              </a:defRPr>
            </a:lvl5pPr>
            <a:lvl6pPr lvl="5" algn="r">
              <a:buNone/>
              <a:defRPr sz="1600">
                <a:solidFill>
                  <a:schemeClr val="accent3"/>
                </a:solidFill>
                <a:latin typeface="Average"/>
                <a:ea typeface="Average"/>
                <a:cs typeface="Average"/>
                <a:sym typeface="Average"/>
              </a:defRPr>
            </a:lvl6pPr>
            <a:lvl7pPr lvl="6" algn="r">
              <a:buNone/>
              <a:defRPr sz="1600">
                <a:solidFill>
                  <a:schemeClr val="accent3"/>
                </a:solidFill>
                <a:latin typeface="Average"/>
                <a:ea typeface="Average"/>
                <a:cs typeface="Average"/>
                <a:sym typeface="Average"/>
              </a:defRPr>
            </a:lvl7pPr>
            <a:lvl8pPr lvl="7" algn="r">
              <a:buNone/>
              <a:defRPr sz="1600">
                <a:solidFill>
                  <a:schemeClr val="accent3"/>
                </a:solidFill>
                <a:latin typeface="Average"/>
                <a:ea typeface="Average"/>
                <a:cs typeface="Average"/>
                <a:sym typeface="Average"/>
              </a:defRPr>
            </a:lvl8pPr>
            <a:lvl9pPr lvl="8" algn="r">
              <a:buNone/>
              <a:defRPr sz="16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figma.com/proto/D5HnyR4HWEIJiCwaVEYjfB/healthdata-prototype?scaling=contain&amp;node-id=0%3A45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accent5"/>
                </a:solidFill>
                <a:latin typeface="Montserrat"/>
                <a:ea typeface="Montserrat"/>
                <a:cs typeface="Montserrat"/>
                <a:sym typeface="Montserrat"/>
              </a:rPr>
              <a:t>ChartNotes</a:t>
            </a:r>
            <a:endParaRPr>
              <a:solidFill>
                <a:schemeClr val="accent5"/>
              </a:solidFill>
              <a:latin typeface="Montserrat"/>
              <a:ea typeface="Montserrat"/>
              <a:cs typeface="Montserrat"/>
              <a:sym typeface="Montserrat"/>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#healthdata</a:t>
            </a:r>
            <a:endParaRPr sz="2000"/>
          </a:p>
          <a:p>
            <a:pPr indent="0" lvl="0" marL="0">
              <a:spcBef>
                <a:spcPts val="0"/>
              </a:spcBef>
              <a:spcAft>
                <a:spcPts val="0"/>
              </a:spcAft>
              <a:buNone/>
            </a:pPr>
            <a:r>
              <a:rPr lang="en" sz="2000"/>
              <a:t>Final</a:t>
            </a:r>
            <a:r>
              <a:rPr lang="en" sz="2000"/>
              <a:t> Project Presentation</a:t>
            </a:r>
            <a:endParaRPr sz="2000"/>
          </a:p>
        </p:txBody>
      </p:sp>
      <p:sp>
        <p:nvSpPr>
          <p:cNvPr id="61" name="Shape 61"/>
          <p:cNvSpPr txBox="1"/>
          <p:nvPr>
            <p:ph idx="1" type="subTitle"/>
          </p:nvPr>
        </p:nvSpPr>
        <p:spPr>
          <a:xfrm>
            <a:off x="6269350" y="2814425"/>
            <a:ext cx="2684700" cy="200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000">
                <a:solidFill>
                  <a:schemeClr val="accent2"/>
                </a:solidFill>
              </a:rPr>
              <a:t>Presenters:</a:t>
            </a:r>
            <a:endParaRPr sz="2000">
              <a:solidFill>
                <a:schemeClr val="accent2"/>
              </a:solidFill>
            </a:endParaRPr>
          </a:p>
          <a:p>
            <a:pPr indent="0" lvl="0" marL="0" rtl="0" algn="r">
              <a:spcBef>
                <a:spcPts val="0"/>
              </a:spcBef>
              <a:spcAft>
                <a:spcPts val="0"/>
              </a:spcAft>
              <a:buNone/>
            </a:pPr>
            <a:r>
              <a:rPr lang="en" sz="2000">
                <a:solidFill>
                  <a:schemeClr val="accent2"/>
                </a:solidFill>
              </a:rPr>
              <a:t>Alex</a:t>
            </a:r>
            <a:endParaRPr sz="2000">
              <a:solidFill>
                <a:schemeClr val="accent2"/>
              </a:solidFill>
            </a:endParaRPr>
          </a:p>
          <a:p>
            <a:pPr indent="0" lvl="0" marL="0" rtl="0" algn="r">
              <a:spcBef>
                <a:spcPts val="0"/>
              </a:spcBef>
              <a:spcAft>
                <a:spcPts val="0"/>
              </a:spcAft>
              <a:buNone/>
            </a:pPr>
            <a:r>
              <a:rPr lang="en" sz="2000">
                <a:solidFill>
                  <a:schemeClr val="accent2"/>
                </a:solidFill>
              </a:rPr>
              <a:t>Mehak</a:t>
            </a:r>
            <a:endParaRPr sz="2000">
              <a:solidFill>
                <a:schemeClr val="accent2"/>
              </a:solidFill>
            </a:endParaRPr>
          </a:p>
          <a:p>
            <a:pPr indent="0" lvl="0" marL="0" rtl="0" algn="r">
              <a:spcBef>
                <a:spcPts val="0"/>
              </a:spcBef>
              <a:spcAft>
                <a:spcPts val="0"/>
              </a:spcAft>
              <a:buNone/>
            </a:pPr>
            <a:r>
              <a:rPr lang="en" sz="2000">
                <a:solidFill>
                  <a:schemeClr val="accent2"/>
                </a:solidFill>
              </a:rPr>
              <a:t>Nisha</a:t>
            </a:r>
            <a:endParaRPr sz="2000">
              <a:solidFill>
                <a:schemeClr val="accent2"/>
              </a:solidFill>
            </a:endParaRPr>
          </a:p>
          <a:p>
            <a:pPr indent="0" lvl="0" marL="0" rtl="0" algn="r">
              <a:spcBef>
                <a:spcPts val="0"/>
              </a:spcBef>
              <a:spcAft>
                <a:spcPts val="0"/>
              </a:spcAft>
              <a:buNone/>
            </a:pPr>
            <a:r>
              <a:rPr lang="en" sz="2000">
                <a:solidFill>
                  <a:schemeClr val="accent2"/>
                </a:solidFill>
              </a:rPr>
              <a:t>Tian</a:t>
            </a:r>
            <a:endParaRPr sz="2000">
              <a:solidFill>
                <a:schemeClr val="accent2"/>
              </a:solidFill>
            </a:endParaRPr>
          </a:p>
          <a:p>
            <a:pPr indent="0" lvl="0" marL="0" rtl="0" algn="r">
              <a:spcBef>
                <a:spcPts val="0"/>
              </a:spcBef>
              <a:spcAft>
                <a:spcPts val="0"/>
              </a:spcAft>
              <a:buNone/>
            </a:pPr>
            <a:r>
              <a:rPr lang="en" sz="2000">
                <a:solidFill>
                  <a:schemeClr val="accent2"/>
                </a:solidFill>
              </a:rPr>
              <a:t>Xinyu</a:t>
            </a:r>
            <a:endParaRPr sz="20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24210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Insurance</a:t>
            </a:r>
            <a:r>
              <a:rPr lang="en"/>
              <a:t> </a:t>
            </a:r>
            <a:endParaRPr/>
          </a:p>
        </p:txBody>
      </p:sp>
      <p:pic>
        <p:nvPicPr>
          <p:cNvPr id="127" name="Shape 127"/>
          <p:cNvPicPr preferRelativeResize="0"/>
          <p:nvPr/>
        </p:nvPicPr>
        <p:blipFill rotWithShape="1">
          <a:blip r:embed="rId3">
            <a:alphaModFix/>
          </a:blip>
          <a:srcRect b="0" l="169" r="169" t="0"/>
          <a:stretch/>
        </p:blipFill>
        <p:spPr>
          <a:xfrm>
            <a:off x="6159075" y="152400"/>
            <a:ext cx="2726028" cy="4838701"/>
          </a:xfrm>
          <a:prstGeom prst="rect">
            <a:avLst/>
          </a:prstGeom>
          <a:noFill/>
          <a:ln>
            <a:noFill/>
          </a:ln>
        </p:spPr>
      </p:pic>
      <p:sp>
        <p:nvSpPr>
          <p:cNvPr id="128" name="Shape 128"/>
          <p:cNvSpPr txBox="1"/>
          <p:nvPr/>
        </p:nvSpPr>
        <p:spPr>
          <a:xfrm>
            <a:off x="311700" y="1340375"/>
            <a:ext cx="5442900" cy="3304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Add all your insurance cards!</a:t>
            </a:r>
            <a:endParaRPr sz="1800">
              <a:solidFill>
                <a:schemeClr val="accent3"/>
              </a:solidFill>
              <a:latin typeface="Average"/>
              <a:ea typeface="Average"/>
              <a:cs typeface="Average"/>
              <a:sym typeface="Average"/>
            </a:endParaRPr>
          </a:p>
          <a:p>
            <a:pPr indent="-342900" lvl="0" marL="457200" rtl="0">
              <a:lnSpc>
                <a:spcPct val="115000"/>
              </a:lnSpc>
              <a:spcBef>
                <a:spcPts val="16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Swipe left and right to see the back</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Label any insurance cards you have</a:t>
            </a:r>
            <a:endParaRPr sz="1800">
              <a:solidFill>
                <a:schemeClr val="accent3"/>
              </a:solidFill>
              <a:latin typeface="Average"/>
              <a:ea typeface="Average"/>
              <a:cs typeface="Average"/>
              <a:sym typeface="Average"/>
            </a:endParaRPr>
          </a:p>
          <a:p>
            <a:pPr indent="-342900" lvl="1" marL="914400" rtl="0">
              <a:lnSpc>
                <a:spcPct val="115000"/>
              </a:lnSpc>
              <a:spcBef>
                <a:spcPts val="0"/>
              </a:spcBef>
              <a:spcAft>
                <a:spcPts val="0"/>
              </a:spcAft>
              <a:buClr>
                <a:schemeClr val="accent2"/>
              </a:buClr>
              <a:buSzPts val="1800"/>
              <a:buFont typeface="Average"/>
              <a:buChar char="○"/>
            </a:pPr>
            <a:r>
              <a:rPr lang="en" sz="1800">
                <a:solidFill>
                  <a:schemeClr val="accent2"/>
                </a:solidFill>
                <a:latin typeface="Average"/>
                <a:ea typeface="Average"/>
                <a:cs typeface="Average"/>
                <a:sym typeface="Average"/>
              </a:rPr>
              <a:t>Primary, Eye, Dental...etc</a:t>
            </a:r>
            <a:endParaRPr sz="1800">
              <a:solidFill>
                <a:schemeClr val="accent2"/>
              </a:solidFill>
              <a:latin typeface="Average"/>
              <a:ea typeface="Average"/>
              <a:cs typeface="Average"/>
              <a:sym typeface="Average"/>
            </a:endParaRPr>
          </a:p>
          <a:p>
            <a:pPr indent="-342900" lvl="0" marL="457200" rtl="0">
              <a:lnSpc>
                <a:spcPct val="115000"/>
              </a:lnSpc>
              <a:spcBef>
                <a:spcPts val="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Update insurance cards annually</a:t>
            </a:r>
            <a:endParaRPr sz="1800">
              <a:solidFill>
                <a:schemeClr val="lt2"/>
              </a:solidFill>
              <a:latin typeface="Average"/>
              <a:ea typeface="Average"/>
              <a:cs typeface="Average"/>
              <a:sym typeface="Average"/>
            </a:endParaRPr>
          </a:p>
          <a:p>
            <a:pPr indent="0" lvl="0" marL="0" rtl="0">
              <a:lnSpc>
                <a:spcPct val="115000"/>
              </a:lnSpc>
              <a:spcBef>
                <a:spcPts val="1600"/>
              </a:spcBef>
              <a:spcAft>
                <a:spcPts val="0"/>
              </a:spcAft>
              <a:buNone/>
            </a:pPr>
            <a:r>
              <a:rPr i="1" lang="en" sz="1800">
                <a:solidFill>
                  <a:schemeClr val="accent2"/>
                </a:solidFill>
                <a:latin typeface="Average"/>
                <a:ea typeface="Average"/>
                <a:cs typeface="Average"/>
                <a:sym typeface="Average"/>
              </a:rPr>
              <a:t>You’ll never forget an insurance card again!</a:t>
            </a:r>
            <a:endParaRPr i="1" sz="1800">
              <a:solidFill>
                <a:schemeClr val="accent2"/>
              </a:solidFill>
              <a:latin typeface="Average"/>
              <a:ea typeface="Average"/>
              <a:cs typeface="Average"/>
              <a:sym typeface="Average"/>
            </a:endParaRPr>
          </a:p>
          <a:p>
            <a:pPr indent="0" lvl="0" marL="0" rtl="0">
              <a:lnSpc>
                <a:spcPct val="115000"/>
              </a:lnSpc>
              <a:spcBef>
                <a:spcPts val="1600"/>
              </a:spcBef>
              <a:spcAft>
                <a:spcPts val="1600"/>
              </a:spcAft>
              <a:buNone/>
            </a:pPr>
            <a:r>
              <a:t/>
            </a:r>
            <a:endParaRPr i="1" sz="1800">
              <a:solidFill>
                <a:schemeClr val="accent3"/>
              </a:solidFill>
              <a:latin typeface="Average"/>
              <a:ea typeface="Average"/>
              <a:cs typeface="Average"/>
              <a:sym typeface="Average"/>
            </a:endParaRPr>
          </a:p>
        </p:txBody>
      </p:sp>
      <p:sp>
        <p:nvSpPr>
          <p:cNvPr id="129" name="Shape 129"/>
          <p:cNvSpPr txBox="1"/>
          <p:nvPr>
            <p:ph idx="12" type="sldNum"/>
          </p:nvPr>
        </p:nvSpPr>
        <p:spPr>
          <a:xfrm>
            <a:off x="8566450" y="4681009"/>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51471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Share</a:t>
            </a:r>
            <a:endParaRPr/>
          </a:p>
        </p:txBody>
      </p:sp>
      <p:pic>
        <p:nvPicPr>
          <p:cNvPr id="135" name="Shape 135"/>
          <p:cNvPicPr preferRelativeResize="0"/>
          <p:nvPr/>
        </p:nvPicPr>
        <p:blipFill rotWithShape="1">
          <a:blip r:embed="rId3">
            <a:alphaModFix/>
          </a:blip>
          <a:srcRect b="0" l="59" r="59" t="0"/>
          <a:stretch/>
        </p:blipFill>
        <p:spPr>
          <a:xfrm>
            <a:off x="6159075" y="152400"/>
            <a:ext cx="2726029" cy="4838700"/>
          </a:xfrm>
          <a:prstGeom prst="rect">
            <a:avLst/>
          </a:prstGeom>
          <a:noFill/>
          <a:ln>
            <a:noFill/>
          </a:ln>
        </p:spPr>
      </p:pic>
      <p:sp>
        <p:nvSpPr>
          <p:cNvPr id="136" name="Shape 136"/>
          <p:cNvSpPr txBox="1"/>
          <p:nvPr/>
        </p:nvSpPr>
        <p:spPr>
          <a:xfrm>
            <a:off x="311700" y="1340375"/>
            <a:ext cx="5442900" cy="3304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Share your information securely!</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 sz="1800">
                <a:solidFill>
                  <a:schemeClr val="accent3"/>
                </a:solidFill>
                <a:latin typeface="Average"/>
                <a:ea typeface="Average"/>
                <a:cs typeface="Average"/>
                <a:sym typeface="Average"/>
              </a:rPr>
              <a:t>Each time you go to the Share screen, </a:t>
            </a:r>
            <a:r>
              <a:rPr b="1" lang="en" sz="1800">
                <a:solidFill>
                  <a:schemeClr val="accent3"/>
                </a:solidFill>
                <a:latin typeface="Average"/>
                <a:ea typeface="Average"/>
                <a:cs typeface="Average"/>
                <a:sym typeface="Average"/>
              </a:rPr>
              <a:t>new temporary codes (QR and numerical) are generated</a:t>
            </a:r>
            <a:r>
              <a:rPr lang="en" sz="1800">
                <a:solidFill>
                  <a:schemeClr val="accent3"/>
                </a:solidFill>
                <a:latin typeface="Average"/>
                <a:ea typeface="Average"/>
                <a:cs typeface="Average"/>
                <a:sym typeface="Average"/>
              </a:rPr>
              <a:t> for secure transfer of your information.</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i="1" lang="en" sz="1800">
                <a:solidFill>
                  <a:schemeClr val="accent2"/>
                </a:solidFill>
                <a:latin typeface="Average"/>
                <a:ea typeface="Average"/>
                <a:cs typeface="Average"/>
                <a:sym typeface="Average"/>
              </a:rPr>
              <a:t>The app maps who (facility) is allowed to collect what information (relevant forms) to ensure privacy of your medical information.</a:t>
            </a:r>
            <a:endParaRPr i="1" sz="1800">
              <a:solidFill>
                <a:schemeClr val="accent2"/>
              </a:solidFill>
              <a:latin typeface="Average"/>
              <a:ea typeface="Average"/>
              <a:cs typeface="Average"/>
              <a:sym typeface="Average"/>
            </a:endParaRPr>
          </a:p>
          <a:p>
            <a:pPr indent="0" lvl="0" marL="0" rtl="0">
              <a:lnSpc>
                <a:spcPct val="115000"/>
              </a:lnSpc>
              <a:spcBef>
                <a:spcPts val="1600"/>
              </a:spcBef>
              <a:spcAft>
                <a:spcPts val="1600"/>
              </a:spcAft>
              <a:buNone/>
            </a:pPr>
            <a:r>
              <a:t/>
            </a:r>
            <a:endParaRPr i="1" sz="1800">
              <a:solidFill>
                <a:schemeClr val="accent3"/>
              </a:solidFill>
              <a:latin typeface="Average"/>
              <a:ea typeface="Average"/>
              <a:cs typeface="Average"/>
              <a:sym typeface="Average"/>
            </a:endParaRPr>
          </a:p>
        </p:txBody>
      </p:sp>
      <p:sp>
        <p:nvSpPr>
          <p:cNvPr id="137" name="Shape 137"/>
          <p:cNvSpPr txBox="1"/>
          <p:nvPr>
            <p:ph idx="12" type="sldNum"/>
          </p:nvPr>
        </p:nvSpPr>
        <p:spPr>
          <a:xfrm>
            <a:off x="8566450" y="4681009"/>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t/>
            </a:r>
            <a:endParaRPr sz="2400"/>
          </a:p>
          <a:p>
            <a:pPr indent="0" lvl="0" marL="0" algn="ctr">
              <a:spcBef>
                <a:spcPts val="1600"/>
              </a:spcBef>
              <a:spcAft>
                <a:spcPts val="1600"/>
              </a:spcAft>
              <a:buNone/>
            </a:pPr>
            <a:r>
              <a:rPr lang="en" sz="2400"/>
              <a:t>Link to prototype - </a:t>
            </a:r>
            <a:r>
              <a:rPr lang="en" sz="2400" u="sng">
                <a:solidFill>
                  <a:schemeClr val="hlink"/>
                </a:solidFill>
                <a:hlinkClick r:id="rId3"/>
              </a:rPr>
              <a:t>Here</a:t>
            </a:r>
            <a:endParaRPr sz="2400"/>
          </a:p>
        </p:txBody>
      </p:sp>
      <p:sp>
        <p:nvSpPr>
          <p:cNvPr id="143" name="Shape 1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4" name="Shape 144"/>
          <p:cNvSpPr txBox="1"/>
          <p:nvPr>
            <p:ph type="title"/>
          </p:nvPr>
        </p:nvSpPr>
        <p:spPr>
          <a:xfrm>
            <a:off x="311700" y="445025"/>
            <a:ext cx="51471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Demo of the Prototype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 a better landing page</a:t>
            </a:r>
            <a:endParaRPr/>
          </a:p>
          <a:p>
            <a:pPr indent="-342900" lvl="0" marL="457200" rtl="0">
              <a:spcBef>
                <a:spcPts val="0"/>
              </a:spcBef>
              <a:spcAft>
                <a:spcPts val="0"/>
              </a:spcAft>
              <a:buSzPts val="1800"/>
              <a:buChar char="●"/>
            </a:pPr>
            <a:r>
              <a:rPr lang="en"/>
              <a:t>Create a tutorial for first time users</a:t>
            </a:r>
            <a:endParaRPr/>
          </a:p>
          <a:p>
            <a:pPr indent="-342900" lvl="0" marL="457200" rtl="0">
              <a:spcBef>
                <a:spcPts val="0"/>
              </a:spcBef>
              <a:spcAft>
                <a:spcPts val="0"/>
              </a:spcAft>
              <a:buSzPts val="1800"/>
              <a:buChar char="●"/>
            </a:pPr>
            <a:r>
              <a:rPr lang="en"/>
              <a:t>Provide smart insurance information</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Add the Health Facility as a user</a:t>
            </a:r>
            <a:endParaRPr/>
          </a:p>
          <a:p>
            <a:pPr indent="-342900" lvl="0" marL="457200" rtl="0">
              <a:spcBef>
                <a:spcPts val="0"/>
              </a:spcBef>
              <a:spcAft>
                <a:spcPts val="0"/>
              </a:spcAft>
              <a:buSzPts val="1800"/>
              <a:buChar char="●"/>
            </a:pPr>
            <a:r>
              <a:rPr lang="en"/>
              <a:t>Request Appointment</a:t>
            </a:r>
            <a:endParaRPr/>
          </a:p>
          <a:p>
            <a:pPr indent="-342900" lvl="0" marL="457200" rtl="0">
              <a:spcBef>
                <a:spcPts val="0"/>
              </a:spcBef>
              <a:spcAft>
                <a:spcPts val="0"/>
              </a:spcAft>
              <a:buSzPts val="1800"/>
              <a:buChar char="●"/>
            </a:pPr>
            <a:r>
              <a:rPr lang="en"/>
              <a:t>Pre and Post tasks.</a:t>
            </a:r>
            <a:endParaRPr/>
          </a:p>
        </p:txBody>
      </p:sp>
      <p:sp>
        <p:nvSpPr>
          <p:cNvPr id="150" name="Shape 1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1" name="Shape 151"/>
          <p:cNvSpPr txBox="1"/>
          <p:nvPr>
            <p:ph type="title"/>
          </p:nvPr>
        </p:nvSpPr>
        <p:spPr>
          <a:xfrm>
            <a:off x="311700" y="445025"/>
            <a:ext cx="51471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Future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04050" y="1592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Montserrat"/>
                <a:ea typeface="Montserrat"/>
                <a:cs typeface="Montserrat"/>
                <a:sym typeface="Montserrat"/>
              </a:rPr>
              <a:t>Thank You!</a:t>
            </a:r>
            <a:endParaRPr sz="3500">
              <a:latin typeface="Montserrat"/>
              <a:ea typeface="Montserrat"/>
              <a:cs typeface="Montserrat"/>
              <a:sym typeface="Montserrat"/>
            </a:endParaRPr>
          </a:p>
        </p:txBody>
      </p:sp>
      <p:sp>
        <p:nvSpPr>
          <p:cNvPr id="157" name="Shape 157"/>
          <p:cNvSpPr txBox="1"/>
          <p:nvPr>
            <p:ph idx="1" type="body"/>
          </p:nvPr>
        </p:nvSpPr>
        <p:spPr>
          <a:xfrm>
            <a:off x="387900" y="2494075"/>
            <a:ext cx="8520600" cy="125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Do you have any questions or feedback?</a:t>
            </a:r>
            <a:endParaRPr sz="2400"/>
          </a:p>
        </p:txBody>
      </p:sp>
      <p:sp>
        <p:nvSpPr>
          <p:cNvPr id="158" name="Shape 1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90250" y="2215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solidFill>
                  <a:srgbClr val="A61C00"/>
                </a:solidFill>
              </a:rPr>
              <a:t>Do you always fill out forms when you go to the doctor?</a:t>
            </a:r>
            <a:endParaRPr>
              <a:solidFill>
                <a:srgbClr val="A61C00"/>
              </a:solidFill>
            </a:endParaRPr>
          </a:p>
        </p:txBody>
      </p:sp>
      <p:sp>
        <p:nvSpPr>
          <p:cNvPr id="67" name="Shape 67"/>
          <p:cNvSpPr txBox="1"/>
          <p:nvPr>
            <p:ph idx="4294967295" type="subTitle"/>
          </p:nvPr>
        </p:nvSpPr>
        <p:spPr>
          <a:xfrm>
            <a:off x="2699950" y="3567750"/>
            <a:ext cx="6068400" cy="1049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i="1" lang="en" sz="2200">
                <a:solidFill>
                  <a:schemeClr val="dk2"/>
                </a:solidFill>
              </a:rPr>
              <a:t>...even though </a:t>
            </a:r>
            <a:r>
              <a:rPr b="1" i="1" lang="en" sz="2200">
                <a:solidFill>
                  <a:schemeClr val="dk2"/>
                </a:solidFill>
              </a:rPr>
              <a:t>you swear you filled out these same forms</a:t>
            </a:r>
            <a:r>
              <a:rPr i="1" lang="en" sz="2200">
                <a:solidFill>
                  <a:schemeClr val="dk2"/>
                </a:solidFill>
              </a:rPr>
              <a:t> the last time you went?</a:t>
            </a:r>
            <a:endParaRPr i="1" sz="2200">
              <a:solidFill>
                <a:schemeClr val="dk2"/>
              </a:solidFill>
            </a:endParaRPr>
          </a:p>
        </p:txBody>
      </p:sp>
      <p:sp>
        <p:nvSpPr>
          <p:cNvPr id="68" name="Shape 6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90250" y="526350"/>
            <a:ext cx="6227100" cy="3533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38761D"/>
                </a:solidFill>
              </a:rPr>
              <a:t>Is it challenging to remember </a:t>
            </a:r>
            <a:r>
              <a:rPr lang="en" u="sng">
                <a:solidFill>
                  <a:srgbClr val="38761D"/>
                </a:solidFill>
              </a:rPr>
              <a:t>all</a:t>
            </a:r>
            <a:r>
              <a:rPr lang="en">
                <a:solidFill>
                  <a:srgbClr val="38761D"/>
                </a:solidFill>
              </a:rPr>
              <a:t> of your family history</a:t>
            </a:r>
            <a:r>
              <a:rPr lang="en">
                <a:solidFill>
                  <a:srgbClr val="38761D"/>
                </a:solidFill>
              </a:rPr>
              <a:t>?</a:t>
            </a:r>
            <a:endParaRPr>
              <a:solidFill>
                <a:srgbClr val="38761D"/>
              </a:solidFill>
            </a:endParaRPr>
          </a:p>
        </p:txBody>
      </p:sp>
      <p:sp>
        <p:nvSpPr>
          <p:cNvPr id="74" name="Shape 74"/>
          <p:cNvSpPr txBox="1"/>
          <p:nvPr>
            <p:ph idx="4294967295" type="subTitle"/>
          </p:nvPr>
        </p:nvSpPr>
        <p:spPr>
          <a:xfrm>
            <a:off x="2699950" y="3567750"/>
            <a:ext cx="6068400" cy="1049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i="1" lang="en" sz="2200">
                <a:solidFill>
                  <a:schemeClr val="dk2"/>
                </a:solidFill>
              </a:rPr>
              <a:t>...especially any health conditions of your </a:t>
            </a:r>
            <a:r>
              <a:rPr b="1" i="1" lang="en" sz="2200">
                <a:solidFill>
                  <a:schemeClr val="dk2"/>
                </a:solidFill>
              </a:rPr>
              <a:t>grandparents or parents</a:t>
            </a:r>
            <a:r>
              <a:rPr i="1" lang="en" sz="2200">
                <a:solidFill>
                  <a:schemeClr val="dk2"/>
                </a:solidFill>
              </a:rPr>
              <a:t>?</a:t>
            </a:r>
            <a:endParaRPr i="1" sz="2200">
              <a:solidFill>
                <a:schemeClr val="dk2"/>
              </a:solidFill>
            </a:endParaRPr>
          </a:p>
        </p:txBody>
      </p:sp>
      <p:sp>
        <p:nvSpPr>
          <p:cNvPr id="75" name="Shape 7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90250" y="526350"/>
            <a:ext cx="6227100" cy="3533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1C4587"/>
                </a:solidFill>
              </a:rPr>
              <a:t>Do you ever forget to bring your insurance card with you to a new facility?</a:t>
            </a:r>
            <a:endParaRPr>
              <a:solidFill>
                <a:srgbClr val="1C4587"/>
              </a:solidFill>
            </a:endParaRPr>
          </a:p>
        </p:txBody>
      </p:sp>
      <p:sp>
        <p:nvSpPr>
          <p:cNvPr id="81" name="Shape 81"/>
          <p:cNvSpPr txBox="1"/>
          <p:nvPr>
            <p:ph idx="4294967295" type="subTitle"/>
          </p:nvPr>
        </p:nvSpPr>
        <p:spPr>
          <a:xfrm>
            <a:off x="2699950" y="3567750"/>
            <a:ext cx="6068400" cy="1049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i="1" lang="en" sz="2200">
                <a:solidFill>
                  <a:schemeClr val="dk2"/>
                </a:solidFill>
              </a:rPr>
              <a:t>...have you accidentally brought your </a:t>
            </a:r>
            <a:r>
              <a:rPr b="1" i="1" lang="en" sz="2200">
                <a:solidFill>
                  <a:schemeClr val="dk2"/>
                </a:solidFill>
              </a:rPr>
              <a:t>dental insurance card to your eye appointment</a:t>
            </a:r>
            <a:r>
              <a:rPr i="1" lang="en" sz="2200">
                <a:solidFill>
                  <a:schemeClr val="dk2"/>
                </a:solidFill>
              </a:rPr>
              <a:t>?</a:t>
            </a:r>
            <a:endParaRPr i="1" sz="2200">
              <a:solidFill>
                <a:schemeClr val="dk2"/>
              </a:solidFill>
            </a:endParaRPr>
          </a:p>
        </p:txBody>
      </p:sp>
      <p:sp>
        <p:nvSpPr>
          <p:cNvPr id="82" name="Shape 8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90250" y="526350"/>
            <a:ext cx="6227100" cy="3533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B45F06"/>
                </a:solidFill>
              </a:rPr>
              <a:t>Do you wish your health providers could share information to reduce the number of forms you have to fill?</a:t>
            </a:r>
            <a:endParaRPr>
              <a:solidFill>
                <a:srgbClr val="B45F06"/>
              </a:solidFill>
            </a:endParaRPr>
          </a:p>
        </p:txBody>
      </p:sp>
      <p:sp>
        <p:nvSpPr>
          <p:cNvPr id="88" name="Shape 88"/>
          <p:cNvSpPr txBox="1"/>
          <p:nvPr>
            <p:ph idx="4294967295" type="subTitle"/>
          </p:nvPr>
        </p:nvSpPr>
        <p:spPr>
          <a:xfrm>
            <a:off x="2726225" y="4021000"/>
            <a:ext cx="6068400" cy="1049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2200">
                <a:solidFill>
                  <a:schemeClr val="dk2"/>
                </a:solidFill>
              </a:rPr>
              <a:t>...well they can’t..</a:t>
            </a:r>
            <a:endParaRPr i="1" sz="2200">
              <a:solidFill>
                <a:schemeClr val="dk2"/>
              </a:solidFill>
            </a:endParaRPr>
          </a:p>
          <a:p>
            <a:pPr indent="0" lvl="0" marL="0" rtl="0" algn="r">
              <a:spcBef>
                <a:spcPts val="1600"/>
              </a:spcBef>
              <a:spcAft>
                <a:spcPts val="1600"/>
              </a:spcAft>
              <a:buNone/>
            </a:pPr>
            <a:r>
              <a:t/>
            </a:r>
            <a:endParaRPr i="1" sz="2200">
              <a:solidFill>
                <a:schemeClr val="dk2"/>
              </a:solidFill>
            </a:endParaRPr>
          </a:p>
        </p:txBody>
      </p:sp>
      <p:sp>
        <p:nvSpPr>
          <p:cNvPr id="89" name="Shape 8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1458450" y="356900"/>
            <a:ext cx="6227100" cy="3533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accent3"/>
                </a:solidFill>
              </a:rPr>
              <a:t>But you can, </a:t>
            </a:r>
            <a:endParaRPr>
              <a:solidFill>
                <a:schemeClr val="accent3"/>
              </a:solidFill>
            </a:endParaRPr>
          </a:p>
          <a:p>
            <a:pPr indent="0" lvl="0" marL="0" rtl="0" algn="ctr">
              <a:spcBef>
                <a:spcPts val="0"/>
              </a:spcBef>
              <a:spcAft>
                <a:spcPts val="0"/>
              </a:spcAft>
              <a:buNone/>
            </a:pPr>
            <a:r>
              <a:rPr lang="en">
                <a:solidFill>
                  <a:schemeClr val="accent3"/>
                </a:solidFill>
              </a:rPr>
              <a:t>using</a:t>
            </a:r>
            <a:r>
              <a:rPr lang="en">
                <a:solidFill>
                  <a:srgbClr val="B45F06"/>
                </a:solidFill>
              </a:rPr>
              <a:t> </a:t>
            </a:r>
            <a:r>
              <a:rPr lang="en">
                <a:solidFill>
                  <a:schemeClr val="accent5"/>
                </a:solidFill>
                <a:latin typeface="Montserrat"/>
                <a:ea typeface="Montserrat"/>
                <a:cs typeface="Montserrat"/>
                <a:sym typeface="Montserrat"/>
              </a:rPr>
              <a:t>ChartNotes!</a:t>
            </a:r>
            <a:endParaRPr>
              <a:solidFill>
                <a:srgbClr val="B45F06"/>
              </a:solidFill>
            </a:endParaRPr>
          </a:p>
        </p:txBody>
      </p:sp>
      <p:pic>
        <p:nvPicPr>
          <p:cNvPr id="95" name="Shape 95"/>
          <p:cNvPicPr preferRelativeResize="0"/>
          <p:nvPr/>
        </p:nvPicPr>
        <p:blipFill>
          <a:blip r:embed="rId3">
            <a:alphaModFix/>
          </a:blip>
          <a:stretch>
            <a:fillRect/>
          </a:stretch>
        </p:blipFill>
        <p:spPr>
          <a:xfrm>
            <a:off x="3986713" y="3094275"/>
            <a:ext cx="1170575" cy="1267500"/>
          </a:xfrm>
          <a:prstGeom prst="rect">
            <a:avLst/>
          </a:prstGeom>
          <a:noFill/>
          <a:ln cap="flat" cmpd="sng" w="38100">
            <a:solidFill>
              <a:srgbClr val="4A86E8"/>
            </a:solidFill>
            <a:prstDash val="solid"/>
            <a:round/>
            <a:headEnd len="sm" w="sm" type="none"/>
            <a:tailEnd len="sm" w="sm" type="none"/>
          </a:ln>
        </p:spPr>
      </p:pic>
      <p:sp>
        <p:nvSpPr>
          <p:cNvPr id="96" name="Shape 9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51471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ChartNotes</a:t>
            </a:r>
            <a:endParaRPr/>
          </a:p>
        </p:txBody>
      </p:sp>
      <p:pic>
        <p:nvPicPr>
          <p:cNvPr id="102" name="Shape 102"/>
          <p:cNvPicPr preferRelativeResize="0"/>
          <p:nvPr/>
        </p:nvPicPr>
        <p:blipFill rotWithShape="1">
          <a:blip r:embed="rId3">
            <a:alphaModFix/>
          </a:blip>
          <a:srcRect b="149" l="0" r="0" t="149"/>
          <a:stretch/>
        </p:blipFill>
        <p:spPr>
          <a:xfrm>
            <a:off x="6159075" y="152400"/>
            <a:ext cx="2726029" cy="4838699"/>
          </a:xfrm>
          <a:prstGeom prst="rect">
            <a:avLst/>
          </a:prstGeom>
          <a:noFill/>
          <a:ln>
            <a:noFill/>
          </a:ln>
        </p:spPr>
      </p:pic>
      <p:sp>
        <p:nvSpPr>
          <p:cNvPr id="103" name="Shape 103"/>
          <p:cNvSpPr txBox="1"/>
          <p:nvPr/>
        </p:nvSpPr>
        <p:spPr>
          <a:xfrm>
            <a:off x="311700" y="1340375"/>
            <a:ext cx="5442900" cy="3304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ChartNotes primarily focuses on the </a:t>
            </a:r>
            <a:r>
              <a:rPr lang="en" sz="1800">
                <a:solidFill>
                  <a:schemeClr val="accent2"/>
                </a:solidFill>
                <a:latin typeface="Average"/>
                <a:ea typeface="Average"/>
                <a:cs typeface="Average"/>
                <a:sym typeface="Average"/>
              </a:rPr>
              <a:t>ability to share your medical chart information</a:t>
            </a:r>
            <a:r>
              <a:rPr lang="en" sz="1800">
                <a:solidFill>
                  <a:schemeClr val="accent3"/>
                </a:solidFill>
                <a:latin typeface="Average"/>
                <a:ea typeface="Average"/>
                <a:cs typeface="Average"/>
                <a:sym typeface="Average"/>
              </a:rPr>
              <a:t> with your healthcare provider.</a:t>
            </a:r>
            <a:endParaRPr sz="1800">
              <a:solidFill>
                <a:schemeClr val="accent3"/>
              </a:solidFill>
              <a:latin typeface="Average"/>
              <a:ea typeface="Average"/>
              <a:cs typeface="Average"/>
              <a:sym typeface="Average"/>
            </a:endParaRPr>
          </a:p>
          <a:p>
            <a:pPr indent="-342900" lvl="0" marL="457200" rtl="0">
              <a:lnSpc>
                <a:spcPct val="115000"/>
              </a:lnSpc>
              <a:spcBef>
                <a:spcPts val="16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Forms</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Family</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Insurance</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Share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1600"/>
              </a:spcAft>
              <a:buNone/>
            </a:pPr>
            <a:r>
              <a:t/>
            </a:r>
            <a:endParaRPr i="1" sz="1800">
              <a:solidFill>
                <a:schemeClr val="accent3"/>
              </a:solidFill>
              <a:latin typeface="Average"/>
              <a:ea typeface="Average"/>
              <a:cs typeface="Average"/>
              <a:sym typeface="Average"/>
            </a:endParaRPr>
          </a:p>
        </p:txBody>
      </p:sp>
      <p:sp>
        <p:nvSpPr>
          <p:cNvPr id="104" name="Shape 104"/>
          <p:cNvSpPr txBox="1"/>
          <p:nvPr>
            <p:ph idx="12" type="sldNum"/>
          </p:nvPr>
        </p:nvSpPr>
        <p:spPr>
          <a:xfrm>
            <a:off x="8566450" y="4681009"/>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24210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accent5"/>
                </a:solidFill>
                <a:latin typeface="Montserrat"/>
                <a:ea typeface="Montserrat"/>
                <a:cs typeface="Montserrat"/>
                <a:sym typeface="Montserrat"/>
              </a:rPr>
              <a:t>Forms</a:t>
            </a:r>
            <a:r>
              <a:rPr lang="en"/>
              <a:t> </a:t>
            </a:r>
            <a:endParaRPr/>
          </a:p>
        </p:txBody>
      </p:sp>
      <p:pic>
        <p:nvPicPr>
          <p:cNvPr id="110" name="Shape 110"/>
          <p:cNvPicPr preferRelativeResize="0"/>
          <p:nvPr/>
        </p:nvPicPr>
        <p:blipFill>
          <a:blip r:embed="rId3">
            <a:alphaModFix/>
          </a:blip>
          <a:stretch>
            <a:fillRect/>
          </a:stretch>
        </p:blipFill>
        <p:spPr>
          <a:xfrm>
            <a:off x="6159075" y="152400"/>
            <a:ext cx="2726028" cy="4838700"/>
          </a:xfrm>
          <a:prstGeom prst="rect">
            <a:avLst/>
          </a:prstGeom>
          <a:noFill/>
          <a:ln>
            <a:noFill/>
          </a:ln>
        </p:spPr>
      </p:pic>
      <p:pic>
        <p:nvPicPr>
          <p:cNvPr id="111" name="Shape 111"/>
          <p:cNvPicPr preferRelativeResize="0"/>
          <p:nvPr/>
        </p:nvPicPr>
        <p:blipFill>
          <a:blip r:embed="rId4">
            <a:alphaModFix/>
          </a:blip>
          <a:stretch>
            <a:fillRect/>
          </a:stretch>
        </p:blipFill>
        <p:spPr>
          <a:xfrm>
            <a:off x="3113700" y="152400"/>
            <a:ext cx="2727858" cy="4838701"/>
          </a:xfrm>
          <a:prstGeom prst="rect">
            <a:avLst/>
          </a:prstGeom>
          <a:noFill/>
          <a:ln>
            <a:noFill/>
          </a:ln>
        </p:spPr>
      </p:pic>
      <p:sp>
        <p:nvSpPr>
          <p:cNvPr id="112" name="Shape 112"/>
          <p:cNvSpPr txBox="1"/>
          <p:nvPr/>
        </p:nvSpPr>
        <p:spPr>
          <a:xfrm>
            <a:off x="243150" y="1340375"/>
            <a:ext cx="2581500" cy="3304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Fill out forms once!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 sz="1800">
                <a:solidFill>
                  <a:schemeClr val="accent3"/>
                </a:solidFill>
                <a:latin typeface="Average"/>
                <a:ea typeface="Average"/>
                <a:cs typeface="Average"/>
                <a:sym typeface="Average"/>
              </a:rPr>
              <a:t>Store your forms for easy changes at any time.</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1600"/>
              </a:spcAft>
              <a:buNone/>
            </a:pPr>
            <a:r>
              <a:rPr lang="en" sz="1800">
                <a:solidFill>
                  <a:schemeClr val="accent2"/>
                </a:solidFill>
                <a:latin typeface="Average"/>
                <a:ea typeface="Average"/>
                <a:cs typeface="Average"/>
                <a:sym typeface="Average"/>
              </a:rPr>
              <a:t>Remember all your medical history (including immunizations or surgeries!</a:t>
            </a:r>
            <a:endParaRPr sz="1800">
              <a:solidFill>
                <a:schemeClr val="accent2"/>
              </a:solidFill>
              <a:latin typeface="Average"/>
              <a:ea typeface="Average"/>
              <a:cs typeface="Average"/>
              <a:sym typeface="Average"/>
            </a:endParaRPr>
          </a:p>
        </p:txBody>
      </p:sp>
      <p:sp>
        <p:nvSpPr>
          <p:cNvPr id="113" name="Shape 113"/>
          <p:cNvSpPr txBox="1"/>
          <p:nvPr>
            <p:ph idx="12" type="sldNum"/>
          </p:nvPr>
        </p:nvSpPr>
        <p:spPr>
          <a:xfrm>
            <a:off x="85664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24210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latin typeface="Montserrat"/>
                <a:ea typeface="Montserrat"/>
                <a:cs typeface="Montserrat"/>
                <a:sym typeface="Montserrat"/>
              </a:rPr>
              <a:t>Family</a:t>
            </a:r>
            <a:endParaRPr/>
          </a:p>
        </p:txBody>
      </p:sp>
      <p:pic>
        <p:nvPicPr>
          <p:cNvPr id="119" name="Shape 119"/>
          <p:cNvPicPr preferRelativeResize="0"/>
          <p:nvPr/>
        </p:nvPicPr>
        <p:blipFill rotWithShape="1">
          <a:blip r:embed="rId3">
            <a:alphaModFix/>
          </a:blip>
          <a:srcRect b="169" l="0" r="0" t="169"/>
          <a:stretch/>
        </p:blipFill>
        <p:spPr>
          <a:xfrm>
            <a:off x="6159075" y="152400"/>
            <a:ext cx="2726028" cy="4838699"/>
          </a:xfrm>
          <a:prstGeom prst="rect">
            <a:avLst/>
          </a:prstGeom>
          <a:noFill/>
          <a:ln>
            <a:noFill/>
          </a:ln>
        </p:spPr>
      </p:pic>
      <p:sp>
        <p:nvSpPr>
          <p:cNvPr id="120" name="Shape 120"/>
          <p:cNvSpPr txBox="1"/>
          <p:nvPr/>
        </p:nvSpPr>
        <p:spPr>
          <a:xfrm>
            <a:off x="311700" y="1340375"/>
            <a:ext cx="5442900" cy="3304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accent3"/>
                </a:solidFill>
                <a:latin typeface="Average"/>
                <a:ea typeface="Average"/>
                <a:cs typeface="Average"/>
                <a:sym typeface="Average"/>
              </a:rPr>
              <a:t>Connect with your family to easily fill out your family history form!</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lang="en" sz="1800">
                <a:solidFill>
                  <a:schemeClr val="accent3"/>
                </a:solidFill>
                <a:latin typeface="Average"/>
                <a:ea typeface="Average"/>
                <a:cs typeface="Average"/>
                <a:sym typeface="Average"/>
              </a:rPr>
              <a:t>You cannot see their forms and </a:t>
            </a:r>
            <a:r>
              <a:rPr b="1" lang="en" sz="1800">
                <a:solidFill>
                  <a:schemeClr val="accent3"/>
                </a:solidFill>
                <a:latin typeface="Average"/>
                <a:ea typeface="Average"/>
                <a:cs typeface="Average"/>
                <a:sym typeface="Average"/>
              </a:rPr>
              <a:t>they cannot see your forms</a:t>
            </a:r>
            <a:r>
              <a:rPr lang="en" sz="1800">
                <a:solidFill>
                  <a:schemeClr val="accent3"/>
                </a:solidFill>
                <a:latin typeface="Average"/>
                <a:ea typeface="Average"/>
                <a:cs typeface="Average"/>
                <a:sym typeface="Average"/>
              </a:rPr>
              <a:t>. Only relevant information will automatically answer your forms.</a:t>
            </a:r>
            <a:endParaRPr sz="1800">
              <a:solidFill>
                <a:schemeClr val="accent3"/>
              </a:solidFill>
              <a:latin typeface="Average"/>
              <a:ea typeface="Average"/>
              <a:cs typeface="Average"/>
              <a:sym typeface="Average"/>
            </a:endParaRPr>
          </a:p>
          <a:p>
            <a:pPr indent="0" lvl="0" marL="0" rtl="0">
              <a:lnSpc>
                <a:spcPct val="115000"/>
              </a:lnSpc>
              <a:spcBef>
                <a:spcPts val="1600"/>
              </a:spcBef>
              <a:spcAft>
                <a:spcPts val="0"/>
              </a:spcAft>
              <a:buNone/>
            </a:pPr>
            <a:r>
              <a:rPr i="1" lang="en" sz="1800">
                <a:solidFill>
                  <a:schemeClr val="accent2"/>
                </a:solidFill>
                <a:latin typeface="Average"/>
                <a:ea typeface="Average"/>
                <a:cs typeface="Average"/>
                <a:sym typeface="Average"/>
              </a:rPr>
              <a:t>You can always add information to your family form as well.</a:t>
            </a:r>
            <a:endParaRPr i="1" sz="1800">
              <a:solidFill>
                <a:schemeClr val="accent2"/>
              </a:solidFill>
              <a:latin typeface="Average"/>
              <a:ea typeface="Average"/>
              <a:cs typeface="Average"/>
              <a:sym typeface="Average"/>
            </a:endParaRPr>
          </a:p>
          <a:p>
            <a:pPr indent="0" lvl="0" marL="0" rtl="0">
              <a:lnSpc>
                <a:spcPct val="115000"/>
              </a:lnSpc>
              <a:spcBef>
                <a:spcPts val="1600"/>
              </a:spcBef>
              <a:spcAft>
                <a:spcPts val="1600"/>
              </a:spcAft>
              <a:buNone/>
            </a:pPr>
            <a:r>
              <a:t/>
            </a:r>
            <a:endParaRPr i="1" sz="1800">
              <a:solidFill>
                <a:schemeClr val="accent3"/>
              </a:solidFill>
              <a:latin typeface="Average"/>
              <a:ea typeface="Average"/>
              <a:cs typeface="Average"/>
              <a:sym typeface="Average"/>
            </a:endParaRPr>
          </a:p>
        </p:txBody>
      </p:sp>
      <p:sp>
        <p:nvSpPr>
          <p:cNvPr id="121" name="Shape 121"/>
          <p:cNvSpPr txBox="1"/>
          <p:nvPr>
            <p:ph idx="12" type="sldNum"/>
          </p:nvPr>
        </p:nvSpPr>
        <p:spPr>
          <a:xfrm>
            <a:off x="85664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