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12" Target="slides/slide7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25" Target="slides/slide20.xml"/><Relationship Type="http://schemas.openxmlformats.org/officeDocument/2006/relationships/presProps" Id="rId2" Target="presProps.xml"/><Relationship Type="http://schemas.openxmlformats.org/officeDocument/2006/relationships/slide" Id="rId21" Target="slides/slide16.xml"/><Relationship Type="http://schemas.openxmlformats.org/officeDocument/2006/relationships/theme" Id="rId1" Target="theme/theme2.xml"/><Relationship Type="http://schemas.openxmlformats.org/officeDocument/2006/relationships/slide" Id="rId22" Target="slides/slide17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8.xml"/><Relationship Type="http://schemas.openxmlformats.org/officeDocument/2006/relationships/tableStyles" Id="rId3" Target="tableStyles.xml"/><Relationship Type="http://schemas.openxmlformats.org/officeDocument/2006/relationships/slide" Id="rId24" Target="slides/slide19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" id="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5" id="11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2" id="12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9" id="1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3" id="1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9" id="1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6" id="1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3" id="1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0" id="1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5" id="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6" id="17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7" id="17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311039" x="372035"/>
            <a:ext cy="4440899" cx="8399999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>
            <a:off y="4904401" x="372035"/>
            <a:ext cy="1206600" cx="8399999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 txBox="1"/>
          <p:nvPr>
            <p:ph type="ctrTitle"/>
          </p:nvPr>
        </p:nvSpPr>
        <p:spPr>
          <a:xfrm>
            <a:off y="630810" x="685800"/>
            <a:ext cy="37893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subTitle" idx="1"/>
          </p:nvPr>
        </p:nvSpPr>
        <p:spPr>
          <a:xfrm>
            <a:off y="5195894" x="685800"/>
            <a:ext cy="6140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" id="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" id="13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4" id="14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" id="1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1550894" x="372035"/>
            <a:ext cy="5170500" cx="4114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9" id="19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0" id="2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967700" cx="3925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2" id="22"/>
          <p:cNvSpPr/>
          <p:nvPr/>
        </p:nvSpPr>
        <p:spPr>
          <a:xfrm>
            <a:off y="1550894" x="4657164"/>
            <a:ext cy="5170500" cx="4114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3" id="23"/>
          <p:cNvSpPr txBox="1"/>
          <p:nvPr>
            <p:ph type="body" idx="2"/>
          </p:nvPr>
        </p:nvSpPr>
        <p:spPr>
          <a:xfrm>
            <a:off y="1600200" x="4761353"/>
            <a:ext cy="4967700" cx="3925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6" id="26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7" id="2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body" idx="1"/>
          </p:nvPr>
        </p:nvSpPr>
        <p:spPr>
          <a:xfrm>
            <a:off y="5702203" x="372035"/>
            <a:ext cy="865500" cx="8399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30" id="30"/>
          <p:cNvSpPr/>
          <p:nvPr/>
        </p:nvSpPr>
        <p:spPr>
          <a:xfrm>
            <a:off y="311039" x="372035"/>
            <a:ext cy="5158200" cx="83999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/>
        </p:nvSpPr>
        <p:spPr>
          <a:xfrm>
            <a:off y="314112" x="372035"/>
            <a:ext cy="6229800" cx="83999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jp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6.xml"/><Relationship Type="http://schemas.openxmlformats.org/officeDocument/2006/relationships/image" Id="rId4" Target="../media/image05.png"/><Relationship Type="http://schemas.openxmlformats.org/officeDocument/2006/relationships/image" Id="rId3" Target="../media/image00.jpg"/><Relationship Type="http://schemas.openxmlformats.org/officeDocument/2006/relationships/image" Id="rId6" Target="../media/image01.png"/><Relationship Type="http://schemas.openxmlformats.org/officeDocument/2006/relationships/image" Id="rId5" Target="../media/image04.png"/><Relationship Type="http://schemas.openxmlformats.org/officeDocument/2006/relationships/image" Id="rId7" Target="../media/image02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jpg"/><Relationship Type="http://schemas.openxmlformats.org/officeDocument/2006/relationships/image" Id="rId3" Target="../media/image03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jpg"/><Relationship Type="http://schemas.openxmlformats.org/officeDocument/2006/relationships/image" Id="rId3" Target="../media/image06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 txBox="1"/>
          <p:nvPr>
            <p:ph type="ctrTitle"/>
          </p:nvPr>
        </p:nvSpPr>
        <p:spPr>
          <a:xfrm>
            <a:off y="630810" x="685800"/>
            <a:ext cy="37893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4800"/>
              <a:t>Mobile Library Search</a:t>
            </a:r>
          </a:p>
          <a:p>
            <a:pPr indent="0" marL="2286000">
              <a:buNone/>
            </a:pPr>
            <a:r>
              <a:rPr lang="en" sz="4800"/>
              <a:t>An Improvement.</a:t>
            </a:r>
          </a:p>
        </p:txBody>
      </p:sp>
      <p:sp>
        <p:nvSpPr>
          <p:cNvPr name="Shape 35" id="35"/>
          <p:cNvSpPr txBox="1"/>
          <p:nvPr>
            <p:ph type="subTitle" idx="1"/>
          </p:nvPr>
        </p:nvSpPr>
        <p:spPr>
          <a:xfrm>
            <a:off y="5195894" x="685800"/>
            <a:ext cy="614099" cx="777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indent="457200" marL="1371600" rtl="0" lvl="0">
              <a:buNone/>
            </a:pPr>
            <a:r>
              <a:rPr lang="en" sz="2400" b="1">
                <a:solidFill>
                  <a:srgbClr val="5B0F00"/>
                </a:solidFill>
              </a:rPr>
              <a:t>Taylor Hickey  Daniel Narmi</a:t>
            </a:r>
          </a:p>
          <a:p>
            <a:pPr rtl="0" lvl="0">
              <a:buNone/>
            </a:pPr>
            <a:r>
              <a:rPr lang="en" sz="2400" b="1">
                <a:solidFill>
                  <a:srgbClr val="5B0F00"/>
                </a:solidFill>
              </a:rPr>
              <a:t> 	  James Beavers Tomer Shvueli </a:t>
            </a:r>
            <a:r>
              <a:rPr lang="en" sz="2400" b="1">
                <a:solidFill>
                  <a:srgbClr val="5B0F00"/>
                </a:solidFill>
              </a:rPr>
              <a:t>Danh Huynh</a:t>
            </a:r>
          </a:p>
        </p:txBody>
      </p:sp>
      <p:sp>
        <p:nvSpPr>
          <p:cNvPr name="Shape 36" id="36"/>
          <p:cNvSpPr/>
          <p:nvPr/>
        </p:nvSpPr>
        <p:spPr>
          <a:xfrm>
            <a:off y="490062" x="608512"/>
            <a:ext cy="2143125" cx="2143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Refine Search</a:t>
            </a:r>
          </a:p>
        </p:txBody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we did?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Added filter option on the header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Created a popup panel for search filtering</a:t>
            </a:r>
          </a:p>
          <a:p>
            <a:pPr indent="-381000" marL="914400" rtl="0"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Added the option to refine the current search by filter options such as:</a:t>
            </a:r>
            <a:r>
              <a:rPr lang="en" sz="1000">
                <a:solidFill>
                  <a:srgbClr val="222222"/>
                </a:solidFill>
              </a:rPr>
              <a:t> </a:t>
            </a:r>
          </a:p>
          <a:p>
            <a:pPr indent="-381000" marL="1371600" rtl="0" lvl="2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subject, genre, call number location, library, author, region</a:t>
            </a:r>
            <a:r>
              <a:rPr lang="en" sz="1000"/>
              <a:t> </a:t>
            </a:r>
          </a:p>
          <a:p>
            <a:pPr indent="-381000" marL="914400" rtl="0"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Added option to remove current filters</a:t>
            </a:r>
          </a:p>
          <a:p>
            <a:r>
              <a:t/>
            </a:r>
          </a:p>
        </p:txBody>
      </p:sp>
      <p:sp>
        <p:nvSpPr>
          <p:cNvPr name="Shape 105" id="105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Refine Search</a:t>
            </a:r>
          </a:p>
        </p:txBody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else could be improved?</a:t>
            </a:r>
          </a:p>
          <a:p>
            <a:pPr indent="-381000" marL="914400" rtl="0" lvl="1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Display only a few of the sub-filter options while giving the option to expand the list further</a:t>
            </a:r>
          </a:p>
          <a:p>
            <a:pPr indent="-381000" marL="914400" rtl="0" lvl="1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Optimize choice of provided filter list.  There are eleven filters possible, we provided six to avoid clutter</a:t>
            </a:r>
          </a:p>
          <a:p>
            <a:pPr indent="-381000" marL="914400" rtl="0" lvl="1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Others?</a:t>
            </a:r>
          </a:p>
        </p:txBody>
      </p:sp>
      <p:sp>
        <p:nvSpPr>
          <p:cNvPr name="Shape 112" id="112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Refine Search</a:t>
            </a:r>
          </a:p>
        </p:txBody>
      </p:sp>
      <p:sp>
        <p:nvSpPr>
          <p:cNvPr name="Shape 118" id="118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19" id="119"/>
          <p:cNvSpPr txBox="1"/>
          <p:nvPr/>
        </p:nvSpPr>
        <p:spPr>
          <a:xfrm>
            <a:off y="2163525" x="1442350"/>
            <a:ext cy="3850799" cx="6096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6000"/>
              <a:t>LIVE DEMO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3" id="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" id="124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Infinite Scroll</a:t>
            </a:r>
          </a:p>
        </p:txBody>
      </p:sp>
      <p:sp>
        <p:nvSpPr>
          <p:cNvPr name="Shape 125" id="125"/>
          <p:cNvSpPr txBox="1"/>
          <p:nvPr>
            <p:ph type="body" idx="1"/>
          </p:nvPr>
        </p:nvSpPr>
        <p:spPr>
          <a:xfrm>
            <a:off y="1600200" x="457200"/>
            <a:ext cy="4967700" cx="81252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What we did?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Modify code to load the results by page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 get all the results of a search vs 300 limitation. 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Get a status bar at footer for results counting.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Using AJAX infinite scroll: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Load more at scroll to the bottom page</a:t>
            </a:r>
          </a:p>
          <a:p>
            <a:pPr indent="-381000" marL="91440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Alternative link to go to the next page.</a:t>
            </a:r>
          </a:p>
        </p:txBody>
      </p:sp>
      <p:sp>
        <p:nvSpPr>
          <p:cNvPr name="Shape 126" id="126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0" id="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1" id="131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Infinite Scroll</a:t>
            </a:r>
          </a:p>
          <a:p>
            <a:pPr>
              <a:buNone/>
            </a:pPr>
            <a:r>
              <a:rPr lang="en"/>
              <a:t>Compare 2 Versions:</a:t>
            </a:r>
          </a:p>
        </p:txBody>
      </p:sp>
      <p:sp>
        <p:nvSpPr>
          <p:cNvPr name="Shape 132" id="132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33" id="133"/>
          <p:cNvSpPr txBox="1"/>
          <p:nvPr/>
        </p:nvSpPr>
        <p:spPr>
          <a:xfrm>
            <a:off y="2163525" x="1442350"/>
            <a:ext cy="3850799" cx="6096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6000"/>
              <a:t>LIVE DEMO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 txBox="1"/>
          <p:nvPr>
            <p:ph type="title"/>
          </p:nvPr>
        </p:nvSpPr>
        <p:spPr>
          <a:xfrm>
            <a:off y="141210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Other improvements.</a:t>
            </a:r>
          </a:p>
        </p:txBody>
      </p:sp>
      <p:sp>
        <p:nvSpPr>
          <p:cNvPr name="Shape 139" id="139"/>
          <p:cNvSpPr txBox="1"/>
          <p:nvPr>
            <p:ph type="body" idx="1"/>
          </p:nvPr>
        </p:nvSpPr>
        <p:spPr>
          <a:xfrm>
            <a:off y="1763977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Back button in detail page.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Start over the search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Back to top button to support infinite scroll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Search within content</a:t>
            </a:r>
          </a:p>
          <a:p>
            <a:r>
              <a:t/>
            </a:r>
          </a:p>
        </p:txBody>
      </p:sp>
      <p:sp>
        <p:nvSpPr>
          <p:cNvPr name="Shape 140" id="140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Other Improvements</a:t>
            </a:r>
          </a:p>
        </p:txBody>
      </p:sp>
      <p:sp>
        <p:nvSpPr>
          <p:cNvPr name="Shape 146" id="146"/>
          <p:cNvSpPr txBox="1"/>
          <p:nvPr/>
        </p:nvSpPr>
        <p:spPr>
          <a:xfrm>
            <a:off y="2163525" x="1442350"/>
            <a:ext cy="3850799" cx="6096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6000"/>
              <a:t>LIVE DEMO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1" id="151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Other improvements.</a:t>
            </a:r>
          </a:p>
        </p:txBody>
      </p:sp>
      <p:sp>
        <p:nvSpPr>
          <p:cNvPr name="Shape 152" id="15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else could be improved?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Improve search within content:</a:t>
            </a:r>
          </a:p>
          <a:p>
            <a:pPr indent="-381000" marL="1371600" rtl="0" lvl="2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On-the-fly search within results.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lvl="0">
              <a:buNone/>
            </a:pPr>
            <a:r>
              <a:rPr lang="en">
                <a:solidFill>
                  <a:srgbClr val="FF0000"/>
                </a:solidFill>
              </a:rPr>
              <a:t>What else?</a:t>
            </a:r>
          </a:p>
        </p:txBody>
      </p:sp>
      <p:sp>
        <p:nvSpPr>
          <p:cNvPr name="Shape 153" id="153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7" id="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" id="158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Testing</a:t>
            </a:r>
          </a:p>
        </p:txBody>
      </p:sp>
      <p:sp>
        <p:nvSpPr>
          <p:cNvPr name="Shape 159" id="15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All features working on: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Android 4.04: Chrome, default Web browser.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iOS 6.1: Safari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PC: Chrome, Safari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FF0000"/>
                </a:solidFill>
              </a:rPr>
              <a:t>Refine search works on most of the devices/browsers.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Some features not working on some devices/browsers: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Search within content not working on PC Firefox browser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Scrolling feature not working on some old smartphones : Palm...</a:t>
            </a:r>
          </a:p>
        </p:txBody>
      </p:sp>
      <p:sp>
        <p:nvSpPr>
          <p:cNvPr name="Shape 160" id="160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 we learned?</a:t>
            </a:r>
          </a:p>
        </p:txBody>
      </p:sp>
      <p:sp>
        <p:nvSpPr>
          <p:cNvPr name="Shape 166" id="16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Another Team Project: solving problem when working in team.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Experiencing new techniques: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PHP, AJAX, JQuery...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FF0000"/>
                </a:solidFill>
              </a:rPr>
              <a:t>There are things to be improved: features, UI, compatibility...</a:t>
            </a:r>
          </a:p>
        </p:txBody>
      </p:sp>
      <p:sp>
        <p:nvSpPr>
          <p:cNvPr name="Shape 167" id="167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Introduction</a:t>
            </a:r>
          </a:p>
        </p:txBody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is our project? 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Mobile Library Search for NCSU Library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Client: Mr. Cory Lown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are our tasks? 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444444"/>
                </a:solidFill>
              </a:rPr>
              <a:t>Improve the mobile interface for searching the library's catalog to support "faceted" search, essentially menu-driven refined search. 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Current state?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Several improvements have been successfully implemented</a:t>
            </a:r>
          </a:p>
          <a:p>
            <a:pPr indent="-381000" marL="91440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Some minor tweaks still left to complete at a later time</a:t>
            </a:r>
          </a:p>
        </p:txBody>
      </p:sp>
      <p:sp>
        <p:nvSpPr>
          <p:cNvPr name="Shape 43" id="43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1" id="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2" id="172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Feedbacks?</a:t>
            </a:r>
          </a:p>
        </p:txBody>
      </p:sp>
      <p:sp>
        <p:nvSpPr>
          <p:cNvPr name="Shape 173" id="17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Please comment on our product.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Thank you.</a:t>
            </a:r>
          </a:p>
        </p:txBody>
      </p:sp>
      <p:sp>
        <p:nvSpPr>
          <p:cNvPr name="Shape 174" id="174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Initial version</a:t>
            </a:r>
          </a:p>
        </p:txBody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Mobile UI in its infancy, so still somewhat plain 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Maximum number of results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User unable to access more than 300 results at a time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Default maximum allowed in code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 option to refine the search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Many things could be improved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50" id="50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y="-240550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Initial Version</a:t>
            </a:r>
          </a:p>
        </p:txBody>
      </p:sp>
      <p:sp>
        <p:nvSpPr>
          <p:cNvPr name="Shape 56" id="56"/>
          <p:cNvSpPr/>
          <p:nvPr/>
        </p:nvSpPr>
        <p:spPr>
          <a:xfrm>
            <a:off y="338927" x="7126378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7" id="57"/>
          <p:cNvSpPr/>
          <p:nvPr/>
        </p:nvSpPr>
        <p:spPr>
          <a:xfrm>
            <a:off y="1500123" x="5653750"/>
            <a:ext cy="5234076" cx="32861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name="Shape 58" id="58"/>
          <p:cNvSpPr/>
          <p:nvPr/>
        </p:nvSpPr>
        <p:spPr>
          <a:xfrm>
            <a:off y="822231" x="113525"/>
            <a:ext cy="5213536" cx="32194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name="Shape 59" id="59"/>
          <p:cNvSpPr/>
          <p:nvPr/>
        </p:nvSpPr>
        <p:spPr>
          <a:xfrm>
            <a:off y="3667992" x="3243675"/>
            <a:ext cy="2676525" cx="28575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name="Shape 60" id="60"/>
          <p:cNvSpPr txBox="1"/>
          <p:nvPr/>
        </p:nvSpPr>
        <p:spPr>
          <a:xfrm>
            <a:off y="1421175" x="3569475"/>
            <a:ext cy="2098799" cx="1949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2400"/>
              <a:t>Some screenshots.</a:t>
            </a:r>
          </a:p>
        </p:txBody>
      </p:sp>
      <p:sp>
        <p:nvSpPr>
          <p:cNvPr name="Shape 61" id="61"/>
          <p:cNvSpPr/>
          <p:nvPr/>
        </p:nvSpPr>
        <p:spPr>
          <a:xfrm>
            <a:off y="4827292" x="113525"/>
            <a:ext cy="1285875" cx="36004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General Plans and Work:</a:t>
            </a:r>
          </a:p>
        </p:txBody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we initially decided to do?</a:t>
            </a:r>
          </a:p>
          <a:p>
            <a:pPr indent="-419100" marL="9144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Refine search option: Search filtering</a:t>
            </a:r>
          </a:p>
          <a:p>
            <a:pPr indent="-419100" marL="9144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Improve UI: </a:t>
            </a:r>
          </a:p>
          <a:p>
            <a:pPr indent="-381000" marL="13716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Transition and Endless Scrolling</a:t>
            </a:r>
          </a:p>
          <a:p>
            <a:pPr indent="-419100" marL="9144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Improve results display: </a:t>
            </a:r>
          </a:p>
          <a:p>
            <a:pPr indent="-381000" marL="13716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Preview box: display preview information for a given result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68" id="68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General Plans and Works</a:t>
            </a:r>
          </a:p>
        </p:txBody>
      </p:sp>
      <p:sp>
        <p:nvSpPr>
          <p:cNvPr name="Shape 74" id="74"/>
          <p:cNvSpPr/>
          <p:nvPr/>
        </p:nvSpPr>
        <p:spPr>
          <a:xfrm>
            <a:off y="2453075" x="2073000"/>
            <a:ext cy="3933825" cx="5819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75" id="75"/>
          <p:cNvSpPr txBox="1"/>
          <p:nvPr/>
        </p:nvSpPr>
        <p:spPr>
          <a:xfrm>
            <a:off y="1669050" x="611425"/>
            <a:ext cy="528900" cx="6362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2400" b="1"/>
              <a:t>What we initially planned?</a:t>
            </a:r>
          </a:p>
        </p:txBody>
      </p:sp>
      <p:sp>
        <p:nvSpPr>
          <p:cNvPr name="Shape 76" id="76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General Plans and Work:</a:t>
            </a:r>
          </a:p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are the difficulties?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Lack of Experience: PHP, JQuery...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Time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Previous Feedbacks? </a:t>
            </a:r>
            <a:r>
              <a:rPr lang="en" sz="2400"/>
              <a:t>From class and from client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back button, back to top button.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results listview layout.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filter search UI layout.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What we changed during implementing?</a:t>
            </a:r>
          </a:p>
          <a:p>
            <a:pPr indent="0" marL="457200" rtl="0" lvl="0">
              <a:buNone/>
            </a:pPr>
            <a:r>
              <a:rPr lang="en"/>
              <a:t>-No transition: 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performance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conflicts with other features.</a:t>
            </a:r>
          </a:p>
          <a:p>
            <a:pPr indent="0" marL="457200" rtl="0" lvl="0">
              <a:buNone/>
            </a:pPr>
            <a:r>
              <a:rPr lang="en"/>
              <a:t>-Add other features..</a:t>
            </a:r>
          </a:p>
        </p:txBody>
      </p:sp>
      <p:sp>
        <p:nvSpPr>
          <p:cNvPr name="Shape 83" id="83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title"/>
          </p:nvPr>
        </p:nvSpPr>
        <p:spPr>
          <a:xfrm>
            <a:off y="171085" x="518249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Improve Results Display</a:t>
            </a:r>
          </a:p>
          <a:p>
            <a:pPr>
              <a:buNone/>
            </a:pPr>
            <a:r>
              <a:rPr lang="en"/>
              <a:t>(Preview)</a:t>
            </a:r>
          </a:p>
        </p:txBody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1600200" x="457200"/>
            <a:ext cy="4967700" cx="47760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Decision: Choose different way to re-implement the layout of results listview.</a:t>
            </a:r>
          </a:p>
          <a:p>
            <a:pPr rtl="0" lvl="0">
              <a:buNone/>
            </a:pPr>
            <a:r>
              <a:rPr lang="en"/>
              <a:t>=&gt;Choose to display the preview content for each item of the list.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Web example: Amazon Books</a:t>
            </a:r>
          </a:p>
        </p:txBody>
      </p:sp>
      <p:sp>
        <p:nvSpPr>
          <p:cNvPr name="Shape 90" id="90"/>
          <p:cNvSpPr/>
          <p:nvPr/>
        </p:nvSpPr>
        <p:spPr>
          <a:xfrm>
            <a:off y="1555378" x="5680625"/>
            <a:ext cy="5123321" cx="30672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91" id="91"/>
          <p:cNvSpPr/>
          <p:nvPr/>
        </p:nvSpPr>
        <p:spPr>
          <a:xfrm>
            <a:off y="114777" x="7287215"/>
            <a:ext cy="1285516" cx="129147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Improve Results Display</a:t>
            </a:r>
          </a:p>
          <a:p>
            <a:pPr rtl="0" lvl="0">
              <a:buNone/>
            </a:pPr>
            <a:r>
              <a:rPr lang="en" sz="2400"/>
              <a:t>(Preview)</a:t>
            </a:r>
          </a:p>
          <a:p>
            <a:pPr>
              <a:buNone/>
            </a:pPr>
            <a:r>
              <a:rPr lang="en" sz="2400"/>
              <a:t>Comparing 2 Version:</a:t>
            </a:r>
          </a:p>
        </p:txBody>
      </p:sp>
      <p:sp>
        <p:nvSpPr>
          <p:cNvPr name="Shape 97" id="97"/>
          <p:cNvSpPr/>
          <p:nvPr/>
        </p:nvSpPr>
        <p:spPr>
          <a:xfrm>
            <a:off y="114777" x="7227465"/>
            <a:ext cy="1285516" cx="12914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98" id="98"/>
          <p:cNvSpPr txBox="1"/>
          <p:nvPr/>
        </p:nvSpPr>
        <p:spPr>
          <a:xfrm>
            <a:off y="2163525" x="1442350"/>
            <a:ext cy="3850799" cx="6096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 sz="6000"/>
              <a:t>LIVE 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