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63" r:id="rId1"/>
  </p:sldMasterIdLst>
  <p:notesMasterIdLst>
    <p:notesMasterId r:id="rId17"/>
  </p:notesMasterIdLst>
  <p:handoutMasterIdLst>
    <p:handoutMasterId r:id="rId18"/>
  </p:handoutMasterIdLst>
  <p:sldIdLst>
    <p:sldId id="280" r:id="rId2"/>
    <p:sldId id="281" r:id="rId3"/>
    <p:sldId id="292" r:id="rId4"/>
    <p:sldId id="293" r:id="rId5"/>
    <p:sldId id="289" r:id="rId6"/>
    <p:sldId id="290" r:id="rId7"/>
    <p:sldId id="282" r:id="rId8"/>
    <p:sldId id="306" r:id="rId9"/>
    <p:sldId id="314" r:id="rId10"/>
    <p:sldId id="312" r:id="rId11"/>
    <p:sldId id="308" r:id="rId12"/>
    <p:sldId id="309" r:id="rId13"/>
    <p:sldId id="287" r:id="rId14"/>
    <p:sldId id="307" r:id="rId15"/>
    <p:sldId id="310" r:id="rId16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8" autoAdjust="0"/>
    <p:restoredTop sz="94622" autoAdjust="0"/>
  </p:normalViewPr>
  <p:slideViewPr>
    <p:cSldViewPr>
      <p:cViewPr varScale="1">
        <p:scale>
          <a:sx n="90" d="100"/>
          <a:sy n="90" d="100"/>
        </p:scale>
        <p:origin x="126" y="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62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28C3AA1F-3716-463C-9F2A-C39462E25A6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F1AC2BA1-2C9E-477F-B933-F54337EDC161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27652" name="Rectangle 4">
            <a:extLst>
              <a:ext uri="{FF2B5EF4-FFF2-40B4-BE49-F238E27FC236}">
                <a16:creationId xmlns:a16="http://schemas.microsoft.com/office/drawing/2014/main" id="{A0AB6BB4-D875-442F-9DA7-40E80938FA0B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27653" name="Rectangle 5">
            <a:extLst>
              <a:ext uri="{FF2B5EF4-FFF2-40B4-BE49-F238E27FC236}">
                <a16:creationId xmlns:a16="http://schemas.microsoft.com/office/drawing/2014/main" id="{D1DB8A55-ABD8-497F-99B4-87A8E5A51092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anose="02020603050405020304" pitchFamily="18" charset="0"/>
              </a:defRPr>
            </a:lvl1pPr>
          </a:lstStyle>
          <a:p>
            <a:fld id="{1DBC0F8B-6933-4D19-9FD2-95F46E7CEE1C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BE2DF68F-801D-4D54-B1FD-7E38B319F6D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3B2691EE-86FD-4298-A6CA-5E168C663A6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E88BC9F9-5A9A-41F9-AB84-2A2FC2186209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2A0E6B54-C7CE-4916-9432-EE35532CC363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5126" name="Rectangle 6">
            <a:extLst>
              <a:ext uri="{FF2B5EF4-FFF2-40B4-BE49-F238E27FC236}">
                <a16:creationId xmlns:a16="http://schemas.microsoft.com/office/drawing/2014/main" id="{0DC1CAFA-6BC4-414E-A931-82137DAA6EA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5127" name="Rectangle 7">
            <a:extLst>
              <a:ext uri="{FF2B5EF4-FFF2-40B4-BE49-F238E27FC236}">
                <a16:creationId xmlns:a16="http://schemas.microsoft.com/office/drawing/2014/main" id="{6D5AEA81-0CC5-4778-8839-CEA4C00C27C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anose="02020603050405020304" pitchFamily="18" charset="0"/>
              </a:defRPr>
            </a:lvl1pPr>
          </a:lstStyle>
          <a:p>
            <a:fld id="{479D53A4-0697-40BE-902E-490879E6CB7D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E0B91625-B3F1-435E-8B0B-E2AB4E57AF7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7025880-D2F0-435C-9CC9-586F5F45979B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88066" name="Rectangle 2">
            <a:extLst>
              <a:ext uri="{FF2B5EF4-FFF2-40B4-BE49-F238E27FC236}">
                <a16:creationId xmlns:a16="http://schemas.microsoft.com/office/drawing/2014/main" id="{13A09ABD-2BDA-480B-A157-B1CD29AF5F2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88067" name="Rectangle 3">
            <a:extLst>
              <a:ext uri="{FF2B5EF4-FFF2-40B4-BE49-F238E27FC236}">
                <a16:creationId xmlns:a16="http://schemas.microsoft.com/office/drawing/2014/main" id="{498AA5BA-B2A4-41B5-97C1-A022323EDE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300E39C-E84F-4C3F-A216-BF6F8027586E}" type="datetime1">
              <a:rPr lang="en-US" smtClean="0"/>
              <a:t>10/23/2024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CPE495/488 Design Review, Group 0x, UAH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669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6BF143F-FD09-47BA-9080-3BC759BF18D6}" type="datetime1">
              <a:rPr lang="en-US" smtClean="0"/>
              <a:t>10/23/2024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CPE495/488 Design Review, Group 0x, UAH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C4B13-3860-4E30-95D7-80108C059EC3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56214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4486A45-2D5F-4B3B-A30A-65DFE092EF77}" type="datetime1">
              <a:rPr lang="en-US" smtClean="0"/>
              <a:t>10/23/2024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CPE495/488 Design Review, Group 0x, UAH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580B0-D6E8-4DBE-8CA4-B6FEFB2F7AE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47277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47D71E7-87E5-4685-BD75-41F9F3949402}" type="datetime1">
              <a:rPr lang="en-US" smtClean="0"/>
              <a:t>10/23/2024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CPE495/488 Design Review, Group 0x, UAH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E61EB-5A49-40F0-BC1D-6FF5A8674493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23861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CPE495/488 Design Review, Group 0x, UAH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978FB-8EC6-49E3-9AF1-0AED3117441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012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2A743D6-CE14-4458-AF8C-DEFD7061BD02}" type="datetime1">
              <a:rPr lang="en-US" smtClean="0"/>
              <a:t>10/23/2024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CPE495/488 Design Review, Group 0x, UAH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6552-A928-4185-8971-89A8CB729393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68257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4BF379-BF3C-4EFE-A16A-74E115E1D8D6}" type="datetime1">
              <a:rPr lang="en-US" smtClean="0"/>
              <a:t>10/23/2024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CPE495/488 Design Review, Group 0x, UAH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0E7CC-FC6F-4E9E-AA2B-79A7878B504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2735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1E46975-D12C-4727-867C-F859089044FE}" type="datetime1">
              <a:rPr lang="en-US" smtClean="0"/>
              <a:t>10/23/2024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CPE495/488 Design Review, Group 0x, UAH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F2B3A-DF39-4946-B4F7-F82F44F328A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6303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876DAE1-D03B-430B-B02F-B2BF144FE029}" type="datetime1">
              <a:rPr lang="en-US" smtClean="0"/>
              <a:t>10/23/2024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CPE495/488 Design Review, Group 0x, UAH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4A48A-E072-41CF-873D-C2B1675DD30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5209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BBD9D1D-4E1C-421F-9B7D-08AA3FFE92CD}" type="datetime1">
              <a:rPr lang="en-US" smtClean="0"/>
              <a:t>10/23/2024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CPE495/488 Design Review, Group 0x, UAH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E22AA-B883-4964-AC52-AB2908271C4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69692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BBC7A46-848E-465B-8D1C-2C8CC14B8673}" type="datetime1">
              <a:rPr lang="en-US" smtClean="0"/>
              <a:t>10/23/2024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CPE495/488 Design Review, Group 0x, UAH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E8AF8-D042-49D3-BD24-5E39B63557A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19797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311383"/>
            <a:ext cx="11430000" cy="8316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253330"/>
            <a:ext cx="11430000" cy="49950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" y="6477000"/>
            <a:ext cx="10896600" cy="2605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en-US"/>
              <a:t>CPE495/488 Design Review, Group 0x, UAH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77600" y="6477000"/>
            <a:ext cx="457200" cy="2605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8E700D-F616-4990-B49E-5D778E235719}" type="slidenum">
              <a:rPr lang="en-US" altLang="en-US" smtClean="0"/>
              <a:pPr/>
              <a:t>‹#›</a:t>
            </a:fld>
            <a:endParaRPr lang="en-US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17CD55E-7457-4242-A634-9D6B65D8D076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2583" y="-78998"/>
            <a:ext cx="1567234" cy="831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159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4" name="Rectangle 8">
            <a:extLst>
              <a:ext uri="{FF2B5EF4-FFF2-40B4-BE49-F238E27FC236}">
                <a16:creationId xmlns:a16="http://schemas.microsoft.com/office/drawing/2014/main" id="{212BBDE6-1D78-41E4-A2BD-A9CB380F72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2300" y="6165850"/>
            <a:ext cx="5867400" cy="692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  <a:buSzPct val="80000"/>
            </a:pPr>
            <a:r>
              <a:rPr lang="en-US" altLang="en-US" sz="2000" b="1" dirty="0">
                <a:latin typeface="Arial" panose="020B0604020202020204" pitchFamily="34" charset="0"/>
              </a:rPr>
              <a:t>email: </a:t>
            </a:r>
            <a:r>
              <a:rPr lang="en-US" altLang="en-US" dirty="0">
                <a:latin typeface="Comic Sans MS" panose="030F0702030302020204" pitchFamily="66" charset="0"/>
              </a:rPr>
              <a:t>e.mail@uah.edu</a:t>
            </a:r>
          </a:p>
        </p:txBody>
      </p:sp>
      <p:sp>
        <p:nvSpPr>
          <p:cNvPr id="60425" name="Rectangle 9">
            <a:extLst>
              <a:ext uri="{FF2B5EF4-FFF2-40B4-BE49-F238E27FC236}">
                <a16:creationId xmlns:a16="http://schemas.microsoft.com/office/drawing/2014/main" id="{077B9472-6110-4E82-9BD4-1BFF4DD8CE0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057400" y="1736726"/>
            <a:ext cx="8077200" cy="1920875"/>
          </a:xfrm>
        </p:spPr>
        <p:txBody>
          <a:bodyPr/>
          <a:lstStyle/>
          <a:p>
            <a:r>
              <a:rPr lang="en-US" altLang="en-US" sz="4800"/>
              <a:t>Project Title</a:t>
            </a:r>
            <a:br>
              <a:rPr lang="en-US" altLang="en-US" sz="4800"/>
            </a:br>
            <a:r>
              <a:rPr lang="en-US" altLang="en-US" sz="4800"/>
              <a:t>(as descriptive as possible)</a:t>
            </a:r>
          </a:p>
        </p:txBody>
      </p:sp>
      <p:sp>
        <p:nvSpPr>
          <p:cNvPr id="60426" name="Rectangle 10">
            <a:extLst>
              <a:ext uri="{FF2B5EF4-FFF2-40B4-BE49-F238E27FC236}">
                <a16:creationId xmlns:a16="http://schemas.microsoft.com/office/drawing/2014/main" id="{22FB682D-44EF-406F-9381-83C259E26804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743200" y="3733800"/>
            <a:ext cx="6400800" cy="21336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80000"/>
              </a:lnSpc>
            </a:pPr>
            <a:r>
              <a:rPr lang="en-US" altLang="en-US" sz="2400" dirty="0"/>
              <a:t>Group Members</a:t>
            </a:r>
          </a:p>
          <a:p>
            <a:pPr>
              <a:lnSpc>
                <a:spcPct val="80000"/>
              </a:lnSpc>
            </a:pPr>
            <a:endParaRPr lang="en-US" altLang="en-US" sz="2400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en-US" dirty="0"/>
              <a:t>CPE 495: Computer Engineering Design I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en-US" dirty="0"/>
              <a:t>CPE 488: Cybersecurity Engineering Capstone I</a:t>
            </a:r>
            <a:endParaRPr lang="en-US" altLang="en-US" sz="2400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en-US" sz="2400" dirty="0"/>
              <a:t>Electrical and Computer Engineering </a:t>
            </a:r>
            <a:br>
              <a:rPr lang="en-US" altLang="en-US" sz="2400" dirty="0"/>
            </a:br>
            <a:r>
              <a:rPr lang="en-US" altLang="en-US" sz="2400" dirty="0"/>
              <a:t>The University of Alabama in Huntsville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>
            <a:extLst>
              <a:ext uri="{FF2B5EF4-FFF2-40B4-BE49-F238E27FC236}">
                <a16:creationId xmlns:a16="http://schemas.microsoft.com/office/drawing/2014/main" id="{36A2090C-8704-446D-A77F-D026D61378E9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Current Functionality of the Project</a:t>
            </a:r>
          </a:p>
        </p:txBody>
      </p:sp>
      <p:sp>
        <p:nvSpPr>
          <p:cNvPr id="125955" name="Rectangle 3">
            <a:extLst>
              <a:ext uri="{FF2B5EF4-FFF2-40B4-BE49-F238E27FC236}">
                <a16:creationId xmlns:a16="http://schemas.microsoft.com/office/drawing/2014/main" id="{897F4322-0474-4A2D-95D2-8F0A6726CB5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What has been accomplished in your project so far?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43358C-75D1-4A65-BAA2-3AD5E3452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CPE495/488 Design Review, Group 0x, UAH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3DF262-60F9-498E-9D1D-490B55FD3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227C5-49BC-4852-A9CB-757326C54ADD}" type="slidenum">
              <a:rPr lang="en-US" altLang="en-US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60448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>
            <a:extLst>
              <a:ext uri="{FF2B5EF4-FFF2-40B4-BE49-F238E27FC236}">
                <a16:creationId xmlns:a16="http://schemas.microsoft.com/office/drawing/2014/main" id="{36A2090C-8704-446D-A77F-D026D61378E9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Expected Additional Functionality of the Project</a:t>
            </a:r>
          </a:p>
        </p:txBody>
      </p:sp>
      <p:sp>
        <p:nvSpPr>
          <p:cNvPr id="125955" name="Rectangle 3">
            <a:extLst>
              <a:ext uri="{FF2B5EF4-FFF2-40B4-BE49-F238E27FC236}">
                <a16:creationId xmlns:a16="http://schemas.microsoft.com/office/drawing/2014/main" id="{897F4322-0474-4A2D-95D2-8F0A6726CB5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What do you plan to accomplish between the Design Review and end of the semester?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43358C-75D1-4A65-BAA2-3AD5E3452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CPE495/488 Design Review, Group 0x, UAH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3DF262-60F9-498E-9D1D-490B55FD3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227C5-49BC-4852-A9CB-757326C54ADD}" type="slidenum">
              <a:rPr lang="en-US" altLang="en-US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353462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>
            <a:extLst>
              <a:ext uri="{FF2B5EF4-FFF2-40B4-BE49-F238E27FC236}">
                <a16:creationId xmlns:a16="http://schemas.microsoft.com/office/drawing/2014/main" id="{36A2090C-8704-446D-A77F-D026D61378E9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Lessons Learned</a:t>
            </a:r>
          </a:p>
        </p:txBody>
      </p:sp>
      <p:sp>
        <p:nvSpPr>
          <p:cNvPr id="125955" name="Rectangle 3">
            <a:extLst>
              <a:ext uri="{FF2B5EF4-FFF2-40B4-BE49-F238E27FC236}">
                <a16:creationId xmlns:a16="http://schemas.microsoft.com/office/drawing/2014/main" id="{897F4322-0474-4A2D-95D2-8F0A6726CB5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What did you learn working on your project? </a:t>
            </a:r>
          </a:p>
          <a:p>
            <a:r>
              <a:rPr lang="en-US" altLang="en-US" dirty="0"/>
              <a:t>What activities were more complicated than expected? And what were easier than expected? </a:t>
            </a:r>
          </a:p>
          <a:p>
            <a:r>
              <a:rPr lang="en-US" altLang="en-US" dirty="0"/>
              <a:t>Other lessons learned?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43358C-75D1-4A65-BAA2-3AD5E3452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CPE495/488 Design Review, Group 0x, UAH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3DF262-60F9-498E-9D1D-490B55FD3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227C5-49BC-4852-A9CB-757326C54ADD}" type="slidenum">
              <a:rPr lang="en-US" altLang="en-US"/>
              <a:pPr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603386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>
            <a:extLst>
              <a:ext uri="{FF2B5EF4-FFF2-40B4-BE49-F238E27FC236}">
                <a16:creationId xmlns:a16="http://schemas.microsoft.com/office/drawing/2014/main" id="{32CCF50F-5204-463F-9C13-46CE53A59918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Project Management/Timeline Analysis</a:t>
            </a:r>
          </a:p>
        </p:txBody>
      </p:sp>
      <p:sp>
        <p:nvSpPr>
          <p:cNvPr id="100355" name="Rectangle 3">
            <a:extLst>
              <a:ext uri="{FF2B5EF4-FFF2-40B4-BE49-F238E27FC236}">
                <a16:creationId xmlns:a16="http://schemas.microsoft.com/office/drawing/2014/main" id="{3E8DDC6E-4544-42A4-89F2-D09A00C7DD6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Compare original timeline and actual timeline of the project</a:t>
            </a:r>
          </a:p>
          <a:p>
            <a:r>
              <a:rPr lang="en-US" altLang="en-US" dirty="0"/>
              <a:t>Did you miss any milestone dates? </a:t>
            </a:r>
          </a:p>
          <a:p>
            <a:r>
              <a:rPr lang="en-US" altLang="en-US" dirty="0"/>
              <a:t>What do you plan to do to avoid similar issues for the rest of the project?</a:t>
            </a:r>
          </a:p>
          <a:p>
            <a:r>
              <a:rPr lang="en-US" altLang="en-US" dirty="0"/>
              <a:t>What are actual individual project contributions of each team member?</a:t>
            </a:r>
          </a:p>
          <a:p>
            <a:pPr lvl="1"/>
            <a:r>
              <a:rPr lang="en-US" altLang="en-US" dirty="0"/>
              <a:t>How do these contributions relate to the originally proposed plan?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6736E2-6F9C-470E-9104-8046611B4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CPE495/488 Design Review, Group 0x, UAH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7B868F-92DD-4D3A-A07E-727E10B32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6B030-AD59-459F-B606-09B3FD92A002}" type="slidenum">
              <a:rPr lang="en-US" altLang="en-US"/>
              <a:pPr/>
              <a:t>13</a:t>
            </a:fld>
            <a:endParaRPr lang="en-US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>
            <a:extLst>
              <a:ext uri="{FF2B5EF4-FFF2-40B4-BE49-F238E27FC236}">
                <a16:creationId xmlns:a16="http://schemas.microsoft.com/office/drawing/2014/main" id="{36A2090C-8704-446D-A77F-D026D61378E9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Individual Responsibility </a:t>
            </a:r>
          </a:p>
        </p:txBody>
      </p:sp>
      <p:sp>
        <p:nvSpPr>
          <p:cNvPr id="125955" name="Rectangle 3">
            <a:extLst>
              <a:ext uri="{FF2B5EF4-FFF2-40B4-BE49-F238E27FC236}">
                <a16:creationId xmlns:a16="http://schemas.microsoft.com/office/drawing/2014/main" id="{897F4322-0474-4A2D-95D2-8F0A6726CB5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Exact specification of activities for each group member</a:t>
            </a:r>
          </a:p>
          <a:p>
            <a:r>
              <a:rPr lang="en-US" altLang="en-US"/>
              <a:t>Contingency plan </a:t>
            </a:r>
          </a:p>
          <a:p>
            <a:pPr lvl="1"/>
            <a:r>
              <a:rPr lang="en-US" altLang="en-US"/>
              <a:t>Distribution of activities or change of plan if </a:t>
            </a:r>
            <a:br>
              <a:rPr lang="en-US" altLang="en-US"/>
            </a:br>
            <a:r>
              <a:rPr lang="en-US" altLang="en-US"/>
              <a:t>the particular group member does not deliver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43358C-75D1-4A65-BAA2-3AD5E3452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CPE495/488 Design Review, Group 0x, UAH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3DF262-60F9-498E-9D1D-490B55FD3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227C5-49BC-4852-A9CB-757326C54ADD}" type="slidenum">
              <a:rPr lang="en-US" altLang="en-US"/>
              <a:pPr/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27189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>
            <a:extLst>
              <a:ext uri="{FF2B5EF4-FFF2-40B4-BE49-F238E27FC236}">
                <a16:creationId xmlns:a16="http://schemas.microsoft.com/office/drawing/2014/main" id="{36A2090C-8704-446D-A77F-D026D61378E9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Conclusions</a:t>
            </a:r>
          </a:p>
        </p:txBody>
      </p:sp>
      <p:sp>
        <p:nvSpPr>
          <p:cNvPr id="125955" name="Rectangle 3">
            <a:extLst>
              <a:ext uri="{FF2B5EF4-FFF2-40B4-BE49-F238E27FC236}">
                <a16:creationId xmlns:a16="http://schemas.microsoft.com/office/drawing/2014/main" id="{897F4322-0474-4A2D-95D2-8F0A6726CB5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Describe the problem and the solution</a:t>
            </a:r>
          </a:p>
          <a:p>
            <a:r>
              <a:rPr lang="en-US" altLang="en-US" dirty="0"/>
              <a:t>What is innovative in your project? </a:t>
            </a:r>
          </a:p>
          <a:p>
            <a:r>
              <a:rPr lang="en-US" altLang="en-US" dirty="0"/>
              <a:t>What has been accomplished?</a:t>
            </a:r>
          </a:p>
          <a:p>
            <a:r>
              <a:rPr lang="en-US" altLang="en-US" dirty="0"/>
              <a:t>What is expected impact of your project?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43358C-75D1-4A65-BAA2-3AD5E3452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CPE495/488 Design Review, Group 0x, UAH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3DF262-60F9-498E-9D1D-490B55FD3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227C5-49BC-4852-A9CB-757326C54ADD}" type="slidenum">
              <a:rPr lang="en-US" altLang="en-US"/>
              <a:pPr/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7818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>
            <a:extLst>
              <a:ext uri="{FF2B5EF4-FFF2-40B4-BE49-F238E27FC236}">
                <a16:creationId xmlns:a16="http://schemas.microsoft.com/office/drawing/2014/main" id="{0D940D3B-8070-40B7-B208-3C9BCFC72DE6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Need</a:t>
            </a:r>
          </a:p>
        </p:txBody>
      </p:sp>
      <p:sp>
        <p:nvSpPr>
          <p:cNvPr id="89091" name="Rectangle 3">
            <a:extLst>
              <a:ext uri="{FF2B5EF4-FFF2-40B4-BE49-F238E27FC236}">
                <a16:creationId xmlns:a16="http://schemas.microsoft.com/office/drawing/2014/main" id="{7ED5BE66-3A97-4898-A46C-60AA1BEA5E9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Describe the need or opportunity</a:t>
            </a:r>
          </a:p>
          <a:p>
            <a:pPr lvl="1"/>
            <a:r>
              <a:rPr lang="en-US" altLang="en-US"/>
              <a:t>Lack of the proposed device/software, or</a:t>
            </a:r>
          </a:p>
          <a:p>
            <a:pPr lvl="1"/>
            <a:r>
              <a:rPr lang="en-US" altLang="en-US"/>
              <a:t>New enabling technology that can make existing devices smaller, lighter, faster, more power efficient, less obtrusive, better user interface, …</a:t>
            </a:r>
          </a:p>
          <a:p>
            <a:r>
              <a:rPr lang="en-US" altLang="en-US"/>
              <a:t>Who is affected and who will benefit?</a:t>
            </a:r>
          </a:p>
          <a:p>
            <a:r>
              <a:rPr lang="en-US" altLang="en-US"/>
              <a:t>Slide title should be descriptive rather than use “the need”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61D009-F6EA-4E78-A3E7-BD2DA33B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CPE495/488 Design Review, Group 0x, UAH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0DE36B-956E-487E-B45F-B7AE338BB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33AF2-8784-4A47-BF10-7DF5E1998460}" type="slidenum">
              <a:rPr lang="en-US" altLang="en-US"/>
              <a:pPr/>
              <a:t>2</a:t>
            </a:fld>
            <a:endParaRPr lang="en-US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>
            <a:extLst>
              <a:ext uri="{FF2B5EF4-FFF2-40B4-BE49-F238E27FC236}">
                <a16:creationId xmlns:a16="http://schemas.microsoft.com/office/drawing/2014/main" id="{8B31F6A3-1318-42F9-948A-E40E03D10DE6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BIG PICTURE</a:t>
            </a:r>
          </a:p>
        </p:txBody>
      </p:sp>
      <p:sp>
        <p:nvSpPr>
          <p:cNvPr id="110595" name="Rectangle 3">
            <a:extLst>
              <a:ext uri="{FF2B5EF4-FFF2-40B4-BE49-F238E27FC236}">
                <a16:creationId xmlns:a16="http://schemas.microsoft.com/office/drawing/2014/main" id="{D017560A-D11B-4E09-BBBD-C4059B79BA6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81200" y="1447800"/>
            <a:ext cx="8229600" cy="1447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/>
              <a:t>A picture worth of thousand words that explains the whole project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Slide title should be also descriptive, not “big picture”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B4C55A4-BB19-4FD2-B18D-0C0672E49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CPE495/488 Design Review, Group 0x, UAH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17BA7262-AB7C-493C-88C4-FA3C8AF48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81DB3-D3BA-4BFF-9F76-68B4D00855F0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110596" name="AutoShape 4">
            <a:extLst>
              <a:ext uri="{FF2B5EF4-FFF2-40B4-BE49-F238E27FC236}">
                <a16:creationId xmlns:a16="http://schemas.microsoft.com/office/drawing/2014/main" id="{C6D34087-F8C3-42AF-A061-8D2EECE252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2971800"/>
            <a:ext cx="4876800" cy="2971800"/>
          </a:xfrm>
          <a:prstGeom prst="bevel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2900">
                <a:latin typeface="Forte" panose="03060902040502070203" pitchFamily="66" charset="0"/>
              </a:rPr>
              <a:t>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>
            <a:extLst>
              <a:ext uri="{FF2B5EF4-FFF2-40B4-BE49-F238E27FC236}">
                <a16:creationId xmlns:a16="http://schemas.microsoft.com/office/drawing/2014/main" id="{5BC3DC24-FC57-4CA9-96E7-47FBAC6E18CD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Related Research, Patents, Products, and Projects</a:t>
            </a:r>
          </a:p>
        </p:txBody>
      </p:sp>
      <p:sp>
        <p:nvSpPr>
          <p:cNvPr id="111619" name="Rectangle 3">
            <a:extLst>
              <a:ext uri="{FF2B5EF4-FFF2-40B4-BE49-F238E27FC236}">
                <a16:creationId xmlns:a16="http://schemas.microsoft.com/office/drawing/2014/main" id="{DD0CCE44-81A0-471E-B3C4-9C9D2758244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Existing Journal/Conference paper/Patents</a:t>
            </a:r>
          </a:p>
          <a:p>
            <a:r>
              <a:rPr lang="en-US" altLang="en-US" dirty="0"/>
              <a:t>Products on the market</a:t>
            </a:r>
          </a:p>
          <a:p>
            <a:r>
              <a:rPr lang="en-US" altLang="en-US" dirty="0"/>
              <a:t>Existing projects (websites and the literature)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FFC772-F7D3-4D2C-9912-EC47E7FAE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CPE495/488 Design Review, Group 0x, UAH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2610E6-554E-4A66-AF39-2101F4027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9CB6B-59B8-4A9F-A8F0-D5E45E9D3652}" type="slidenum">
              <a:rPr lang="en-US" altLang="en-US"/>
              <a:pPr/>
              <a:t>4</a:t>
            </a:fld>
            <a:endParaRPr lang="en-US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>
            <a:extLst>
              <a:ext uri="{FF2B5EF4-FFF2-40B4-BE49-F238E27FC236}">
                <a16:creationId xmlns:a16="http://schemas.microsoft.com/office/drawing/2014/main" id="{97F65154-6F6F-43A5-BE77-D1A9E564DFF0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dirty="0"/>
              <a:t>Marketing Requirements</a:t>
            </a:r>
          </a:p>
        </p:txBody>
      </p:sp>
      <p:sp>
        <p:nvSpPr>
          <p:cNvPr id="106499" name="Rectangle 3">
            <a:extLst>
              <a:ext uri="{FF2B5EF4-FFF2-40B4-BE49-F238E27FC236}">
                <a16:creationId xmlns:a16="http://schemas.microsoft.com/office/drawing/2014/main" id="{0AC8C484-75BB-4B39-A232-527F86FC9C8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Describe (as precisely as possible) </a:t>
            </a:r>
            <a:r>
              <a:rPr lang="en-US" altLang="en-US" b="1" u="sng" dirty="0"/>
              <a:t>updated </a:t>
            </a:r>
            <a:r>
              <a:rPr lang="en-US" altLang="en-US" dirty="0"/>
              <a:t>marketing requirements from your sponsor</a:t>
            </a:r>
          </a:p>
          <a:p>
            <a:pPr lvl="1"/>
            <a:r>
              <a:rPr lang="en-US" altLang="en-US" dirty="0"/>
              <a:t>If you don’t have a sponsor, provide marketing requirements by conducting interviews with possible customers</a:t>
            </a:r>
          </a:p>
          <a:p>
            <a:r>
              <a:rPr lang="en-US" altLang="en-US" dirty="0"/>
              <a:t>For this presentation limit this section to 1 slide! </a:t>
            </a:r>
          </a:p>
          <a:p>
            <a:pPr lvl="1"/>
            <a:r>
              <a:rPr lang="en-US" altLang="en-US" dirty="0"/>
              <a:t>Additional requirements can be placed in “Additional Slides” section after the end of the presentation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E3FC0F-6A89-47E6-B4F1-5F9D84364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CPE495/488 Design Review, Group 0x, UAH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37692A-E725-4295-9B5C-7878AD1B4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96859-C616-49AF-ABDA-A5D6CA20578E}" type="slidenum">
              <a:rPr lang="en-US" altLang="en-US"/>
              <a:pPr/>
              <a:t>5</a:t>
            </a:fld>
            <a:endParaRPr lang="en-US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>
            <a:extLst>
              <a:ext uri="{FF2B5EF4-FFF2-40B4-BE49-F238E27FC236}">
                <a16:creationId xmlns:a16="http://schemas.microsoft.com/office/drawing/2014/main" id="{888F6FD3-84C3-4FB4-83C8-790D0C5F39F3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dirty="0"/>
              <a:t>Engineering Requirements</a:t>
            </a:r>
          </a:p>
        </p:txBody>
      </p:sp>
      <p:sp>
        <p:nvSpPr>
          <p:cNvPr id="107523" name="Rectangle 3">
            <a:extLst>
              <a:ext uri="{FF2B5EF4-FFF2-40B4-BE49-F238E27FC236}">
                <a16:creationId xmlns:a16="http://schemas.microsoft.com/office/drawing/2014/main" id="{3848B26A-9D39-43F4-9CB9-38F5E88B3E3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Describe (as precisely as possible) </a:t>
            </a:r>
            <a:r>
              <a:rPr lang="en-US" altLang="en-US" b="1" u="sng" dirty="0"/>
              <a:t>updated </a:t>
            </a:r>
            <a:r>
              <a:rPr lang="en-US" altLang="en-US" dirty="0"/>
              <a:t>engineering requirements and associate them with marketing requirements from previous slide as described in class and in your textbook </a:t>
            </a:r>
          </a:p>
          <a:p>
            <a:r>
              <a:rPr lang="en-US" altLang="en-US" dirty="0"/>
              <a:t>For this presentation limit the most important requirements to 1 slide!</a:t>
            </a:r>
          </a:p>
          <a:p>
            <a:pPr lvl="1"/>
            <a:r>
              <a:rPr lang="en-US" altLang="en-US" dirty="0"/>
              <a:t>Additional requirements can be placed in “Additional Slides” section after the end of the presentation</a:t>
            </a:r>
          </a:p>
          <a:p>
            <a:r>
              <a:rPr lang="en-US" altLang="en-US" dirty="0"/>
              <a:t>Additional slides should present:</a:t>
            </a:r>
          </a:p>
          <a:p>
            <a:pPr lvl="1"/>
            <a:r>
              <a:rPr lang="en-US" altLang="en-US" dirty="0"/>
              <a:t>Relationship with the marketing requirements </a:t>
            </a:r>
          </a:p>
          <a:p>
            <a:pPr lvl="1"/>
            <a:r>
              <a:rPr lang="en-US" altLang="en-US" dirty="0"/>
              <a:t>Relationship with the testing plan. How do you plan to test each engineering requirement?</a:t>
            </a:r>
          </a:p>
          <a:p>
            <a:endParaRPr lang="en-US" altLang="en-US" dirty="0"/>
          </a:p>
          <a:p>
            <a:pPr>
              <a:buFont typeface="Wingdings" panose="05000000000000000000" pitchFamily="2" charset="2"/>
              <a:buNone/>
            </a:pPr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D96163-4E71-4222-860F-9ABD0383D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CPE495/488 Design Review, Group 0x, UAH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6FC627-9590-4D9A-8C87-42C73893B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B3955-EFC1-4645-A9BE-BE419B1106EA}" type="slidenum">
              <a:rPr lang="en-US" altLang="en-US"/>
              <a:pPr/>
              <a:t>6</a:t>
            </a:fld>
            <a:endParaRPr lang="en-US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>
            <a:extLst>
              <a:ext uri="{FF2B5EF4-FFF2-40B4-BE49-F238E27FC236}">
                <a16:creationId xmlns:a16="http://schemas.microsoft.com/office/drawing/2014/main" id="{9BF58599-7553-44BC-AC32-042425160783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Proposed Solution</a:t>
            </a:r>
          </a:p>
        </p:txBody>
      </p:sp>
      <p:sp>
        <p:nvSpPr>
          <p:cNvPr id="95235" name="Rectangle 3">
            <a:extLst>
              <a:ext uri="{FF2B5EF4-FFF2-40B4-BE49-F238E27FC236}">
                <a16:creationId xmlns:a16="http://schemas.microsoft.com/office/drawing/2014/main" id="{FDB8F1A8-B17F-4F5A-9DFE-3501AB8FEBC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Describe briefly the current solution for your problem</a:t>
            </a:r>
          </a:p>
          <a:p>
            <a:pPr lvl="1"/>
            <a:r>
              <a:rPr lang="en-US" altLang="en-US" dirty="0"/>
              <a:t>Start with the "Big Picture” for your design</a:t>
            </a:r>
          </a:p>
          <a:p>
            <a:pPr lvl="1"/>
            <a:r>
              <a:rPr lang="en-US" altLang="en-US" dirty="0"/>
              <a:t>At the highest-level of abstraction present each important element of your design </a:t>
            </a:r>
            <a:r>
              <a:rPr lang="en-US" altLang="en-US" baseline="30000" dirty="0"/>
              <a:t>*</a:t>
            </a:r>
          </a:p>
          <a:p>
            <a:pPr lvl="1"/>
            <a:r>
              <a:rPr lang="en-US" altLang="en-US" dirty="0"/>
              <a:t>What alternatives did you consider?</a:t>
            </a:r>
          </a:p>
          <a:p>
            <a:pPr lvl="1"/>
            <a:r>
              <a:rPr lang="en-US" altLang="en-US" dirty="0"/>
              <a:t>How did you make the design decisions in the current solution? </a:t>
            </a:r>
          </a:p>
          <a:p>
            <a:pPr lvl="1"/>
            <a:r>
              <a:rPr lang="en-US" altLang="en-US" dirty="0"/>
              <a:t>make sure to high-light the important trade-offs and design decisions that had to be made as the design progressed and what motivated these decisions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725C14-B744-4A75-BC8D-D73B79CAB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CPE495/488 Design Review, Group 0x, UAH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569F40-0359-42B3-9566-EA1D6FDA4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C88FB-144A-44E8-84F2-2E0AC0CECBC0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DE523C5-1BCD-4A10-903B-571A47E7586C}"/>
              </a:ext>
            </a:extLst>
          </p:cNvPr>
          <p:cNvSpPr/>
          <p:nvPr/>
        </p:nvSpPr>
        <p:spPr>
          <a:xfrm>
            <a:off x="152400" y="5905087"/>
            <a:ext cx="11201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en-US" baseline="30000" dirty="0"/>
              <a:t>*  </a:t>
            </a:r>
            <a:r>
              <a:rPr lang="en-US" altLang="en-US" dirty="0"/>
              <a:t>More details will be provided in the next sections “Functional Decomposition” and “Behavioral Decomposition”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>
            <a:extLst>
              <a:ext uri="{FF2B5EF4-FFF2-40B4-BE49-F238E27FC236}">
                <a16:creationId xmlns:a16="http://schemas.microsoft.com/office/drawing/2014/main" id="{36A2090C-8704-446D-A77F-D026D61378E9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Functional Decomposition</a:t>
            </a:r>
          </a:p>
        </p:txBody>
      </p:sp>
      <p:sp>
        <p:nvSpPr>
          <p:cNvPr id="125955" name="Rectangle 3">
            <a:extLst>
              <a:ext uri="{FF2B5EF4-FFF2-40B4-BE49-F238E27FC236}">
                <a16:creationId xmlns:a16="http://schemas.microsoft.com/office/drawing/2014/main" id="{897F4322-0474-4A2D-95D2-8F0A6726CB5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Present updated Functional Decomposition of your system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43358C-75D1-4A65-BAA2-3AD5E3452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CPE495/488 Design Review, Group 0x, UAH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3DF262-60F9-498E-9D1D-490B55FD3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227C5-49BC-4852-A9CB-757326C54ADD}" type="slidenum">
              <a:rPr lang="en-US" altLang="en-US"/>
              <a:pPr/>
              <a:t>8</a:t>
            </a:fld>
            <a:endParaRPr lang="en-US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>
            <a:extLst>
              <a:ext uri="{FF2B5EF4-FFF2-40B4-BE49-F238E27FC236}">
                <a16:creationId xmlns:a16="http://schemas.microsoft.com/office/drawing/2014/main" id="{36A2090C-8704-446D-A77F-D026D61378E9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Behavioral Decomposition</a:t>
            </a:r>
          </a:p>
        </p:txBody>
      </p:sp>
      <p:sp>
        <p:nvSpPr>
          <p:cNvPr id="125955" name="Rectangle 3">
            <a:extLst>
              <a:ext uri="{FF2B5EF4-FFF2-40B4-BE49-F238E27FC236}">
                <a16:creationId xmlns:a16="http://schemas.microsoft.com/office/drawing/2014/main" id="{897F4322-0474-4A2D-95D2-8F0A6726CB5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Present updated Behavioral Decomposition of your system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43358C-75D1-4A65-BAA2-3AD5E3452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CPE495/488 Design Review, Group 0x, UAH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3DF262-60F9-498E-9D1D-490B55FD3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227C5-49BC-4852-A9CB-757326C54ADD}" type="slidenum">
              <a:rPr lang="en-US" altLang="en-US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47010622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971</TotalTime>
  <Words>724</Words>
  <Application>Microsoft Office PowerPoint</Application>
  <PresentationFormat>Widescreen</PresentationFormat>
  <Paragraphs>97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Calibri Light</vt:lpstr>
      <vt:lpstr>Comic Sans MS</vt:lpstr>
      <vt:lpstr>Forte</vt:lpstr>
      <vt:lpstr>Times New Roman</vt:lpstr>
      <vt:lpstr>Wingdings</vt:lpstr>
      <vt:lpstr>Stream</vt:lpstr>
      <vt:lpstr>Project Title (as descriptive as possible)</vt:lpstr>
      <vt:lpstr>The Need</vt:lpstr>
      <vt:lpstr>BIG PICTURE</vt:lpstr>
      <vt:lpstr>Related Research, Patents, Products, and Projects</vt:lpstr>
      <vt:lpstr>Marketing Requirements</vt:lpstr>
      <vt:lpstr>Engineering Requirements</vt:lpstr>
      <vt:lpstr>Proposed Solution</vt:lpstr>
      <vt:lpstr>Functional Decomposition</vt:lpstr>
      <vt:lpstr>Behavioral Decomposition</vt:lpstr>
      <vt:lpstr>Current Functionality of the Project</vt:lpstr>
      <vt:lpstr>Expected Additional Functionality of the Project</vt:lpstr>
      <vt:lpstr>Lessons Learned</vt:lpstr>
      <vt:lpstr>Project Management/Timeline Analysis</vt:lpstr>
      <vt:lpstr>Individual Responsibility </vt:lpstr>
      <vt:lpstr>Conclusions</vt:lpstr>
    </vt:vector>
  </TitlesOfParts>
  <Company>UAH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CPE495 Project Proposal Template</dc:title>
  <dc:creator>Dr. Emil Jovanov</dc:creator>
  <cp:lastModifiedBy>Buren E Wells Jr</cp:lastModifiedBy>
  <cp:revision>78</cp:revision>
  <cp:lastPrinted>2000-08-31T19:14:43Z</cp:lastPrinted>
  <dcterms:created xsi:type="dcterms:W3CDTF">2000-08-22T23:43:45Z</dcterms:created>
  <dcterms:modified xsi:type="dcterms:W3CDTF">2024-10-23T22:21:01Z</dcterms:modified>
</cp:coreProperties>
</file>