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7" r:id="rId42"/>
    <p:sldId id="298" r:id="rId43"/>
    <p:sldId id="299" r:id="rId44"/>
  </p:sldIdLst>
  <p:sldSz cx="12192000" cy="6858000"/>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htxNfRzt3o9waXvm8dNbJjdNEI9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lliam Lochte"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0EBDB6-5C6A-450D-953B-A4BFFA922E75}">
  <a:tblStyle styleId="{B90EBDB6-5C6A-450D-953B-A4BFFA922E7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BCBF20D-E1F8-4987-A8B4-83E606921EF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56"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8"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4144963" y="0"/>
            <a:ext cx="3170237" cy="479425"/>
          </a:xfrm>
          <a:prstGeom prst="rect">
            <a:avLst/>
          </a:prstGeom>
          <a:noFill/>
          <a:ln>
            <a:noFill/>
          </a:ln>
        </p:spPr>
        <p:txBody>
          <a:bodyPr spcFirstLastPara="1" wrap="square" lIns="96650" tIns="48325" rIns="96650" bIns="48325"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21775"/>
            <a:ext cx="3170238" cy="479425"/>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chemeClr val="dk1"/>
                </a:solidFill>
                <a:latin typeface="Times New Roman"/>
                <a:ea typeface="Times New Roman"/>
                <a:cs typeface="Times New Roman"/>
                <a:sym typeface="Times New Roman"/>
              </a:rPr>
              <a:t>‹#›</a:t>
            </a:fld>
            <a:endParaRPr sz="1300" b="0" i="0" u="none" strike="noStrike" cap="none" dirty="0">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dirty="0"/>
          </a:p>
        </p:txBody>
      </p:sp>
      <p:sp>
        <p:nvSpPr>
          <p:cNvPr id="62" name="Google Shape;62;p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 name="Google Shape;63;p1: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49df81d0fa_0_6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49df81d0fa_0_63:notes"/>
          <p:cNvSpPr txBox="1">
            <a:spLocks noGrp="1"/>
          </p:cNvSpPr>
          <p:nvPr>
            <p:ph type="body" idx="1"/>
          </p:nvPr>
        </p:nvSpPr>
        <p:spPr>
          <a:xfrm>
            <a:off x="974725" y="4560888"/>
            <a:ext cx="53658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dirty="0"/>
          </a:p>
        </p:txBody>
      </p:sp>
      <p:sp>
        <p:nvSpPr>
          <p:cNvPr id="142" name="Google Shape;142;g349df81d0fa_0_63:notes"/>
          <p:cNvSpPr txBox="1">
            <a:spLocks noGrp="1"/>
          </p:cNvSpPr>
          <p:nvPr>
            <p:ph type="sldNum" idx="12"/>
          </p:nvPr>
        </p:nvSpPr>
        <p:spPr>
          <a:xfrm>
            <a:off x="4144963"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10</a:t>
            </a:fld>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04d935530d_0_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04d935530d_0_0:notes"/>
          <p:cNvSpPr txBox="1">
            <a:spLocks noGrp="1"/>
          </p:cNvSpPr>
          <p:nvPr>
            <p:ph type="body" idx="1"/>
          </p:nvPr>
        </p:nvSpPr>
        <p:spPr>
          <a:xfrm>
            <a:off x="974725" y="4560888"/>
            <a:ext cx="53658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dirty="0"/>
          </a:p>
        </p:txBody>
      </p:sp>
      <p:sp>
        <p:nvSpPr>
          <p:cNvPr id="151" name="Google Shape;151;g304d935530d_0_0:notes"/>
          <p:cNvSpPr txBox="1">
            <a:spLocks noGrp="1"/>
          </p:cNvSpPr>
          <p:nvPr>
            <p:ph type="sldNum" idx="12"/>
          </p:nvPr>
        </p:nvSpPr>
        <p:spPr>
          <a:xfrm>
            <a:off x="4144963"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11</a:t>
            </a:fld>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49df81d0fa_0_7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49df81d0fa_0_70:notes"/>
          <p:cNvSpPr txBox="1">
            <a:spLocks noGrp="1"/>
          </p:cNvSpPr>
          <p:nvPr>
            <p:ph type="body" idx="1"/>
          </p:nvPr>
        </p:nvSpPr>
        <p:spPr>
          <a:xfrm>
            <a:off x="974725" y="4560888"/>
            <a:ext cx="53658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dirty="0"/>
          </a:p>
        </p:txBody>
      </p:sp>
      <p:sp>
        <p:nvSpPr>
          <p:cNvPr id="160" name="Google Shape;160;g349df81d0fa_0_70:notes"/>
          <p:cNvSpPr txBox="1">
            <a:spLocks noGrp="1"/>
          </p:cNvSpPr>
          <p:nvPr>
            <p:ph type="sldNum" idx="12"/>
          </p:nvPr>
        </p:nvSpPr>
        <p:spPr>
          <a:xfrm>
            <a:off x="4144963"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12</a:t>
            </a:fld>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4a16387c41_0_4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4a16387c41_0_45:notes"/>
          <p:cNvSpPr txBox="1">
            <a:spLocks noGrp="1"/>
          </p:cNvSpPr>
          <p:nvPr>
            <p:ph type="body" idx="1"/>
          </p:nvPr>
        </p:nvSpPr>
        <p:spPr>
          <a:xfrm>
            <a:off x="974725" y="4560888"/>
            <a:ext cx="53658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dirty="0"/>
          </a:p>
        </p:txBody>
      </p:sp>
      <p:sp>
        <p:nvSpPr>
          <p:cNvPr id="169" name="Google Shape;169;g34a16387c41_0_45:notes"/>
          <p:cNvSpPr txBox="1">
            <a:spLocks noGrp="1"/>
          </p:cNvSpPr>
          <p:nvPr>
            <p:ph type="sldNum" idx="12"/>
          </p:nvPr>
        </p:nvSpPr>
        <p:spPr>
          <a:xfrm>
            <a:off x="4144963"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13</a:t>
            </a:fld>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4b2f561795_0_1:notes"/>
          <p:cNvSpPr>
            <a:spLocks noGrp="1" noRot="1" noChangeAspect="1"/>
          </p:cNvSpPr>
          <p:nvPr>
            <p:ph type="sldImg" idx="2"/>
          </p:nvPr>
        </p:nvSpPr>
        <p:spPr>
          <a:xfrm>
            <a:off x="457200" y="720725"/>
            <a:ext cx="64008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4b2f561795_0_1:notes"/>
          <p:cNvSpPr txBox="1">
            <a:spLocks noGrp="1"/>
          </p:cNvSpPr>
          <p:nvPr>
            <p:ph type="body" idx="1"/>
          </p:nvPr>
        </p:nvSpPr>
        <p:spPr>
          <a:xfrm>
            <a:off x="974725" y="4560888"/>
            <a:ext cx="53658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dirty="0"/>
          </a:p>
        </p:txBody>
      </p:sp>
      <p:sp>
        <p:nvSpPr>
          <p:cNvPr id="178" name="Google Shape;178;g34b2f561795_0_1:notes"/>
          <p:cNvSpPr txBox="1">
            <a:spLocks noGrp="1"/>
          </p:cNvSpPr>
          <p:nvPr>
            <p:ph type="sldNum" idx="12"/>
          </p:nvPr>
        </p:nvSpPr>
        <p:spPr>
          <a:xfrm>
            <a:off x="4144963"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14</a:t>
            </a:fld>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49df81d0fa_0_77:notes"/>
          <p:cNvSpPr>
            <a:spLocks noGrp="1" noRot="1" noChangeAspect="1"/>
          </p:cNvSpPr>
          <p:nvPr>
            <p:ph type="sldImg" idx="2"/>
          </p:nvPr>
        </p:nvSpPr>
        <p:spPr>
          <a:xfrm>
            <a:off x="457200" y="720725"/>
            <a:ext cx="64008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49df81d0fa_0_77:notes"/>
          <p:cNvSpPr txBox="1">
            <a:spLocks noGrp="1"/>
          </p:cNvSpPr>
          <p:nvPr>
            <p:ph type="body" idx="1"/>
          </p:nvPr>
        </p:nvSpPr>
        <p:spPr>
          <a:xfrm>
            <a:off x="974725" y="4560888"/>
            <a:ext cx="53658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r>
              <a:rPr lang="en-US" dirty="0"/>
              <a:t>Using the appropriate design representation format present the details of your design. At the highest-level of abstraction start with the overall organization of main components and their interactions. Then present each important element of your design. As you present this material make sure to highlight the important trade-offs and design decisions that had to be made as the design progressed and what motivated these decisions.</a:t>
            </a:r>
            <a:endParaRPr dirty="0"/>
          </a:p>
        </p:txBody>
      </p:sp>
      <p:sp>
        <p:nvSpPr>
          <p:cNvPr id="187" name="Google Shape;187;g349df81d0fa_0_77:notes"/>
          <p:cNvSpPr txBox="1">
            <a:spLocks noGrp="1"/>
          </p:cNvSpPr>
          <p:nvPr>
            <p:ph type="sldNum" idx="12"/>
          </p:nvPr>
        </p:nvSpPr>
        <p:spPr>
          <a:xfrm>
            <a:off x="4144963"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15</a:t>
            </a:fld>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4a7a1cb4f7_0_0:notes"/>
          <p:cNvSpPr>
            <a:spLocks noGrp="1" noRot="1" noChangeAspect="1"/>
          </p:cNvSpPr>
          <p:nvPr>
            <p:ph type="sldImg" idx="2"/>
          </p:nvPr>
        </p:nvSpPr>
        <p:spPr>
          <a:xfrm>
            <a:off x="457200" y="720725"/>
            <a:ext cx="64008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34a7a1cb4f7_0_0:notes"/>
          <p:cNvSpPr txBox="1">
            <a:spLocks noGrp="1"/>
          </p:cNvSpPr>
          <p:nvPr>
            <p:ph type="body" idx="1"/>
          </p:nvPr>
        </p:nvSpPr>
        <p:spPr>
          <a:xfrm>
            <a:off x="974725" y="4560888"/>
            <a:ext cx="53658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r>
              <a:rPr lang="en-US" dirty="0"/>
              <a:t>Using the appropriate design representation format present the details of your design. At the highest-level of abstraction start with the overall organization of main components and their interactions. Then present each important element of your design. As you present this material make sure to highlight the important trade-offs and design decisions that had to be made as the design progressed and what motivated these decisions.</a:t>
            </a:r>
            <a:endParaRPr dirty="0"/>
          </a:p>
        </p:txBody>
      </p:sp>
      <p:sp>
        <p:nvSpPr>
          <p:cNvPr id="196" name="Google Shape;196;g34a7a1cb4f7_0_0:notes"/>
          <p:cNvSpPr txBox="1">
            <a:spLocks noGrp="1"/>
          </p:cNvSpPr>
          <p:nvPr>
            <p:ph type="sldNum" idx="12"/>
          </p:nvPr>
        </p:nvSpPr>
        <p:spPr>
          <a:xfrm>
            <a:off x="4144963"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16</a:t>
            </a:fld>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4a7a1cb4f7_0_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4a7a1cb4f7_0_7:notes"/>
          <p:cNvSpPr txBox="1">
            <a:spLocks noGrp="1"/>
          </p:cNvSpPr>
          <p:nvPr>
            <p:ph type="body" idx="1"/>
          </p:nvPr>
        </p:nvSpPr>
        <p:spPr>
          <a:xfrm>
            <a:off x="974725" y="4560888"/>
            <a:ext cx="53658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dirty="0"/>
          </a:p>
        </p:txBody>
      </p:sp>
      <p:sp>
        <p:nvSpPr>
          <p:cNvPr id="205" name="Google Shape;205;g34a7a1cb4f7_0_7:notes"/>
          <p:cNvSpPr txBox="1">
            <a:spLocks noGrp="1"/>
          </p:cNvSpPr>
          <p:nvPr>
            <p:ph type="sldNum" idx="12"/>
          </p:nvPr>
        </p:nvSpPr>
        <p:spPr>
          <a:xfrm>
            <a:off x="4144963"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17</a:t>
            </a:fld>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49df81d0fa_0_35:notes"/>
          <p:cNvSpPr>
            <a:spLocks noGrp="1" noRot="1" noChangeAspect="1"/>
          </p:cNvSpPr>
          <p:nvPr>
            <p:ph type="sldImg" idx="2"/>
          </p:nvPr>
        </p:nvSpPr>
        <p:spPr>
          <a:xfrm>
            <a:off x="457200" y="720725"/>
            <a:ext cx="64008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349df81d0fa_0_35:notes"/>
          <p:cNvSpPr txBox="1">
            <a:spLocks noGrp="1"/>
          </p:cNvSpPr>
          <p:nvPr>
            <p:ph type="body" idx="1"/>
          </p:nvPr>
        </p:nvSpPr>
        <p:spPr>
          <a:xfrm>
            <a:off x="974725" y="4560888"/>
            <a:ext cx="53658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dirty="0"/>
          </a:p>
        </p:txBody>
      </p:sp>
      <p:sp>
        <p:nvSpPr>
          <p:cNvPr id="214" name="Google Shape;214;g349df81d0fa_0_35:notes"/>
          <p:cNvSpPr txBox="1">
            <a:spLocks noGrp="1"/>
          </p:cNvSpPr>
          <p:nvPr>
            <p:ph type="sldNum" idx="12"/>
          </p:nvPr>
        </p:nvSpPr>
        <p:spPr>
          <a:xfrm>
            <a:off x="4144963"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18</a:t>
            </a:fld>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393b7446dd_0_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2" name="Google Shape;222;g3393b7446dd_0_0:notes"/>
          <p:cNvSpPr txBox="1">
            <a:spLocks noGrp="1"/>
          </p:cNvSpPr>
          <p:nvPr>
            <p:ph type="body" idx="1"/>
          </p:nvPr>
        </p:nvSpPr>
        <p:spPr>
          <a:xfrm>
            <a:off x="974725" y="4560888"/>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Clr>
                <a:schemeClr val="dk1"/>
              </a:buClr>
              <a:buSzPts val="1100"/>
              <a:buFont typeface="Arial"/>
              <a:buNone/>
            </a:pPr>
            <a:r>
              <a:rPr lang="en-US" dirty="0"/>
              <a:t>What is the current state of the project?</a:t>
            </a:r>
            <a:endParaRPr dirty="0"/>
          </a:p>
          <a:p>
            <a:pPr marL="0" lvl="0" indent="0" algn="l" rtl="0">
              <a:lnSpc>
                <a:spcPct val="100000"/>
              </a:lnSpc>
              <a:spcBef>
                <a:spcPts val="360"/>
              </a:spcBef>
              <a:spcAft>
                <a:spcPts val="0"/>
              </a:spcAft>
              <a:buClr>
                <a:schemeClr val="dk1"/>
              </a:buClr>
              <a:buSzPts val="1100"/>
              <a:buFont typeface="Arial"/>
              <a:buNone/>
            </a:pPr>
            <a:r>
              <a:rPr lang="en-US" dirty="0"/>
              <a:t>What are the major accomplishments at the time of the presentation?</a:t>
            </a:r>
            <a:endParaRPr dirty="0"/>
          </a:p>
          <a:p>
            <a:pPr marL="0" lvl="0" indent="0" algn="l" rtl="0">
              <a:lnSpc>
                <a:spcPct val="100000"/>
              </a:lnSpc>
              <a:spcBef>
                <a:spcPts val="360"/>
              </a:spcBef>
              <a:spcAft>
                <a:spcPts val="0"/>
              </a:spcAft>
              <a:buClr>
                <a:schemeClr val="dk1"/>
              </a:buClr>
              <a:buSzPts val="1100"/>
              <a:buFont typeface="Arial"/>
              <a:buNone/>
            </a:pPr>
            <a:r>
              <a:rPr lang="en-US" dirty="0"/>
              <a:t>Analyze proposed and actual timeline and milestones.</a:t>
            </a:r>
            <a:endParaRPr dirty="0"/>
          </a:p>
          <a:p>
            <a:pPr marL="0" lvl="0" indent="0" algn="l" rtl="0">
              <a:lnSpc>
                <a:spcPct val="100000"/>
              </a:lnSpc>
              <a:spcBef>
                <a:spcPts val="360"/>
              </a:spcBef>
              <a:spcAft>
                <a:spcPts val="0"/>
              </a:spcAft>
              <a:buClr>
                <a:schemeClr val="dk1"/>
              </a:buClr>
              <a:buSzPts val="1100"/>
              <a:buFont typeface="Arial"/>
              <a:buNone/>
            </a:pPr>
            <a:r>
              <a:rPr lang="en-US" dirty="0"/>
              <a:t>Do you have critical latencies on the project?</a:t>
            </a:r>
            <a:endParaRPr dirty="0"/>
          </a:p>
          <a:p>
            <a:pPr marL="0" lvl="0" indent="0" algn="l" rtl="0">
              <a:lnSpc>
                <a:spcPct val="100000"/>
              </a:lnSpc>
              <a:spcBef>
                <a:spcPts val="360"/>
              </a:spcBef>
              <a:spcAft>
                <a:spcPts val="0"/>
              </a:spcAft>
              <a:buSzPts val="1400"/>
              <a:buNone/>
            </a:pPr>
            <a:r>
              <a:rPr lang="en-US" dirty="0"/>
              <a:t>Will you be able to complete the project as expected by the end of the semester?</a:t>
            </a:r>
            <a:endParaRPr dirty="0"/>
          </a:p>
        </p:txBody>
      </p:sp>
      <p:sp>
        <p:nvSpPr>
          <p:cNvPr id="223" name="Google Shape;223;g3393b7446dd_0_0:notes"/>
          <p:cNvSpPr txBox="1">
            <a:spLocks noGrp="1"/>
          </p:cNvSpPr>
          <p:nvPr>
            <p:ph type="sldNum" idx="12"/>
          </p:nvPr>
        </p:nvSpPr>
        <p:spPr>
          <a:xfrm>
            <a:off x="4144963" y="9121775"/>
            <a:ext cx="3170100" cy="47940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US"/>
              <a:t>19</a:t>
            </a:fld>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292191af9a_1_0:notes"/>
          <p:cNvSpPr>
            <a:spLocks noGrp="1" noRot="1" noChangeAspect="1"/>
          </p:cNvSpPr>
          <p:nvPr>
            <p:ph type="sldImg" idx="2"/>
          </p:nvPr>
        </p:nvSpPr>
        <p:spPr>
          <a:xfrm>
            <a:off x="457200" y="720725"/>
            <a:ext cx="6400800" cy="3600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0" name="Google Shape;70;g3292191af9a_1_0:notes"/>
          <p:cNvSpPr txBox="1">
            <a:spLocks noGrp="1"/>
          </p:cNvSpPr>
          <p:nvPr>
            <p:ph type="body" idx="1"/>
          </p:nvPr>
        </p:nvSpPr>
        <p:spPr>
          <a:xfrm>
            <a:off x="974725" y="4560888"/>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dirty="0"/>
          </a:p>
        </p:txBody>
      </p:sp>
      <p:sp>
        <p:nvSpPr>
          <p:cNvPr id="71" name="Google Shape;71;g3292191af9a_1_0:notes"/>
          <p:cNvSpPr txBox="1">
            <a:spLocks noGrp="1"/>
          </p:cNvSpPr>
          <p:nvPr>
            <p:ph type="sldNum" idx="12"/>
          </p:nvPr>
        </p:nvSpPr>
        <p:spPr>
          <a:xfrm>
            <a:off x="4144963" y="9121775"/>
            <a:ext cx="3170100" cy="47940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US"/>
              <a:t>2</a:t>
            </a:fld>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3940ca1dbd_1_0:notes"/>
          <p:cNvSpPr>
            <a:spLocks noGrp="1" noRot="1" noChangeAspect="1"/>
          </p:cNvSpPr>
          <p:nvPr>
            <p:ph type="sldImg" idx="2"/>
          </p:nvPr>
        </p:nvSpPr>
        <p:spPr>
          <a:xfrm>
            <a:off x="457200" y="720725"/>
            <a:ext cx="6400800" cy="3600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4" name="Google Shape;234;g33940ca1dbd_1_0:notes"/>
          <p:cNvSpPr txBox="1">
            <a:spLocks noGrp="1"/>
          </p:cNvSpPr>
          <p:nvPr>
            <p:ph type="body" idx="1"/>
          </p:nvPr>
        </p:nvSpPr>
        <p:spPr>
          <a:xfrm>
            <a:off x="974725" y="4560888"/>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dirty="0"/>
          </a:p>
        </p:txBody>
      </p:sp>
      <p:sp>
        <p:nvSpPr>
          <p:cNvPr id="235" name="Google Shape;235;g33940ca1dbd_1_0:notes"/>
          <p:cNvSpPr txBox="1">
            <a:spLocks noGrp="1"/>
          </p:cNvSpPr>
          <p:nvPr>
            <p:ph type="sldNum" idx="12"/>
          </p:nvPr>
        </p:nvSpPr>
        <p:spPr>
          <a:xfrm>
            <a:off x="4144963" y="9121775"/>
            <a:ext cx="3170100" cy="47940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US"/>
              <a:t>20</a:t>
            </a:fld>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3940ca1dbd_0_26:notes"/>
          <p:cNvSpPr>
            <a:spLocks noGrp="1" noRot="1" noChangeAspect="1"/>
          </p:cNvSpPr>
          <p:nvPr>
            <p:ph type="sldImg" idx="2"/>
          </p:nvPr>
        </p:nvSpPr>
        <p:spPr>
          <a:xfrm>
            <a:off x="457200" y="720725"/>
            <a:ext cx="6400800" cy="3600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5" name="Google Shape;245;g33940ca1dbd_0_26:notes"/>
          <p:cNvSpPr txBox="1">
            <a:spLocks noGrp="1"/>
          </p:cNvSpPr>
          <p:nvPr>
            <p:ph type="body" idx="1"/>
          </p:nvPr>
        </p:nvSpPr>
        <p:spPr>
          <a:xfrm>
            <a:off x="974725" y="4560888"/>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dirty="0"/>
          </a:p>
        </p:txBody>
      </p:sp>
      <p:sp>
        <p:nvSpPr>
          <p:cNvPr id="246" name="Google Shape;246;g33940ca1dbd_0_26:notes"/>
          <p:cNvSpPr txBox="1">
            <a:spLocks noGrp="1"/>
          </p:cNvSpPr>
          <p:nvPr>
            <p:ph type="sldNum" idx="12"/>
          </p:nvPr>
        </p:nvSpPr>
        <p:spPr>
          <a:xfrm>
            <a:off x="4144963" y="9121775"/>
            <a:ext cx="3170100" cy="47940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33940ca1dbd_0_15:notes"/>
          <p:cNvSpPr>
            <a:spLocks noGrp="1" noRot="1" noChangeAspect="1"/>
          </p:cNvSpPr>
          <p:nvPr>
            <p:ph type="sldImg" idx="2"/>
          </p:nvPr>
        </p:nvSpPr>
        <p:spPr>
          <a:xfrm>
            <a:off x="457200" y="720725"/>
            <a:ext cx="6400800" cy="3600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8" name="Google Shape;258;g33940ca1dbd_0_15:notes"/>
          <p:cNvSpPr txBox="1">
            <a:spLocks noGrp="1"/>
          </p:cNvSpPr>
          <p:nvPr>
            <p:ph type="body" idx="1"/>
          </p:nvPr>
        </p:nvSpPr>
        <p:spPr>
          <a:xfrm>
            <a:off x="974725" y="4560888"/>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dirty="0"/>
          </a:p>
        </p:txBody>
      </p:sp>
      <p:sp>
        <p:nvSpPr>
          <p:cNvPr id="259" name="Google Shape;259;g33940ca1dbd_0_15:notes"/>
          <p:cNvSpPr txBox="1">
            <a:spLocks noGrp="1"/>
          </p:cNvSpPr>
          <p:nvPr>
            <p:ph type="sldNum" idx="12"/>
          </p:nvPr>
        </p:nvSpPr>
        <p:spPr>
          <a:xfrm>
            <a:off x="4144963" y="9121775"/>
            <a:ext cx="3170100" cy="47940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US"/>
              <a:t>22</a:t>
            </a:fld>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39ea5e4a83_0_11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69" name="Google Shape;269;g339ea5e4a83_0_112:notes"/>
          <p:cNvSpPr txBox="1">
            <a:spLocks noGrp="1"/>
          </p:cNvSpPr>
          <p:nvPr>
            <p:ph type="body" idx="1"/>
          </p:nvPr>
        </p:nvSpPr>
        <p:spPr>
          <a:xfrm>
            <a:off x="974725" y="4560888"/>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dirty="0"/>
          </a:p>
        </p:txBody>
      </p:sp>
      <p:sp>
        <p:nvSpPr>
          <p:cNvPr id="270" name="Google Shape;270;g339ea5e4a83_0_112:notes"/>
          <p:cNvSpPr txBox="1">
            <a:spLocks noGrp="1"/>
          </p:cNvSpPr>
          <p:nvPr>
            <p:ph type="sldNum" idx="12"/>
          </p:nvPr>
        </p:nvSpPr>
        <p:spPr>
          <a:xfrm>
            <a:off x="4144963" y="9121775"/>
            <a:ext cx="3170100" cy="47940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US"/>
              <a:t>23</a:t>
            </a:fld>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33940ca1dbd_0_5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80" name="Google Shape;280;g33940ca1dbd_0_50:notes"/>
          <p:cNvSpPr txBox="1">
            <a:spLocks noGrp="1"/>
          </p:cNvSpPr>
          <p:nvPr>
            <p:ph type="body" idx="1"/>
          </p:nvPr>
        </p:nvSpPr>
        <p:spPr>
          <a:xfrm>
            <a:off x="974725" y="4560888"/>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dirty="0"/>
          </a:p>
        </p:txBody>
      </p:sp>
      <p:sp>
        <p:nvSpPr>
          <p:cNvPr id="281" name="Google Shape;281;g33940ca1dbd_0_50:notes"/>
          <p:cNvSpPr txBox="1">
            <a:spLocks noGrp="1"/>
          </p:cNvSpPr>
          <p:nvPr>
            <p:ph type="sldNum" idx="12"/>
          </p:nvPr>
        </p:nvSpPr>
        <p:spPr>
          <a:xfrm>
            <a:off x="4144963" y="9121775"/>
            <a:ext cx="3170100" cy="47940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US"/>
              <a:t>24</a:t>
            </a:fld>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4a7a1cb4f7_0_77:notes"/>
          <p:cNvSpPr>
            <a:spLocks noGrp="1" noRot="1" noChangeAspect="1"/>
          </p:cNvSpPr>
          <p:nvPr>
            <p:ph type="sldImg" idx="2"/>
          </p:nvPr>
        </p:nvSpPr>
        <p:spPr>
          <a:xfrm>
            <a:off x="457200" y="720725"/>
            <a:ext cx="64008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34a7a1cb4f7_0_77:notes"/>
          <p:cNvSpPr txBox="1">
            <a:spLocks noGrp="1"/>
          </p:cNvSpPr>
          <p:nvPr>
            <p:ph type="body" idx="1"/>
          </p:nvPr>
        </p:nvSpPr>
        <p:spPr>
          <a:xfrm>
            <a:off x="974725" y="4560888"/>
            <a:ext cx="53658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dirty="0"/>
          </a:p>
        </p:txBody>
      </p:sp>
      <p:sp>
        <p:nvSpPr>
          <p:cNvPr id="291" name="Google Shape;291;g34a7a1cb4f7_0_77:notes"/>
          <p:cNvSpPr txBox="1">
            <a:spLocks noGrp="1"/>
          </p:cNvSpPr>
          <p:nvPr>
            <p:ph type="sldNum" idx="12"/>
          </p:nvPr>
        </p:nvSpPr>
        <p:spPr>
          <a:xfrm>
            <a:off x="4144963"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25</a:t>
            </a:fld>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3940ca1dbd_0_6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98" name="Google Shape;298;g33940ca1dbd_0_68:notes"/>
          <p:cNvSpPr txBox="1">
            <a:spLocks noGrp="1"/>
          </p:cNvSpPr>
          <p:nvPr>
            <p:ph type="body" idx="1"/>
          </p:nvPr>
        </p:nvSpPr>
        <p:spPr>
          <a:xfrm>
            <a:off x="974725" y="4560888"/>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dirty="0"/>
          </a:p>
        </p:txBody>
      </p:sp>
      <p:sp>
        <p:nvSpPr>
          <p:cNvPr id="299" name="Google Shape;299;g33940ca1dbd_0_68:notes"/>
          <p:cNvSpPr txBox="1">
            <a:spLocks noGrp="1"/>
          </p:cNvSpPr>
          <p:nvPr>
            <p:ph type="sldNum" idx="12"/>
          </p:nvPr>
        </p:nvSpPr>
        <p:spPr>
          <a:xfrm>
            <a:off x="4144963" y="9121775"/>
            <a:ext cx="3170100" cy="47940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US"/>
              <a:t>26</a:t>
            </a:fld>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33940ca1dbd_0_75:notes"/>
          <p:cNvSpPr>
            <a:spLocks noGrp="1" noRot="1" noChangeAspect="1"/>
          </p:cNvSpPr>
          <p:nvPr>
            <p:ph type="sldImg" idx="2"/>
          </p:nvPr>
        </p:nvSpPr>
        <p:spPr>
          <a:xfrm>
            <a:off x="457200" y="720725"/>
            <a:ext cx="6400800" cy="3600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7" name="Google Shape;307;g33940ca1dbd_0_75:notes"/>
          <p:cNvSpPr txBox="1">
            <a:spLocks noGrp="1"/>
          </p:cNvSpPr>
          <p:nvPr>
            <p:ph type="body" idx="1"/>
          </p:nvPr>
        </p:nvSpPr>
        <p:spPr>
          <a:xfrm>
            <a:off x="974725" y="4560888"/>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dirty="0"/>
          </a:p>
        </p:txBody>
      </p:sp>
      <p:sp>
        <p:nvSpPr>
          <p:cNvPr id="308" name="Google Shape;308;g33940ca1dbd_0_75:notes"/>
          <p:cNvSpPr txBox="1">
            <a:spLocks noGrp="1"/>
          </p:cNvSpPr>
          <p:nvPr>
            <p:ph type="sldNum" idx="12"/>
          </p:nvPr>
        </p:nvSpPr>
        <p:spPr>
          <a:xfrm>
            <a:off x="4144963" y="9121775"/>
            <a:ext cx="3170100" cy="47940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US"/>
              <a:t>27</a:t>
            </a:fld>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afa493a832_1_5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19" name="Google Shape;319;g2afa493a832_1_57:notes"/>
          <p:cNvSpPr txBox="1">
            <a:spLocks noGrp="1"/>
          </p:cNvSpPr>
          <p:nvPr>
            <p:ph type="body" idx="1"/>
          </p:nvPr>
        </p:nvSpPr>
        <p:spPr>
          <a:xfrm>
            <a:off x="974725" y="4560888"/>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dirty="0"/>
          </a:p>
        </p:txBody>
      </p:sp>
      <p:sp>
        <p:nvSpPr>
          <p:cNvPr id="320" name="Google Shape;320;g2afa493a832_1_57:notes"/>
          <p:cNvSpPr txBox="1">
            <a:spLocks noGrp="1"/>
          </p:cNvSpPr>
          <p:nvPr>
            <p:ph type="sldNum" idx="12"/>
          </p:nvPr>
        </p:nvSpPr>
        <p:spPr>
          <a:xfrm>
            <a:off x="4144963" y="9121775"/>
            <a:ext cx="3170100" cy="47940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US"/>
              <a:t>28</a:t>
            </a:fld>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afa493a832_1_3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8" name="Google Shape;328;g2afa493a832_1_36:notes"/>
          <p:cNvSpPr txBox="1">
            <a:spLocks noGrp="1"/>
          </p:cNvSpPr>
          <p:nvPr>
            <p:ph type="body" idx="1"/>
          </p:nvPr>
        </p:nvSpPr>
        <p:spPr>
          <a:xfrm>
            <a:off x="974725" y="4560888"/>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dirty="0"/>
          </a:p>
        </p:txBody>
      </p:sp>
      <p:sp>
        <p:nvSpPr>
          <p:cNvPr id="329" name="Google Shape;329;g2afa493a832_1_36:notes"/>
          <p:cNvSpPr txBox="1">
            <a:spLocks noGrp="1"/>
          </p:cNvSpPr>
          <p:nvPr>
            <p:ph type="sldNum" idx="12"/>
          </p:nvPr>
        </p:nvSpPr>
        <p:spPr>
          <a:xfrm>
            <a:off x="4144963" y="9121775"/>
            <a:ext cx="3170100" cy="47940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US"/>
              <a:t>29</a:t>
            </a:fld>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116e21320b_3_0:notes"/>
          <p:cNvSpPr>
            <a:spLocks noGrp="1" noRot="1" noChangeAspect="1"/>
          </p:cNvSpPr>
          <p:nvPr>
            <p:ph type="sldImg" idx="2"/>
          </p:nvPr>
        </p:nvSpPr>
        <p:spPr>
          <a:xfrm>
            <a:off x="457200" y="720725"/>
            <a:ext cx="6400800" cy="3600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9" name="Google Shape;79;g3116e21320b_3_0:notes"/>
          <p:cNvSpPr txBox="1">
            <a:spLocks noGrp="1"/>
          </p:cNvSpPr>
          <p:nvPr>
            <p:ph type="body" idx="1"/>
          </p:nvPr>
        </p:nvSpPr>
        <p:spPr>
          <a:xfrm>
            <a:off x="974725" y="4560888"/>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dirty="0"/>
          </a:p>
        </p:txBody>
      </p:sp>
      <p:sp>
        <p:nvSpPr>
          <p:cNvPr id="80" name="Google Shape;80;g3116e21320b_3_0:notes"/>
          <p:cNvSpPr txBox="1">
            <a:spLocks noGrp="1"/>
          </p:cNvSpPr>
          <p:nvPr>
            <p:ph type="sldNum" idx="12"/>
          </p:nvPr>
        </p:nvSpPr>
        <p:spPr>
          <a:xfrm>
            <a:off x="4144963" y="9121775"/>
            <a:ext cx="3170100" cy="47940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a:t>
            </a:fld>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33940ca1dbd_0_8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8" name="Google Shape;338;g33940ca1dbd_0_89:notes"/>
          <p:cNvSpPr txBox="1">
            <a:spLocks noGrp="1"/>
          </p:cNvSpPr>
          <p:nvPr>
            <p:ph type="body" idx="1"/>
          </p:nvPr>
        </p:nvSpPr>
        <p:spPr>
          <a:xfrm>
            <a:off x="974725" y="4560888"/>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dirty="0"/>
          </a:p>
        </p:txBody>
      </p:sp>
      <p:sp>
        <p:nvSpPr>
          <p:cNvPr id="339" name="Google Shape;339;g33940ca1dbd_0_89:notes"/>
          <p:cNvSpPr txBox="1">
            <a:spLocks noGrp="1"/>
          </p:cNvSpPr>
          <p:nvPr>
            <p:ph type="sldNum" idx="12"/>
          </p:nvPr>
        </p:nvSpPr>
        <p:spPr>
          <a:xfrm>
            <a:off x="4144963" y="9121775"/>
            <a:ext cx="3170100" cy="47940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US"/>
              <a:t>30</a:t>
            </a:fld>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afa493a832_1_7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8" name="Google Shape;348;g2afa493a832_1_74:notes"/>
          <p:cNvSpPr txBox="1">
            <a:spLocks noGrp="1"/>
          </p:cNvSpPr>
          <p:nvPr>
            <p:ph type="body" idx="1"/>
          </p:nvPr>
        </p:nvSpPr>
        <p:spPr>
          <a:xfrm>
            <a:off x="974725" y="4560888"/>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dirty="0"/>
          </a:p>
        </p:txBody>
      </p:sp>
      <p:sp>
        <p:nvSpPr>
          <p:cNvPr id="349" name="Google Shape;349;g2afa493a832_1_74:notes"/>
          <p:cNvSpPr txBox="1">
            <a:spLocks noGrp="1"/>
          </p:cNvSpPr>
          <p:nvPr>
            <p:ph type="sldNum" idx="12"/>
          </p:nvPr>
        </p:nvSpPr>
        <p:spPr>
          <a:xfrm>
            <a:off x="4144963" y="9121775"/>
            <a:ext cx="3170100" cy="47940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US"/>
              <a:t>31</a:t>
            </a:fld>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afa493a832_1_8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8" name="Google Shape;358;g2afa493a832_1_82:notes"/>
          <p:cNvSpPr txBox="1">
            <a:spLocks noGrp="1"/>
          </p:cNvSpPr>
          <p:nvPr>
            <p:ph type="body" idx="1"/>
          </p:nvPr>
        </p:nvSpPr>
        <p:spPr>
          <a:xfrm>
            <a:off x="974725" y="4560888"/>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dirty="0"/>
          </a:p>
        </p:txBody>
      </p:sp>
      <p:sp>
        <p:nvSpPr>
          <p:cNvPr id="359" name="Google Shape;359;g2afa493a832_1_82:notes"/>
          <p:cNvSpPr txBox="1">
            <a:spLocks noGrp="1"/>
          </p:cNvSpPr>
          <p:nvPr>
            <p:ph type="sldNum" idx="12"/>
          </p:nvPr>
        </p:nvSpPr>
        <p:spPr>
          <a:xfrm>
            <a:off x="4144963" y="9121775"/>
            <a:ext cx="3170100" cy="47940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US"/>
              <a:t>32</a:t>
            </a:fld>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34a16387c41_0_8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68" name="Google Shape;368;g34a16387c41_0_85:notes"/>
          <p:cNvSpPr txBox="1">
            <a:spLocks noGrp="1"/>
          </p:cNvSpPr>
          <p:nvPr>
            <p:ph type="body" idx="1"/>
          </p:nvPr>
        </p:nvSpPr>
        <p:spPr>
          <a:xfrm>
            <a:off x="974725" y="4560888"/>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dirty="0"/>
          </a:p>
        </p:txBody>
      </p:sp>
      <p:sp>
        <p:nvSpPr>
          <p:cNvPr id="369" name="Google Shape;369;g34a16387c41_0_85:notes"/>
          <p:cNvSpPr txBox="1">
            <a:spLocks noGrp="1"/>
          </p:cNvSpPr>
          <p:nvPr>
            <p:ph type="sldNum" idx="12"/>
          </p:nvPr>
        </p:nvSpPr>
        <p:spPr>
          <a:xfrm>
            <a:off x="4144963" y="9121775"/>
            <a:ext cx="3170100" cy="47940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US"/>
              <a:t>33</a:t>
            </a:fld>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34a16387c41_1_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78" name="Google Shape;378;g34a16387c41_1_2:notes"/>
          <p:cNvSpPr txBox="1">
            <a:spLocks noGrp="1"/>
          </p:cNvSpPr>
          <p:nvPr>
            <p:ph type="body" idx="1"/>
          </p:nvPr>
        </p:nvSpPr>
        <p:spPr>
          <a:xfrm>
            <a:off x="974725" y="4560888"/>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dirty="0"/>
          </a:p>
        </p:txBody>
      </p:sp>
      <p:sp>
        <p:nvSpPr>
          <p:cNvPr id="379" name="Google Shape;379;g34a16387c41_1_2:notes"/>
          <p:cNvSpPr txBox="1">
            <a:spLocks noGrp="1"/>
          </p:cNvSpPr>
          <p:nvPr>
            <p:ph type="sldNum" idx="12"/>
          </p:nvPr>
        </p:nvSpPr>
        <p:spPr>
          <a:xfrm>
            <a:off x="4144963" y="9121775"/>
            <a:ext cx="3170100" cy="47940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US"/>
              <a:t>34</a:t>
            </a:fld>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4a6bff0cb5_0_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87" name="Google Shape;387;g34a6bff0cb5_0_1:notes"/>
          <p:cNvSpPr txBox="1">
            <a:spLocks noGrp="1"/>
          </p:cNvSpPr>
          <p:nvPr>
            <p:ph type="body" idx="1"/>
          </p:nvPr>
        </p:nvSpPr>
        <p:spPr>
          <a:xfrm>
            <a:off x="974725" y="4560888"/>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dirty="0"/>
          </a:p>
        </p:txBody>
      </p:sp>
      <p:sp>
        <p:nvSpPr>
          <p:cNvPr id="388" name="Google Shape;388;g34a6bff0cb5_0_1:notes"/>
          <p:cNvSpPr txBox="1">
            <a:spLocks noGrp="1"/>
          </p:cNvSpPr>
          <p:nvPr>
            <p:ph type="sldNum" idx="12"/>
          </p:nvPr>
        </p:nvSpPr>
        <p:spPr>
          <a:xfrm>
            <a:off x="4144963" y="9121775"/>
            <a:ext cx="3170100" cy="47940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US"/>
              <a:t>35</a:t>
            </a:fld>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3940ca1dbd_0_96:notes"/>
          <p:cNvSpPr>
            <a:spLocks noGrp="1" noRot="1" noChangeAspect="1"/>
          </p:cNvSpPr>
          <p:nvPr>
            <p:ph type="sldImg" idx="2"/>
          </p:nvPr>
        </p:nvSpPr>
        <p:spPr>
          <a:xfrm>
            <a:off x="457200" y="720725"/>
            <a:ext cx="6400800" cy="3600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96" name="Google Shape;396;g33940ca1dbd_0_96:notes"/>
          <p:cNvSpPr txBox="1">
            <a:spLocks noGrp="1"/>
          </p:cNvSpPr>
          <p:nvPr>
            <p:ph type="body" idx="1"/>
          </p:nvPr>
        </p:nvSpPr>
        <p:spPr>
          <a:xfrm>
            <a:off x="974725" y="4560888"/>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Clr>
                <a:schemeClr val="dk1"/>
              </a:buClr>
              <a:buSzPts val="1100"/>
              <a:buFont typeface="Arial"/>
              <a:buNone/>
            </a:pPr>
            <a:r>
              <a:rPr lang="en-US" dirty="0"/>
              <a:t>What is the level of completion of your project according to the revised plan submitted at the beginning of the semester?</a:t>
            </a:r>
            <a:endParaRPr dirty="0"/>
          </a:p>
        </p:txBody>
      </p:sp>
      <p:sp>
        <p:nvSpPr>
          <p:cNvPr id="397" name="Google Shape;397;g33940ca1dbd_0_96:notes"/>
          <p:cNvSpPr txBox="1">
            <a:spLocks noGrp="1"/>
          </p:cNvSpPr>
          <p:nvPr>
            <p:ph type="sldNum" idx="12"/>
          </p:nvPr>
        </p:nvSpPr>
        <p:spPr>
          <a:xfrm>
            <a:off x="4144963" y="9121775"/>
            <a:ext cx="3170100" cy="47940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US"/>
              <a:t>36</a:t>
            </a:fld>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34b2f561795_6_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05" name="Google Shape;405;g34b2f561795_6_0:notes"/>
          <p:cNvSpPr txBox="1">
            <a:spLocks noGrp="1"/>
          </p:cNvSpPr>
          <p:nvPr>
            <p:ph type="body" idx="1"/>
          </p:nvPr>
        </p:nvSpPr>
        <p:spPr>
          <a:xfrm>
            <a:off x="974725" y="4560888"/>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dirty="0"/>
          </a:p>
        </p:txBody>
      </p:sp>
      <p:sp>
        <p:nvSpPr>
          <p:cNvPr id="406" name="Google Shape;406;g34b2f561795_6_0:notes"/>
          <p:cNvSpPr txBox="1">
            <a:spLocks noGrp="1"/>
          </p:cNvSpPr>
          <p:nvPr>
            <p:ph type="sldNum" idx="12"/>
          </p:nvPr>
        </p:nvSpPr>
        <p:spPr>
          <a:xfrm>
            <a:off x="4144963" y="9121775"/>
            <a:ext cx="3170100" cy="47940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US"/>
              <a:t>37</a:t>
            </a:fld>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34b2f561795_6_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14" name="Google Shape;414;g34b2f561795_6_8:notes"/>
          <p:cNvSpPr txBox="1">
            <a:spLocks noGrp="1"/>
          </p:cNvSpPr>
          <p:nvPr>
            <p:ph type="body" idx="1"/>
          </p:nvPr>
        </p:nvSpPr>
        <p:spPr>
          <a:xfrm>
            <a:off x="974725" y="4560888"/>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dirty="0"/>
          </a:p>
        </p:txBody>
      </p:sp>
      <p:sp>
        <p:nvSpPr>
          <p:cNvPr id="415" name="Google Shape;415;g34b2f561795_6_8:notes"/>
          <p:cNvSpPr txBox="1">
            <a:spLocks noGrp="1"/>
          </p:cNvSpPr>
          <p:nvPr>
            <p:ph type="sldNum" idx="12"/>
          </p:nvPr>
        </p:nvSpPr>
        <p:spPr>
          <a:xfrm>
            <a:off x="4144963" y="9121775"/>
            <a:ext cx="3170100" cy="47940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US"/>
              <a:t>38</a:t>
            </a:fld>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349df81d0fa_0_98:notes"/>
          <p:cNvSpPr>
            <a:spLocks noGrp="1" noRot="1" noChangeAspect="1"/>
          </p:cNvSpPr>
          <p:nvPr>
            <p:ph type="sldImg" idx="2"/>
          </p:nvPr>
        </p:nvSpPr>
        <p:spPr>
          <a:xfrm>
            <a:off x="457200" y="720725"/>
            <a:ext cx="64008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349df81d0fa_0_98:notes"/>
          <p:cNvSpPr txBox="1">
            <a:spLocks noGrp="1"/>
          </p:cNvSpPr>
          <p:nvPr>
            <p:ph type="body" idx="1"/>
          </p:nvPr>
        </p:nvSpPr>
        <p:spPr>
          <a:xfrm>
            <a:off x="974725" y="4560888"/>
            <a:ext cx="53658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dirty="0"/>
          </a:p>
        </p:txBody>
      </p:sp>
      <p:sp>
        <p:nvSpPr>
          <p:cNvPr id="424" name="Google Shape;424;g349df81d0fa_0_98:notes"/>
          <p:cNvSpPr txBox="1">
            <a:spLocks noGrp="1"/>
          </p:cNvSpPr>
          <p:nvPr>
            <p:ph type="sldNum" idx="12"/>
          </p:nvPr>
        </p:nvSpPr>
        <p:spPr>
          <a:xfrm>
            <a:off x="4144963"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39</a:t>
            </a:fld>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dirty="0"/>
          </a:p>
        </p:txBody>
      </p:sp>
      <p:sp>
        <p:nvSpPr>
          <p:cNvPr id="88" name="Google Shape;88;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49df81d0fa_0_1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49df81d0fa_0_14:notes"/>
          <p:cNvSpPr txBox="1">
            <a:spLocks noGrp="1"/>
          </p:cNvSpPr>
          <p:nvPr>
            <p:ph type="body" idx="1"/>
          </p:nvPr>
        </p:nvSpPr>
        <p:spPr>
          <a:xfrm>
            <a:off x="974725" y="4560888"/>
            <a:ext cx="53658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dirty="0"/>
          </a:p>
        </p:txBody>
      </p:sp>
      <p:sp>
        <p:nvSpPr>
          <p:cNvPr id="433" name="Google Shape;433;g349df81d0fa_0_14:notes"/>
          <p:cNvSpPr txBox="1">
            <a:spLocks noGrp="1"/>
          </p:cNvSpPr>
          <p:nvPr>
            <p:ph type="sldNum" idx="12"/>
          </p:nvPr>
        </p:nvSpPr>
        <p:spPr>
          <a:xfrm>
            <a:off x="4144963"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40</a:t>
            </a:fld>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349df81d0fa_0_9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349df81d0fa_0_91:notes"/>
          <p:cNvSpPr txBox="1">
            <a:spLocks noGrp="1"/>
          </p:cNvSpPr>
          <p:nvPr>
            <p:ph type="body" idx="1"/>
          </p:nvPr>
        </p:nvSpPr>
        <p:spPr>
          <a:xfrm>
            <a:off x="974725" y="4560888"/>
            <a:ext cx="53658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dirty="0"/>
          </a:p>
        </p:txBody>
      </p:sp>
      <p:sp>
        <p:nvSpPr>
          <p:cNvPr id="451" name="Google Shape;451;g349df81d0fa_0_91:notes"/>
          <p:cNvSpPr txBox="1">
            <a:spLocks noGrp="1"/>
          </p:cNvSpPr>
          <p:nvPr>
            <p:ph type="sldNum" idx="12"/>
          </p:nvPr>
        </p:nvSpPr>
        <p:spPr>
          <a:xfrm>
            <a:off x="4144963"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41</a:t>
            </a:fld>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15: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228600" lvl="0" indent="-152400" algn="l" rtl="0">
              <a:lnSpc>
                <a:spcPct val="90000"/>
              </a:lnSpc>
              <a:spcBef>
                <a:spcPts val="0"/>
              </a:spcBef>
              <a:spcAft>
                <a:spcPts val="0"/>
              </a:spcAft>
              <a:buClr>
                <a:schemeClr val="dk1"/>
              </a:buClr>
              <a:buSzPts val="1600"/>
              <a:buChar char="•"/>
            </a:pPr>
            <a:r>
              <a:rPr lang="en-US" sz="1600" dirty="0">
                <a:latin typeface="Calibri"/>
                <a:ea typeface="Calibri"/>
                <a:cs typeface="Calibri"/>
                <a:sym typeface="Calibri"/>
              </a:rPr>
              <a:t>Describe the problem and the solution</a:t>
            </a:r>
            <a:endParaRPr sz="1600" dirty="0">
              <a:latin typeface="Calibri"/>
              <a:ea typeface="Calibri"/>
              <a:cs typeface="Calibri"/>
              <a:sym typeface="Calibri"/>
            </a:endParaRPr>
          </a:p>
          <a:p>
            <a:pPr marL="228600" lvl="0" indent="-152400" algn="l" rtl="0">
              <a:lnSpc>
                <a:spcPct val="90000"/>
              </a:lnSpc>
              <a:spcBef>
                <a:spcPts val="1000"/>
              </a:spcBef>
              <a:spcAft>
                <a:spcPts val="0"/>
              </a:spcAft>
              <a:buClr>
                <a:schemeClr val="dk1"/>
              </a:buClr>
              <a:buSzPts val="1600"/>
              <a:buChar char="•"/>
            </a:pPr>
            <a:r>
              <a:rPr lang="en-US" sz="1600" dirty="0">
                <a:latin typeface="Calibri"/>
                <a:ea typeface="Calibri"/>
                <a:cs typeface="Calibri"/>
                <a:sym typeface="Calibri"/>
              </a:rPr>
              <a:t>What is innovative in your project? </a:t>
            </a:r>
            <a:endParaRPr sz="1600" dirty="0">
              <a:latin typeface="Calibri"/>
              <a:ea typeface="Calibri"/>
              <a:cs typeface="Calibri"/>
              <a:sym typeface="Calibri"/>
            </a:endParaRPr>
          </a:p>
          <a:p>
            <a:pPr marL="228600" lvl="0" indent="-152400" algn="l" rtl="0">
              <a:lnSpc>
                <a:spcPct val="90000"/>
              </a:lnSpc>
              <a:spcBef>
                <a:spcPts val="1000"/>
              </a:spcBef>
              <a:spcAft>
                <a:spcPts val="0"/>
              </a:spcAft>
              <a:buClr>
                <a:schemeClr val="dk1"/>
              </a:buClr>
              <a:buSzPts val="1600"/>
              <a:buChar char="•"/>
            </a:pPr>
            <a:r>
              <a:rPr lang="en-US" sz="1600" dirty="0">
                <a:latin typeface="Calibri"/>
                <a:ea typeface="Calibri"/>
                <a:cs typeface="Calibri"/>
                <a:sym typeface="Calibri"/>
              </a:rPr>
              <a:t>What has been accomplished?</a:t>
            </a:r>
            <a:endParaRPr sz="1600" dirty="0">
              <a:latin typeface="Calibri"/>
              <a:ea typeface="Calibri"/>
              <a:cs typeface="Calibri"/>
              <a:sym typeface="Calibri"/>
            </a:endParaRPr>
          </a:p>
          <a:p>
            <a:pPr marL="228600" lvl="0" indent="-152400" algn="l" rtl="0">
              <a:lnSpc>
                <a:spcPct val="90000"/>
              </a:lnSpc>
              <a:spcBef>
                <a:spcPts val="1000"/>
              </a:spcBef>
              <a:spcAft>
                <a:spcPts val="0"/>
              </a:spcAft>
              <a:buClr>
                <a:schemeClr val="dk1"/>
              </a:buClr>
              <a:buSzPts val="1600"/>
              <a:buChar char="•"/>
            </a:pPr>
            <a:r>
              <a:rPr lang="en-US" sz="1600" dirty="0">
                <a:latin typeface="Calibri"/>
                <a:ea typeface="Calibri"/>
                <a:cs typeface="Calibri"/>
                <a:sym typeface="Calibri"/>
              </a:rPr>
              <a:t>What is expected impact of your project?</a:t>
            </a:r>
            <a:endParaRPr sz="100" dirty="0"/>
          </a:p>
        </p:txBody>
      </p:sp>
      <p:sp>
        <p:nvSpPr>
          <p:cNvPr id="459" name="Google Shape;459;p1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4b2f561795_2_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4b2f561795_2_0:notes"/>
          <p:cNvSpPr txBox="1">
            <a:spLocks noGrp="1"/>
          </p:cNvSpPr>
          <p:nvPr>
            <p:ph type="body" idx="1"/>
          </p:nvPr>
        </p:nvSpPr>
        <p:spPr>
          <a:xfrm>
            <a:off x="974725" y="4560888"/>
            <a:ext cx="53658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dirty="0"/>
          </a:p>
        </p:txBody>
      </p:sp>
      <p:sp>
        <p:nvSpPr>
          <p:cNvPr id="468" name="Google Shape;468;g34b2f561795_2_0:notes"/>
          <p:cNvSpPr txBox="1">
            <a:spLocks noGrp="1"/>
          </p:cNvSpPr>
          <p:nvPr>
            <p:ph type="sldNum" idx="12"/>
          </p:nvPr>
        </p:nvSpPr>
        <p:spPr>
          <a:xfrm>
            <a:off x="4144963"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43</a:t>
            </a:fld>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49df81d0fa_0_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49df81d0fa_0_0:notes"/>
          <p:cNvSpPr txBox="1">
            <a:spLocks noGrp="1"/>
          </p:cNvSpPr>
          <p:nvPr>
            <p:ph type="body" idx="1"/>
          </p:nvPr>
        </p:nvSpPr>
        <p:spPr>
          <a:xfrm>
            <a:off x="974725" y="4560888"/>
            <a:ext cx="53658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dirty="0"/>
          </a:p>
        </p:txBody>
      </p:sp>
      <p:sp>
        <p:nvSpPr>
          <p:cNvPr id="97" name="Google Shape;97;g349df81d0fa_0_0:notes"/>
          <p:cNvSpPr txBox="1">
            <a:spLocks noGrp="1"/>
          </p:cNvSpPr>
          <p:nvPr>
            <p:ph type="sldNum" idx="12"/>
          </p:nvPr>
        </p:nvSpPr>
        <p:spPr>
          <a:xfrm>
            <a:off x="4144963"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5</a:t>
            </a:fld>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4a7a1cb4f7_0_34:notes"/>
          <p:cNvSpPr>
            <a:spLocks noGrp="1" noRot="1" noChangeAspect="1"/>
          </p:cNvSpPr>
          <p:nvPr>
            <p:ph type="sldImg" idx="2"/>
          </p:nvPr>
        </p:nvSpPr>
        <p:spPr>
          <a:xfrm>
            <a:off x="457200" y="720725"/>
            <a:ext cx="64008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4a7a1cb4f7_0_34:notes"/>
          <p:cNvSpPr txBox="1">
            <a:spLocks noGrp="1"/>
          </p:cNvSpPr>
          <p:nvPr>
            <p:ph type="body" idx="1"/>
          </p:nvPr>
        </p:nvSpPr>
        <p:spPr>
          <a:xfrm>
            <a:off x="974725" y="4560888"/>
            <a:ext cx="53658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dirty="0"/>
          </a:p>
        </p:txBody>
      </p:sp>
      <p:sp>
        <p:nvSpPr>
          <p:cNvPr id="106" name="Google Shape;106;g34a7a1cb4f7_0_34:notes"/>
          <p:cNvSpPr txBox="1">
            <a:spLocks noGrp="1"/>
          </p:cNvSpPr>
          <p:nvPr>
            <p:ph type="sldNum" idx="12"/>
          </p:nvPr>
        </p:nvSpPr>
        <p:spPr>
          <a:xfrm>
            <a:off x="4144963"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6</a:t>
            </a:fld>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49df81d0fa_0_5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49df81d0fa_0_56:notes"/>
          <p:cNvSpPr txBox="1">
            <a:spLocks noGrp="1"/>
          </p:cNvSpPr>
          <p:nvPr>
            <p:ph type="body" idx="1"/>
          </p:nvPr>
        </p:nvSpPr>
        <p:spPr>
          <a:xfrm>
            <a:off x="974725" y="4560888"/>
            <a:ext cx="53658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dirty="0"/>
          </a:p>
        </p:txBody>
      </p:sp>
      <p:sp>
        <p:nvSpPr>
          <p:cNvPr id="115" name="Google Shape;115;g349df81d0fa_0_56:notes"/>
          <p:cNvSpPr txBox="1">
            <a:spLocks noGrp="1"/>
          </p:cNvSpPr>
          <p:nvPr>
            <p:ph type="sldNum" idx="12"/>
          </p:nvPr>
        </p:nvSpPr>
        <p:spPr>
          <a:xfrm>
            <a:off x="4144963"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7</a:t>
            </a:fld>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49df81d0fa_0_4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49df81d0fa_0_49:notes"/>
          <p:cNvSpPr txBox="1">
            <a:spLocks noGrp="1"/>
          </p:cNvSpPr>
          <p:nvPr>
            <p:ph type="body" idx="1"/>
          </p:nvPr>
        </p:nvSpPr>
        <p:spPr>
          <a:xfrm>
            <a:off x="974725" y="4560888"/>
            <a:ext cx="53658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dirty="0"/>
          </a:p>
        </p:txBody>
      </p:sp>
      <p:sp>
        <p:nvSpPr>
          <p:cNvPr id="124" name="Google Shape;124;g349df81d0fa_0_49:notes"/>
          <p:cNvSpPr txBox="1">
            <a:spLocks noGrp="1"/>
          </p:cNvSpPr>
          <p:nvPr>
            <p:ph type="sldNum" idx="12"/>
          </p:nvPr>
        </p:nvSpPr>
        <p:spPr>
          <a:xfrm>
            <a:off x="4144963"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8</a:t>
            </a:fld>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4a7a1cb4f7_0_70:notes"/>
          <p:cNvSpPr>
            <a:spLocks noGrp="1" noRot="1" noChangeAspect="1"/>
          </p:cNvSpPr>
          <p:nvPr>
            <p:ph type="sldImg" idx="2"/>
          </p:nvPr>
        </p:nvSpPr>
        <p:spPr>
          <a:xfrm>
            <a:off x="457200" y="720725"/>
            <a:ext cx="64008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4a7a1cb4f7_0_70:notes"/>
          <p:cNvSpPr txBox="1">
            <a:spLocks noGrp="1"/>
          </p:cNvSpPr>
          <p:nvPr>
            <p:ph type="body" idx="1"/>
          </p:nvPr>
        </p:nvSpPr>
        <p:spPr>
          <a:xfrm>
            <a:off x="974725" y="4560888"/>
            <a:ext cx="53658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dirty="0"/>
          </a:p>
        </p:txBody>
      </p:sp>
      <p:sp>
        <p:nvSpPr>
          <p:cNvPr id="133" name="Google Shape;133;g34a7a1cb4f7_0_70:notes"/>
          <p:cNvSpPr txBox="1">
            <a:spLocks noGrp="1"/>
          </p:cNvSpPr>
          <p:nvPr>
            <p:ph type="sldNum" idx="12"/>
          </p:nvPr>
        </p:nvSpPr>
        <p:spPr>
          <a:xfrm>
            <a:off x="4144963"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9</a:t>
            </a:fld>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339ea5e4a83_0_65"/>
          <p:cNvSpPr txBox="1">
            <a:spLocks noGrp="1"/>
          </p:cNvSpPr>
          <p:nvPr>
            <p:ph type="ctrTitle"/>
          </p:nvPr>
        </p:nvSpPr>
        <p:spPr>
          <a:xfrm>
            <a:off x="415611" y="992767"/>
            <a:ext cx="11360700" cy="27369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a:endParaRPr/>
          </a:p>
        </p:txBody>
      </p:sp>
      <p:sp>
        <p:nvSpPr>
          <p:cNvPr id="15" name="Google Shape;15;g339ea5e4a83_0_65"/>
          <p:cNvSpPr txBox="1">
            <a:spLocks noGrp="1"/>
          </p:cNvSpPr>
          <p:nvPr>
            <p:ph type="subTitle" idx="1"/>
          </p:nvPr>
        </p:nvSpPr>
        <p:spPr>
          <a:xfrm>
            <a:off x="415600" y="3778833"/>
            <a:ext cx="11360700" cy="1056900"/>
          </a:xfrm>
          <a:prstGeom prst="rect">
            <a:avLst/>
          </a:prstGeom>
          <a:noFill/>
          <a:ln>
            <a:noFill/>
          </a:ln>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339ea5e4a83_0_65"/>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g339ea5e4a83_0_97"/>
          <p:cNvSpPr txBox="1">
            <a:spLocks noGrp="1"/>
          </p:cNvSpPr>
          <p:nvPr>
            <p:ph type="body" idx="1"/>
          </p:nvPr>
        </p:nvSpPr>
        <p:spPr>
          <a:xfrm>
            <a:off x="415600" y="5640767"/>
            <a:ext cx="7998300" cy="806700"/>
          </a:xfrm>
          <a:prstGeom prst="rect">
            <a:avLst/>
          </a:prstGeom>
          <a:noFill/>
          <a:ln>
            <a:noFill/>
          </a:ln>
        </p:spPr>
        <p:txBody>
          <a:bodyPr spcFirstLastPara="1" wrap="square" lIns="121900" tIns="121900" rIns="121900" bIns="121900" anchor="ctr" anchorCtr="0">
            <a:normAutofit/>
          </a:bodyPr>
          <a:lstStyle>
            <a:lvl1pPr marL="457200" lvl="0" indent="-228600" algn="l">
              <a:lnSpc>
                <a:spcPct val="100000"/>
              </a:lnSpc>
              <a:spcBef>
                <a:spcPts val="0"/>
              </a:spcBef>
              <a:spcAft>
                <a:spcPts val="0"/>
              </a:spcAft>
              <a:buSzPts val="2400"/>
              <a:buNone/>
              <a:defRPr/>
            </a:lvl1pPr>
          </a:lstStyle>
          <a:p>
            <a:endParaRPr/>
          </a:p>
        </p:txBody>
      </p:sp>
      <p:sp>
        <p:nvSpPr>
          <p:cNvPr id="53" name="Google Shape;53;g339ea5e4a83_0_9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g339ea5e4a83_0_100"/>
          <p:cNvSpPr txBox="1">
            <a:spLocks noGrp="1"/>
          </p:cNvSpPr>
          <p:nvPr>
            <p:ph type="title" hasCustomPrompt="1"/>
          </p:nvPr>
        </p:nvSpPr>
        <p:spPr>
          <a:xfrm>
            <a:off x="415600" y="1474833"/>
            <a:ext cx="11360700" cy="26181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56" name="Google Shape;56;g339ea5e4a83_0_100"/>
          <p:cNvSpPr txBox="1">
            <a:spLocks noGrp="1"/>
          </p:cNvSpPr>
          <p:nvPr>
            <p:ph type="body" idx="1"/>
          </p:nvPr>
        </p:nvSpPr>
        <p:spPr>
          <a:xfrm>
            <a:off x="415600" y="4202967"/>
            <a:ext cx="11360700" cy="1734300"/>
          </a:xfrm>
          <a:prstGeom prst="rect">
            <a:avLst/>
          </a:prstGeom>
          <a:noFill/>
          <a:ln>
            <a:noFill/>
          </a:ln>
        </p:spPr>
        <p:txBody>
          <a:bodyPr spcFirstLastPara="1" wrap="square" lIns="121900" tIns="121900" rIns="121900" bIns="121900" anchor="t" anchorCtr="0">
            <a:normAutofit/>
          </a:bodyPr>
          <a:lstStyle>
            <a:lvl1pPr marL="457200" lvl="0" indent="-381000" algn="ctr">
              <a:lnSpc>
                <a:spcPct val="115000"/>
              </a:lnSpc>
              <a:spcBef>
                <a:spcPts val="0"/>
              </a:spcBef>
              <a:spcAft>
                <a:spcPts val="0"/>
              </a:spcAft>
              <a:buSzPts val="2400"/>
              <a:buChar char="●"/>
              <a:defRPr/>
            </a:lvl1pPr>
            <a:lvl2pPr marL="914400" lvl="1" indent="-349250" algn="ctr">
              <a:lnSpc>
                <a:spcPct val="115000"/>
              </a:lnSpc>
              <a:spcBef>
                <a:spcPts val="0"/>
              </a:spcBef>
              <a:spcAft>
                <a:spcPts val="0"/>
              </a:spcAft>
              <a:buSzPts val="1900"/>
              <a:buChar char="○"/>
              <a:defRPr/>
            </a:lvl2pPr>
            <a:lvl3pPr marL="1371600" lvl="2" indent="-349250" algn="ctr">
              <a:lnSpc>
                <a:spcPct val="115000"/>
              </a:lnSpc>
              <a:spcBef>
                <a:spcPts val="0"/>
              </a:spcBef>
              <a:spcAft>
                <a:spcPts val="0"/>
              </a:spcAft>
              <a:buSzPts val="1900"/>
              <a:buChar char="■"/>
              <a:defRPr/>
            </a:lvl3pPr>
            <a:lvl4pPr marL="1828800" lvl="3" indent="-349250" algn="ctr">
              <a:lnSpc>
                <a:spcPct val="115000"/>
              </a:lnSpc>
              <a:spcBef>
                <a:spcPts val="0"/>
              </a:spcBef>
              <a:spcAft>
                <a:spcPts val="0"/>
              </a:spcAft>
              <a:buSzPts val="1900"/>
              <a:buChar char="●"/>
              <a:defRPr/>
            </a:lvl4pPr>
            <a:lvl5pPr marL="2286000" lvl="4" indent="-349250" algn="ctr">
              <a:lnSpc>
                <a:spcPct val="115000"/>
              </a:lnSpc>
              <a:spcBef>
                <a:spcPts val="0"/>
              </a:spcBef>
              <a:spcAft>
                <a:spcPts val="0"/>
              </a:spcAft>
              <a:buSzPts val="1900"/>
              <a:buChar char="○"/>
              <a:defRPr/>
            </a:lvl5pPr>
            <a:lvl6pPr marL="2743200" lvl="5" indent="-349250" algn="ctr">
              <a:lnSpc>
                <a:spcPct val="115000"/>
              </a:lnSpc>
              <a:spcBef>
                <a:spcPts val="0"/>
              </a:spcBef>
              <a:spcAft>
                <a:spcPts val="0"/>
              </a:spcAft>
              <a:buSzPts val="1900"/>
              <a:buChar char="■"/>
              <a:defRPr/>
            </a:lvl6pPr>
            <a:lvl7pPr marL="3200400" lvl="6" indent="-349250" algn="ctr">
              <a:lnSpc>
                <a:spcPct val="115000"/>
              </a:lnSpc>
              <a:spcBef>
                <a:spcPts val="0"/>
              </a:spcBef>
              <a:spcAft>
                <a:spcPts val="0"/>
              </a:spcAft>
              <a:buSzPts val="1900"/>
              <a:buChar char="●"/>
              <a:defRPr/>
            </a:lvl7pPr>
            <a:lvl8pPr marL="3657600" lvl="7" indent="-349250" algn="ctr">
              <a:lnSpc>
                <a:spcPct val="115000"/>
              </a:lnSpc>
              <a:spcBef>
                <a:spcPts val="0"/>
              </a:spcBef>
              <a:spcAft>
                <a:spcPts val="0"/>
              </a:spcAft>
              <a:buSzPts val="1900"/>
              <a:buChar char="○"/>
              <a:defRPr/>
            </a:lvl8pPr>
            <a:lvl9pPr marL="4114800" lvl="8" indent="-349250" algn="ctr">
              <a:lnSpc>
                <a:spcPct val="115000"/>
              </a:lnSpc>
              <a:spcBef>
                <a:spcPts val="0"/>
              </a:spcBef>
              <a:spcAft>
                <a:spcPts val="0"/>
              </a:spcAft>
              <a:buSzPts val="1900"/>
              <a:buChar char="■"/>
              <a:defRPr/>
            </a:lvl9pPr>
          </a:lstStyle>
          <a:p>
            <a:endParaRPr/>
          </a:p>
        </p:txBody>
      </p:sp>
      <p:sp>
        <p:nvSpPr>
          <p:cNvPr id="57" name="Google Shape;57;g339ea5e4a83_0_10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g339ea5e4a83_0_104"/>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g339ea5e4a83_0_106"/>
          <p:cNvSpPr txBox="1">
            <a:spLocks noGrp="1"/>
          </p:cNvSpPr>
          <p:nvPr>
            <p:ph type="title"/>
          </p:nvPr>
        </p:nvSpPr>
        <p:spPr>
          <a:xfrm>
            <a:off x="304800" y="311383"/>
            <a:ext cx="11430000" cy="83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g339ea5e4a83_0_106"/>
          <p:cNvSpPr txBox="1">
            <a:spLocks noGrp="1"/>
          </p:cNvSpPr>
          <p:nvPr>
            <p:ph type="body" idx="1"/>
          </p:nvPr>
        </p:nvSpPr>
        <p:spPr>
          <a:xfrm>
            <a:off x="304800" y="1253330"/>
            <a:ext cx="11430000" cy="49950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g339ea5e4a83_0_10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21" name="Google Shape;21;g339ea5e4a83_0_106"/>
          <p:cNvSpPr txBox="1">
            <a:spLocks noGrp="1"/>
          </p:cNvSpPr>
          <p:nvPr>
            <p:ph type="ftr" idx="11"/>
          </p:nvPr>
        </p:nvSpPr>
        <p:spPr>
          <a:xfrm>
            <a:off x="304800" y="6477000"/>
            <a:ext cx="10896600" cy="2604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22" name="Google Shape;22;g339ea5e4a83_0_106"/>
          <p:cNvSpPr txBox="1">
            <a:spLocks noGrp="1"/>
          </p:cNvSpPr>
          <p:nvPr>
            <p:ph type="sldNum" idx="12"/>
          </p:nvPr>
        </p:nvSpPr>
        <p:spPr>
          <a:xfrm>
            <a:off x="11277600" y="6477000"/>
            <a:ext cx="457200" cy="260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g339ea5e4a83_0_69"/>
          <p:cNvSpPr txBox="1">
            <a:spLocks noGrp="1"/>
          </p:cNvSpPr>
          <p:nvPr>
            <p:ph type="title"/>
          </p:nvPr>
        </p:nvSpPr>
        <p:spPr>
          <a:xfrm>
            <a:off x="415600" y="2867800"/>
            <a:ext cx="11360700" cy="1122300"/>
          </a:xfrm>
          <a:prstGeom prst="rect">
            <a:avLst/>
          </a:prstGeom>
          <a:noFill/>
          <a:ln>
            <a:noFill/>
          </a:ln>
        </p:spPr>
        <p:txBody>
          <a:bodyPr spcFirstLastPara="1" wrap="square" lIns="121900" tIns="121900" rIns="121900" bIns="121900" anchor="ctr" anchorCtr="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25" name="Google Shape;25;g339ea5e4a83_0_69"/>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g339ea5e4a83_0_72"/>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28" name="Google Shape;28;g339ea5e4a83_0_72"/>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gn="l">
              <a:lnSpc>
                <a:spcPct val="115000"/>
              </a:lnSpc>
              <a:spcBef>
                <a:spcPts val="0"/>
              </a:spcBef>
              <a:spcAft>
                <a:spcPts val="0"/>
              </a:spcAft>
              <a:buSzPts val="2400"/>
              <a:buChar char="●"/>
              <a:defRPr/>
            </a:lvl1pPr>
            <a:lvl2pPr marL="914400" lvl="1" indent="-349250" algn="l">
              <a:lnSpc>
                <a:spcPct val="115000"/>
              </a:lnSpc>
              <a:spcBef>
                <a:spcPts val="0"/>
              </a:spcBef>
              <a:spcAft>
                <a:spcPts val="0"/>
              </a:spcAft>
              <a:buSzPts val="1900"/>
              <a:buChar char="○"/>
              <a:defRPr/>
            </a:lvl2pPr>
            <a:lvl3pPr marL="1371600" lvl="2" indent="-349250" algn="l">
              <a:lnSpc>
                <a:spcPct val="115000"/>
              </a:lnSpc>
              <a:spcBef>
                <a:spcPts val="0"/>
              </a:spcBef>
              <a:spcAft>
                <a:spcPts val="0"/>
              </a:spcAft>
              <a:buSzPts val="1900"/>
              <a:buChar char="■"/>
              <a:defRPr/>
            </a:lvl3pPr>
            <a:lvl4pPr marL="1828800" lvl="3" indent="-349250" algn="l">
              <a:lnSpc>
                <a:spcPct val="115000"/>
              </a:lnSpc>
              <a:spcBef>
                <a:spcPts val="0"/>
              </a:spcBef>
              <a:spcAft>
                <a:spcPts val="0"/>
              </a:spcAft>
              <a:buSzPts val="1900"/>
              <a:buChar char="●"/>
              <a:defRPr/>
            </a:lvl4pPr>
            <a:lvl5pPr marL="2286000" lvl="4" indent="-349250" algn="l">
              <a:lnSpc>
                <a:spcPct val="115000"/>
              </a:lnSpc>
              <a:spcBef>
                <a:spcPts val="0"/>
              </a:spcBef>
              <a:spcAft>
                <a:spcPts val="0"/>
              </a:spcAft>
              <a:buSzPts val="1900"/>
              <a:buChar char="○"/>
              <a:defRPr/>
            </a:lvl5pPr>
            <a:lvl6pPr marL="2743200" lvl="5" indent="-349250" algn="l">
              <a:lnSpc>
                <a:spcPct val="115000"/>
              </a:lnSpc>
              <a:spcBef>
                <a:spcPts val="0"/>
              </a:spcBef>
              <a:spcAft>
                <a:spcPts val="0"/>
              </a:spcAft>
              <a:buSzPts val="1900"/>
              <a:buChar char="■"/>
              <a:defRPr/>
            </a:lvl6pPr>
            <a:lvl7pPr marL="3200400" lvl="6" indent="-349250" algn="l">
              <a:lnSpc>
                <a:spcPct val="115000"/>
              </a:lnSpc>
              <a:spcBef>
                <a:spcPts val="0"/>
              </a:spcBef>
              <a:spcAft>
                <a:spcPts val="0"/>
              </a:spcAft>
              <a:buSzPts val="1900"/>
              <a:buChar char="●"/>
              <a:defRPr/>
            </a:lvl7pPr>
            <a:lvl8pPr marL="3657600" lvl="7" indent="-349250" algn="l">
              <a:lnSpc>
                <a:spcPct val="115000"/>
              </a:lnSpc>
              <a:spcBef>
                <a:spcPts val="0"/>
              </a:spcBef>
              <a:spcAft>
                <a:spcPts val="0"/>
              </a:spcAft>
              <a:buSzPts val="1900"/>
              <a:buChar char="○"/>
              <a:defRPr/>
            </a:lvl8pPr>
            <a:lvl9pPr marL="4114800" lvl="8" indent="-349250" algn="l">
              <a:lnSpc>
                <a:spcPct val="115000"/>
              </a:lnSpc>
              <a:spcBef>
                <a:spcPts val="0"/>
              </a:spcBef>
              <a:spcAft>
                <a:spcPts val="0"/>
              </a:spcAft>
              <a:buSzPts val="1900"/>
              <a:buChar char="■"/>
              <a:defRPr/>
            </a:lvl9pPr>
          </a:lstStyle>
          <a:p>
            <a:endParaRPr/>
          </a:p>
        </p:txBody>
      </p:sp>
      <p:sp>
        <p:nvSpPr>
          <p:cNvPr id="29" name="Google Shape;29;g339ea5e4a83_0_72"/>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g339ea5e4a83_0_76"/>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32" name="Google Shape;32;g339ea5e4a83_0_76"/>
          <p:cNvSpPr txBox="1">
            <a:spLocks noGrp="1"/>
          </p:cNvSpPr>
          <p:nvPr>
            <p:ph type="body" idx="1"/>
          </p:nvPr>
        </p:nvSpPr>
        <p:spPr>
          <a:xfrm>
            <a:off x="415600" y="1536633"/>
            <a:ext cx="5333100" cy="4555200"/>
          </a:xfrm>
          <a:prstGeom prst="rect">
            <a:avLst/>
          </a:prstGeom>
          <a:noFill/>
          <a:ln>
            <a:noFill/>
          </a:ln>
        </p:spPr>
        <p:txBody>
          <a:bodyPr spcFirstLastPara="1" wrap="square" lIns="121900" tIns="121900" rIns="121900" bIns="121900" anchor="t" anchorCtr="0">
            <a:norm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33" name="Google Shape;33;g339ea5e4a83_0_76"/>
          <p:cNvSpPr txBox="1">
            <a:spLocks noGrp="1"/>
          </p:cNvSpPr>
          <p:nvPr>
            <p:ph type="body" idx="2"/>
          </p:nvPr>
        </p:nvSpPr>
        <p:spPr>
          <a:xfrm>
            <a:off x="6443200" y="1536633"/>
            <a:ext cx="5333100" cy="4555200"/>
          </a:xfrm>
          <a:prstGeom prst="rect">
            <a:avLst/>
          </a:prstGeom>
          <a:noFill/>
          <a:ln>
            <a:noFill/>
          </a:ln>
        </p:spPr>
        <p:txBody>
          <a:bodyPr spcFirstLastPara="1" wrap="square" lIns="121900" tIns="121900" rIns="121900" bIns="121900" anchor="t" anchorCtr="0">
            <a:norm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34" name="Google Shape;34;g339ea5e4a83_0_76"/>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g339ea5e4a83_0_8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37" name="Google Shape;37;g339ea5e4a83_0_8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g339ea5e4a83_0_84"/>
          <p:cNvSpPr txBox="1">
            <a:spLocks noGrp="1"/>
          </p:cNvSpPr>
          <p:nvPr>
            <p:ph type="title"/>
          </p:nvPr>
        </p:nvSpPr>
        <p:spPr>
          <a:xfrm>
            <a:off x="415600" y="740800"/>
            <a:ext cx="3744000" cy="1007700"/>
          </a:xfrm>
          <a:prstGeom prst="rect">
            <a:avLst/>
          </a:prstGeom>
          <a:noFill/>
          <a:ln>
            <a:noFill/>
          </a:ln>
        </p:spPr>
        <p:txBody>
          <a:bodyPr spcFirstLastPara="1" wrap="square" lIns="121900" tIns="121900" rIns="121900" bIns="121900" anchor="b" anchorCtr="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a:endParaRPr/>
          </a:p>
        </p:txBody>
      </p:sp>
      <p:sp>
        <p:nvSpPr>
          <p:cNvPr id="40" name="Google Shape;40;g339ea5e4a83_0_84"/>
          <p:cNvSpPr txBox="1">
            <a:spLocks noGrp="1"/>
          </p:cNvSpPr>
          <p:nvPr>
            <p:ph type="body" idx="1"/>
          </p:nvPr>
        </p:nvSpPr>
        <p:spPr>
          <a:xfrm>
            <a:off x="415600" y="1852800"/>
            <a:ext cx="3744000" cy="4239300"/>
          </a:xfrm>
          <a:prstGeom prst="rect">
            <a:avLst/>
          </a:prstGeom>
          <a:noFill/>
          <a:ln>
            <a:noFill/>
          </a:ln>
        </p:spPr>
        <p:txBody>
          <a:bodyPr spcFirstLastPara="1" wrap="square" lIns="121900" tIns="121900" rIns="121900" bIns="121900" anchor="t" anchorCtr="0">
            <a:normAutofit/>
          </a:bodyPr>
          <a:lstStyle>
            <a:lvl1pPr marL="457200" lvl="0" indent="-330200" algn="l">
              <a:lnSpc>
                <a:spcPct val="115000"/>
              </a:lnSpc>
              <a:spcBef>
                <a:spcPts val="0"/>
              </a:spcBef>
              <a:spcAft>
                <a:spcPts val="0"/>
              </a:spcAft>
              <a:buSzPts val="1600"/>
              <a:buChar char="●"/>
              <a:defRPr sz="16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41" name="Google Shape;41;g339ea5e4a83_0_84"/>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g339ea5e4a83_0_88"/>
          <p:cNvSpPr txBox="1">
            <a:spLocks noGrp="1"/>
          </p:cNvSpPr>
          <p:nvPr>
            <p:ph type="title"/>
          </p:nvPr>
        </p:nvSpPr>
        <p:spPr>
          <a:xfrm>
            <a:off x="653667" y="600200"/>
            <a:ext cx="8490300" cy="5454300"/>
          </a:xfrm>
          <a:prstGeom prst="rect">
            <a:avLst/>
          </a:prstGeom>
          <a:noFill/>
          <a:ln>
            <a:noFill/>
          </a:ln>
        </p:spPr>
        <p:txBody>
          <a:bodyPr spcFirstLastPara="1" wrap="square" lIns="121900" tIns="121900" rIns="121900" bIns="121900" anchor="ctr" anchorCtr="0">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a:endParaRPr/>
          </a:p>
        </p:txBody>
      </p:sp>
      <p:sp>
        <p:nvSpPr>
          <p:cNvPr id="44" name="Google Shape;44;g339ea5e4a83_0_88"/>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g339ea5e4a83_0_91"/>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7" name="Google Shape;47;g339ea5e4a83_0_91"/>
          <p:cNvSpPr txBox="1">
            <a:spLocks noGrp="1"/>
          </p:cNvSpPr>
          <p:nvPr>
            <p:ph type="title"/>
          </p:nvPr>
        </p:nvSpPr>
        <p:spPr>
          <a:xfrm>
            <a:off x="354000" y="1644233"/>
            <a:ext cx="5393700" cy="19764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a:endParaRPr/>
          </a:p>
        </p:txBody>
      </p:sp>
      <p:sp>
        <p:nvSpPr>
          <p:cNvPr id="48" name="Google Shape;48;g339ea5e4a83_0_91"/>
          <p:cNvSpPr txBox="1">
            <a:spLocks noGrp="1"/>
          </p:cNvSpPr>
          <p:nvPr>
            <p:ph type="subTitle" idx="1"/>
          </p:nvPr>
        </p:nvSpPr>
        <p:spPr>
          <a:xfrm>
            <a:off x="354000" y="3737433"/>
            <a:ext cx="5393700" cy="1646700"/>
          </a:xfrm>
          <a:prstGeom prst="rect">
            <a:avLst/>
          </a:prstGeom>
          <a:noFill/>
          <a:ln>
            <a:noFill/>
          </a:ln>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9" name="Google Shape;49;g339ea5e4a83_0_91"/>
          <p:cNvSpPr txBox="1">
            <a:spLocks noGrp="1"/>
          </p:cNvSpPr>
          <p:nvPr>
            <p:ph type="body" idx="2"/>
          </p:nvPr>
        </p:nvSpPr>
        <p:spPr>
          <a:xfrm>
            <a:off x="6586000" y="965433"/>
            <a:ext cx="5115900" cy="4926900"/>
          </a:xfrm>
          <a:prstGeom prst="rect">
            <a:avLst/>
          </a:prstGeom>
          <a:noFill/>
          <a:ln>
            <a:noFill/>
          </a:ln>
        </p:spPr>
        <p:txBody>
          <a:bodyPr spcFirstLastPara="1" wrap="square" lIns="121900" tIns="121900" rIns="121900" bIns="121900" anchor="ctr" anchorCtr="0">
            <a:normAutofit/>
          </a:bodyPr>
          <a:lstStyle>
            <a:lvl1pPr marL="457200" lvl="0" indent="-381000" algn="l">
              <a:lnSpc>
                <a:spcPct val="115000"/>
              </a:lnSpc>
              <a:spcBef>
                <a:spcPts val="0"/>
              </a:spcBef>
              <a:spcAft>
                <a:spcPts val="0"/>
              </a:spcAft>
              <a:buSzPts val="2400"/>
              <a:buChar char="●"/>
              <a:defRPr/>
            </a:lvl1pPr>
            <a:lvl2pPr marL="914400" lvl="1" indent="-349250" algn="l">
              <a:lnSpc>
                <a:spcPct val="115000"/>
              </a:lnSpc>
              <a:spcBef>
                <a:spcPts val="0"/>
              </a:spcBef>
              <a:spcAft>
                <a:spcPts val="0"/>
              </a:spcAft>
              <a:buSzPts val="1900"/>
              <a:buChar char="○"/>
              <a:defRPr/>
            </a:lvl2pPr>
            <a:lvl3pPr marL="1371600" lvl="2" indent="-349250" algn="l">
              <a:lnSpc>
                <a:spcPct val="115000"/>
              </a:lnSpc>
              <a:spcBef>
                <a:spcPts val="0"/>
              </a:spcBef>
              <a:spcAft>
                <a:spcPts val="0"/>
              </a:spcAft>
              <a:buSzPts val="1900"/>
              <a:buChar char="■"/>
              <a:defRPr/>
            </a:lvl3pPr>
            <a:lvl4pPr marL="1828800" lvl="3" indent="-349250" algn="l">
              <a:lnSpc>
                <a:spcPct val="115000"/>
              </a:lnSpc>
              <a:spcBef>
                <a:spcPts val="0"/>
              </a:spcBef>
              <a:spcAft>
                <a:spcPts val="0"/>
              </a:spcAft>
              <a:buSzPts val="1900"/>
              <a:buChar char="●"/>
              <a:defRPr/>
            </a:lvl4pPr>
            <a:lvl5pPr marL="2286000" lvl="4" indent="-349250" algn="l">
              <a:lnSpc>
                <a:spcPct val="115000"/>
              </a:lnSpc>
              <a:spcBef>
                <a:spcPts val="0"/>
              </a:spcBef>
              <a:spcAft>
                <a:spcPts val="0"/>
              </a:spcAft>
              <a:buSzPts val="1900"/>
              <a:buChar char="○"/>
              <a:defRPr/>
            </a:lvl5pPr>
            <a:lvl6pPr marL="2743200" lvl="5" indent="-349250" algn="l">
              <a:lnSpc>
                <a:spcPct val="115000"/>
              </a:lnSpc>
              <a:spcBef>
                <a:spcPts val="0"/>
              </a:spcBef>
              <a:spcAft>
                <a:spcPts val="0"/>
              </a:spcAft>
              <a:buSzPts val="1900"/>
              <a:buChar char="■"/>
              <a:defRPr/>
            </a:lvl6pPr>
            <a:lvl7pPr marL="3200400" lvl="6" indent="-349250" algn="l">
              <a:lnSpc>
                <a:spcPct val="115000"/>
              </a:lnSpc>
              <a:spcBef>
                <a:spcPts val="0"/>
              </a:spcBef>
              <a:spcAft>
                <a:spcPts val="0"/>
              </a:spcAft>
              <a:buSzPts val="1900"/>
              <a:buChar char="●"/>
              <a:defRPr/>
            </a:lvl7pPr>
            <a:lvl8pPr marL="3657600" lvl="7" indent="-349250" algn="l">
              <a:lnSpc>
                <a:spcPct val="115000"/>
              </a:lnSpc>
              <a:spcBef>
                <a:spcPts val="0"/>
              </a:spcBef>
              <a:spcAft>
                <a:spcPts val="0"/>
              </a:spcAft>
              <a:buSzPts val="1900"/>
              <a:buChar char="○"/>
              <a:defRPr/>
            </a:lvl8pPr>
            <a:lvl9pPr marL="4114800" lvl="8" indent="-349250" algn="l">
              <a:lnSpc>
                <a:spcPct val="115000"/>
              </a:lnSpc>
              <a:spcBef>
                <a:spcPts val="0"/>
              </a:spcBef>
              <a:spcAft>
                <a:spcPts val="0"/>
              </a:spcAft>
              <a:buSzPts val="1900"/>
              <a:buChar char="■"/>
              <a:defRPr/>
            </a:lvl9pPr>
          </a:lstStyle>
          <a:p>
            <a:endParaRPr/>
          </a:p>
        </p:txBody>
      </p:sp>
      <p:sp>
        <p:nvSpPr>
          <p:cNvPr id="50" name="Google Shape;50;g339ea5e4a83_0_9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339ea5e4a83_0_6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marR="0" lvl="0"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9pPr>
          </a:lstStyle>
          <a:p>
            <a:endParaRPr/>
          </a:p>
        </p:txBody>
      </p:sp>
      <p:sp>
        <p:nvSpPr>
          <p:cNvPr id="11" name="Google Shape;11;g339ea5e4a83_0_6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marR="0" lvl="0" indent="-381000" algn="l" rtl="0">
              <a:lnSpc>
                <a:spcPct val="115000"/>
              </a:lnSpc>
              <a:spcBef>
                <a:spcPts val="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1pPr>
            <a:lvl2pPr marL="914400" marR="0" lvl="1"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2pPr>
            <a:lvl3pPr marL="1371600" marR="0" lvl="2"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3pPr>
            <a:lvl4pPr marL="1828800" marR="0" lvl="3"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4pPr>
            <a:lvl5pPr marL="2286000" marR="0" lvl="4"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5pPr>
            <a:lvl6pPr marL="2743200" marR="0" lvl="5"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6pPr>
            <a:lvl7pPr marL="3200400" marR="0" lvl="6"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7pPr>
            <a:lvl8pPr marL="3657600" marR="0" lvl="7"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8pPr>
            <a:lvl9pPr marL="4114800" marR="0" lvl="8"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9pPr>
          </a:lstStyle>
          <a:p>
            <a:endParaRPr/>
          </a:p>
        </p:txBody>
      </p:sp>
      <p:sp>
        <p:nvSpPr>
          <p:cNvPr id="12" name="Google Shape;12;g339ea5e4a83_0_6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cs0016@uah.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wpl0001@uah.edu" TargetMode="External"/><Relationship Id="rId4" Type="http://schemas.openxmlformats.org/officeDocument/2006/relationships/hyperlink" Target="mailto:ajb0093@uah.edu"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
          <p:cNvSpPr/>
          <p:nvPr/>
        </p:nvSpPr>
        <p:spPr>
          <a:xfrm>
            <a:off x="1068000" y="6101650"/>
            <a:ext cx="10056000" cy="692100"/>
          </a:xfrm>
          <a:prstGeom prst="rect">
            <a:avLst/>
          </a:prstGeom>
          <a:noFill/>
          <a:ln>
            <a:noFill/>
          </a:ln>
        </p:spPr>
        <p:txBody>
          <a:bodyPr spcFirstLastPara="1" wrap="square" lIns="91425" tIns="45700" rIns="91425" bIns="45700" anchor="t" anchorCtr="0">
            <a:noAutofit/>
          </a:bodyPr>
          <a:lstStyle/>
          <a:p>
            <a:pPr marL="342900" marR="0" lvl="0" indent="-342900" algn="ctr" rtl="0">
              <a:lnSpc>
                <a:spcPct val="90000"/>
              </a:lnSpc>
              <a:spcBef>
                <a:spcPts val="0"/>
              </a:spcBef>
              <a:spcAft>
                <a:spcPts val="0"/>
              </a:spcAft>
              <a:buClr>
                <a:srgbClr val="000000"/>
              </a:buClr>
              <a:buSzPts val="2000"/>
              <a:buFont typeface="Arial"/>
              <a:buNone/>
            </a:pPr>
            <a:r>
              <a:rPr lang="en-US" sz="2000" b="1" i="0" u="none" strike="noStrike" cap="none" dirty="0">
                <a:solidFill>
                  <a:schemeClr val="dk1"/>
                </a:solidFill>
                <a:latin typeface="Calibri"/>
                <a:ea typeface="Calibri"/>
                <a:cs typeface="Calibri"/>
                <a:sym typeface="Calibri"/>
              </a:rPr>
              <a:t>email: </a:t>
            </a:r>
            <a:r>
              <a:rPr lang="en-US" sz="2000" b="1" i="0" u="sng" strike="noStrike" cap="none" dirty="0">
                <a:solidFill>
                  <a:schemeClr val="hlink"/>
                </a:solidFill>
                <a:latin typeface="Calibri"/>
                <a:ea typeface="Calibri"/>
                <a:cs typeface="Calibri"/>
                <a:sym typeface="Calibri"/>
                <a:hlinkClick r:id="rId3"/>
              </a:rPr>
              <a:t>ncs0016@uah.edu</a:t>
            </a:r>
            <a:r>
              <a:rPr lang="en-US" sz="2000" b="1" i="0" u="none" strike="noStrike" cap="none" dirty="0">
                <a:solidFill>
                  <a:schemeClr val="dk1"/>
                </a:solidFill>
                <a:latin typeface="Calibri"/>
                <a:ea typeface="Calibri"/>
                <a:cs typeface="Calibri"/>
                <a:sym typeface="Calibri"/>
              </a:rPr>
              <a:t>, </a:t>
            </a:r>
            <a:r>
              <a:rPr lang="en-US" sz="2000" b="1" i="0" u="sng" strike="noStrike" cap="none" dirty="0">
                <a:solidFill>
                  <a:schemeClr val="hlink"/>
                </a:solidFill>
                <a:latin typeface="Calibri"/>
                <a:ea typeface="Calibri"/>
                <a:cs typeface="Calibri"/>
                <a:sym typeface="Calibri"/>
                <a:hlinkClick r:id="rId4"/>
              </a:rPr>
              <a:t>ajb0093@uah.edu</a:t>
            </a:r>
            <a:r>
              <a:rPr lang="en-US" sz="2000" b="0" i="0" u="none" strike="noStrike" cap="none" dirty="0">
                <a:solidFill>
                  <a:schemeClr val="dk1"/>
                </a:solidFill>
                <a:latin typeface="Calibri"/>
                <a:ea typeface="Calibri"/>
                <a:cs typeface="Calibri"/>
                <a:sym typeface="Calibri"/>
              </a:rPr>
              <a:t>, </a:t>
            </a:r>
            <a:r>
              <a:rPr lang="en-US" sz="2000" b="1" i="0" u="sng" strike="noStrike" cap="none" dirty="0">
                <a:solidFill>
                  <a:schemeClr val="hlink"/>
                </a:solidFill>
                <a:latin typeface="Calibri"/>
                <a:ea typeface="Calibri"/>
                <a:cs typeface="Calibri"/>
                <a:sym typeface="Calibri"/>
                <a:hlinkClick r:id="rId5"/>
              </a:rPr>
              <a:t>wpl0001@uah.edu</a:t>
            </a:r>
            <a:r>
              <a:rPr lang="en-US" sz="2000" b="1" i="0" u="none" strike="noStrike" cap="none" dirty="0">
                <a:solidFill>
                  <a:schemeClr val="dk1"/>
                </a:solidFill>
                <a:latin typeface="Calibri"/>
                <a:ea typeface="Calibri"/>
                <a:cs typeface="Calibri"/>
                <a:sym typeface="Calibri"/>
              </a:rPr>
              <a:t> </a:t>
            </a:r>
            <a:endParaRPr sz="1000" b="1" i="0" u="none" strike="noStrike" cap="none" dirty="0">
              <a:solidFill>
                <a:srgbClr val="000000"/>
              </a:solidFill>
              <a:latin typeface="Calibri"/>
              <a:ea typeface="Calibri"/>
              <a:cs typeface="Calibri"/>
              <a:sym typeface="Calibri"/>
            </a:endParaRPr>
          </a:p>
        </p:txBody>
      </p:sp>
      <p:sp>
        <p:nvSpPr>
          <p:cNvPr id="66" name="Google Shape;66;p1"/>
          <p:cNvSpPr txBox="1">
            <a:spLocks noGrp="1"/>
          </p:cNvSpPr>
          <p:nvPr>
            <p:ph type="ctrTitle"/>
          </p:nvPr>
        </p:nvSpPr>
        <p:spPr>
          <a:xfrm>
            <a:off x="2057400" y="780250"/>
            <a:ext cx="8077200" cy="23604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Calibri"/>
              <a:buNone/>
            </a:pPr>
            <a:r>
              <a:rPr lang="en-US" sz="4800" dirty="0">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Charger Active Defense - Adversarial Attack Tool Defense</a:t>
            </a:r>
            <a:endParaRPr sz="4800" dirty="0">
              <a:latin typeface="Calibri"/>
              <a:ea typeface="Calibri"/>
              <a:cs typeface="Calibri"/>
              <a:sym typeface="Calibri"/>
            </a:endParaRPr>
          </a:p>
        </p:txBody>
      </p:sp>
      <p:sp>
        <p:nvSpPr>
          <p:cNvPr id="67" name="Google Shape;67;p1"/>
          <p:cNvSpPr txBox="1">
            <a:spLocks noGrp="1"/>
          </p:cNvSpPr>
          <p:nvPr>
            <p:ph type="subTitle" idx="1"/>
          </p:nvPr>
        </p:nvSpPr>
        <p:spPr>
          <a:xfrm>
            <a:off x="2743200" y="3374950"/>
            <a:ext cx="6400800" cy="2492400"/>
          </a:xfrm>
          <a:prstGeom prst="rect">
            <a:avLst/>
          </a:prstGeom>
          <a:noFill/>
          <a:ln>
            <a:noFill/>
          </a:ln>
        </p:spPr>
        <p:txBody>
          <a:bodyPr spcFirstLastPara="1" wrap="square" lIns="91425" tIns="45700" rIns="91425" bIns="45700" anchor="t" anchorCtr="0">
            <a:normAutofit fontScale="62500" lnSpcReduction="20000"/>
          </a:bodyPr>
          <a:lstStyle/>
          <a:p>
            <a:pPr marL="0" lvl="0" indent="0" algn="ctr" rtl="0">
              <a:lnSpc>
                <a:spcPct val="80000"/>
              </a:lnSpc>
              <a:spcBef>
                <a:spcPts val="0"/>
              </a:spcBef>
              <a:spcAft>
                <a:spcPts val="0"/>
              </a:spcAft>
              <a:buClr>
                <a:schemeClr val="dk1"/>
              </a:buClr>
              <a:buSzPct val="64863"/>
              <a:buNone/>
            </a:pPr>
            <a:r>
              <a:rPr lang="en-US" dirty="0">
                <a:latin typeface="Calibri"/>
                <a:ea typeface="Calibri"/>
                <a:cs typeface="Calibri"/>
                <a:sym typeface="Calibri"/>
              </a:rPr>
              <a:t>Noah Sickels, Adam Brannon, William Lochte</a:t>
            </a:r>
            <a:endParaRPr dirty="0">
              <a:latin typeface="Calibri"/>
              <a:ea typeface="Calibri"/>
              <a:cs typeface="Calibri"/>
              <a:sym typeface="Calibri"/>
            </a:endParaRPr>
          </a:p>
          <a:p>
            <a:pPr marL="0" lvl="0" indent="0" algn="ctr" rtl="0">
              <a:lnSpc>
                <a:spcPct val="80000"/>
              </a:lnSpc>
              <a:spcBef>
                <a:spcPts val="0"/>
              </a:spcBef>
              <a:spcAft>
                <a:spcPts val="0"/>
              </a:spcAft>
              <a:buClr>
                <a:schemeClr val="dk1"/>
              </a:buClr>
              <a:buSzPct val="64863"/>
              <a:buNone/>
            </a:pPr>
            <a:endParaRPr dirty="0">
              <a:latin typeface="Calibri"/>
              <a:ea typeface="Calibri"/>
              <a:cs typeface="Calibri"/>
              <a:sym typeface="Calibri"/>
            </a:endParaRPr>
          </a:p>
          <a:p>
            <a:pPr marL="0" lvl="0" indent="0" algn="ctr" rtl="0">
              <a:lnSpc>
                <a:spcPct val="80000"/>
              </a:lnSpc>
              <a:spcBef>
                <a:spcPts val="1000"/>
              </a:spcBef>
              <a:spcAft>
                <a:spcPts val="0"/>
              </a:spcAft>
              <a:buClr>
                <a:schemeClr val="dk1"/>
              </a:buClr>
              <a:buSzPct val="64863"/>
              <a:buNone/>
            </a:pPr>
            <a:r>
              <a:rPr lang="en-US" dirty="0">
                <a:latin typeface="Calibri"/>
                <a:ea typeface="Calibri"/>
                <a:cs typeface="Calibri"/>
                <a:sym typeface="Calibri"/>
              </a:rPr>
              <a:t>MENTOR: Dr. David Coe</a:t>
            </a:r>
            <a:endParaRPr dirty="0">
              <a:latin typeface="Calibri"/>
              <a:ea typeface="Calibri"/>
              <a:cs typeface="Calibri"/>
              <a:sym typeface="Calibri"/>
            </a:endParaRPr>
          </a:p>
          <a:p>
            <a:pPr marL="0" lvl="0" indent="0" algn="l" rtl="0">
              <a:lnSpc>
                <a:spcPct val="120000"/>
              </a:lnSpc>
              <a:spcBef>
                <a:spcPts val="0"/>
              </a:spcBef>
              <a:spcAft>
                <a:spcPts val="0"/>
              </a:spcAft>
              <a:buClr>
                <a:schemeClr val="dk1"/>
              </a:buClr>
              <a:buSzPct val="64863"/>
              <a:buNone/>
            </a:pPr>
            <a:endParaRPr dirty="0">
              <a:latin typeface="Calibri"/>
              <a:ea typeface="Calibri"/>
              <a:cs typeface="Calibri"/>
              <a:sym typeface="Calibri"/>
            </a:endParaRPr>
          </a:p>
          <a:p>
            <a:pPr marL="0" lvl="0" indent="0" algn="ctr" rtl="0">
              <a:lnSpc>
                <a:spcPct val="120000"/>
              </a:lnSpc>
              <a:spcBef>
                <a:spcPts val="600"/>
              </a:spcBef>
              <a:spcAft>
                <a:spcPts val="0"/>
              </a:spcAft>
              <a:buClr>
                <a:schemeClr val="dk1"/>
              </a:buClr>
              <a:buSzPct val="154166"/>
              <a:buNone/>
            </a:pPr>
            <a:r>
              <a:rPr lang="en-US" dirty="0">
                <a:latin typeface="Calibri"/>
                <a:ea typeface="Calibri"/>
                <a:cs typeface="Calibri"/>
                <a:sym typeface="Calibri"/>
              </a:rPr>
              <a:t>CPE 488: Cybersecurity Engineering Capstone I</a:t>
            </a:r>
            <a:endParaRPr sz="2400" dirty="0">
              <a:latin typeface="Calibri"/>
              <a:ea typeface="Calibri"/>
              <a:cs typeface="Calibri"/>
              <a:sym typeface="Calibri"/>
            </a:endParaRPr>
          </a:p>
          <a:p>
            <a:pPr marL="0" lvl="0" indent="0" algn="ctr" rtl="0">
              <a:lnSpc>
                <a:spcPct val="120000"/>
              </a:lnSpc>
              <a:spcBef>
                <a:spcPts val="600"/>
              </a:spcBef>
              <a:spcAft>
                <a:spcPts val="0"/>
              </a:spcAft>
              <a:buClr>
                <a:schemeClr val="dk1"/>
              </a:buClr>
              <a:buSzPct val="100000"/>
              <a:buNone/>
            </a:pPr>
            <a:r>
              <a:rPr lang="en-US" sz="2400" dirty="0">
                <a:latin typeface="Calibri"/>
                <a:ea typeface="Calibri"/>
                <a:cs typeface="Calibri"/>
                <a:sym typeface="Calibri"/>
              </a:rPr>
              <a:t>Electrical and Computer Engineering </a:t>
            </a:r>
            <a:br>
              <a:rPr lang="en-US" sz="2400" dirty="0">
                <a:latin typeface="Calibri"/>
                <a:ea typeface="Calibri"/>
                <a:cs typeface="Calibri"/>
                <a:sym typeface="Calibri"/>
              </a:rPr>
            </a:br>
            <a:r>
              <a:rPr lang="en-US" sz="2400" dirty="0">
                <a:latin typeface="Calibri"/>
                <a:ea typeface="Calibri"/>
                <a:cs typeface="Calibri"/>
                <a:sym typeface="Calibri"/>
              </a:rPr>
              <a:t>The University of Alabama in Huntsville</a:t>
            </a:r>
            <a:endParaRPr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349df81d0fa_0_63"/>
          <p:cNvSpPr txBox="1">
            <a:spLocks noGrp="1"/>
          </p:cNvSpPr>
          <p:nvPr>
            <p:ph type="title"/>
          </p:nvPr>
        </p:nvSpPr>
        <p:spPr>
          <a:xfrm>
            <a:off x="304800" y="303808"/>
            <a:ext cx="11430000" cy="83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Calibri"/>
                <a:ea typeface="Calibri"/>
                <a:cs typeface="Calibri"/>
                <a:sym typeface="Calibri"/>
              </a:rPr>
              <a:t>Marketing Requirements</a:t>
            </a:r>
            <a:endParaRPr dirty="0">
              <a:latin typeface="Calibri"/>
              <a:ea typeface="Calibri"/>
              <a:cs typeface="Calibri"/>
              <a:sym typeface="Calibri"/>
            </a:endParaRPr>
          </a:p>
        </p:txBody>
      </p:sp>
      <p:graphicFrame>
        <p:nvGraphicFramePr>
          <p:cNvPr id="145" name="Google Shape;145;g349df81d0fa_0_63"/>
          <p:cNvGraphicFramePr/>
          <p:nvPr>
            <p:extLst>
              <p:ext uri="{D42A27DB-BD31-4B8C-83A1-F6EECF244321}">
                <p14:modId xmlns:p14="http://schemas.microsoft.com/office/powerpoint/2010/main" val="2756450064"/>
              </p:ext>
            </p:extLst>
          </p:nvPr>
        </p:nvGraphicFramePr>
        <p:xfrm>
          <a:off x="432975" y="1135400"/>
          <a:ext cx="11301825" cy="4297470"/>
        </p:xfrm>
        <a:graphic>
          <a:graphicData uri="http://schemas.openxmlformats.org/drawingml/2006/table">
            <a:tbl>
              <a:tblPr>
                <a:tableStyleId>{3C2FFA5D-87B4-456A-9821-1D502468CF0F}</a:tableStyleId>
              </a:tblPr>
              <a:tblGrid>
                <a:gridCol w="726800">
                  <a:extLst>
                    <a:ext uri="{9D8B030D-6E8A-4147-A177-3AD203B41FA5}">
                      <a16:colId xmlns:a16="http://schemas.microsoft.com/office/drawing/2014/main" val="20000"/>
                    </a:ext>
                  </a:extLst>
                </a:gridCol>
                <a:gridCol w="105750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US" sz="2200" b="1" dirty="0">
                          <a:sym typeface="Calibri"/>
                        </a:rPr>
                        <a:t>#</a:t>
                      </a:r>
                      <a:endParaRPr sz="22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200" b="1" dirty="0">
                          <a:sym typeface="Calibri"/>
                        </a:rPr>
                        <a:t>Description</a:t>
                      </a:r>
                      <a:endParaRPr sz="2200" b="1"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sz="2200" b="1" dirty="0">
                          <a:sym typeface="Calibri"/>
                        </a:rPr>
                        <a:t>M1</a:t>
                      </a:r>
                      <a:endParaRPr sz="22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200" dirty="0">
                          <a:sym typeface="Calibri"/>
                        </a:rPr>
                        <a:t>The ChAD fuzzing workflow must conduct network-based fuzzing to identify network responses, also known as Active Defense Responses, that can crash or hang adversarial attack tools.</a:t>
                      </a:r>
                      <a:endParaRPr sz="22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sz="2200" b="1" dirty="0">
                          <a:sym typeface="Calibri"/>
                        </a:rPr>
                        <a:t>M2</a:t>
                      </a:r>
                      <a:endParaRPr sz="22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200" dirty="0">
                          <a:sym typeface="Calibri"/>
                        </a:rPr>
                        <a:t>The existing vulnerabilities of six well-known attack tools must be documented.</a:t>
                      </a:r>
                      <a:endParaRPr sz="22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sz="2200" b="1" dirty="0">
                          <a:sym typeface="Calibri"/>
                        </a:rPr>
                        <a:t>M3</a:t>
                      </a:r>
                      <a:endParaRPr sz="22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200" dirty="0">
                          <a:sym typeface="Calibri"/>
                        </a:rPr>
                        <a:t>Down select to a single well-known attack tool for testing.</a:t>
                      </a:r>
                      <a:endParaRPr sz="22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sz="2200" b="1" dirty="0">
                          <a:sym typeface="Calibri"/>
                        </a:rPr>
                        <a:t>M4</a:t>
                      </a:r>
                      <a:endParaRPr sz="22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200" dirty="0">
                          <a:sym typeface="Calibri"/>
                        </a:rPr>
                        <a:t>Must use two different AI/LLM models to generate additional attack tools.</a:t>
                      </a:r>
                      <a:endParaRPr sz="22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US" sz="2200" b="1" dirty="0">
                          <a:sym typeface="Calibri"/>
                        </a:rPr>
                        <a:t>M5</a:t>
                      </a:r>
                      <a:endParaRPr sz="22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200" dirty="0">
                          <a:sym typeface="Calibri"/>
                        </a:rPr>
                        <a:t>Use each AI/LLM to generate three attack tools for fuzz testing.</a:t>
                      </a:r>
                      <a:endParaRPr sz="22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US" sz="2200" b="1" dirty="0">
                          <a:sym typeface="Calibri"/>
                        </a:rPr>
                        <a:t>M6</a:t>
                      </a:r>
                      <a:endParaRPr sz="22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200" dirty="0">
                          <a:sym typeface="Calibri"/>
                        </a:rPr>
                        <a:t>Software fuzzing tools capable of testing the attack tools must be identified.</a:t>
                      </a:r>
                      <a:endParaRPr sz="22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6"/>
                  </a:ext>
                </a:extLst>
              </a:tr>
            </a:tbl>
          </a:graphicData>
        </a:graphic>
      </p:graphicFrame>
      <p:sp>
        <p:nvSpPr>
          <p:cNvPr id="146" name="Google Shape;146;g349df81d0fa_0_63"/>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47" name="Google Shape;147;g349df81d0fa_0_63"/>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10</a:t>
            </a:fld>
            <a:endParaRPr dirty="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304d935530d_0_0"/>
          <p:cNvSpPr txBox="1">
            <a:spLocks noGrp="1"/>
          </p:cNvSpPr>
          <p:nvPr>
            <p:ph type="title"/>
          </p:nvPr>
        </p:nvSpPr>
        <p:spPr>
          <a:xfrm>
            <a:off x="304800" y="303808"/>
            <a:ext cx="11430000" cy="83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Calibri"/>
                <a:ea typeface="Calibri"/>
                <a:cs typeface="Calibri"/>
                <a:sym typeface="Calibri"/>
              </a:rPr>
              <a:t>Marketing Requirements</a:t>
            </a:r>
            <a:endParaRPr dirty="0">
              <a:latin typeface="Calibri"/>
              <a:ea typeface="Calibri"/>
              <a:cs typeface="Calibri"/>
              <a:sym typeface="Calibri"/>
            </a:endParaRPr>
          </a:p>
        </p:txBody>
      </p:sp>
      <p:graphicFrame>
        <p:nvGraphicFramePr>
          <p:cNvPr id="154" name="Google Shape;154;g304d935530d_0_0"/>
          <p:cNvGraphicFramePr/>
          <p:nvPr>
            <p:extLst>
              <p:ext uri="{D42A27DB-BD31-4B8C-83A1-F6EECF244321}">
                <p14:modId xmlns:p14="http://schemas.microsoft.com/office/powerpoint/2010/main" val="4239576425"/>
              </p:ext>
            </p:extLst>
          </p:nvPr>
        </p:nvGraphicFramePr>
        <p:xfrm>
          <a:off x="467575" y="1135400"/>
          <a:ext cx="11267225" cy="3962190"/>
        </p:xfrm>
        <a:graphic>
          <a:graphicData uri="http://schemas.openxmlformats.org/drawingml/2006/table">
            <a:tbl>
              <a:tblPr>
                <a:tableStyleId>{3C2FFA5D-87B4-456A-9821-1D502468CF0F}</a:tableStyleId>
              </a:tblPr>
              <a:tblGrid>
                <a:gridCol w="793850">
                  <a:extLst>
                    <a:ext uri="{9D8B030D-6E8A-4147-A177-3AD203B41FA5}">
                      <a16:colId xmlns:a16="http://schemas.microsoft.com/office/drawing/2014/main" val="20000"/>
                    </a:ext>
                  </a:extLst>
                </a:gridCol>
                <a:gridCol w="104733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US" sz="2200" b="1" dirty="0">
                          <a:sym typeface="Calibri"/>
                        </a:rPr>
                        <a:t>#</a:t>
                      </a:r>
                      <a:endParaRPr sz="22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200" b="1" dirty="0">
                          <a:sym typeface="Calibri"/>
                        </a:rPr>
                        <a:t>Description</a:t>
                      </a:r>
                      <a:endParaRPr sz="2200" b="1"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sz="2200" b="1" dirty="0">
                          <a:sym typeface="Calibri"/>
                        </a:rPr>
                        <a:t>M7</a:t>
                      </a:r>
                      <a:endParaRPr sz="22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200" dirty="0">
                          <a:sym typeface="Calibri"/>
                        </a:rPr>
                        <a:t>Demonstrate a fuzz testing workflow for Masscan and AI-generated attack tools.</a:t>
                      </a:r>
                      <a:endParaRPr sz="22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sz="2200" b="1" dirty="0">
                          <a:sym typeface="Calibri"/>
                        </a:rPr>
                        <a:t>M8</a:t>
                      </a:r>
                      <a:endParaRPr sz="22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200" dirty="0">
                          <a:sym typeface="Calibri"/>
                        </a:rPr>
                        <a:t>The ChAD program must monitor incoming network traffic to the host machine.</a:t>
                      </a:r>
                      <a:endParaRPr sz="22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sz="2200" b="1" dirty="0">
                          <a:sym typeface="Calibri"/>
                        </a:rPr>
                        <a:t>M9</a:t>
                      </a:r>
                      <a:endParaRPr sz="22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200" dirty="0">
                          <a:sym typeface="Calibri"/>
                        </a:rPr>
                        <a:t>All transaction history of incoming and outgoing response packets must be logged and recorded.</a:t>
                      </a:r>
                      <a:endParaRPr sz="22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sz="2200" b="1" dirty="0">
                          <a:sym typeface="Calibri"/>
                        </a:rPr>
                        <a:t>M10</a:t>
                      </a:r>
                      <a:endParaRPr sz="22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200" dirty="0">
                          <a:sym typeface="Calibri"/>
                        </a:rPr>
                        <a:t>The ChAD program must provide an active defense response.</a:t>
                      </a:r>
                      <a:endParaRPr sz="22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US" sz="2200" b="1" dirty="0">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M11</a:t>
                      </a:r>
                      <a:endParaRPr sz="22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200" dirty="0">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Evaluate the effectiveness of any active defense responses found.</a:t>
                      </a:r>
                      <a:endParaRPr sz="22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US" sz="2200" b="1" dirty="0">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M12</a:t>
                      </a:r>
                      <a:endParaRPr sz="22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200" dirty="0">
                          <a:sym typeface="Calibri"/>
                        </a:rPr>
                        <a:t>Findings must be documented in an IEEE/ACM-style paper. </a:t>
                      </a:r>
                      <a:endParaRPr sz="22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6"/>
                  </a:ext>
                </a:extLst>
              </a:tr>
            </a:tbl>
          </a:graphicData>
        </a:graphic>
      </p:graphicFrame>
      <p:sp>
        <p:nvSpPr>
          <p:cNvPr id="155" name="Google Shape;155;g304d935530d_0_0"/>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56" name="Google Shape;156;g304d935530d_0_0"/>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11</a:t>
            </a:fld>
            <a:endParaRPr dirty="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349df81d0fa_0_70"/>
          <p:cNvSpPr txBox="1">
            <a:spLocks noGrp="1"/>
          </p:cNvSpPr>
          <p:nvPr>
            <p:ph type="title"/>
          </p:nvPr>
        </p:nvSpPr>
        <p:spPr>
          <a:xfrm>
            <a:off x="304800" y="311383"/>
            <a:ext cx="11430000" cy="83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Calibri"/>
                <a:ea typeface="Calibri"/>
                <a:cs typeface="Calibri"/>
                <a:sym typeface="Calibri"/>
              </a:rPr>
              <a:t>Engineering Requirements</a:t>
            </a:r>
            <a:endParaRPr dirty="0">
              <a:latin typeface="Calibri"/>
              <a:ea typeface="Calibri"/>
              <a:cs typeface="Calibri"/>
              <a:sym typeface="Calibri"/>
            </a:endParaRPr>
          </a:p>
        </p:txBody>
      </p:sp>
      <p:graphicFrame>
        <p:nvGraphicFramePr>
          <p:cNvPr id="163" name="Google Shape;163;g349df81d0fa_0_70"/>
          <p:cNvGraphicFramePr/>
          <p:nvPr>
            <p:extLst>
              <p:ext uri="{D42A27DB-BD31-4B8C-83A1-F6EECF244321}">
                <p14:modId xmlns:p14="http://schemas.microsoft.com/office/powerpoint/2010/main" val="3128249670"/>
              </p:ext>
            </p:extLst>
          </p:nvPr>
        </p:nvGraphicFramePr>
        <p:xfrm>
          <a:off x="457200" y="1058250"/>
          <a:ext cx="11301687" cy="5369507"/>
        </p:xfrm>
        <a:graphic>
          <a:graphicData uri="http://schemas.openxmlformats.org/drawingml/2006/table">
            <a:tbl>
              <a:tblPr>
                <a:tableStyleId>{3C2FFA5D-87B4-456A-9821-1D502468CF0F}</a:tableStyleId>
              </a:tblPr>
              <a:tblGrid>
                <a:gridCol w="3338979">
                  <a:extLst>
                    <a:ext uri="{9D8B030D-6E8A-4147-A177-3AD203B41FA5}">
                      <a16:colId xmlns:a16="http://schemas.microsoft.com/office/drawing/2014/main" val="20000"/>
                    </a:ext>
                  </a:extLst>
                </a:gridCol>
                <a:gridCol w="7962708">
                  <a:extLst>
                    <a:ext uri="{9D8B030D-6E8A-4147-A177-3AD203B41FA5}">
                      <a16:colId xmlns:a16="http://schemas.microsoft.com/office/drawing/2014/main" val="20001"/>
                    </a:ext>
                  </a:extLst>
                </a:gridCol>
              </a:tblGrid>
              <a:tr h="461307">
                <a:tc>
                  <a:txBody>
                    <a:bodyPr/>
                    <a:lstStyle/>
                    <a:p>
                      <a:pPr marL="0" lvl="0" indent="0" algn="l" rtl="0">
                        <a:spcBef>
                          <a:spcPts val="0"/>
                        </a:spcBef>
                        <a:spcAft>
                          <a:spcPts val="0"/>
                        </a:spcAft>
                        <a:buNone/>
                      </a:pPr>
                      <a:r>
                        <a:rPr lang="en-US" sz="1900" b="1" dirty="0">
                          <a:sym typeface="Calibri"/>
                        </a:rPr>
                        <a:t>Marketing Requirements</a:t>
                      </a:r>
                      <a:endParaRPr sz="19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1900" b="1" dirty="0">
                          <a:sym typeface="Calibri"/>
                        </a:rPr>
                        <a:t>Engineering Requirements</a:t>
                      </a:r>
                      <a:endParaRPr sz="1900" b="1"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0"/>
                  </a:ext>
                </a:extLst>
              </a:tr>
              <a:tr h="1026815">
                <a:tc>
                  <a:txBody>
                    <a:bodyPr/>
                    <a:lstStyle/>
                    <a:p>
                      <a:pPr marL="0" lvl="0" indent="0" algn="l" rtl="0">
                        <a:spcBef>
                          <a:spcPts val="0"/>
                        </a:spcBef>
                        <a:spcAft>
                          <a:spcPts val="0"/>
                        </a:spcAft>
                        <a:buNone/>
                      </a:pPr>
                      <a:r>
                        <a:rPr lang="en-US" sz="1900" b="1" dirty="0">
                          <a:sym typeface="Calibri"/>
                        </a:rPr>
                        <a:t>M3</a:t>
                      </a:r>
                      <a:endParaRPr sz="19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1900" dirty="0">
                          <a:sym typeface="Calibri"/>
                        </a:rPr>
                        <a:t>E1: LDRA static analysis and Valgrind memory leak analysis must be used on both selected attack tools for present vulnerabilities or more favorable testing targets.</a:t>
                      </a:r>
                      <a:endParaRPr sz="19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1026815">
                <a:tc>
                  <a:txBody>
                    <a:bodyPr/>
                    <a:lstStyle/>
                    <a:p>
                      <a:pPr marL="0" lvl="0" indent="0" algn="l" rtl="0">
                        <a:spcBef>
                          <a:spcPts val="0"/>
                        </a:spcBef>
                        <a:spcAft>
                          <a:spcPts val="0"/>
                        </a:spcAft>
                        <a:buNone/>
                      </a:pPr>
                      <a:r>
                        <a:rPr lang="en-US" sz="1900" b="1" dirty="0">
                          <a:sym typeface="Calibri"/>
                        </a:rPr>
                        <a:t>M6</a:t>
                      </a:r>
                      <a:endParaRPr sz="19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1900" dirty="0">
                          <a:sym typeface="Calibri"/>
                        </a:rPr>
                        <a:t>E2: Develop a fuzzing workflow using three fuzzing tools and approaches and rank them based on the probability of success with selected well-known attack tools.</a:t>
                      </a:r>
                      <a:endParaRPr sz="19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1026815">
                <a:tc>
                  <a:txBody>
                    <a:bodyPr/>
                    <a:lstStyle/>
                    <a:p>
                      <a:pPr marL="0" lvl="0" indent="0" algn="l" rtl="0">
                        <a:spcBef>
                          <a:spcPts val="0"/>
                        </a:spcBef>
                        <a:spcAft>
                          <a:spcPts val="0"/>
                        </a:spcAft>
                        <a:buNone/>
                      </a:pPr>
                      <a:r>
                        <a:rPr lang="en-US" sz="1900" b="1" dirty="0">
                          <a:sym typeface="Calibri"/>
                        </a:rPr>
                        <a:t>M4, M5</a:t>
                      </a:r>
                      <a:endParaRPr sz="19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1900" dirty="0">
                          <a:sym typeface="Calibri"/>
                        </a:rPr>
                        <a:t>E3: Must use GitHub Copilot and Phind models to generate three types of attack tools each - a banner-grabber, password brute-force, and a simplistic multi-threaded banner-grabber.</a:t>
                      </a:r>
                      <a:endParaRPr sz="19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744061">
                <a:tc>
                  <a:txBody>
                    <a:bodyPr/>
                    <a:lstStyle/>
                    <a:p>
                      <a:pPr marL="0" lvl="0" indent="0" algn="l" rtl="0">
                        <a:spcBef>
                          <a:spcPts val="0"/>
                        </a:spcBef>
                        <a:spcAft>
                          <a:spcPts val="0"/>
                        </a:spcAft>
                        <a:buNone/>
                      </a:pPr>
                      <a:r>
                        <a:rPr lang="en-US" sz="1900" b="1" dirty="0">
                          <a:sym typeface="Calibri"/>
                        </a:rPr>
                        <a:t>M7</a:t>
                      </a:r>
                      <a:endParaRPr sz="19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1900" dirty="0">
                          <a:sym typeface="Calibri"/>
                        </a:rPr>
                        <a:t>E4: Must demonstrate fuzzing workflow on selected/generated attack tools</a:t>
                      </a:r>
                      <a:endParaRPr sz="19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980537">
                <a:tc>
                  <a:txBody>
                    <a:bodyPr/>
                    <a:lstStyle/>
                    <a:p>
                      <a:pPr marL="0" lvl="0" indent="0" algn="l" rtl="0">
                        <a:spcBef>
                          <a:spcPts val="0"/>
                        </a:spcBef>
                        <a:spcAft>
                          <a:spcPts val="0"/>
                        </a:spcAft>
                        <a:buNone/>
                      </a:pPr>
                      <a:r>
                        <a:rPr lang="en-US" sz="1900" b="1" dirty="0">
                          <a:sym typeface="Calibri"/>
                        </a:rPr>
                        <a:t>M1, M7, M10</a:t>
                      </a:r>
                      <a:endParaRPr sz="19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1900" dirty="0">
                          <a:sym typeface="Calibri"/>
                        </a:rPr>
                        <a:t>E5: The workflow must be capable of finding vulnerabilities (crashes or hangs) within attack tools, if any exist.</a:t>
                      </a:r>
                    </a:p>
                  </a:txBody>
                  <a:tcPr marL="91425" marR="91425" marT="91425" marB="91425"/>
                </a:tc>
                <a:extLst>
                  <a:ext uri="{0D108BD9-81ED-4DB2-BD59-A6C34878D82A}">
                    <a16:rowId xmlns:a16="http://schemas.microsoft.com/office/drawing/2014/main" val="10005"/>
                  </a:ext>
                </a:extLst>
              </a:tr>
            </a:tbl>
          </a:graphicData>
        </a:graphic>
      </p:graphicFrame>
      <p:sp>
        <p:nvSpPr>
          <p:cNvPr id="164" name="Google Shape;164;g349df81d0fa_0_70"/>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65" name="Google Shape;165;g349df81d0fa_0_70"/>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12</a:t>
            </a:fld>
            <a:endParaRPr dirty="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34a16387c41_0_45"/>
          <p:cNvSpPr txBox="1">
            <a:spLocks noGrp="1"/>
          </p:cNvSpPr>
          <p:nvPr>
            <p:ph type="title"/>
          </p:nvPr>
        </p:nvSpPr>
        <p:spPr>
          <a:xfrm>
            <a:off x="304800" y="311383"/>
            <a:ext cx="11430000" cy="83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Calibri"/>
                <a:ea typeface="Calibri"/>
                <a:cs typeface="Calibri"/>
                <a:sym typeface="Calibri"/>
              </a:rPr>
              <a:t>Engineering Requirements</a:t>
            </a:r>
            <a:endParaRPr dirty="0">
              <a:latin typeface="Calibri"/>
              <a:ea typeface="Calibri"/>
              <a:cs typeface="Calibri"/>
              <a:sym typeface="Calibri"/>
            </a:endParaRPr>
          </a:p>
        </p:txBody>
      </p:sp>
      <p:graphicFrame>
        <p:nvGraphicFramePr>
          <p:cNvPr id="172" name="Google Shape;172;g34a16387c41_0_45"/>
          <p:cNvGraphicFramePr/>
          <p:nvPr>
            <p:extLst>
              <p:ext uri="{D42A27DB-BD31-4B8C-83A1-F6EECF244321}">
                <p14:modId xmlns:p14="http://schemas.microsoft.com/office/powerpoint/2010/main" val="1615202119"/>
              </p:ext>
            </p:extLst>
          </p:nvPr>
        </p:nvGraphicFramePr>
        <p:xfrm>
          <a:off x="467763" y="1270525"/>
          <a:ext cx="11267025" cy="4388970"/>
        </p:xfrm>
        <a:graphic>
          <a:graphicData uri="http://schemas.openxmlformats.org/drawingml/2006/table">
            <a:tbl>
              <a:tblPr>
                <a:tableStyleId>{3C2FFA5D-87B4-456A-9821-1D502468CF0F}</a:tableStyleId>
              </a:tblPr>
              <a:tblGrid>
                <a:gridCol w="3328750">
                  <a:extLst>
                    <a:ext uri="{9D8B030D-6E8A-4147-A177-3AD203B41FA5}">
                      <a16:colId xmlns:a16="http://schemas.microsoft.com/office/drawing/2014/main" val="20000"/>
                    </a:ext>
                  </a:extLst>
                </a:gridCol>
                <a:gridCol w="79382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US" sz="1900" b="1" dirty="0">
                          <a:sym typeface="Calibri"/>
                        </a:rPr>
                        <a:t>Marketing Requirements</a:t>
                      </a:r>
                      <a:endParaRPr sz="19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1900" b="1" dirty="0">
                          <a:sym typeface="Calibri"/>
                        </a:rPr>
                        <a:t>Engineering Requirements</a:t>
                      </a:r>
                      <a:endParaRPr sz="1900" b="1"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sz="1900" b="1" dirty="0">
                          <a:sym typeface="Calibri"/>
                        </a:rPr>
                        <a:t>M11</a:t>
                      </a:r>
                      <a:endParaRPr sz="19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1900" dirty="0">
                          <a:sym typeface="Calibri"/>
                        </a:rPr>
                        <a:t>E6: We must document whether each network response crashes or hangs the attacking application and calculate and record the average hang time if it hangs the application.</a:t>
                      </a:r>
                      <a:endParaRPr sz="19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sz="1900" b="1" dirty="0">
                          <a:sym typeface="Calibri"/>
                        </a:rPr>
                        <a:t>M12</a:t>
                      </a:r>
                      <a:endParaRPr sz="19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1900" dirty="0">
                          <a:sym typeface="Calibri"/>
                        </a:rPr>
                        <a:t>E7: The rationale must be compiled for the selection of existing attack tools, fuzzing tools, compatibility results, and analysis for testing into an IEEE conference paper using proper formatting with font type, size, headers, and two columns per page.</a:t>
                      </a:r>
                      <a:endParaRPr sz="19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sz="1900" b="1" dirty="0">
                          <a:sym typeface="Calibri"/>
                        </a:rPr>
                        <a:t>M1, M2</a:t>
                      </a:r>
                      <a:endParaRPr sz="19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1900" dirty="0">
                          <a:sym typeface="Calibri"/>
                        </a:rPr>
                        <a:t>E8: Search MITRE CVE and Exploit-DB databases and compile known vulnerabilities for all six possible attack tools.</a:t>
                      </a:r>
                      <a:endParaRPr sz="19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sz="1900" b="1" dirty="0">
                          <a:sym typeface="Calibri"/>
                        </a:rPr>
                        <a:t>M8, M10</a:t>
                      </a:r>
                      <a:endParaRPr sz="19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1900" dirty="0">
                          <a:sym typeface="Calibri"/>
                        </a:rPr>
                        <a:t>E9: The ChAD service must send active defense responses within one minute of detection of an incoming attack.</a:t>
                      </a:r>
                      <a:endParaRPr sz="19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bl>
          </a:graphicData>
        </a:graphic>
      </p:graphicFrame>
      <p:sp>
        <p:nvSpPr>
          <p:cNvPr id="173" name="Google Shape;173;g34a16387c41_0_45"/>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74" name="Google Shape;174;g34a16387c41_0_45"/>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13</a:t>
            </a:fld>
            <a:endParaRPr dirty="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34b2f561795_0_1"/>
          <p:cNvSpPr txBox="1">
            <a:spLocks noGrp="1"/>
          </p:cNvSpPr>
          <p:nvPr>
            <p:ph type="title"/>
          </p:nvPr>
        </p:nvSpPr>
        <p:spPr>
          <a:xfrm>
            <a:off x="304800" y="311383"/>
            <a:ext cx="11430000" cy="83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System Components Overview </a:t>
            </a:r>
            <a:endParaRPr dirty="0"/>
          </a:p>
        </p:txBody>
      </p:sp>
      <p:pic>
        <p:nvPicPr>
          <p:cNvPr id="181" name="Google Shape;181;g34b2f561795_0_1" title="Functional Decomposition - Final Design Review.png"/>
          <p:cNvPicPr preferRelativeResize="0"/>
          <p:nvPr/>
        </p:nvPicPr>
        <p:blipFill>
          <a:blip r:embed="rId3">
            <a:alphaModFix/>
          </a:blip>
          <a:stretch>
            <a:fillRect/>
          </a:stretch>
        </p:blipFill>
        <p:spPr>
          <a:xfrm>
            <a:off x="1183063" y="1142975"/>
            <a:ext cx="9825874" cy="5172026"/>
          </a:xfrm>
          <a:prstGeom prst="rect">
            <a:avLst/>
          </a:prstGeom>
          <a:noFill/>
          <a:ln>
            <a:noFill/>
          </a:ln>
        </p:spPr>
      </p:pic>
      <p:sp>
        <p:nvSpPr>
          <p:cNvPr id="182" name="Google Shape;182;g34b2f561795_0_1"/>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83" name="Google Shape;183;g34b2f561795_0_1"/>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14</a:t>
            </a:fld>
            <a:endParaRPr dirty="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349df81d0fa_0_77"/>
          <p:cNvSpPr txBox="1">
            <a:spLocks noGrp="1"/>
          </p:cNvSpPr>
          <p:nvPr>
            <p:ph type="title"/>
          </p:nvPr>
        </p:nvSpPr>
        <p:spPr>
          <a:xfrm>
            <a:off x="304800" y="311383"/>
            <a:ext cx="11430000" cy="83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Calibri"/>
                <a:ea typeface="Calibri"/>
                <a:cs typeface="Calibri"/>
                <a:sym typeface="Calibri"/>
              </a:rPr>
              <a:t>Proposed Solution</a:t>
            </a:r>
            <a:endParaRPr dirty="0">
              <a:latin typeface="Calibri"/>
              <a:ea typeface="Calibri"/>
              <a:cs typeface="Calibri"/>
              <a:sym typeface="Calibri"/>
            </a:endParaRPr>
          </a:p>
        </p:txBody>
      </p:sp>
      <p:sp>
        <p:nvSpPr>
          <p:cNvPr id="190" name="Google Shape;190;g349df81d0fa_0_77"/>
          <p:cNvSpPr txBox="1">
            <a:spLocks noGrp="1"/>
          </p:cNvSpPr>
          <p:nvPr>
            <p:ph type="body" idx="1"/>
          </p:nvPr>
        </p:nvSpPr>
        <p:spPr>
          <a:xfrm>
            <a:off x="304800" y="1253330"/>
            <a:ext cx="11430000" cy="49950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b="1" dirty="0">
                <a:latin typeface="Calibri"/>
                <a:ea typeface="Calibri"/>
                <a:cs typeface="Calibri"/>
                <a:sym typeface="Calibri"/>
              </a:rPr>
              <a:t>Our proposed solution included</a:t>
            </a:r>
            <a:r>
              <a:rPr lang="en-US" dirty="0">
                <a:latin typeface="Calibri"/>
                <a:ea typeface="Calibri"/>
                <a:cs typeface="Calibri"/>
                <a:sym typeface="Calibri"/>
              </a:rPr>
              <a:t>:</a:t>
            </a:r>
            <a:endParaRPr dirty="0">
              <a:latin typeface="Calibri"/>
              <a:ea typeface="Calibri"/>
              <a:cs typeface="Calibri"/>
              <a:sym typeface="Calibri"/>
            </a:endParaRPr>
          </a:p>
          <a:p>
            <a:pPr marL="457200" lvl="0" indent="-381000" algn="l" rtl="0">
              <a:spcBef>
                <a:spcPts val="1000"/>
              </a:spcBef>
              <a:spcAft>
                <a:spcPts val="0"/>
              </a:spcAft>
              <a:buSzPts val="2400"/>
              <a:buFont typeface="Calibri"/>
              <a:buAutoNum type="arabicPeriod"/>
            </a:pPr>
            <a:r>
              <a:rPr lang="en-US" dirty="0">
                <a:latin typeface="Calibri"/>
                <a:ea typeface="Calibri"/>
                <a:cs typeface="Calibri"/>
                <a:sym typeface="Calibri"/>
              </a:rPr>
              <a:t>Performing </a:t>
            </a:r>
            <a:r>
              <a:rPr lang="en-US" dirty="0">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
                  </a:ext>
                </a:extLst>
              </a:rPr>
              <a:t>network-based fuzz testing with AFLnet, with Radamsa as a backup. </a:t>
            </a:r>
            <a:endParaRPr dirty="0">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
                </a:ext>
              </a:extLst>
            </a:endParaRPr>
          </a:p>
          <a:p>
            <a:pPr marL="457200" lvl="0" indent="-381000" algn="l" rtl="0">
              <a:spcBef>
                <a:spcPts val="0"/>
              </a:spcBef>
              <a:spcAft>
                <a:spcPts val="0"/>
              </a:spcAft>
              <a:buSzPts val="2400"/>
              <a:buFont typeface="Calibri"/>
              <a:buAutoNum type="arabicPeriod"/>
            </a:pPr>
            <a:r>
              <a:rPr lang="en-US" dirty="0">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
                  </a:ext>
                </a:extLst>
              </a:rPr>
              <a:t>Modifying the fuzzing workflow to include a ThreadSanitizer hook to determine if we were able to crash threads in multi-threaded attack tools like Masscan.</a:t>
            </a:r>
            <a:endParaRPr dirty="0">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endParaRPr>
          </a:p>
          <a:p>
            <a:pPr marL="457200" lvl="0" indent="-381000" algn="l" rtl="0">
              <a:spcBef>
                <a:spcPts val="0"/>
              </a:spcBef>
              <a:spcAft>
                <a:spcPts val="0"/>
              </a:spcAft>
              <a:buSzPts val="2400"/>
              <a:buFont typeface="Calibri"/>
              <a:buAutoNum type="arabicPeriod"/>
            </a:pPr>
            <a:r>
              <a:rPr lang="en-US" dirty="0">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Utilizing two AI models - GitHub Copilot and Phind - to generate three different types of attack tools from each model:</a:t>
            </a:r>
            <a:endParaRPr dirty="0">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0"/>
                </a:ext>
              </a:extLst>
            </a:endParaRPr>
          </a:p>
          <a:p>
            <a:pPr marL="914400" lvl="1" indent="-361950" algn="l" rtl="0">
              <a:spcBef>
                <a:spcPts val="0"/>
              </a:spcBef>
              <a:spcAft>
                <a:spcPts val="0"/>
              </a:spcAft>
              <a:buSzPts val="2100"/>
              <a:buFont typeface="Calibri"/>
              <a:buChar char="•"/>
            </a:pPr>
            <a:r>
              <a:rPr lang="en-US" sz="2200" dirty="0">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1"/>
                  </a:ext>
                </a:extLst>
              </a:rPr>
              <a:t>A banner-grabber</a:t>
            </a:r>
            <a:endParaRPr sz="2200" dirty="0">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2"/>
                </a:ext>
              </a:extLst>
            </a:endParaRPr>
          </a:p>
          <a:p>
            <a:pPr marL="914400" lvl="1" indent="-361950" algn="l" rtl="0">
              <a:spcBef>
                <a:spcPts val="0"/>
              </a:spcBef>
              <a:spcAft>
                <a:spcPts val="0"/>
              </a:spcAft>
              <a:buSzPts val="2100"/>
              <a:buFont typeface="Calibri"/>
              <a:buChar char="•"/>
            </a:pPr>
            <a:r>
              <a:rPr lang="en-US" sz="2200" dirty="0">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3"/>
                  </a:ext>
                </a:extLst>
              </a:rPr>
              <a:t>A password brute-forcer</a:t>
            </a:r>
            <a:endParaRPr sz="2200" dirty="0">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4"/>
                </a:ext>
              </a:extLst>
            </a:endParaRPr>
          </a:p>
          <a:p>
            <a:pPr marL="914400" lvl="1" indent="-361950" algn="l" rtl="0">
              <a:spcBef>
                <a:spcPts val="0"/>
              </a:spcBef>
              <a:spcAft>
                <a:spcPts val="0"/>
              </a:spcAft>
              <a:buSzPts val="2100"/>
              <a:buFont typeface="Calibri"/>
              <a:buChar char="•"/>
            </a:pPr>
            <a:r>
              <a:rPr lang="en-US" sz="2200" dirty="0">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5"/>
                  </a:ext>
                </a:extLst>
              </a:rPr>
              <a:t>And a multi-threaded banner-grabber</a:t>
            </a:r>
            <a:endParaRPr dirty="0">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6"/>
                </a:ext>
              </a:extLst>
            </a:endParaRPr>
          </a:p>
          <a:p>
            <a:pPr marL="457200" lvl="0" indent="-381000" algn="l" rtl="0">
              <a:spcBef>
                <a:spcPts val="0"/>
              </a:spcBef>
              <a:spcAft>
                <a:spcPts val="0"/>
              </a:spcAft>
              <a:buSzPts val="2400"/>
              <a:buFont typeface="Calibri"/>
              <a:buAutoNum type="arabicPeriod"/>
            </a:pPr>
            <a:r>
              <a:rPr lang="en-US" dirty="0">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7"/>
                  </a:ext>
                </a:extLst>
              </a:rPr>
              <a:t>Applying the full fuzzing-workflow to each Gen-AI attack tool</a:t>
            </a:r>
            <a:endParaRPr dirty="0">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8"/>
                </a:ext>
              </a:extLst>
            </a:endParaRPr>
          </a:p>
          <a:p>
            <a:pPr marL="914400" lvl="1" indent="-361950" algn="l" rtl="0">
              <a:spcBef>
                <a:spcPts val="0"/>
              </a:spcBef>
              <a:spcAft>
                <a:spcPts val="0"/>
              </a:spcAft>
              <a:buSzPts val="2100"/>
              <a:buFont typeface="Calibri"/>
              <a:buChar char="•"/>
            </a:pPr>
            <a:r>
              <a:rPr lang="en-US" sz="2200" dirty="0">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9"/>
                  </a:ext>
                </a:extLst>
              </a:rPr>
              <a:t>This includes performing static and dynamic analysis with LDRA, Flawfinder, and Valgrind, and instrumenting them with AFLnet</a:t>
            </a:r>
            <a:endParaRPr sz="1700" dirty="0">
              <a:latin typeface="Calibri"/>
              <a:ea typeface="Calibri"/>
              <a:cs typeface="Calibri"/>
              <a:sym typeface="Calibri"/>
            </a:endParaRPr>
          </a:p>
        </p:txBody>
      </p:sp>
      <p:sp>
        <p:nvSpPr>
          <p:cNvPr id="191" name="Google Shape;191;g349df81d0fa_0_77"/>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92" name="Google Shape;192;g349df81d0fa_0_77"/>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15</a:t>
            </a:fld>
            <a:endParaRPr dirty="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34a7a1cb4f7_0_0"/>
          <p:cNvSpPr txBox="1">
            <a:spLocks noGrp="1"/>
          </p:cNvSpPr>
          <p:nvPr>
            <p:ph type="title"/>
          </p:nvPr>
        </p:nvSpPr>
        <p:spPr>
          <a:xfrm>
            <a:off x="304800" y="311383"/>
            <a:ext cx="11430000" cy="83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Calibri"/>
                <a:ea typeface="Calibri"/>
                <a:cs typeface="Calibri"/>
                <a:sym typeface="Calibri"/>
              </a:rPr>
              <a:t>Proposed Solution</a:t>
            </a:r>
            <a:endParaRPr dirty="0">
              <a:latin typeface="Calibri"/>
              <a:ea typeface="Calibri"/>
              <a:cs typeface="Calibri"/>
              <a:sym typeface="Calibri"/>
            </a:endParaRPr>
          </a:p>
        </p:txBody>
      </p:sp>
      <p:sp>
        <p:nvSpPr>
          <p:cNvPr id="199" name="Google Shape;199;g34a7a1cb4f7_0_0"/>
          <p:cNvSpPr txBox="1">
            <a:spLocks noGrp="1"/>
          </p:cNvSpPr>
          <p:nvPr>
            <p:ph type="body" idx="1"/>
          </p:nvPr>
        </p:nvSpPr>
        <p:spPr>
          <a:xfrm>
            <a:off x="304800" y="1253330"/>
            <a:ext cx="11430000" cy="49950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b="1" dirty="0">
                <a:latin typeface="Calibri"/>
                <a:ea typeface="Calibri"/>
                <a:cs typeface="Calibri"/>
                <a:sym typeface="Calibri"/>
              </a:rPr>
              <a:t>Additionally, we planned to</a:t>
            </a:r>
            <a:r>
              <a:rPr lang="en-US" dirty="0">
                <a:latin typeface="Calibri"/>
                <a:ea typeface="Calibri"/>
                <a:cs typeface="Calibri"/>
                <a:sym typeface="Calibri"/>
              </a:rPr>
              <a:t>:</a:t>
            </a:r>
            <a:endParaRPr dirty="0">
              <a:latin typeface="Calibri"/>
              <a:ea typeface="Calibri"/>
              <a:cs typeface="Calibri"/>
              <a:sym typeface="Calibri"/>
            </a:endParaRPr>
          </a:p>
          <a:p>
            <a:pPr marL="457200" lvl="0" indent="-381000" algn="l" rtl="0">
              <a:spcBef>
                <a:spcPts val="1000"/>
              </a:spcBef>
              <a:spcAft>
                <a:spcPts val="0"/>
              </a:spcAft>
              <a:buSzPts val="2400"/>
              <a:buFont typeface="Calibri"/>
              <a:buAutoNum type="arabicPeriod"/>
            </a:pPr>
            <a:r>
              <a:rPr lang="en-US" dirty="0">
                <a:latin typeface="Calibri"/>
                <a:ea typeface="Calibri"/>
                <a:cs typeface="Calibri"/>
                <a:sym typeface="Calibri"/>
              </a:rPr>
              <a:t>Develop a Python replay service to act as a man-in-the-middle device between the attacker and victim virtual machines</a:t>
            </a:r>
            <a:endParaRPr dirty="0">
              <a:latin typeface="Calibri"/>
              <a:ea typeface="Calibri"/>
              <a:cs typeface="Calibri"/>
              <a:sym typeface="Calibri"/>
            </a:endParaRPr>
          </a:p>
          <a:p>
            <a:pPr marL="914400" lvl="1" indent="-381000" algn="l" rtl="0">
              <a:spcBef>
                <a:spcPts val="0"/>
              </a:spcBef>
              <a:spcAft>
                <a:spcPts val="0"/>
              </a:spcAft>
              <a:buSzPts val="2400"/>
              <a:buFont typeface="Calibri"/>
              <a:buChar char="○"/>
            </a:pPr>
            <a:r>
              <a:rPr lang="en-US" sz="2400" dirty="0">
                <a:latin typeface="Calibri"/>
                <a:ea typeface="Calibri"/>
                <a:cs typeface="Calibri"/>
                <a:sym typeface="Calibri"/>
              </a:rPr>
              <a:t>This application would actively monitor network traffic on a provided IP address and service port.</a:t>
            </a:r>
            <a:endParaRPr sz="2400" dirty="0">
              <a:latin typeface="Calibri"/>
              <a:ea typeface="Calibri"/>
              <a:cs typeface="Calibri"/>
              <a:sym typeface="Calibri"/>
            </a:endParaRPr>
          </a:p>
          <a:p>
            <a:pPr marL="914400" lvl="1" indent="-381000" algn="l" rtl="0">
              <a:spcBef>
                <a:spcPts val="0"/>
              </a:spcBef>
              <a:spcAft>
                <a:spcPts val="0"/>
              </a:spcAft>
              <a:buSzPts val="2400"/>
              <a:buFont typeface="Calibri"/>
              <a:buChar char="○"/>
            </a:pPr>
            <a:r>
              <a:rPr lang="en-US" sz="2400" dirty="0">
                <a:latin typeface="Calibri"/>
                <a:ea typeface="Calibri"/>
                <a:cs typeface="Calibri"/>
                <a:sym typeface="Calibri"/>
              </a:rPr>
              <a:t>Once traffic is detected from that protocol, it automatically sends the active defense response back to the attacking virtual machine. </a:t>
            </a:r>
            <a:endParaRPr sz="2400" dirty="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dirty="0">
                <a:latin typeface="Calibri"/>
                <a:ea typeface="Calibri"/>
                <a:cs typeface="Calibri"/>
                <a:sym typeface="Calibri"/>
              </a:rPr>
              <a:t>For each Gen-AI attack tool, compare the functionality, code structure (libraries, data structures used, etc.), and results between the two models. </a:t>
            </a:r>
            <a:endParaRPr dirty="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dirty="0">
                <a:latin typeface="Calibri"/>
                <a:ea typeface="Calibri"/>
                <a:cs typeface="Calibri"/>
                <a:sym typeface="Calibri"/>
              </a:rPr>
              <a:t>Compile all results from LDRA, Valgrind, Flawfinder, Gen-AI code comparison, and fuzz testing reports into an IEEE-style conference paper</a:t>
            </a:r>
            <a:endParaRPr dirty="0">
              <a:latin typeface="Calibri"/>
              <a:ea typeface="Calibri"/>
              <a:cs typeface="Calibri"/>
              <a:sym typeface="Calibri"/>
            </a:endParaRPr>
          </a:p>
        </p:txBody>
      </p:sp>
      <p:sp>
        <p:nvSpPr>
          <p:cNvPr id="200" name="Google Shape;200;g34a7a1cb4f7_0_0"/>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01" name="Google Shape;201;g34a7a1cb4f7_0_0"/>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16</a:t>
            </a:fld>
            <a:endParaRPr dirty="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34a7a1cb4f7_0_7"/>
          <p:cNvSpPr txBox="1">
            <a:spLocks noGrp="1"/>
          </p:cNvSpPr>
          <p:nvPr>
            <p:ph type="title"/>
          </p:nvPr>
        </p:nvSpPr>
        <p:spPr>
          <a:xfrm>
            <a:off x="304800" y="311383"/>
            <a:ext cx="11430000" cy="83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Alternative Solutions / Tradeoffs</a:t>
            </a:r>
            <a:endParaRPr dirty="0"/>
          </a:p>
        </p:txBody>
      </p:sp>
      <p:sp>
        <p:nvSpPr>
          <p:cNvPr id="208" name="Google Shape;208;g34a7a1cb4f7_0_7"/>
          <p:cNvSpPr txBox="1">
            <a:spLocks noGrp="1"/>
          </p:cNvSpPr>
          <p:nvPr>
            <p:ph type="body" idx="1"/>
          </p:nvPr>
        </p:nvSpPr>
        <p:spPr>
          <a:xfrm>
            <a:off x="304800" y="1253330"/>
            <a:ext cx="11430000" cy="4995000"/>
          </a:xfrm>
          <a:prstGeom prst="rect">
            <a:avLst/>
          </a:prstGeom>
        </p:spPr>
        <p:txBody>
          <a:bodyPr spcFirstLastPara="1" wrap="square" lIns="91425" tIns="45700" rIns="91425" bIns="45700" anchor="t" anchorCtr="0">
            <a:noAutofit/>
          </a:bodyPr>
          <a:lstStyle/>
          <a:p>
            <a:pPr marL="457200" lvl="0" indent="-406400" algn="l" rtl="0">
              <a:spcBef>
                <a:spcPts val="1000"/>
              </a:spcBef>
              <a:spcAft>
                <a:spcPts val="0"/>
              </a:spcAft>
              <a:buSzPts val="2800"/>
              <a:buFont typeface="Calibri"/>
              <a:buChar char="●"/>
            </a:pPr>
            <a:r>
              <a:rPr lang="en-US" sz="2800" b="1" dirty="0">
                <a:latin typeface="Calibri"/>
                <a:ea typeface="Calibri"/>
                <a:cs typeface="Calibri"/>
                <a:sym typeface="Calibri"/>
              </a:rPr>
              <a:t>Modifying Existing Tools:</a:t>
            </a:r>
            <a:r>
              <a:rPr lang="en-US" sz="2800" dirty="0">
                <a:latin typeface="Calibri"/>
                <a:ea typeface="Calibri"/>
                <a:cs typeface="Calibri"/>
                <a:sym typeface="Calibri"/>
              </a:rPr>
              <a:t> Refactoring Masscan and Medusa to remove multi-threading is impractical due to complexity and time constraints of the semester.</a:t>
            </a:r>
            <a:endParaRPr sz="2800" dirty="0">
              <a:latin typeface="Calibri"/>
              <a:ea typeface="Calibri"/>
              <a:cs typeface="Calibri"/>
              <a:sym typeface="Calibri"/>
            </a:endParaRPr>
          </a:p>
          <a:p>
            <a:pPr marL="457200" lvl="0" indent="-406400" algn="l" rtl="0">
              <a:spcBef>
                <a:spcPts val="0"/>
              </a:spcBef>
              <a:spcAft>
                <a:spcPts val="0"/>
              </a:spcAft>
              <a:buSzPts val="2800"/>
              <a:buFont typeface="Calibri"/>
              <a:buChar char="●"/>
            </a:pPr>
            <a:r>
              <a:rPr lang="en-US" sz="2800" b="1" dirty="0">
                <a:latin typeface="Calibri"/>
                <a:ea typeface="Calibri"/>
                <a:cs typeface="Calibri"/>
                <a:sym typeface="Calibri"/>
              </a:rPr>
              <a:t>Introducing Vulnerabilities in AI-Generated Attack Tools:</a:t>
            </a:r>
            <a:r>
              <a:rPr lang="en-US" sz="2800" dirty="0">
                <a:latin typeface="Calibri"/>
                <a:ea typeface="Calibri"/>
                <a:cs typeface="Calibri"/>
                <a:sym typeface="Calibri"/>
              </a:rPr>
              <a:t> Manually adding vulnerabilities could allow us to test the feasibility of our active defense mechanisms against applications that have vulnerabilities, </a:t>
            </a:r>
            <a:r>
              <a:rPr lang="en-US" sz="2800" dirty="0">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0"/>
                  </a:ext>
                </a:extLst>
              </a:rPr>
              <a:t>as AI-generated tools typically will not include them. </a:t>
            </a:r>
            <a:endParaRPr sz="2800" dirty="0">
              <a:latin typeface="Calibri"/>
              <a:ea typeface="Calibri"/>
              <a:cs typeface="Calibri"/>
              <a:sym typeface="Calibri"/>
            </a:endParaRPr>
          </a:p>
          <a:p>
            <a:pPr marL="457200" lvl="0" indent="-406400" algn="l" rtl="0">
              <a:spcBef>
                <a:spcPts val="0"/>
              </a:spcBef>
              <a:spcAft>
                <a:spcPts val="0"/>
              </a:spcAft>
              <a:buSzPts val="2800"/>
              <a:buFont typeface="Calibri"/>
              <a:buChar char="●"/>
            </a:pPr>
            <a:r>
              <a:rPr lang="en-US" sz="2800" b="1" dirty="0">
                <a:latin typeface="Calibri"/>
                <a:ea typeface="Calibri"/>
                <a:cs typeface="Calibri"/>
                <a:sym typeface="Calibri"/>
              </a:rPr>
              <a:t>Fuzzed PCAP File Generation:</a:t>
            </a:r>
            <a:r>
              <a:rPr lang="en-US" sz="2800" dirty="0">
                <a:latin typeface="Calibri"/>
                <a:ea typeface="Calibri"/>
                <a:cs typeface="Calibri"/>
                <a:sym typeface="Calibri"/>
              </a:rPr>
              <a:t> Scriptable method for generating random data packets; easy to set up but requires manual regeneration for new test cases. Real-time protocol fuzzing is more challenging but yields more accurate results compared to static fuzzed files.</a:t>
            </a:r>
            <a:endParaRPr sz="2800" dirty="0">
              <a:latin typeface="Calibri"/>
              <a:ea typeface="Calibri"/>
              <a:cs typeface="Calibri"/>
              <a:sym typeface="Calibri"/>
            </a:endParaRPr>
          </a:p>
        </p:txBody>
      </p:sp>
      <p:sp>
        <p:nvSpPr>
          <p:cNvPr id="209" name="Google Shape;209;g34a7a1cb4f7_0_7"/>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10" name="Google Shape;210;g34a7a1cb4f7_0_7"/>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17</a:t>
            </a:fld>
            <a:endParaRPr dirty="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349df81d0fa_0_35"/>
          <p:cNvSpPr txBox="1">
            <a:spLocks noGrp="1"/>
          </p:cNvSpPr>
          <p:nvPr>
            <p:ph type="title"/>
          </p:nvPr>
        </p:nvSpPr>
        <p:spPr>
          <a:xfrm>
            <a:off x="304800" y="311383"/>
            <a:ext cx="11430000" cy="83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Calibri"/>
                <a:ea typeface="Calibri"/>
                <a:cs typeface="Calibri"/>
                <a:sym typeface="Calibri"/>
              </a:rPr>
              <a:t>Current Functionality</a:t>
            </a:r>
            <a:endParaRPr dirty="0">
              <a:latin typeface="Calibri"/>
              <a:ea typeface="Calibri"/>
              <a:cs typeface="Calibri"/>
              <a:sym typeface="Calibri"/>
            </a:endParaRPr>
          </a:p>
        </p:txBody>
      </p:sp>
      <p:sp>
        <p:nvSpPr>
          <p:cNvPr id="217" name="Google Shape;217;g349df81d0fa_0_35"/>
          <p:cNvSpPr txBox="1">
            <a:spLocks noGrp="1"/>
          </p:cNvSpPr>
          <p:nvPr>
            <p:ph type="body" idx="1"/>
          </p:nvPr>
        </p:nvSpPr>
        <p:spPr>
          <a:xfrm>
            <a:off x="304800" y="1253325"/>
            <a:ext cx="11430000" cy="5223600"/>
          </a:xfrm>
          <a:prstGeom prst="rect">
            <a:avLst/>
          </a:prstGeom>
        </p:spPr>
        <p:txBody>
          <a:bodyPr spcFirstLastPara="1" wrap="square" lIns="91425" tIns="45700" rIns="91425" bIns="45700" anchor="t" anchorCtr="0">
            <a:noAutofit/>
          </a:bodyPr>
          <a:lstStyle/>
          <a:p>
            <a:pPr marL="457200" lvl="0" indent="-381000" algn="l" rtl="0">
              <a:lnSpc>
                <a:spcPct val="100000"/>
              </a:lnSpc>
              <a:spcBef>
                <a:spcPts val="1000"/>
              </a:spcBef>
              <a:spcAft>
                <a:spcPts val="0"/>
              </a:spcAft>
              <a:buSzPts val="2400"/>
              <a:buFont typeface="Calibri"/>
              <a:buChar char="●"/>
            </a:pPr>
            <a:r>
              <a:rPr lang="en-US" dirty="0">
                <a:latin typeface="Calibri"/>
                <a:ea typeface="Calibri"/>
                <a:cs typeface="Calibri"/>
                <a:sym typeface="Calibri"/>
              </a:rPr>
              <a:t>Developed fuzzing workflow to comprehensively fuzz test network-based attack tools. </a:t>
            </a:r>
            <a:endParaRPr dirty="0">
              <a:latin typeface="Calibri"/>
              <a:ea typeface="Calibri"/>
              <a:cs typeface="Calibri"/>
              <a:sym typeface="Calibri"/>
            </a:endParaRPr>
          </a:p>
          <a:p>
            <a:pPr marL="457200" lvl="0" indent="-381000" algn="l" rtl="0">
              <a:lnSpc>
                <a:spcPct val="100000"/>
              </a:lnSpc>
              <a:spcBef>
                <a:spcPts val="0"/>
              </a:spcBef>
              <a:spcAft>
                <a:spcPts val="0"/>
              </a:spcAft>
              <a:buSzPts val="2400"/>
              <a:buFont typeface="Calibri"/>
              <a:buChar char="●"/>
            </a:pPr>
            <a:r>
              <a:rPr lang="en-US" dirty="0">
                <a:latin typeface="Calibri"/>
                <a:ea typeface="Calibri"/>
                <a:cs typeface="Calibri"/>
                <a:sym typeface="Calibri"/>
              </a:rPr>
              <a:t>Successfully generated a banner-grabber, password brute-forcer, and multi-threaded banner-grabber attack tools from GitHub Copilot and Phind. </a:t>
            </a:r>
            <a:endParaRPr dirty="0">
              <a:latin typeface="Calibri"/>
              <a:ea typeface="Calibri"/>
              <a:cs typeface="Calibri"/>
              <a:sym typeface="Calibri"/>
            </a:endParaRPr>
          </a:p>
          <a:p>
            <a:pPr marL="457200" lvl="0" indent="-381000" algn="l" rtl="0">
              <a:lnSpc>
                <a:spcPct val="100000"/>
              </a:lnSpc>
              <a:spcBef>
                <a:spcPts val="0"/>
              </a:spcBef>
              <a:spcAft>
                <a:spcPts val="0"/>
              </a:spcAft>
              <a:buSzPts val="2400"/>
              <a:buFont typeface="Calibri"/>
              <a:buChar char="●"/>
            </a:pPr>
            <a:r>
              <a:rPr lang="en-US" dirty="0">
                <a:latin typeface="Calibri"/>
                <a:ea typeface="Calibri"/>
                <a:cs typeface="Calibri"/>
                <a:sym typeface="Calibri"/>
              </a:rPr>
              <a:t>Performed static and dynamic analysis and applied our fuzzing workflow on each generated attack tool. </a:t>
            </a:r>
            <a:endParaRPr dirty="0">
              <a:latin typeface="Calibri"/>
              <a:ea typeface="Calibri"/>
              <a:cs typeface="Calibri"/>
              <a:sym typeface="Calibri"/>
            </a:endParaRPr>
          </a:p>
          <a:p>
            <a:pPr marL="914400" lvl="1" indent="-381000" algn="l" rtl="0">
              <a:lnSpc>
                <a:spcPct val="100000"/>
              </a:lnSpc>
              <a:spcBef>
                <a:spcPts val="0"/>
              </a:spcBef>
              <a:spcAft>
                <a:spcPts val="0"/>
              </a:spcAft>
              <a:buSzPts val="2400"/>
              <a:buFont typeface="Calibri"/>
              <a:buChar char="○"/>
            </a:pPr>
            <a:r>
              <a:rPr lang="en-US" sz="2400" dirty="0">
                <a:latin typeface="Calibri"/>
                <a:ea typeface="Calibri"/>
                <a:cs typeface="Calibri"/>
                <a:sym typeface="Calibri"/>
              </a:rPr>
              <a:t>Including LDRA, Flawfinder, Valgrind, and instrumenting and compiling with AFLnet. </a:t>
            </a:r>
            <a:endParaRPr sz="2400" dirty="0">
              <a:latin typeface="Calibri"/>
              <a:ea typeface="Calibri"/>
              <a:cs typeface="Calibri"/>
              <a:sym typeface="Calibri"/>
            </a:endParaRPr>
          </a:p>
          <a:p>
            <a:pPr marL="457200" lvl="0" indent="-381000" algn="l" rtl="0">
              <a:lnSpc>
                <a:spcPct val="100000"/>
              </a:lnSpc>
              <a:spcBef>
                <a:spcPts val="0"/>
              </a:spcBef>
              <a:spcAft>
                <a:spcPts val="0"/>
              </a:spcAft>
              <a:buSzPts val="2400"/>
              <a:buFont typeface="Calibri"/>
              <a:buChar char="●"/>
            </a:pPr>
            <a:r>
              <a:rPr lang="en-US" dirty="0">
                <a:latin typeface="Calibri"/>
                <a:ea typeface="Calibri"/>
                <a:cs typeface="Calibri"/>
                <a:sym typeface="Calibri"/>
              </a:rPr>
              <a:t>Written comparison report for code structure for each tool between each model and analysis of results from testing. </a:t>
            </a:r>
            <a:endParaRPr dirty="0">
              <a:latin typeface="Calibri"/>
              <a:ea typeface="Calibri"/>
              <a:cs typeface="Calibri"/>
              <a:sym typeface="Calibri"/>
            </a:endParaRPr>
          </a:p>
          <a:p>
            <a:pPr marL="0" lvl="0" indent="0" algn="l" rtl="0">
              <a:lnSpc>
                <a:spcPct val="100000"/>
              </a:lnSpc>
              <a:spcBef>
                <a:spcPts val="0"/>
              </a:spcBef>
              <a:spcAft>
                <a:spcPts val="0"/>
              </a:spcAft>
              <a:buNone/>
            </a:pPr>
            <a:endParaRPr dirty="0">
              <a:latin typeface="Calibri"/>
              <a:ea typeface="Calibri"/>
              <a:cs typeface="Calibri"/>
              <a:sym typeface="Calibri"/>
            </a:endParaRPr>
          </a:p>
          <a:p>
            <a:pPr marL="0" lvl="0" indent="0" algn="l" rtl="0">
              <a:lnSpc>
                <a:spcPct val="100000"/>
              </a:lnSpc>
              <a:spcBef>
                <a:spcPts val="1000"/>
              </a:spcBef>
              <a:spcAft>
                <a:spcPts val="0"/>
              </a:spcAft>
              <a:buNone/>
            </a:pPr>
            <a:r>
              <a:rPr lang="en-US" dirty="0">
                <a:latin typeface="Calibri"/>
                <a:ea typeface="Calibri"/>
                <a:cs typeface="Calibri"/>
                <a:sym typeface="Calibri"/>
              </a:rPr>
              <a:t>Remaining tasks before the end of the semester:</a:t>
            </a:r>
            <a:endParaRPr dirty="0">
              <a:latin typeface="Calibri"/>
              <a:ea typeface="Calibri"/>
              <a:cs typeface="Calibri"/>
              <a:sym typeface="Calibri"/>
            </a:endParaRPr>
          </a:p>
          <a:p>
            <a:pPr marL="457200" lvl="0" indent="-381000" algn="l" rtl="0">
              <a:lnSpc>
                <a:spcPct val="100000"/>
              </a:lnSpc>
              <a:spcBef>
                <a:spcPts val="1000"/>
              </a:spcBef>
              <a:spcAft>
                <a:spcPts val="0"/>
              </a:spcAft>
              <a:buSzPts val="2400"/>
              <a:buFont typeface="Calibri"/>
              <a:buAutoNum type="arabicPeriod"/>
            </a:pPr>
            <a:r>
              <a:rPr lang="en-US" dirty="0">
                <a:latin typeface="Calibri"/>
                <a:ea typeface="Calibri"/>
                <a:cs typeface="Calibri"/>
                <a:sym typeface="Calibri"/>
              </a:rPr>
              <a:t>Compile results into IEEE conference paper. </a:t>
            </a:r>
            <a:endParaRPr dirty="0">
              <a:latin typeface="Calibri"/>
              <a:ea typeface="Calibri"/>
              <a:cs typeface="Calibri"/>
              <a:sym typeface="Calibri"/>
            </a:endParaRPr>
          </a:p>
          <a:p>
            <a:pPr marL="457200" lvl="0" indent="-381000" algn="l" rtl="0">
              <a:lnSpc>
                <a:spcPct val="100000"/>
              </a:lnSpc>
              <a:spcBef>
                <a:spcPts val="0"/>
              </a:spcBef>
              <a:spcAft>
                <a:spcPts val="0"/>
              </a:spcAft>
              <a:buSzPts val="2400"/>
              <a:buFont typeface="Calibri"/>
              <a:buAutoNum type="arabicPeriod"/>
            </a:pPr>
            <a:r>
              <a:rPr lang="en-US" dirty="0">
                <a:latin typeface="Calibri"/>
                <a:ea typeface="Calibri"/>
                <a:cs typeface="Calibri"/>
                <a:sym typeface="Calibri"/>
              </a:rPr>
              <a:t>Publish GitHub repository and review Dependabot alerts from the Python replay service. </a:t>
            </a:r>
            <a:endParaRPr dirty="0">
              <a:latin typeface="Calibri"/>
              <a:ea typeface="Calibri"/>
              <a:cs typeface="Calibri"/>
              <a:sym typeface="Calibri"/>
            </a:endParaRPr>
          </a:p>
        </p:txBody>
      </p:sp>
      <p:sp>
        <p:nvSpPr>
          <p:cNvPr id="218" name="Google Shape;218;g349df81d0fa_0_35"/>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19" name="Google Shape;219;g349df81d0fa_0_35"/>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18</a:t>
            </a:fld>
            <a:endParaRPr dirty="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3393b7446dd_0_0"/>
          <p:cNvSpPr txBox="1">
            <a:spLocks noGrp="1"/>
          </p:cNvSpPr>
          <p:nvPr>
            <p:ph type="body" idx="1"/>
          </p:nvPr>
        </p:nvSpPr>
        <p:spPr>
          <a:xfrm>
            <a:off x="304800" y="1253329"/>
            <a:ext cx="11430000" cy="939300"/>
          </a:xfrm>
          <a:prstGeom prst="rect">
            <a:avLst/>
          </a:prstGeom>
          <a:noFill/>
          <a:ln>
            <a:noFill/>
          </a:ln>
        </p:spPr>
        <p:txBody>
          <a:bodyPr spcFirstLastPara="1" wrap="square" lIns="91425" tIns="45700" rIns="91425" bIns="45700" anchor="t" anchorCtr="0">
            <a:normAutofit lnSpcReduction="10000"/>
          </a:bodyPr>
          <a:lstStyle/>
          <a:p>
            <a:pPr marL="457200" lvl="0" indent="-406400" algn="l" rtl="0">
              <a:lnSpc>
                <a:spcPct val="90000"/>
              </a:lnSpc>
              <a:spcBef>
                <a:spcPts val="1000"/>
              </a:spcBef>
              <a:spcAft>
                <a:spcPts val="0"/>
              </a:spcAft>
              <a:buSzPts val="2800"/>
              <a:buFont typeface="Calibri"/>
              <a:buChar char="●"/>
            </a:pPr>
            <a:r>
              <a:rPr lang="en-US" sz="2800" dirty="0">
                <a:latin typeface="Calibri"/>
                <a:ea typeface="Calibri"/>
                <a:cs typeface="Calibri"/>
                <a:sym typeface="Calibri"/>
              </a:rPr>
              <a:t>Generated three different attack tools from GitHub Copilot and Phind AI models.</a:t>
            </a:r>
            <a:endParaRPr sz="2800" dirty="0">
              <a:latin typeface="Calibri"/>
              <a:ea typeface="Calibri"/>
              <a:cs typeface="Calibri"/>
              <a:sym typeface="Calibri"/>
            </a:endParaRPr>
          </a:p>
        </p:txBody>
      </p:sp>
      <p:sp>
        <p:nvSpPr>
          <p:cNvPr id="226" name="Google Shape;226;g3393b7446dd_0_0"/>
          <p:cNvSpPr txBox="1">
            <a:spLocks noGrp="1"/>
          </p:cNvSpPr>
          <p:nvPr>
            <p:ph type="title"/>
          </p:nvPr>
        </p:nvSpPr>
        <p:spPr>
          <a:xfrm>
            <a:off x="304800" y="311383"/>
            <a:ext cx="11430000" cy="83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dirty="0">
                <a:latin typeface="Calibri"/>
                <a:ea typeface="Calibri"/>
                <a:cs typeface="Calibri"/>
                <a:sym typeface="Calibri"/>
              </a:rPr>
              <a:t>Major Project Accomplishments</a:t>
            </a:r>
            <a:endParaRPr dirty="0">
              <a:latin typeface="Calibri"/>
              <a:ea typeface="Calibri"/>
              <a:cs typeface="Calibri"/>
              <a:sym typeface="Calibri"/>
            </a:endParaRPr>
          </a:p>
        </p:txBody>
      </p:sp>
      <p:pic>
        <p:nvPicPr>
          <p:cNvPr id="227" name="Google Shape;227;g3393b7446dd_0_0"/>
          <p:cNvPicPr preferRelativeResize="0"/>
          <p:nvPr/>
        </p:nvPicPr>
        <p:blipFill rotWithShape="1">
          <a:blip r:embed="rId3">
            <a:alphaModFix/>
          </a:blip>
          <a:srcRect l="3829" t="4803" r="3672" b="5082"/>
          <a:stretch/>
        </p:blipFill>
        <p:spPr>
          <a:xfrm>
            <a:off x="6214425" y="2106925"/>
            <a:ext cx="5309425" cy="4218124"/>
          </a:xfrm>
          <a:prstGeom prst="rect">
            <a:avLst/>
          </a:prstGeom>
          <a:noFill/>
          <a:ln>
            <a:noFill/>
          </a:ln>
        </p:spPr>
      </p:pic>
      <p:sp>
        <p:nvSpPr>
          <p:cNvPr id="228" name="Google Shape;228;g3393b7446dd_0_0"/>
          <p:cNvSpPr txBox="1"/>
          <p:nvPr/>
        </p:nvSpPr>
        <p:spPr>
          <a:xfrm>
            <a:off x="317650" y="2106925"/>
            <a:ext cx="5457900" cy="437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dirty="0">
              <a:solidFill>
                <a:schemeClr val="dk1"/>
              </a:solidFill>
              <a:latin typeface="Calibri"/>
              <a:ea typeface="Calibri"/>
              <a:cs typeface="Calibri"/>
              <a:sym typeface="Calibri"/>
            </a:endParaRPr>
          </a:p>
        </p:txBody>
      </p:sp>
      <p:pic>
        <p:nvPicPr>
          <p:cNvPr id="229" name="Google Shape;229;g3393b7446dd_0_0"/>
          <p:cNvPicPr preferRelativeResize="0"/>
          <p:nvPr/>
        </p:nvPicPr>
        <p:blipFill rotWithShape="1">
          <a:blip r:embed="rId4">
            <a:alphaModFix/>
          </a:blip>
          <a:srcRect l="5310" t="5512" r="5131" b="5432"/>
          <a:stretch/>
        </p:blipFill>
        <p:spPr>
          <a:xfrm>
            <a:off x="1106125" y="2433475"/>
            <a:ext cx="4283752" cy="3891573"/>
          </a:xfrm>
          <a:prstGeom prst="rect">
            <a:avLst/>
          </a:prstGeom>
          <a:noFill/>
          <a:ln>
            <a:noFill/>
          </a:ln>
        </p:spPr>
      </p:pic>
      <p:sp>
        <p:nvSpPr>
          <p:cNvPr id="230" name="Google Shape;230;g3393b7446dd_0_0"/>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31" name="Google Shape;231;g3393b7446dd_0_0"/>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19</a:t>
            </a:fld>
            <a:endParaRPr dirty="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g3292191af9a_1_0"/>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74" name="Google Shape;74;g3292191af9a_1_0"/>
          <p:cNvSpPr txBox="1">
            <a:spLocks noGrp="1"/>
          </p:cNvSpPr>
          <p:nvPr>
            <p:ph type="title"/>
          </p:nvPr>
        </p:nvSpPr>
        <p:spPr>
          <a:xfrm>
            <a:off x="304800" y="311383"/>
            <a:ext cx="11430000" cy="83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dirty="0">
                <a:latin typeface="Calibri"/>
                <a:ea typeface="Calibri"/>
                <a:cs typeface="Calibri"/>
                <a:sym typeface="Calibri"/>
              </a:rPr>
              <a:t>Some Important Terms</a:t>
            </a:r>
            <a:endParaRPr dirty="0">
              <a:latin typeface="Calibri"/>
              <a:ea typeface="Calibri"/>
              <a:cs typeface="Calibri"/>
              <a:sym typeface="Calibri"/>
            </a:endParaRPr>
          </a:p>
        </p:txBody>
      </p:sp>
      <p:sp>
        <p:nvSpPr>
          <p:cNvPr id="75" name="Google Shape;75;g3292191af9a_1_0"/>
          <p:cNvSpPr txBox="1">
            <a:spLocks noGrp="1"/>
          </p:cNvSpPr>
          <p:nvPr>
            <p:ph type="body" idx="1"/>
          </p:nvPr>
        </p:nvSpPr>
        <p:spPr>
          <a:xfrm>
            <a:off x="304800" y="1253330"/>
            <a:ext cx="11430000" cy="4995000"/>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1000"/>
              </a:spcBef>
              <a:spcAft>
                <a:spcPts val="0"/>
              </a:spcAft>
              <a:buSzPts val="1800"/>
              <a:buChar char="●"/>
            </a:pPr>
            <a:r>
              <a:rPr lang="en-US" b="1" dirty="0">
                <a:latin typeface="Calibri"/>
                <a:ea typeface="Calibri"/>
                <a:cs typeface="Calibri"/>
                <a:sym typeface="Calibri"/>
              </a:rPr>
              <a:t>Active Defense</a:t>
            </a:r>
            <a:r>
              <a:rPr lang="en-US" dirty="0">
                <a:latin typeface="Calibri"/>
                <a:ea typeface="Calibri"/>
                <a:cs typeface="Calibri"/>
                <a:sym typeface="Calibri"/>
              </a:rPr>
              <a:t>: Defending a system by directly interacting with the adversary while an attack is in progress.</a:t>
            </a:r>
            <a:endParaRPr dirty="0">
              <a:latin typeface="Calibri"/>
              <a:ea typeface="Calibri"/>
              <a:cs typeface="Calibri"/>
              <a:sym typeface="Calibri"/>
            </a:endParaRPr>
          </a:p>
          <a:p>
            <a:pPr marL="457200" lvl="0" indent="-342900" algn="l" rtl="0">
              <a:lnSpc>
                <a:spcPct val="100000"/>
              </a:lnSpc>
              <a:spcBef>
                <a:spcPts val="0"/>
              </a:spcBef>
              <a:spcAft>
                <a:spcPts val="0"/>
              </a:spcAft>
              <a:buSzPts val="1800"/>
              <a:buChar char="●"/>
            </a:pPr>
            <a:r>
              <a:rPr lang="en-US" b="1" dirty="0">
                <a:latin typeface="Calibri"/>
                <a:ea typeface="Calibri"/>
                <a:cs typeface="Calibri"/>
                <a:sym typeface="Calibri"/>
              </a:rPr>
              <a:t>Attacking Application</a:t>
            </a:r>
            <a:r>
              <a:rPr lang="en-US" dirty="0">
                <a:latin typeface="Calibri"/>
                <a:ea typeface="Calibri"/>
                <a:cs typeface="Calibri"/>
                <a:sym typeface="Calibri"/>
              </a:rPr>
              <a:t>: The program the adversary is using to attack your system.</a:t>
            </a:r>
            <a:endParaRPr dirty="0">
              <a:latin typeface="Calibri"/>
              <a:ea typeface="Calibri"/>
              <a:cs typeface="Calibri"/>
              <a:sym typeface="Calibri"/>
            </a:endParaRPr>
          </a:p>
          <a:p>
            <a:pPr marL="457200" lvl="0" indent="-342900" algn="l" rtl="0">
              <a:lnSpc>
                <a:spcPct val="100000"/>
              </a:lnSpc>
              <a:spcBef>
                <a:spcPts val="0"/>
              </a:spcBef>
              <a:spcAft>
                <a:spcPts val="0"/>
              </a:spcAft>
              <a:buSzPts val="1800"/>
              <a:buChar char="●"/>
            </a:pPr>
            <a:r>
              <a:rPr lang="en-US" b="1" dirty="0">
                <a:latin typeface="Calibri"/>
                <a:ea typeface="Calibri"/>
                <a:cs typeface="Calibri"/>
                <a:sym typeface="Calibri"/>
              </a:rPr>
              <a:t>Active Defense Response</a:t>
            </a:r>
            <a:r>
              <a:rPr lang="en-US" dirty="0">
                <a:latin typeface="Calibri"/>
                <a:ea typeface="Calibri"/>
                <a:cs typeface="Calibri"/>
                <a:sym typeface="Calibri"/>
              </a:rPr>
              <a:t>: The response that the victim computer gives the attacking application; often sent as a network packet.</a:t>
            </a:r>
            <a:endParaRPr dirty="0">
              <a:latin typeface="Calibri"/>
              <a:ea typeface="Calibri"/>
              <a:cs typeface="Calibri"/>
              <a:sym typeface="Calibri"/>
            </a:endParaRPr>
          </a:p>
          <a:p>
            <a:pPr marL="457200" lvl="0" indent="-342900" algn="l" rtl="0">
              <a:lnSpc>
                <a:spcPct val="100000"/>
              </a:lnSpc>
              <a:spcBef>
                <a:spcPts val="0"/>
              </a:spcBef>
              <a:spcAft>
                <a:spcPts val="0"/>
              </a:spcAft>
              <a:buSzPts val="1800"/>
              <a:buChar char="●"/>
            </a:pPr>
            <a:r>
              <a:rPr lang="en-US" b="1" dirty="0">
                <a:latin typeface="Calibri"/>
                <a:ea typeface="Calibri"/>
                <a:cs typeface="Calibri"/>
                <a:sym typeface="Calibri"/>
              </a:rPr>
              <a:t>Fuzz Testing</a:t>
            </a:r>
            <a:r>
              <a:rPr lang="en-US" dirty="0">
                <a:latin typeface="Calibri"/>
                <a:ea typeface="Calibri"/>
                <a:cs typeface="Calibri"/>
                <a:sym typeface="Calibri"/>
              </a:rPr>
              <a:t>: Software testing methodology that injects invalid input data into a software to test for crashes or hangs.</a:t>
            </a:r>
            <a:endParaRPr dirty="0">
              <a:latin typeface="Calibri"/>
              <a:ea typeface="Calibri"/>
              <a:cs typeface="Calibri"/>
              <a:sym typeface="Calibri"/>
            </a:endParaRPr>
          </a:p>
          <a:p>
            <a:pPr marL="0" lvl="0" indent="0" algn="l" rtl="0">
              <a:lnSpc>
                <a:spcPct val="100000"/>
              </a:lnSpc>
              <a:spcBef>
                <a:spcPts val="1000"/>
              </a:spcBef>
              <a:spcAft>
                <a:spcPts val="0"/>
              </a:spcAft>
              <a:buClr>
                <a:schemeClr val="dk1"/>
              </a:buClr>
              <a:buSzPts val="1100"/>
              <a:buFont typeface="Arial"/>
              <a:buNone/>
            </a:pPr>
            <a:r>
              <a:rPr lang="en-US" b="1" dirty="0">
                <a:latin typeface="Calibri"/>
                <a:ea typeface="Calibri"/>
                <a:cs typeface="Calibri"/>
                <a:sym typeface="Calibri"/>
              </a:rPr>
              <a:t>Note</a:t>
            </a:r>
            <a:r>
              <a:rPr lang="en-US" dirty="0">
                <a:latin typeface="Calibri"/>
                <a:ea typeface="Calibri"/>
                <a:cs typeface="Calibri"/>
                <a:sym typeface="Calibri"/>
              </a:rPr>
              <a:t>:</a:t>
            </a:r>
            <a:endParaRPr dirty="0">
              <a:latin typeface="Calibri"/>
              <a:ea typeface="Calibri"/>
              <a:cs typeface="Calibri"/>
              <a:sym typeface="Calibri"/>
            </a:endParaRPr>
          </a:p>
          <a:p>
            <a:pPr marL="457200" lvl="0" indent="-342900" algn="l" rtl="0">
              <a:lnSpc>
                <a:spcPct val="100000"/>
              </a:lnSpc>
              <a:spcBef>
                <a:spcPts val="0"/>
              </a:spcBef>
              <a:spcAft>
                <a:spcPts val="0"/>
              </a:spcAft>
              <a:buSzPts val="1800"/>
              <a:buFont typeface="Calibri"/>
              <a:buChar char="●"/>
            </a:pPr>
            <a:r>
              <a:rPr lang="en-US" dirty="0">
                <a:latin typeface="Calibri"/>
                <a:ea typeface="Calibri"/>
                <a:cs typeface="Calibri"/>
                <a:sym typeface="Calibri"/>
              </a:rPr>
              <a:t>Attacking applications often exploit vulnerabilities within a program on the victim’s system.</a:t>
            </a:r>
            <a:endParaRPr dirty="0">
              <a:latin typeface="Calibri"/>
              <a:ea typeface="Calibri"/>
              <a:cs typeface="Calibri"/>
              <a:sym typeface="Calibri"/>
            </a:endParaRPr>
          </a:p>
          <a:p>
            <a:pPr marL="457200" lvl="0" indent="-342900" algn="l" rtl="0">
              <a:lnSpc>
                <a:spcPct val="100000"/>
              </a:lnSpc>
              <a:spcBef>
                <a:spcPts val="0"/>
              </a:spcBef>
              <a:spcAft>
                <a:spcPts val="0"/>
              </a:spcAft>
              <a:buSzPts val="1800"/>
              <a:buFont typeface="Calibri"/>
              <a:buChar char="●"/>
            </a:pPr>
            <a:r>
              <a:rPr lang="en-US" dirty="0">
                <a:latin typeface="Calibri"/>
                <a:ea typeface="Calibri"/>
                <a:cs typeface="Calibri"/>
                <a:sym typeface="Calibri"/>
              </a:rPr>
              <a:t>What would happen if we instead exploited vulnerabilities in the attacking application?</a:t>
            </a:r>
            <a:endParaRPr dirty="0">
              <a:latin typeface="Calibri"/>
              <a:ea typeface="Calibri"/>
              <a:cs typeface="Calibri"/>
              <a:sym typeface="Calibri"/>
            </a:endParaRPr>
          </a:p>
        </p:txBody>
      </p:sp>
      <p:sp>
        <p:nvSpPr>
          <p:cNvPr id="76" name="Google Shape;76;g3292191af9a_1_0"/>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2</a:t>
            </a:fld>
            <a:endParaRPr dirty="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g33940ca1dbd_1_0"/>
          <p:cNvSpPr txBox="1">
            <a:spLocks noGrp="1"/>
          </p:cNvSpPr>
          <p:nvPr>
            <p:ph type="title"/>
          </p:nvPr>
        </p:nvSpPr>
        <p:spPr>
          <a:xfrm>
            <a:off x="304800" y="311383"/>
            <a:ext cx="11430000" cy="83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Arial"/>
              <a:buNone/>
            </a:pPr>
            <a:r>
              <a:rPr lang="en-US" dirty="0">
                <a:latin typeface="Calibri"/>
                <a:ea typeface="Calibri"/>
                <a:cs typeface="Calibri"/>
                <a:sym typeface="Calibri"/>
              </a:rPr>
              <a:t>Major Project Accomplishments</a:t>
            </a:r>
            <a:endParaRPr dirty="0">
              <a:latin typeface="Calibri"/>
              <a:ea typeface="Calibri"/>
              <a:cs typeface="Calibri"/>
              <a:sym typeface="Calibri"/>
            </a:endParaRPr>
          </a:p>
        </p:txBody>
      </p:sp>
      <p:sp>
        <p:nvSpPr>
          <p:cNvPr id="238" name="Google Shape;238;g33940ca1dbd_1_0"/>
          <p:cNvSpPr txBox="1">
            <a:spLocks noGrp="1"/>
          </p:cNvSpPr>
          <p:nvPr>
            <p:ph type="body" idx="1"/>
          </p:nvPr>
        </p:nvSpPr>
        <p:spPr>
          <a:xfrm>
            <a:off x="304800" y="1253325"/>
            <a:ext cx="5791200" cy="2304900"/>
          </a:xfrm>
          <a:prstGeom prst="rect">
            <a:avLst/>
          </a:prstGeom>
          <a:noFill/>
          <a:ln>
            <a:noFill/>
          </a:ln>
        </p:spPr>
        <p:txBody>
          <a:bodyPr spcFirstLastPara="1" wrap="square" lIns="91425" tIns="45700" rIns="91425" bIns="45700" anchor="t" anchorCtr="0">
            <a:normAutofit/>
          </a:bodyPr>
          <a:lstStyle/>
          <a:p>
            <a:pPr marL="457200" lvl="0" indent="-406400" algn="l" rtl="0">
              <a:lnSpc>
                <a:spcPct val="100000"/>
              </a:lnSpc>
              <a:spcBef>
                <a:spcPts val="0"/>
              </a:spcBef>
              <a:spcAft>
                <a:spcPts val="0"/>
              </a:spcAft>
              <a:buSzPts val="2800"/>
              <a:buFont typeface="Calibri"/>
              <a:buChar char="●"/>
            </a:pPr>
            <a:r>
              <a:rPr lang="en-US" sz="2500" dirty="0">
                <a:latin typeface="Calibri"/>
                <a:ea typeface="Calibri"/>
                <a:cs typeface="Calibri"/>
                <a:sym typeface="Calibri"/>
              </a:rPr>
              <a:t>For Phind &amp; Copilot attack tools:</a:t>
            </a:r>
            <a:endParaRPr sz="2500" dirty="0">
              <a:latin typeface="Calibri"/>
              <a:ea typeface="Calibri"/>
              <a:cs typeface="Calibri"/>
              <a:sym typeface="Calibri"/>
            </a:endParaRPr>
          </a:p>
          <a:p>
            <a:pPr marL="914400" lvl="1" indent="-406400" algn="l" rtl="0">
              <a:lnSpc>
                <a:spcPct val="100000"/>
              </a:lnSpc>
              <a:spcBef>
                <a:spcPts val="0"/>
              </a:spcBef>
              <a:spcAft>
                <a:spcPts val="0"/>
              </a:spcAft>
              <a:buSzPts val="2800"/>
              <a:buFont typeface="Calibri"/>
              <a:buChar char="○"/>
            </a:pPr>
            <a:r>
              <a:rPr lang="en-US" sz="2500" dirty="0">
                <a:latin typeface="Calibri"/>
                <a:ea typeface="Calibri"/>
                <a:cs typeface="Calibri"/>
                <a:sym typeface="Calibri"/>
              </a:rPr>
              <a:t>Performed static analysis with LDRA and FlawFinder.</a:t>
            </a:r>
            <a:endParaRPr sz="2500" dirty="0">
              <a:latin typeface="Calibri"/>
              <a:ea typeface="Calibri"/>
              <a:cs typeface="Calibri"/>
              <a:sym typeface="Calibri"/>
            </a:endParaRPr>
          </a:p>
          <a:p>
            <a:pPr marL="914400" lvl="1" indent="-406400" algn="l" rtl="0">
              <a:lnSpc>
                <a:spcPct val="100000"/>
              </a:lnSpc>
              <a:spcBef>
                <a:spcPts val="0"/>
              </a:spcBef>
              <a:spcAft>
                <a:spcPts val="0"/>
              </a:spcAft>
              <a:buSzPts val="2800"/>
              <a:buFont typeface="Calibri"/>
              <a:buChar char="○"/>
            </a:pPr>
            <a:r>
              <a:rPr lang="en-US" sz="2500" dirty="0">
                <a:latin typeface="Calibri"/>
                <a:ea typeface="Calibri"/>
                <a:cs typeface="Calibri"/>
                <a:sym typeface="Calibri"/>
              </a:rPr>
              <a:t>Performed dynamic analysis with Valgrind.</a:t>
            </a:r>
            <a:endParaRPr sz="2500" dirty="0">
              <a:latin typeface="Calibri"/>
              <a:ea typeface="Calibri"/>
              <a:cs typeface="Calibri"/>
              <a:sym typeface="Calibri"/>
            </a:endParaRPr>
          </a:p>
        </p:txBody>
      </p:sp>
      <p:pic>
        <p:nvPicPr>
          <p:cNvPr id="239" name="Google Shape;239;g33940ca1dbd_1_0"/>
          <p:cNvPicPr preferRelativeResize="0"/>
          <p:nvPr/>
        </p:nvPicPr>
        <p:blipFill rotWithShape="1">
          <a:blip r:embed="rId3">
            <a:alphaModFix/>
          </a:blip>
          <a:srcRect l="5160" t="6581" r="5088" b="6363"/>
          <a:stretch/>
        </p:blipFill>
        <p:spPr>
          <a:xfrm>
            <a:off x="6666950" y="1347475"/>
            <a:ext cx="5067851" cy="4173125"/>
          </a:xfrm>
          <a:prstGeom prst="rect">
            <a:avLst/>
          </a:prstGeom>
          <a:noFill/>
          <a:ln>
            <a:noFill/>
          </a:ln>
        </p:spPr>
      </p:pic>
      <p:pic>
        <p:nvPicPr>
          <p:cNvPr id="240" name="Google Shape;240;g33940ca1dbd_1_0"/>
          <p:cNvPicPr preferRelativeResize="0"/>
          <p:nvPr/>
        </p:nvPicPr>
        <p:blipFill rotWithShape="1">
          <a:blip r:embed="rId4">
            <a:alphaModFix/>
          </a:blip>
          <a:srcRect l="5378" t="11984" r="4822" b="12309"/>
          <a:stretch/>
        </p:blipFill>
        <p:spPr>
          <a:xfrm>
            <a:off x="462575" y="3881500"/>
            <a:ext cx="5510523" cy="2041325"/>
          </a:xfrm>
          <a:prstGeom prst="rect">
            <a:avLst/>
          </a:prstGeom>
          <a:noFill/>
          <a:ln>
            <a:noFill/>
          </a:ln>
        </p:spPr>
      </p:pic>
      <p:sp>
        <p:nvSpPr>
          <p:cNvPr id="241" name="Google Shape;241;g33940ca1dbd_1_0"/>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42" name="Google Shape;242;g33940ca1dbd_1_0"/>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20</a:t>
            </a:fld>
            <a:endParaRPr dirty="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33940ca1dbd_0_26"/>
          <p:cNvSpPr txBox="1">
            <a:spLocks noGrp="1"/>
          </p:cNvSpPr>
          <p:nvPr>
            <p:ph type="title"/>
          </p:nvPr>
        </p:nvSpPr>
        <p:spPr>
          <a:xfrm>
            <a:off x="304800" y="311383"/>
            <a:ext cx="11430000" cy="83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dirty="0">
                <a:latin typeface="Calibri"/>
                <a:ea typeface="Calibri"/>
                <a:cs typeface="Calibri"/>
                <a:sym typeface="Calibri"/>
              </a:rPr>
              <a:t>Major Project Accomplishments</a:t>
            </a:r>
            <a:endParaRPr dirty="0">
              <a:latin typeface="Calibri"/>
              <a:ea typeface="Calibri"/>
              <a:cs typeface="Calibri"/>
              <a:sym typeface="Calibri"/>
            </a:endParaRPr>
          </a:p>
        </p:txBody>
      </p:sp>
      <p:sp>
        <p:nvSpPr>
          <p:cNvPr id="249" name="Google Shape;249;g33940ca1dbd_0_26"/>
          <p:cNvSpPr txBox="1">
            <a:spLocks noGrp="1"/>
          </p:cNvSpPr>
          <p:nvPr>
            <p:ph type="body" idx="1"/>
          </p:nvPr>
        </p:nvSpPr>
        <p:spPr>
          <a:xfrm>
            <a:off x="304800" y="1253330"/>
            <a:ext cx="11430000" cy="4995000"/>
          </a:xfrm>
          <a:prstGeom prst="rect">
            <a:avLst/>
          </a:prstGeom>
          <a:noFill/>
          <a:ln>
            <a:noFill/>
          </a:ln>
        </p:spPr>
        <p:txBody>
          <a:bodyPr spcFirstLastPara="1" wrap="square" lIns="91425" tIns="45700" rIns="91425" bIns="45700" anchor="t" anchorCtr="0">
            <a:normAutofit/>
          </a:bodyPr>
          <a:lstStyle/>
          <a:p>
            <a:pPr marL="457200" lvl="0" indent="-393700" algn="l" rtl="0">
              <a:lnSpc>
                <a:spcPct val="90000"/>
              </a:lnSpc>
              <a:spcBef>
                <a:spcPts val="1000"/>
              </a:spcBef>
              <a:spcAft>
                <a:spcPts val="0"/>
              </a:spcAft>
              <a:buSzPts val="2600"/>
              <a:buFont typeface="Calibri"/>
              <a:buChar char="●"/>
            </a:pPr>
            <a:r>
              <a:rPr lang="en-US" dirty="0">
                <a:latin typeface="Calibri"/>
                <a:ea typeface="Calibri"/>
                <a:cs typeface="Calibri"/>
                <a:sym typeface="Calibri"/>
              </a:rPr>
              <a:t>Applied fuzzing workflow to all Gen-AI attack tools. </a:t>
            </a:r>
            <a:endParaRPr dirty="0"/>
          </a:p>
        </p:txBody>
      </p:sp>
      <p:pic>
        <p:nvPicPr>
          <p:cNvPr id="250" name="Google Shape;250;g33940ca1dbd_0_26"/>
          <p:cNvPicPr preferRelativeResize="0"/>
          <p:nvPr/>
        </p:nvPicPr>
        <p:blipFill rotWithShape="1">
          <a:blip r:embed="rId3">
            <a:alphaModFix/>
          </a:blip>
          <a:srcRect/>
          <a:stretch/>
        </p:blipFill>
        <p:spPr>
          <a:xfrm>
            <a:off x="572800" y="2027499"/>
            <a:ext cx="5458026" cy="658587"/>
          </a:xfrm>
          <a:prstGeom prst="rect">
            <a:avLst/>
          </a:prstGeom>
          <a:noFill/>
          <a:ln>
            <a:noFill/>
          </a:ln>
        </p:spPr>
      </p:pic>
      <p:pic>
        <p:nvPicPr>
          <p:cNvPr id="251" name="Google Shape;251;g33940ca1dbd_0_26"/>
          <p:cNvPicPr preferRelativeResize="0"/>
          <p:nvPr/>
        </p:nvPicPr>
        <p:blipFill rotWithShape="1">
          <a:blip r:embed="rId4">
            <a:alphaModFix/>
          </a:blip>
          <a:srcRect/>
          <a:stretch/>
        </p:blipFill>
        <p:spPr>
          <a:xfrm>
            <a:off x="572800" y="2686075"/>
            <a:ext cx="5458025" cy="3716106"/>
          </a:xfrm>
          <a:prstGeom prst="rect">
            <a:avLst/>
          </a:prstGeom>
          <a:noFill/>
          <a:ln>
            <a:noFill/>
          </a:ln>
        </p:spPr>
      </p:pic>
      <p:pic>
        <p:nvPicPr>
          <p:cNvPr id="252" name="Google Shape;252;g33940ca1dbd_0_26"/>
          <p:cNvPicPr preferRelativeResize="0"/>
          <p:nvPr/>
        </p:nvPicPr>
        <p:blipFill rotWithShape="1">
          <a:blip r:embed="rId5">
            <a:alphaModFix/>
          </a:blip>
          <a:srcRect/>
          <a:stretch/>
        </p:blipFill>
        <p:spPr>
          <a:xfrm>
            <a:off x="6096000" y="2027488"/>
            <a:ext cx="5458026" cy="658587"/>
          </a:xfrm>
          <a:prstGeom prst="rect">
            <a:avLst/>
          </a:prstGeom>
          <a:noFill/>
          <a:ln>
            <a:noFill/>
          </a:ln>
        </p:spPr>
      </p:pic>
      <p:pic>
        <p:nvPicPr>
          <p:cNvPr id="253" name="Google Shape;253;g33940ca1dbd_0_26"/>
          <p:cNvPicPr preferRelativeResize="0"/>
          <p:nvPr/>
        </p:nvPicPr>
        <p:blipFill rotWithShape="1">
          <a:blip r:embed="rId6">
            <a:alphaModFix/>
          </a:blip>
          <a:srcRect/>
          <a:stretch/>
        </p:blipFill>
        <p:spPr>
          <a:xfrm>
            <a:off x="6096000" y="2686075"/>
            <a:ext cx="5458025" cy="3716100"/>
          </a:xfrm>
          <a:prstGeom prst="rect">
            <a:avLst/>
          </a:prstGeom>
          <a:noFill/>
          <a:ln>
            <a:noFill/>
          </a:ln>
        </p:spPr>
      </p:pic>
      <p:sp>
        <p:nvSpPr>
          <p:cNvPr id="254" name="Google Shape;254;g33940ca1dbd_0_26"/>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55" name="Google Shape;255;g33940ca1dbd_0_26"/>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21</a:t>
            </a:fld>
            <a:endParaRPr dirty="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g33940ca1dbd_0_15"/>
          <p:cNvSpPr txBox="1">
            <a:spLocks noGrp="1"/>
          </p:cNvSpPr>
          <p:nvPr>
            <p:ph type="title"/>
          </p:nvPr>
        </p:nvSpPr>
        <p:spPr>
          <a:xfrm>
            <a:off x="304800" y="311383"/>
            <a:ext cx="11430000" cy="83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Arial"/>
              <a:buNone/>
            </a:pPr>
            <a:r>
              <a:rPr lang="en-US" dirty="0">
                <a:latin typeface="Calibri"/>
                <a:ea typeface="Calibri"/>
                <a:cs typeface="Calibri"/>
                <a:sym typeface="Calibri"/>
              </a:rPr>
              <a:t>Major Project Accomplishments</a:t>
            </a:r>
            <a:endParaRPr dirty="0">
              <a:latin typeface="Calibri"/>
              <a:ea typeface="Calibri"/>
              <a:cs typeface="Calibri"/>
              <a:sym typeface="Calibri"/>
            </a:endParaRPr>
          </a:p>
        </p:txBody>
      </p:sp>
      <p:sp>
        <p:nvSpPr>
          <p:cNvPr id="262" name="Google Shape;262;g33940ca1dbd_0_15"/>
          <p:cNvSpPr txBox="1">
            <a:spLocks noGrp="1"/>
          </p:cNvSpPr>
          <p:nvPr>
            <p:ph type="body" idx="1"/>
          </p:nvPr>
        </p:nvSpPr>
        <p:spPr>
          <a:xfrm>
            <a:off x="304800" y="1253325"/>
            <a:ext cx="5841600" cy="49950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SzPts val="2800"/>
              <a:buFont typeface="Calibri"/>
              <a:buChar char="●"/>
            </a:pPr>
            <a:r>
              <a:rPr lang="en-US" sz="2800" dirty="0">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1"/>
                  </a:ext>
                </a:extLst>
              </a:rPr>
              <a:t>Python service user-interface complete</a:t>
            </a:r>
            <a:endParaRPr sz="2800" dirty="0">
              <a:latin typeface="Calibri"/>
              <a:ea typeface="Calibri"/>
              <a:cs typeface="Calibri"/>
              <a:sym typeface="Calibri"/>
            </a:endParaRPr>
          </a:p>
          <a:p>
            <a:pPr marL="914400" lvl="1" indent="-406400" algn="l" rtl="0">
              <a:lnSpc>
                <a:spcPct val="90000"/>
              </a:lnSpc>
              <a:spcBef>
                <a:spcPts val="0"/>
              </a:spcBef>
              <a:spcAft>
                <a:spcPts val="0"/>
              </a:spcAft>
              <a:buSzPts val="2800"/>
              <a:buFont typeface="Calibri"/>
              <a:buChar char="○"/>
            </a:pPr>
            <a:r>
              <a:rPr lang="en-US" sz="2800" dirty="0">
                <a:latin typeface="Calibri"/>
                <a:ea typeface="Calibri"/>
                <a:cs typeface="Calibri"/>
                <a:sym typeface="Calibri"/>
              </a:rPr>
              <a:t>Functional interactive CLI or command-line arguments option</a:t>
            </a:r>
            <a:endParaRPr sz="2800" dirty="0">
              <a:latin typeface="Calibri"/>
              <a:ea typeface="Calibri"/>
              <a:cs typeface="Calibri"/>
              <a:sym typeface="Calibri"/>
            </a:endParaRPr>
          </a:p>
          <a:p>
            <a:pPr marL="457200" lvl="0" indent="-406400" algn="l" rtl="0">
              <a:lnSpc>
                <a:spcPct val="90000"/>
              </a:lnSpc>
              <a:spcBef>
                <a:spcPts val="0"/>
              </a:spcBef>
              <a:spcAft>
                <a:spcPts val="0"/>
              </a:spcAft>
              <a:buSzPts val="2800"/>
              <a:buFont typeface="Calibri"/>
              <a:buChar char="●"/>
            </a:pPr>
            <a:r>
              <a:rPr lang="en-US" sz="2800" dirty="0">
                <a:latin typeface="Calibri"/>
                <a:ea typeface="Calibri"/>
                <a:cs typeface="Calibri"/>
                <a:sym typeface="Calibri"/>
              </a:rPr>
              <a:t>Custom colorized logger with unique messages for sent/received traffic &amp; active defense responses</a:t>
            </a:r>
            <a:endParaRPr sz="2800" dirty="0">
              <a:latin typeface="Calibri"/>
              <a:ea typeface="Calibri"/>
              <a:cs typeface="Calibri"/>
              <a:sym typeface="Calibri"/>
            </a:endParaRPr>
          </a:p>
          <a:p>
            <a:pPr marL="457200" lvl="0" indent="0" algn="l" rtl="0">
              <a:lnSpc>
                <a:spcPct val="90000"/>
              </a:lnSpc>
              <a:spcBef>
                <a:spcPts val="1000"/>
              </a:spcBef>
              <a:spcAft>
                <a:spcPts val="0"/>
              </a:spcAft>
              <a:buSzPts val="1800"/>
              <a:buNone/>
            </a:pPr>
            <a:endParaRPr sz="2800" dirty="0"/>
          </a:p>
        </p:txBody>
      </p:sp>
      <p:pic>
        <p:nvPicPr>
          <p:cNvPr id="263" name="Google Shape;263;g33940ca1dbd_0_15"/>
          <p:cNvPicPr preferRelativeResize="0"/>
          <p:nvPr/>
        </p:nvPicPr>
        <p:blipFill rotWithShape="1">
          <a:blip r:embed="rId3">
            <a:alphaModFix/>
          </a:blip>
          <a:srcRect t="62631" b="11230"/>
          <a:stretch/>
        </p:blipFill>
        <p:spPr>
          <a:xfrm>
            <a:off x="6146400" y="4895388"/>
            <a:ext cx="5588401" cy="1462650"/>
          </a:xfrm>
          <a:prstGeom prst="rect">
            <a:avLst/>
          </a:prstGeom>
          <a:noFill/>
          <a:ln>
            <a:noFill/>
          </a:ln>
        </p:spPr>
      </p:pic>
      <p:pic>
        <p:nvPicPr>
          <p:cNvPr id="264" name="Google Shape;264;g33940ca1dbd_0_15"/>
          <p:cNvPicPr preferRelativeResize="0"/>
          <p:nvPr/>
        </p:nvPicPr>
        <p:blipFill rotWithShape="1">
          <a:blip r:embed="rId4">
            <a:alphaModFix/>
          </a:blip>
          <a:srcRect/>
          <a:stretch/>
        </p:blipFill>
        <p:spPr>
          <a:xfrm>
            <a:off x="6146400" y="1300425"/>
            <a:ext cx="5588399" cy="3476000"/>
          </a:xfrm>
          <a:prstGeom prst="rect">
            <a:avLst/>
          </a:prstGeom>
          <a:noFill/>
          <a:ln>
            <a:noFill/>
          </a:ln>
        </p:spPr>
      </p:pic>
      <p:sp>
        <p:nvSpPr>
          <p:cNvPr id="265" name="Google Shape;265;g33940ca1dbd_0_15"/>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66" name="Google Shape;266;g33940ca1dbd_0_15"/>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22</a:t>
            </a:fld>
            <a:endParaRPr dirty="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339ea5e4a83_0_112"/>
          <p:cNvSpPr txBox="1">
            <a:spLocks noGrp="1"/>
          </p:cNvSpPr>
          <p:nvPr>
            <p:ph type="title"/>
          </p:nvPr>
        </p:nvSpPr>
        <p:spPr>
          <a:xfrm>
            <a:off x="304800" y="311383"/>
            <a:ext cx="11430000" cy="83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Arial"/>
              <a:buNone/>
            </a:pPr>
            <a:r>
              <a:rPr lang="en-US" dirty="0">
                <a:latin typeface="Calibri"/>
                <a:ea typeface="Calibri"/>
                <a:cs typeface="Calibri"/>
                <a:sym typeface="Calibri"/>
              </a:rPr>
              <a:t>Major Project Accomplishments</a:t>
            </a:r>
            <a:endParaRPr dirty="0">
              <a:latin typeface="Calibri"/>
              <a:ea typeface="Calibri"/>
              <a:cs typeface="Calibri"/>
              <a:sym typeface="Calibri"/>
            </a:endParaRPr>
          </a:p>
        </p:txBody>
      </p:sp>
      <p:sp>
        <p:nvSpPr>
          <p:cNvPr id="273" name="Google Shape;273;g339ea5e4a83_0_112"/>
          <p:cNvSpPr txBox="1">
            <a:spLocks noGrp="1"/>
          </p:cNvSpPr>
          <p:nvPr>
            <p:ph type="body" idx="1"/>
          </p:nvPr>
        </p:nvSpPr>
        <p:spPr>
          <a:xfrm>
            <a:off x="304800" y="1253325"/>
            <a:ext cx="5691300" cy="49950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SzPts val="2800"/>
              <a:buFont typeface="Calibri"/>
              <a:buChar char="●"/>
            </a:pPr>
            <a:r>
              <a:rPr lang="en-US" sz="2800" dirty="0">
                <a:latin typeface="Calibri"/>
                <a:ea typeface="Calibri"/>
                <a:cs typeface="Calibri"/>
                <a:sym typeface="Calibri"/>
              </a:rPr>
              <a:t>Live network capture capabilities on the provided network interface</a:t>
            </a:r>
            <a:endParaRPr sz="2800" dirty="0">
              <a:latin typeface="Calibri"/>
              <a:ea typeface="Calibri"/>
              <a:cs typeface="Calibri"/>
              <a:sym typeface="Calibri"/>
            </a:endParaRPr>
          </a:p>
          <a:p>
            <a:pPr marL="457200" lvl="0" indent="-406400" algn="l" rtl="0">
              <a:lnSpc>
                <a:spcPct val="90000"/>
              </a:lnSpc>
              <a:spcBef>
                <a:spcPts val="0"/>
              </a:spcBef>
              <a:spcAft>
                <a:spcPts val="0"/>
              </a:spcAft>
              <a:buSzPts val="2800"/>
              <a:buFont typeface="Calibri"/>
              <a:buChar char="●"/>
            </a:pPr>
            <a:r>
              <a:rPr lang="en-US" sz="2800" dirty="0">
                <a:latin typeface="Calibri"/>
                <a:ea typeface="Calibri"/>
                <a:cs typeface="Calibri"/>
                <a:sym typeface="Calibri"/>
              </a:rPr>
              <a:t>Traffic history logged in JSON format</a:t>
            </a:r>
            <a:endParaRPr sz="2800" dirty="0">
              <a:latin typeface="Calibri"/>
              <a:ea typeface="Calibri"/>
              <a:cs typeface="Calibri"/>
              <a:sym typeface="Calibri"/>
            </a:endParaRPr>
          </a:p>
        </p:txBody>
      </p:sp>
      <p:pic>
        <p:nvPicPr>
          <p:cNvPr id="274" name="Google Shape;274;g339ea5e4a83_0_112"/>
          <p:cNvPicPr preferRelativeResize="0"/>
          <p:nvPr/>
        </p:nvPicPr>
        <p:blipFill rotWithShape="1">
          <a:blip r:embed="rId3">
            <a:alphaModFix/>
          </a:blip>
          <a:srcRect/>
          <a:stretch/>
        </p:blipFill>
        <p:spPr>
          <a:xfrm>
            <a:off x="6146400" y="1253325"/>
            <a:ext cx="5841602" cy="4677156"/>
          </a:xfrm>
          <a:prstGeom prst="rect">
            <a:avLst/>
          </a:prstGeom>
          <a:noFill/>
          <a:ln>
            <a:noFill/>
          </a:ln>
        </p:spPr>
      </p:pic>
      <p:pic>
        <p:nvPicPr>
          <p:cNvPr id="275" name="Google Shape;275;g339ea5e4a83_0_112"/>
          <p:cNvPicPr preferRelativeResize="0"/>
          <p:nvPr/>
        </p:nvPicPr>
        <p:blipFill rotWithShape="1">
          <a:blip r:embed="rId4">
            <a:alphaModFix/>
          </a:blip>
          <a:srcRect l="6119" t="8667" r="6460" b="8378"/>
          <a:stretch/>
        </p:blipFill>
        <p:spPr>
          <a:xfrm>
            <a:off x="817175" y="3207475"/>
            <a:ext cx="4648601" cy="2969449"/>
          </a:xfrm>
          <a:prstGeom prst="rect">
            <a:avLst/>
          </a:prstGeom>
          <a:noFill/>
          <a:ln>
            <a:noFill/>
          </a:ln>
        </p:spPr>
      </p:pic>
      <p:sp>
        <p:nvSpPr>
          <p:cNvPr id="276" name="Google Shape;276;g339ea5e4a83_0_112"/>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77" name="Google Shape;277;g339ea5e4a83_0_112"/>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23</a:t>
            </a:fld>
            <a:endParaRPr dirty="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33940ca1dbd_0_50"/>
          <p:cNvSpPr txBox="1">
            <a:spLocks noGrp="1"/>
          </p:cNvSpPr>
          <p:nvPr>
            <p:ph type="title"/>
          </p:nvPr>
        </p:nvSpPr>
        <p:spPr>
          <a:xfrm>
            <a:off x="304800" y="311383"/>
            <a:ext cx="11430000" cy="83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Arial"/>
              <a:buNone/>
            </a:pPr>
            <a:r>
              <a:rPr lang="en-US" dirty="0">
                <a:latin typeface="Calibri"/>
                <a:ea typeface="Calibri"/>
                <a:cs typeface="Calibri"/>
                <a:sym typeface="Calibri"/>
              </a:rPr>
              <a:t>Major Project Accomplishments</a:t>
            </a:r>
            <a:endParaRPr dirty="0">
              <a:latin typeface="Calibri"/>
              <a:ea typeface="Calibri"/>
              <a:cs typeface="Calibri"/>
              <a:sym typeface="Calibri"/>
            </a:endParaRPr>
          </a:p>
        </p:txBody>
      </p:sp>
      <p:sp>
        <p:nvSpPr>
          <p:cNvPr id="284" name="Google Shape;284;g33940ca1dbd_0_50"/>
          <p:cNvSpPr txBox="1">
            <a:spLocks noGrp="1"/>
          </p:cNvSpPr>
          <p:nvPr>
            <p:ph type="body" idx="1"/>
          </p:nvPr>
        </p:nvSpPr>
        <p:spPr>
          <a:xfrm>
            <a:off x="304800" y="1253325"/>
            <a:ext cx="5279700" cy="49950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SzPts val="2800"/>
              <a:buFont typeface="Calibri"/>
              <a:buChar char="●"/>
            </a:pPr>
            <a:r>
              <a:rPr lang="en-US" sz="2800" dirty="0">
                <a:latin typeface="Calibri"/>
                <a:ea typeface="Calibri"/>
                <a:cs typeface="Calibri"/>
                <a:sym typeface="Calibri"/>
              </a:rPr>
              <a:t>Updated fuzzing workflow with ThreadSanitizer integration, including Masscan’s Makefile and our fuzzing workflow automation script</a:t>
            </a:r>
            <a:endParaRPr sz="2800" dirty="0">
              <a:latin typeface="Calibri"/>
              <a:ea typeface="Calibri"/>
              <a:cs typeface="Calibri"/>
              <a:sym typeface="Calibri"/>
            </a:endParaRPr>
          </a:p>
        </p:txBody>
      </p:sp>
      <p:pic>
        <p:nvPicPr>
          <p:cNvPr id="285" name="Google Shape;285;g33940ca1dbd_0_50"/>
          <p:cNvPicPr preferRelativeResize="0"/>
          <p:nvPr/>
        </p:nvPicPr>
        <p:blipFill rotWithShape="1">
          <a:blip r:embed="rId3">
            <a:alphaModFix/>
          </a:blip>
          <a:srcRect l="4085" t="4932" r="4095" b="4232"/>
          <a:stretch/>
        </p:blipFill>
        <p:spPr>
          <a:xfrm>
            <a:off x="5822250" y="1333863"/>
            <a:ext cx="5339601" cy="4914462"/>
          </a:xfrm>
          <a:prstGeom prst="rect">
            <a:avLst/>
          </a:prstGeom>
          <a:noFill/>
          <a:ln>
            <a:noFill/>
          </a:ln>
        </p:spPr>
      </p:pic>
      <p:sp>
        <p:nvSpPr>
          <p:cNvPr id="286" name="Google Shape;286;g33940ca1dbd_0_50"/>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87" name="Google Shape;287;g33940ca1dbd_0_50"/>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24</a:t>
            </a:fld>
            <a:endParaRPr dirty="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292"/>
        <p:cNvGrpSpPr/>
        <p:nvPr/>
      </p:nvGrpSpPr>
      <p:grpSpPr>
        <a:xfrm>
          <a:off x="0" y="0"/>
          <a:ext cx="0" cy="0"/>
          <a:chOff x="0" y="0"/>
          <a:chExt cx="0" cy="0"/>
        </a:xfrm>
      </p:grpSpPr>
      <p:sp>
        <p:nvSpPr>
          <p:cNvPr id="293" name="Google Shape;293;g34a7a1cb4f7_0_77"/>
          <p:cNvSpPr txBox="1">
            <a:spLocks noGrp="1"/>
          </p:cNvSpPr>
          <p:nvPr>
            <p:ph type="title"/>
          </p:nvPr>
        </p:nvSpPr>
        <p:spPr>
          <a:xfrm>
            <a:off x="304800" y="311383"/>
            <a:ext cx="11430000" cy="83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Demo Video </a:t>
            </a:r>
            <a:endParaRPr dirty="0"/>
          </a:p>
        </p:txBody>
      </p:sp>
      <p:sp>
        <p:nvSpPr>
          <p:cNvPr id="294" name="Google Shape;294;g34a7a1cb4f7_0_77"/>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95" name="Google Shape;295;g34a7a1cb4f7_0_77"/>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25</a:t>
            </a:fld>
            <a:endParaRPr dirty="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g33940ca1dbd_0_68"/>
          <p:cNvSpPr txBox="1">
            <a:spLocks noGrp="1"/>
          </p:cNvSpPr>
          <p:nvPr>
            <p:ph type="title"/>
          </p:nvPr>
        </p:nvSpPr>
        <p:spPr>
          <a:xfrm>
            <a:off x="304800" y="311383"/>
            <a:ext cx="11430000" cy="83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dirty="0">
                <a:latin typeface="Calibri"/>
                <a:ea typeface="Calibri"/>
                <a:cs typeface="Calibri"/>
                <a:sym typeface="Calibri"/>
              </a:rPr>
              <a:t>Proposed Timeline</a:t>
            </a:r>
            <a:endParaRPr dirty="0">
              <a:latin typeface="Calibri"/>
              <a:ea typeface="Calibri"/>
              <a:cs typeface="Calibri"/>
              <a:sym typeface="Calibri"/>
            </a:endParaRPr>
          </a:p>
        </p:txBody>
      </p:sp>
      <p:pic>
        <p:nvPicPr>
          <p:cNvPr id="302" name="Google Shape;302;g33940ca1dbd_0_68"/>
          <p:cNvPicPr preferRelativeResize="0"/>
          <p:nvPr/>
        </p:nvPicPr>
        <p:blipFill rotWithShape="1">
          <a:blip r:embed="rId3">
            <a:alphaModFix/>
          </a:blip>
          <a:srcRect t="3306"/>
          <a:stretch/>
        </p:blipFill>
        <p:spPr>
          <a:xfrm>
            <a:off x="457200" y="1062550"/>
            <a:ext cx="10983412" cy="5361674"/>
          </a:xfrm>
          <a:prstGeom prst="rect">
            <a:avLst/>
          </a:prstGeom>
          <a:noFill/>
          <a:ln>
            <a:noFill/>
          </a:ln>
        </p:spPr>
      </p:pic>
      <p:sp>
        <p:nvSpPr>
          <p:cNvPr id="303" name="Google Shape;303;g33940ca1dbd_0_68"/>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304" name="Google Shape;304;g33940ca1dbd_0_68"/>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26</a:t>
            </a:fld>
            <a:endParaRPr dirty="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g33940ca1dbd_0_75"/>
          <p:cNvSpPr txBox="1">
            <a:spLocks noGrp="1"/>
          </p:cNvSpPr>
          <p:nvPr>
            <p:ph type="title"/>
          </p:nvPr>
        </p:nvSpPr>
        <p:spPr>
          <a:xfrm>
            <a:off x="304800" y="311383"/>
            <a:ext cx="11430000" cy="83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dirty="0">
                <a:latin typeface="Calibri"/>
                <a:ea typeface="Calibri"/>
                <a:cs typeface="Calibri"/>
                <a:sym typeface="Calibri"/>
              </a:rPr>
              <a:t>Actual Timeline</a:t>
            </a:r>
            <a:endParaRPr dirty="0">
              <a:latin typeface="Calibri"/>
              <a:ea typeface="Calibri"/>
              <a:cs typeface="Calibri"/>
              <a:sym typeface="Calibri"/>
            </a:endParaRPr>
          </a:p>
        </p:txBody>
      </p:sp>
      <p:pic>
        <p:nvPicPr>
          <p:cNvPr id="311" name="Google Shape;311;g33940ca1dbd_0_75"/>
          <p:cNvPicPr preferRelativeResize="0"/>
          <p:nvPr/>
        </p:nvPicPr>
        <p:blipFill rotWithShape="1">
          <a:blip r:embed="rId3">
            <a:alphaModFix/>
          </a:blip>
          <a:srcRect/>
          <a:stretch/>
        </p:blipFill>
        <p:spPr>
          <a:xfrm>
            <a:off x="430250" y="950850"/>
            <a:ext cx="10870745" cy="5474749"/>
          </a:xfrm>
          <a:prstGeom prst="rect">
            <a:avLst/>
          </a:prstGeom>
          <a:noFill/>
          <a:ln>
            <a:noFill/>
          </a:ln>
        </p:spPr>
      </p:pic>
      <p:sp>
        <p:nvSpPr>
          <p:cNvPr id="312" name="Google Shape;312;g33940ca1dbd_0_75"/>
          <p:cNvSpPr/>
          <p:nvPr/>
        </p:nvSpPr>
        <p:spPr>
          <a:xfrm>
            <a:off x="2895952" y="1730530"/>
            <a:ext cx="6658200" cy="4039200"/>
          </a:xfrm>
          <a:prstGeom prst="rect">
            <a:avLst/>
          </a:prstGeom>
          <a:solidFill>
            <a:srgbClr val="00C420">
              <a:alpha val="6274"/>
            </a:srgbClr>
          </a:solidFill>
          <a:ln w="2857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13" name="Google Shape;313;g33940ca1dbd_0_75"/>
          <p:cNvSpPr txBox="1"/>
          <p:nvPr/>
        </p:nvSpPr>
        <p:spPr>
          <a:xfrm>
            <a:off x="10095239" y="3139378"/>
            <a:ext cx="1514100" cy="45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dk2"/>
                </a:solidFill>
                <a:latin typeface="Arial"/>
                <a:ea typeface="Arial"/>
                <a:cs typeface="Arial"/>
                <a:sym typeface="Arial"/>
              </a:rPr>
              <a:t>Complete</a:t>
            </a:r>
            <a:endParaRPr sz="1800" b="1" i="0" u="none" strike="noStrike" cap="none" dirty="0">
              <a:solidFill>
                <a:schemeClr val="dk2"/>
              </a:solidFill>
              <a:latin typeface="Arial"/>
              <a:ea typeface="Arial"/>
              <a:cs typeface="Arial"/>
              <a:sym typeface="Arial"/>
            </a:endParaRPr>
          </a:p>
        </p:txBody>
      </p:sp>
      <p:cxnSp>
        <p:nvCxnSpPr>
          <p:cNvPr id="314" name="Google Shape;314;g33940ca1dbd_0_75"/>
          <p:cNvCxnSpPr>
            <a:stCxn id="313" idx="1"/>
            <a:endCxn id="312" idx="3"/>
          </p:cNvCxnSpPr>
          <p:nvPr/>
        </p:nvCxnSpPr>
        <p:spPr>
          <a:xfrm flipH="1">
            <a:off x="9554039" y="3366178"/>
            <a:ext cx="541200" cy="384000"/>
          </a:xfrm>
          <a:prstGeom prst="straightConnector1">
            <a:avLst/>
          </a:prstGeom>
          <a:noFill/>
          <a:ln w="28575" cap="flat" cmpd="sng">
            <a:solidFill>
              <a:schemeClr val="dk2"/>
            </a:solidFill>
            <a:prstDash val="solid"/>
            <a:round/>
            <a:headEnd type="none" w="sm" len="sm"/>
            <a:tailEnd type="triangle" w="med" len="med"/>
          </a:ln>
        </p:spPr>
      </p:cxnSp>
      <p:sp>
        <p:nvSpPr>
          <p:cNvPr id="315" name="Google Shape;315;g33940ca1dbd_0_75"/>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316" name="Google Shape;316;g33940ca1dbd_0_75"/>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27</a:t>
            </a:fld>
            <a:endParaRPr dirty="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g2afa493a832_1_57"/>
          <p:cNvSpPr txBox="1">
            <a:spLocks noGrp="1"/>
          </p:cNvSpPr>
          <p:nvPr>
            <p:ph type="title"/>
          </p:nvPr>
        </p:nvSpPr>
        <p:spPr>
          <a:xfrm>
            <a:off x="304800" y="311383"/>
            <a:ext cx="11430000" cy="83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dirty="0">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2"/>
                  </a:ext>
                </a:extLst>
              </a:rPr>
              <a:t>Proposed Milestones</a:t>
            </a:r>
            <a:endParaRPr dirty="0">
              <a:latin typeface="Calibri"/>
              <a:ea typeface="Calibri"/>
              <a:cs typeface="Calibri"/>
              <a:sym typeface="Calibri"/>
            </a:endParaRPr>
          </a:p>
        </p:txBody>
      </p:sp>
      <p:graphicFrame>
        <p:nvGraphicFramePr>
          <p:cNvPr id="323" name="Google Shape;323;g2afa493a832_1_57"/>
          <p:cNvGraphicFramePr/>
          <p:nvPr>
            <p:extLst>
              <p:ext uri="{D42A27DB-BD31-4B8C-83A1-F6EECF244321}">
                <p14:modId xmlns:p14="http://schemas.microsoft.com/office/powerpoint/2010/main" val="3461865095"/>
              </p:ext>
            </p:extLst>
          </p:nvPr>
        </p:nvGraphicFramePr>
        <p:xfrm>
          <a:off x="409125" y="1176950"/>
          <a:ext cx="11325675" cy="5028870"/>
        </p:xfrm>
        <a:graphic>
          <a:graphicData uri="http://schemas.openxmlformats.org/drawingml/2006/table">
            <a:tbl>
              <a:tblPr>
                <a:noFill/>
                <a:tableStyleId>{BBCBF20D-E1F8-4987-A8B4-83E606921EF3}</a:tableStyleId>
              </a:tblPr>
              <a:tblGrid>
                <a:gridCol w="9608900">
                  <a:extLst>
                    <a:ext uri="{9D8B030D-6E8A-4147-A177-3AD203B41FA5}">
                      <a16:colId xmlns:a16="http://schemas.microsoft.com/office/drawing/2014/main" val="20000"/>
                    </a:ext>
                  </a:extLst>
                </a:gridCol>
                <a:gridCol w="1716775">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dirty="0">
                          <a:latin typeface="Calibri"/>
                          <a:ea typeface="Calibri"/>
                          <a:cs typeface="Calibri"/>
                          <a:sym typeface="Calibri"/>
                        </a:rPr>
                        <a:t>Milestone</a:t>
                      </a:r>
                      <a:endParaRPr sz="1800" b="1" u="none" strike="noStrike" cap="none" dirty="0">
                        <a:latin typeface="Calibri"/>
                        <a:ea typeface="Calibri"/>
                        <a:cs typeface="Calibri"/>
                        <a:sym typeface="Calibri"/>
                      </a:endParaRPr>
                    </a:p>
                  </a:txBody>
                  <a:tcPr marL="91425" marR="91425" marT="91425" marB="91425">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dirty="0">
                          <a:latin typeface="Calibri"/>
                          <a:ea typeface="Calibri"/>
                          <a:cs typeface="Calibri"/>
                          <a:sym typeface="Calibri"/>
                        </a:rPr>
                        <a:t>End Date</a:t>
                      </a:r>
                      <a:endParaRPr sz="1800" b="1" u="none" strike="noStrike" cap="none" dirty="0">
                        <a:latin typeface="Calibri"/>
                        <a:ea typeface="Calibri"/>
                        <a:cs typeface="Calibri"/>
                        <a:sym typeface="Calibri"/>
                      </a:endParaRPr>
                    </a:p>
                  </a:txBody>
                  <a:tcPr marL="91425" marR="91425" marT="91425" marB="91425">
                    <a:lnB w="3810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Masscan ThreadSanitizer Integration for AFLnet Fuzzing</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1/31</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Python Service User Interface Complete</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2/3</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Python Relay Error and Traffic Logging Module</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2/7</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Gen-AI Banner-Grabbing Attack Tool</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2/14</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Python Relay Network Handling Module</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2/14</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LDRA Static Analysis on Gen-AI Banner-Grabber Tools</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2/21</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Gen-AI Brute-Force Attack Tool</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2/28</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Comparison of Results of Analysis &amp; Fuzzing on Gen-AI Banner-Grabber Attack Tools Complete</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2/28</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381000">
                <a:tc>
                  <a:txBody>
                    <a:bodyPr/>
                    <a:lstStyle/>
                    <a:p>
                      <a:pPr marL="0" marR="0" lvl="0" indent="0" algn="l" rtl="0">
                        <a:lnSpc>
                          <a:spcPct val="100000"/>
                        </a:lnSpc>
                        <a:spcBef>
                          <a:spcPts val="0"/>
                        </a:spcBef>
                        <a:spcAft>
                          <a:spcPts val="0"/>
                        </a:spcAft>
                        <a:buClr>
                          <a:schemeClr val="dk1"/>
                        </a:buClr>
                        <a:buSzPts val="1100"/>
                        <a:buFont typeface="Arial"/>
                        <a:buNone/>
                      </a:pPr>
                      <a:r>
                        <a:rPr lang="en-US" sz="1800" u="none" strike="noStrike" cap="none" dirty="0">
                          <a:solidFill>
                            <a:schemeClr val="dk1"/>
                          </a:solidFill>
                          <a:latin typeface="Calibri"/>
                          <a:ea typeface="Calibri"/>
                          <a:cs typeface="Calibri"/>
                          <a:sym typeface="Calibri"/>
                        </a:rPr>
                        <a:t>Static Analysis Performed on Gen-AI Brute Force Attack Tools </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3/7</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solidFill>
                            <a:schemeClr val="dk1"/>
                          </a:solidFill>
                          <a:latin typeface="Calibri"/>
                          <a:ea typeface="Calibri"/>
                          <a:cs typeface="Calibri"/>
                          <a:sym typeface="Calibri"/>
                        </a:rPr>
                        <a:t>Gen-AI Multi-Threaded Banner-Grabbing Attack Tool</a:t>
                      </a:r>
                      <a:endParaRPr sz="1800" u="none" strike="noStrike" cap="none" dirty="0">
                        <a:solidFill>
                          <a:schemeClr val="dk1"/>
                        </a:solidFill>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3/14</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
        <p:nvSpPr>
          <p:cNvPr id="324" name="Google Shape;324;g2afa493a832_1_57"/>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325" name="Google Shape;325;g2afa493a832_1_57"/>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28</a:t>
            </a:fld>
            <a:endParaRPr dirty="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g2afa493a832_1_36"/>
          <p:cNvSpPr txBox="1">
            <a:spLocks noGrp="1"/>
          </p:cNvSpPr>
          <p:nvPr>
            <p:ph type="title"/>
          </p:nvPr>
        </p:nvSpPr>
        <p:spPr>
          <a:xfrm>
            <a:off x="304800" y="311383"/>
            <a:ext cx="11430000" cy="83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dirty="0">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3"/>
                  </a:ext>
                </a:extLst>
              </a:rPr>
              <a:t>Proposed Milestones</a:t>
            </a:r>
            <a:endParaRPr dirty="0">
              <a:latin typeface="Calibri"/>
              <a:ea typeface="Calibri"/>
              <a:cs typeface="Calibri"/>
              <a:sym typeface="Calibri"/>
            </a:endParaRPr>
          </a:p>
        </p:txBody>
      </p:sp>
      <p:sp>
        <p:nvSpPr>
          <p:cNvPr id="332" name="Google Shape;332;g2afa493a832_1_36"/>
          <p:cNvSpPr txBox="1">
            <a:spLocks noGrp="1"/>
          </p:cNvSpPr>
          <p:nvPr>
            <p:ph type="sldNum" idx="12"/>
          </p:nvPr>
        </p:nvSpPr>
        <p:spPr>
          <a:xfrm>
            <a:off x="11277600" y="6477000"/>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29</a:t>
            </a:fld>
            <a:endParaRPr dirty="0"/>
          </a:p>
        </p:txBody>
      </p:sp>
      <p:graphicFrame>
        <p:nvGraphicFramePr>
          <p:cNvPr id="333" name="Google Shape;333;g2afa493a832_1_36"/>
          <p:cNvGraphicFramePr/>
          <p:nvPr>
            <p:extLst>
              <p:ext uri="{D42A27DB-BD31-4B8C-83A1-F6EECF244321}">
                <p14:modId xmlns:p14="http://schemas.microsoft.com/office/powerpoint/2010/main" val="371294690"/>
              </p:ext>
            </p:extLst>
          </p:nvPr>
        </p:nvGraphicFramePr>
        <p:xfrm>
          <a:off x="409125" y="1176950"/>
          <a:ext cx="11325675" cy="5303190"/>
        </p:xfrm>
        <a:graphic>
          <a:graphicData uri="http://schemas.openxmlformats.org/drawingml/2006/table">
            <a:tbl>
              <a:tblPr>
                <a:noFill/>
                <a:tableStyleId>{BBCBF20D-E1F8-4987-A8B4-83E606921EF3}</a:tableStyleId>
              </a:tblPr>
              <a:tblGrid>
                <a:gridCol w="9608900">
                  <a:extLst>
                    <a:ext uri="{9D8B030D-6E8A-4147-A177-3AD203B41FA5}">
                      <a16:colId xmlns:a16="http://schemas.microsoft.com/office/drawing/2014/main" val="20000"/>
                    </a:ext>
                  </a:extLst>
                </a:gridCol>
                <a:gridCol w="1716775">
                  <a:extLst>
                    <a:ext uri="{9D8B030D-6E8A-4147-A177-3AD203B41FA5}">
                      <a16:colId xmlns:a16="http://schemas.microsoft.com/office/drawing/2014/main" val="20001"/>
                    </a:ext>
                  </a:extLst>
                </a:gridCol>
              </a:tblGrid>
              <a:tr h="451175">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dirty="0">
                          <a:latin typeface="Calibri"/>
                          <a:ea typeface="Calibri"/>
                          <a:cs typeface="Calibri"/>
                          <a:sym typeface="Calibri"/>
                        </a:rPr>
                        <a:t>Milestone</a:t>
                      </a:r>
                      <a:endParaRPr sz="1800" b="1" u="none" strike="noStrike" cap="none" dirty="0">
                        <a:latin typeface="Calibri"/>
                        <a:ea typeface="Calibri"/>
                        <a:cs typeface="Calibri"/>
                        <a:sym typeface="Calibri"/>
                      </a:endParaRPr>
                    </a:p>
                  </a:txBody>
                  <a:tcPr marL="91425" marR="91425" marT="91425" marB="91425">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dirty="0">
                          <a:latin typeface="Calibri"/>
                          <a:ea typeface="Calibri"/>
                          <a:cs typeface="Calibri"/>
                          <a:sym typeface="Calibri"/>
                        </a:rPr>
                        <a:t>End Date</a:t>
                      </a:r>
                      <a:endParaRPr sz="1800" b="1" u="none" strike="noStrike" cap="none" dirty="0">
                        <a:latin typeface="Calibri"/>
                        <a:ea typeface="Calibri"/>
                        <a:cs typeface="Calibri"/>
                        <a:sym typeface="Calibri"/>
                      </a:endParaRPr>
                    </a:p>
                  </a:txBody>
                  <a:tcPr marL="91425" marR="91425" marT="91425" marB="91425">
                    <a:lnB w="3810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721925">
                <a:tc>
                  <a:txBody>
                    <a:bodyPr/>
                    <a:lstStyle/>
                    <a:p>
                      <a:pPr marL="0" marR="0" lvl="0" indent="0" algn="l" rtl="0">
                        <a:lnSpc>
                          <a:spcPct val="100000"/>
                        </a:lnSpc>
                        <a:spcBef>
                          <a:spcPts val="0"/>
                        </a:spcBef>
                        <a:spcAft>
                          <a:spcPts val="0"/>
                        </a:spcAft>
                        <a:buClr>
                          <a:schemeClr val="dk1"/>
                        </a:buClr>
                        <a:buSzPts val="1100"/>
                        <a:buFont typeface="Arial"/>
                        <a:buNone/>
                      </a:pPr>
                      <a:r>
                        <a:rPr lang="en-US" sz="1800" u="none" strike="noStrike" cap="none" dirty="0">
                          <a:solidFill>
                            <a:schemeClr val="dk1"/>
                          </a:solidFill>
                          <a:latin typeface="Calibri"/>
                          <a:ea typeface="Calibri"/>
                          <a:cs typeface="Calibri"/>
                          <a:sym typeface="Calibri"/>
                        </a:rPr>
                        <a:t>Compare Gen-AI Brute-Force Attack Tool Performance</a:t>
                      </a:r>
                      <a:endParaRPr sz="180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solidFill>
                            <a:schemeClr val="dk1"/>
                          </a:solidFill>
                          <a:latin typeface="Calibri"/>
                          <a:ea typeface="Calibri"/>
                          <a:cs typeface="Calibri"/>
                          <a:sym typeface="Calibri"/>
                        </a:rPr>
                        <a:t>Between Models</a:t>
                      </a:r>
                      <a:endParaRPr sz="1800" u="none" strike="noStrike" cap="none" dirty="0">
                        <a:solidFill>
                          <a:schemeClr val="dk1"/>
                        </a:solidFill>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3/14</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11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Static Analysis Performed on Gen-AI Multi-Threaded Banner-Grabber Attack Tools </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3/21</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1175">
                <a:tc>
                  <a:txBody>
                    <a:bodyPr/>
                    <a:lstStyle/>
                    <a:p>
                      <a:pPr marL="0" marR="0" lvl="0" indent="0" algn="l" rtl="0">
                        <a:lnSpc>
                          <a:spcPct val="100000"/>
                        </a:lnSpc>
                        <a:spcBef>
                          <a:spcPts val="0"/>
                        </a:spcBef>
                        <a:spcAft>
                          <a:spcPts val="0"/>
                        </a:spcAft>
                        <a:buClr>
                          <a:schemeClr val="dk1"/>
                        </a:buClr>
                        <a:buSzPts val="1100"/>
                        <a:buFont typeface="Arial"/>
                        <a:buNone/>
                      </a:pPr>
                      <a:r>
                        <a:rPr lang="en-US" sz="1800" u="none" strike="noStrike" cap="none" dirty="0">
                          <a:solidFill>
                            <a:schemeClr val="dk1"/>
                          </a:solidFill>
                          <a:latin typeface="Calibri"/>
                          <a:ea typeface="Calibri"/>
                          <a:cs typeface="Calibri"/>
                          <a:sym typeface="Calibri"/>
                        </a:rPr>
                        <a:t>Comparison of Results of Analysis &amp; Fuzzing on Gen-AI Brute Force Attack Tools Complete</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3/21</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11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Python Service Network Receiver Module Developed</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3/28</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11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Python Service Network Sender Module Developed</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3/28</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11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Gen-AI Attack Tool Comparison Report Finished</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3/28</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11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Unit Testing Complete</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4/4</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11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Review of Masscan ThreadSanitizer Results</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4/4</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11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Integration Testing Complete</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4/11</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11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Acceptance Testing Complete</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4/18</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
        <p:nvSpPr>
          <p:cNvPr id="334" name="Google Shape;334;g2afa493a832_1_36"/>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335" name="Google Shape;335;g2afa493a832_1_36"/>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29</a:t>
            </a:fld>
            <a:endParaRPr dirty="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g3116e21320b_3_0"/>
          <p:cNvSpPr txBox="1">
            <a:spLocks noGrp="1"/>
          </p:cNvSpPr>
          <p:nvPr>
            <p:ph type="title"/>
          </p:nvPr>
        </p:nvSpPr>
        <p:spPr>
          <a:xfrm>
            <a:off x="304800" y="311383"/>
            <a:ext cx="11430000" cy="83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dirty="0">
                <a:latin typeface="Calibri"/>
                <a:ea typeface="Calibri"/>
                <a:cs typeface="Calibri"/>
                <a:sym typeface="Calibri"/>
              </a:rPr>
              <a:t>Stalling Attacker’s Tools</a:t>
            </a:r>
            <a:endParaRPr dirty="0">
              <a:latin typeface="Calibri"/>
              <a:ea typeface="Calibri"/>
              <a:cs typeface="Calibri"/>
              <a:sym typeface="Calibri"/>
            </a:endParaRPr>
          </a:p>
        </p:txBody>
      </p:sp>
      <p:sp>
        <p:nvSpPr>
          <p:cNvPr id="83" name="Google Shape;83;g3116e21320b_3_0"/>
          <p:cNvSpPr txBox="1">
            <a:spLocks noGrp="1"/>
          </p:cNvSpPr>
          <p:nvPr>
            <p:ph type="body" idx="1"/>
          </p:nvPr>
        </p:nvSpPr>
        <p:spPr>
          <a:xfrm>
            <a:off x="304800" y="1253330"/>
            <a:ext cx="11430000" cy="4995000"/>
          </a:xfrm>
          <a:prstGeom prst="rect">
            <a:avLst/>
          </a:prstGeom>
          <a:noFill/>
          <a:ln>
            <a:noFill/>
          </a:ln>
        </p:spPr>
        <p:txBody>
          <a:bodyPr spcFirstLastPara="1" wrap="square" lIns="91425" tIns="45700" rIns="91425" bIns="45700" anchor="t" anchorCtr="0">
            <a:normAutofit/>
          </a:bodyPr>
          <a:lstStyle/>
          <a:p>
            <a:pPr marL="457200" lvl="0" indent="-381000" algn="l" rtl="0">
              <a:lnSpc>
                <a:spcPct val="115000"/>
              </a:lnSpc>
              <a:spcBef>
                <a:spcPts val="1200"/>
              </a:spcBef>
              <a:spcAft>
                <a:spcPts val="0"/>
              </a:spcAft>
              <a:buSzPts val="2400"/>
              <a:buFont typeface="Calibri"/>
              <a:buChar char="●"/>
            </a:pPr>
            <a:r>
              <a:rPr lang="en-US" dirty="0">
                <a:latin typeface="Calibri"/>
                <a:ea typeface="Calibri"/>
                <a:cs typeface="Calibri"/>
                <a:sym typeface="Calibri"/>
              </a:rPr>
              <a:t>Modern attack tools are highly efficient, while the cybersecurity industry lacks active defense capabilities.</a:t>
            </a:r>
            <a:endParaRPr dirty="0">
              <a:latin typeface="Calibri"/>
              <a:ea typeface="Calibri"/>
              <a:cs typeface="Calibri"/>
              <a:sym typeface="Calibri"/>
            </a:endParaRPr>
          </a:p>
          <a:p>
            <a:pPr marL="457200" lvl="0" indent="-381000" algn="l" rtl="0">
              <a:lnSpc>
                <a:spcPct val="115000"/>
              </a:lnSpc>
              <a:spcBef>
                <a:spcPts val="0"/>
              </a:spcBef>
              <a:spcAft>
                <a:spcPts val="0"/>
              </a:spcAft>
              <a:buSzPts val="2400"/>
              <a:buFont typeface="Calibri"/>
              <a:buChar char="●"/>
            </a:pPr>
            <a:r>
              <a:rPr lang="en-US" dirty="0">
                <a:latin typeface="Calibri"/>
                <a:ea typeface="Calibri"/>
                <a:cs typeface="Calibri"/>
                <a:sym typeface="Calibri"/>
              </a:rPr>
              <a:t>Current passive defenses primarily focus on mitigating threats by disabling ports or services, which can disrupt business operations. Other methods, such as blocking source IP addresses, may prove ineffective, as adversaries can spoof IP addresses through proxies or VPNs.</a:t>
            </a:r>
            <a:endParaRPr dirty="0">
              <a:latin typeface="Calibri"/>
              <a:ea typeface="Calibri"/>
              <a:cs typeface="Calibri"/>
              <a:sym typeface="Calibri"/>
            </a:endParaRPr>
          </a:p>
          <a:p>
            <a:pPr marL="457200" lvl="0" indent="-381000" algn="l" rtl="0">
              <a:lnSpc>
                <a:spcPct val="115000"/>
              </a:lnSpc>
              <a:spcBef>
                <a:spcPts val="0"/>
              </a:spcBef>
              <a:spcAft>
                <a:spcPts val="0"/>
              </a:spcAft>
              <a:buSzPts val="2400"/>
              <a:buFont typeface="Calibri"/>
              <a:buChar char="●"/>
            </a:pPr>
            <a:r>
              <a:rPr lang="en-US" dirty="0">
                <a:latin typeface="Calibri"/>
                <a:ea typeface="Calibri"/>
                <a:cs typeface="Calibri"/>
                <a:sym typeface="Calibri"/>
              </a:rPr>
              <a:t>With the rapid advancement of artificial intelligence and prompt engineering, attackers can instantly generate various attack tools to target organizations.</a:t>
            </a:r>
            <a:endParaRPr dirty="0">
              <a:latin typeface="Calibri"/>
              <a:ea typeface="Calibri"/>
              <a:cs typeface="Calibri"/>
              <a:sym typeface="Calibri"/>
            </a:endParaRPr>
          </a:p>
        </p:txBody>
      </p:sp>
      <p:sp>
        <p:nvSpPr>
          <p:cNvPr id="84" name="Google Shape;84;g3116e21320b_3_0"/>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85" name="Google Shape;85;g3116e21320b_3_0"/>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3</a:t>
            </a:fld>
            <a:endParaRPr dirty="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g33940ca1dbd_0_89"/>
          <p:cNvSpPr txBox="1">
            <a:spLocks noGrp="1"/>
          </p:cNvSpPr>
          <p:nvPr>
            <p:ph type="title"/>
          </p:nvPr>
        </p:nvSpPr>
        <p:spPr>
          <a:xfrm>
            <a:off x="304800" y="311383"/>
            <a:ext cx="11430000" cy="83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dirty="0">
                <a:latin typeface="Calibri"/>
                <a:ea typeface="Calibri"/>
                <a:cs typeface="Calibri"/>
                <a:sym typeface="Calibri"/>
              </a:rPr>
              <a:t>Actual Milestones</a:t>
            </a:r>
            <a:endParaRPr dirty="0">
              <a:latin typeface="Calibri"/>
              <a:ea typeface="Calibri"/>
              <a:cs typeface="Calibri"/>
              <a:sym typeface="Calibri"/>
            </a:endParaRPr>
          </a:p>
        </p:txBody>
      </p:sp>
      <p:graphicFrame>
        <p:nvGraphicFramePr>
          <p:cNvPr id="342" name="Google Shape;342;g33940ca1dbd_0_89"/>
          <p:cNvGraphicFramePr/>
          <p:nvPr/>
        </p:nvGraphicFramePr>
        <p:xfrm>
          <a:off x="304800" y="1142975"/>
          <a:ext cx="11429950" cy="4846020"/>
        </p:xfrm>
        <a:graphic>
          <a:graphicData uri="http://schemas.openxmlformats.org/drawingml/2006/table">
            <a:tbl>
              <a:tblPr>
                <a:noFill/>
                <a:tableStyleId>{BBCBF20D-E1F8-4987-A8B4-83E606921EF3}</a:tableStyleId>
              </a:tblPr>
              <a:tblGrid>
                <a:gridCol w="6425450">
                  <a:extLst>
                    <a:ext uri="{9D8B030D-6E8A-4147-A177-3AD203B41FA5}">
                      <a16:colId xmlns:a16="http://schemas.microsoft.com/office/drawing/2014/main" val="20000"/>
                    </a:ext>
                  </a:extLst>
                </a:gridCol>
                <a:gridCol w="1666325">
                  <a:extLst>
                    <a:ext uri="{9D8B030D-6E8A-4147-A177-3AD203B41FA5}">
                      <a16:colId xmlns:a16="http://schemas.microsoft.com/office/drawing/2014/main" val="20001"/>
                    </a:ext>
                  </a:extLst>
                </a:gridCol>
                <a:gridCol w="1666325">
                  <a:extLst>
                    <a:ext uri="{9D8B030D-6E8A-4147-A177-3AD203B41FA5}">
                      <a16:colId xmlns:a16="http://schemas.microsoft.com/office/drawing/2014/main" val="20002"/>
                    </a:ext>
                  </a:extLst>
                </a:gridCol>
                <a:gridCol w="1671850">
                  <a:extLst>
                    <a:ext uri="{9D8B030D-6E8A-4147-A177-3AD203B41FA5}">
                      <a16:colId xmlns:a16="http://schemas.microsoft.com/office/drawing/2014/main" val="20003"/>
                    </a:ext>
                  </a:extLst>
                </a:gridCol>
              </a:tblGrid>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dirty="0">
                          <a:latin typeface="Calibri"/>
                          <a:ea typeface="Calibri"/>
                          <a:cs typeface="Calibri"/>
                          <a:sym typeface="Calibri"/>
                        </a:rPr>
                        <a:t>Milestone</a:t>
                      </a:r>
                      <a:endParaRPr sz="18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dirty="0">
                          <a:latin typeface="Calibri"/>
                          <a:ea typeface="Calibri"/>
                          <a:cs typeface="Calibri"/>
                          <a:sym typeface="Calibri"/>
                        </a:rPr>
                        <a:t>Proj. </a:t>
                      </a:r>
                      <a:r>
                        <a:rPr lang="en-US" sz="1800" b="1" u="none" strike="noStrike" cap="none" dirty="0">
                          <a:latin typeface="Calibri"/>
                          <a:ea typeface="Calibri"/>
                          <a:cs typeface="Calibri"/>
                          <a:sym typeface="Calibri"/>
                        </a:rPr>
                        <a:t>End Date</a:t>
                      </a:r>
                      <a:endParaRPr sz="18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b="1" dirty="0">
                          <a:latin typeface="Calibri"/>
                          <a:ea typeface="Calibri"/>
                          <a:cs typeface="Calibri"/>
                          <a:sym typeface="Calibri"/>
                        </a:rPr>
                        <a:t>Act. End Date</a:t>
                      </a:r>
                      <a:endParaRPr sz="18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dirty="0">
                          <a:latin typeface="Calibri"/>
                          <a:ea typeface="Calibri"/>
                          <a:cs typeface="Calibri"/>
                          <a:sym typeface="Calibri"/>
                        </a:rPr>
                        <a:t>Status</a:t>
                      </a:r>
                      <a:endParaRPr sz="18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Masscan with ThreadSanitizer Integrated into Fuzzing Workflow</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1/31</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1/31</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rgbClr val="000000"/>
                        </a:buClr>
                        <a:buSzPts val="1800"/>
                        <a:buFont typeface="Arial"/>
                        <a:buNone/>
                      </a:pPr>
                      <a:r>
                        <a:rPr lang="en-US" sz="1800" b="1" u="none" strike="noStrike" cap="none" dirty="0">
                          <a:solidFill>
                            <a:srgbClr val="6AA84F"/>
                          </a:solidFill>
                          <a:latin typeface="Calibri"/>
                          <a:ea typeface="Calibri"/>
                          <a:cs typeface="Calibri"/>
                          <a:sym typeface="Calibri"/>
                        </a:rPr>
                        <a:t>✔</a:t>
                      </a:r>
                      <a:endParaRPr sz="1800" b="1" u="none" strike="noStrike" cap="none" dirty="0">
                        <a:solidFill>
                          <a:srgbClr val="6AA84F"/>
                        </a:solidFill>
                        <a:latin typeface="Calibri"/>
                        <a:ea typeface="Calibri"/>
                        <a:cs typeface="Calibri"/>
                        <a:sym typeface="Calibri"/>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Python Service User Interface Complete</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2/3</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2/3</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100"/>
                        <a:buFont typeface="Arial"/>
                        <a:buNone/>
                      </a:pPr>
                      <a:r>
                        <a:rPr lang="en-US" sz="1800" b="1" u="none" strike="noStrike" cap="none" dirty="0">
                          <a:solidFill>
                            <a:srgbClr val="6AA84F"/>
                          </a:solidFill>
                          <a:latin typeface="Calibri"/>
                          <a:ea typeface="Calibri"/>
                          <a:cs typeface="Calibri"/>
                          <a:sym typeface="Calibri"/>
                        </a:rPr>
                        <a:t>✔</a:t>
                      </a:r>
                      <a:endParaRPr sz="1800" u="none" strike="noStrike" cap="none" dirty="0">
                        <a:latin typeface="Calibri"/>
                        <a:ea typeface="Calibri"/>
                        <a:cs typeface="Calibri"/>
                        <a:sym typeface="Calibri"/>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Python Service Error &amp; Traffic Logging Module Complete</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2/7</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2/7</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100"/>
                        <a:buFont typeface="Arial"/>
                        <a:buNone/>
                      </a:pPr>
                      <a:r>
                        <a:rPr lang="en-US" sz="1800" b="1" u="none" strike="noStrike" cap="none" dirty="0">
                          <a:solidFill>
                            <a:srgbClr val="6AA84F"/>
                          </a:solidFill>
                          <a:latin typeface="Calibri"/>
                          <a:ea typeface="Calibri"/>
                          <a:cs typeface="Calibri"/>
                          <a:sym typeface="Calibri"/>
                        </a:rPr>
                        <a:t>✔</a:t>
                      </a:r>
                      <a:endParaRPr sz="1800" u="none" strike="noStrike" cap="none" dirty="0">
                        <a:latin typeface="Calibri"/>
                        <a:ea typeface="Calibri"/>
                        <a:cs typeface="Calibri"/>
                        <a:sym typeface="Calibri"/>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Gen-AI </a:t>
                      </a:r>
                      <a:r>
                        <a:rPr lang="en-US" sz="1800" u="none" strike="noStrike" cap="none" dirty="0">
                          <a:solidFill>
                            <a:schemeClr val="dk1"/>
                          </a:solidFill>
                          <a:latin typeface="Calibri"/>
                          <a:ea typeface="Calibri"/>
                          <a:cs typeface="Calibri"/>
                          <a:sym typeface="Calibri"/>
                        </a:rPr>
                        <a:t>Banner-Grabber </a:t>
                      </a:r>
                      <a:r>
                        <a:rPr lang="en-US" sz="1800" u="none" strike="noStrike" cap="none" dirty="0">
                          <a:latin typeface="Calibri"/>
                          <a:ea typeface="Calibri"/>
                          <a:cs typeface="Calibri"/>
                          <a:sym typeface="Calibri"/>
                        </a:rPr>
                        <a:t>Attack Tools Generated</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2/14</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2/14</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100"/>
                        <a:buFont typeface="Arial"/>
                        <a:buNone/>
                      </a:pPr>
                      <a:r>
                        <a:rPr lang="en-US" sz="1800" b="1" u="none" strike="noStrike" cap="none" dirty="0">
                          <a:solidFill>
                            <a:srgbClr val="6AA84F"/>
                          </a:solidFill>
                          <a:latin typeface="Calibri"/>
                          <a:ea typeface="Calibri"/>
                          <a:cs typeface="Calibri"/>
                          <a:sym typeface="Calibri"/>
                        </a:rPr>
                        <a:t>✔</a:t>
                      </a:r>
                      <a:endParaRPr sz="1800" u="none" strike="noStrike" cap="none" dirty="0">
                        <a:latin typeface="Calibri"/>
                        <a:ea typeface="Calibri"/>
                        <a:cs typeface="Calibri"/>
                        <a:sym typeface="Calibri"/>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Python Service Response Handling Module Complete</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2/14</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2/14</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100"/>
                        <a:buFont typeface="Arial"/>
                        <a:buNone/>
                      </a:pPr>
                      <a:r>
                        <a:rPr lang="en-US" sz="1800" b="1" u="none" strike="noStrike" cap="none" dirty="0">
                          <a:solidFill>
                            <a:srgbClr val="6AA84F"/>
                          </a:solidFill>
                          <a:latin typeface="Calibri"/>
                          <a:ea typeface="Calibri"/>
                          <a:cs typeface="Calibri"/>
                          <a:sym typeface="Calibri"/>
                        </a:rPr>
                        <a:t>✔</a:t>
                      </a:r>
                      <a:endParaRPr sz="1800" u="none" strike="noStrike" cap="none" dirty="0">
                        <a:latin typeface="Calibri"/>
                        <a:ea typeface="Calibri"/>
                        <a:cs typeface="Calibri"/>
                        <a:sym typeface="Calibri"/>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Fuzzing Workflow Applied to Gen-AI Banner-Grabber Attack Tools </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2/21</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2/21</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tc>
                  <a:txBody>
                    <a:bodyPr/>
                    <a:lstStyle/>
                    <a:p>
                      <a:pPr marL="0" marR="0" lvl="0" indent="0" algn="ctr" rtl="0">
                        <a:lnSpc>
                          <a:spcPct val="90000"/>
                        </a:lnSpc>
                        <a:spcBef>
                          <a:spcPts val="0"/>
                        </a:spcBef>
                        <a:spcAft>
                          <a:spcPts val="0"/>
                        </a:spcAft>
                        <a:buClr>
                          <a:schemeClr val="dk1"/>
                        </a:buClr>
                        <a:buSzPts val="1100"/>
                        <a:buFont typeface="Arial"/>
                        <a:buNone/>
                      </a:pPr>
                      <a:r>
                        <a:rPr lang="en-US" sz="1800" b="1" u="none" strike="noStrike" cap="none" dirty="0">
                          <a:solidFill>
                            <a:srgbClr val="6AA84F"/>
                          </a:solidFill>
                          <a:latin typeface="Calibri"/>
                          <a:ea typeface="Calibri"/>
                          <a:cs typeface="Calibri"/>
                          <a:sym typeface="Calibri"/>
                        </a:rPr>
                        <a:t>✔</a:t>
                      </a:r>
                      <a:endParaRPr sz="1800" u="none" strike="noStrike" cap="none" dirty="0">
                        <a:latin typeface="Calibri"/>
                        <a:ea typeface="Calibri"/>
                        <a:cs typeface="Calibri"/>
                        <a:sym typeface="Calibri"/>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extLst>
                  <a:ext uri="{0D108BD9-81ED-4DB2-BD59-A6C34878D82A}">
                    <a16:rowId xmlns:a16="http://schemas.microsoft.com/office/drawing/2014/main" val="10006"/>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Static Analysis Performed on Gen-AI Banner-Grabber Attack Tools </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2/21</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2/21</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100"/>
                        <a:buFont typeface="Arial"/>
                        <a:buNone/>
                      </a:pPr>
                      <a:r>
                        <a:rPr lang="en-US" sz="1800" b="1" u="none" strike="noStrike" cap="none" dirty="0">
                          <a:solidFill>
                            <a:srgbClr val="6AA84F"/>
                          </a:solidFill>
                          <a:latin typeface="Calibri"/>
                          <a:ea typeface="Calibri"/>
                          <a:cs typeface="Calibri"/>
                          <a:sym typeface="Calibri"/>
                        </a:rPr>
                        <a:t>✔</a:t>
                      </a:r>
                      <a:endParaRPr sz="1800" u="none" strike="noStrike" cap="none" dirty="0">
                        <a:latin typeface="Calibri"/>
                        <a:ea typeface="Calibri"/>
                        <a:cs typeface="Calibri"/>
                        <a:sym typeface="Calibri"/>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Gen-AI Brute Force Attack Tools Generated</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2/28</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2/24</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100"/>
                        <a:buFont typeface="Arial"/>
                        <a:buNone/>
                      </a:pPr>
                      <a:r>
                        <a:rPr lang="en-US" sz="1800" b="1" u="none" strike="noStrike" cap="none" dirty="0">
                          <a:solidFill>
                            <a:srgbClr val="6AA84F"/>
                          </a:solidFill>
                          <a:latin typeface="Calibri"/>
                          <a:ea typeface="Calibri"/>
                          <a:cs typeface="Calibri"/>
                          <a:sym typeface="Calibri"/>
                        </a:rPr>
                        <a:t>✔</a:t>
                      </a:r>
                      <a:endParaRPr sz="1800" u="none" strike="noStrike" cap="none" dirty="0">
                        <a:latin typeface="Calibri"/>
                        <a:ea typeface="Calibri"/>
                        <a:cs typeface="Calibri"/>
                        <a:sym typeface="Calibri"/>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Comparison of Results of Analysis &amp; Fuzzing on Gen-AI Banner-Grabber Attack Tools Complete</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2/28</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2/28</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100"/>
                        <a:buFont typeface="Arial"/>
                        <a:buNone/>
                      </a:pPr>
                      <a:r>
                        <a:rPr lang="en-US" sz="1800" b="1" u="none" strike="noStrike" cap="none" dirty="0">
                          <a:solidFill>
                            <a:srgbClr val="6AA84F"/>
                          </a:solidFill>
                          <a:latin typeface="Calibri"/>
                          <a:ea typeface="Calibri"/>
                          <a:cs typeface="Calibri"/>
                          <a:sym typeface="Calibri"/>
                        </a:rPr>
                        <a:t>✔</a:t>
                      </a:r>
                      <a:endParaRPr sz="1800" u="none" strike="noStrike" cap="none" dirty="0">
                        <a:latin typeface="Calibri"/>
                        <a:ea typeface="Calibri"/>
                        <a:cs typeface="Calibri"/>
                        <a:sym typeface="Calibri"/>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343" name="Google Shape;343;g33940ca1dbd_0_89"/>
          <p:cNvSpPr txBox="1"/>
          <p:nvPr/>
        </p:nvSpPr>
        <p:spPr>
          <a:xfrm>
            <a:off x="10243425" y="673775"/>
            <a:ext cx="1491300" cy="40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dirty="0">
                <a:solidFill>
                  <a:schemeClr val="dk2"/>
                </a:solidFill>
                <a:highlight>
                  <a:schemeClr val="accent6"/>
                </a:highlight>
                <a:latin typeface="Arial"/>
                <a:ea typeface="Arial"/>
                <a:cs typeface="Arial"/>
                <a:sym typeface="Arial"/>
              </a:rPr>
              <a:t>Yellow</a:t>
            </a:r>
            <a:r>
              <a:rPr lang="en-US" sz="1500" b="0" i="0" u="none" strike="noStrike" cap="none" dirty="0">
                <a:solidFill>
                  <a:schemeClr val="dk2"/>
                </a:solidFill>
                <a:latin typeface="Arial"/>
                <a:ea typeface="Arial"/>
                <a:cs typeface="Arial"/>
                <a:sym typeface="Arial"/>
              </a:rPr>
              <a:t> = New</a:t>
            </a:r>
            <a:endParaRPr sz="1500" dirty="0">
              <a:solidFill>
                <a:schemeClr val="dk1"/>
              </a:solidFill>
            </a:endParaRPr>
          </a:p>
        </p:txBody>
      </p:sp>
      <p:sp>
        <p:nvSpPr>
          <p:cNvPr id="344" name="Google Shape;344;g33940ca1dbd_0_89"/>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345" name="Google Shape;345;g33940ca1dbd_0_89"/>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30</a:t>
            </a:fld>
            <a:endParaRPr dirty="0">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g2afa493a832_1_74"/>
          <p:cNvSpPr txBox="1">
            <a:spLocks noGrp="1"/>
          </p:cNvSpPr>
          <p:nvPr>
            <p:ph type="title"/>
          </p:nvPr>
        </p:nvSpPr>
        <p:spPr>
          <a:xfrm>
            <a:off x="304800" y="311383"/>
            <a:ext cx="11430000" cy="83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dirty="0">
                <a:latin typeface="Calibri"/>
                <a:ea typeface="Calibri"/>
                <a:cs typeface="Calibri"/>
                <a:sym typeface="Calibri"/>
              </a:rPr>
              <a:t>Actual Milestones</a:t>
            </a:r>
            <a:endParaRPr dirty="0">
              <a:latin typeface="Calibri"/>
              <a:ea typeface="Calibri"/>
              <a:cs typeface="Calibri"/>
              <a:sym typeface="Calibri"/>
            </a:endParaRPr>
          </a:p>
        </p:txBody>
      </p:sp>
      <p:graphicFrame>
        <p:nvGraphicFramePr>
          <p:cNvPr id="352" name="Google Shape;352;g2afa493a832_1_74"/>
          <p:cNvGraphicFramePr/>
          <p:nvPr/>
        </p:nvGraphicFramePr>
        <p:xfrm>
          <a:off x="381025" y="1142975"/>
          <a:ext cx="11429950" cy="5211810"/>
        </p:xfrm>
        <a:graphic>
          <a:graphicData uri="http://schemas.openxmlformats.org/drawingml/2006/table">
            <a:tbl>
              <a:tblPr>
                <a:noFill/>
                <a:tableStyleId>{BBCBF20D-E1F8-4987-A8B4-83E606921EF3}</a:tableStyleId>
              </a:tblPr>
              <a:tblGrid>
                <a:gridCol w="6425450">
                  <a:extLst>
                    <a:ext uri="{9D8B030D-6E8A-4147-A177-3AD203B41FA5}">
                      <a16:colId xmlns:a16="http://schemas.microsoft.com/office/drawing/2014/main" val="20000"/>
                    </a:ext>
                  </a:extLst>
                </a:gridCol>
                <a:gridCol w="1666325">
                  <a:extLst>
                    <a:ext uri="{9D8B030D-6E8A-4147-A177-3AD203B41FA5}">
                      <a16:colId xmlns:a16="http://schemas.microsoft.com/office/drawing/2014/main" val="20001"/>
                    </a:ext>
                  </a:extLst>
                </a:gridCol>
                <a:gridCol w="1666325">
                  <a:extLst>
                    <a:ext uri="{9D8B030D-6E8A-4147-A177-3AD203B41FA5}">
                      <a16:colId xmlns:a16="http://schemas.microsoft.com/office/drawing/2014/main" val="20002"/>
                    </a:ext>
                  </a:extLst>
                </a:gridCol>
                <a:gridCol w="1671850">
                  <a:extLst>
                    <a:ext uri="{9D8B030D-6E8A-4147-A177-3AD203B41FA5}">
                      <a16:colId xmlns:a16="http://schemas.microsoft.com/office/drawing/2014/main" val="20003"/>
                    </a:ext>
                  </a:extLst>
                </a:gridCol>
              </a:tblGrid>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dirty="0">
                          <a:latin typeface="Calibri"/>
                          <a:ea typeface="Calibri"/>
                          <a:cs typeface="Calibri"/>
                          <a:sym typeface="Calibri"/>
                        </a:rPr>
                        <a:t>Milestone</a:t>
                      </a:r>
                      <a:endParaRPr sz="18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dirty="0">
                          <a:latin typeface="Calibri"/>
                          <a:ea typeface="Calibri"/>
                          <a:cs typeface="Calibri"/>
                          <a:sym typeface="Calibri"/>
                        </a:rPr>
                        <a:t>Proj. </a:t>
                      </a:r>
                      <a:r>
                        <a:rPr lang="en-US" sz="1800" b="1" u="none" strike="noStrike" cap="none" dirty="0">
                          <a:latin typeface="Calibri"/>
                          <a:ea typeface="Calibri"/>
                          <a:cs typeface="Calibri"/>
                          <a:sym typeface="Calibri"/>
                        </a:rPr>
                        <a:t>End Date</a:t>
                      </a:r>
                      <a:endParaRPr sz="18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b="1" dirty="0">
                          <a:latin typeface="Calibri"/>
                          <a:ea typeface="Calibri"/>
                          <a:cs typeface="Calibri"/>
                          <a:sym typeface="Calibri"/>
                        </a:rPr>
                        <a:t>Act. End Date</a:t>
                      </a:r>
                      <a:endParaRPr sz="1800" b="1"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dirty="0">
                          <a:latin typeface="Calibri"/>
                          <a:ea typeface="Calibri"/>
                          <a:cs typeface="Calibri"/>
                          <a:sym typeface="Calibri"/>
                        </a:rPr>
                        <a:t>Status</a:t>
                      </a:r>
                      <a:endParaRPr sz="18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Fuzzing Workflow Applied to Gen-AI Brute Force Attack Tools </a:t>
                      </a:r>
                      <a:endParaRPr sz="1800" u="none" strike="noStrike" cap="none" dirty="0">
                        <a:solidFill>
                          <a:schemeClr val="dk1"/>
                        </a:solidFill>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3/7</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3/7</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tc>
                  <a:txBody>
                    <a:bodyPr/>
                    <a:lstStyle/>
                    <a:p>
                      <a:pPr marL="0" lvl="0" indent="0" algn="ctr" rtl="0">
                        <a:lnSpc>
                          <a:spcPct val="90000"/>
                        </a:lnSpc>
                        <a:spcBef>
                          <a:spcPts val="0"/>
                        </a:spcBef>
                        <a:spcAft>
                          <a:spcPts val="0"/>
                        </a:spcAft>
                        <a:buClr>
                          <a:schemeClr val="dk1"/>
                        </a:buClr>
                        <a:buSzPts val="1800"/>
                        <a:buFont typeface="Arial"/>
                        <a:buNone/>
                      </a:pPr>
                      <a:r>
                        <a:rPr lang="en-US" sz="1800" b="1" dirty="0">
                          <a:solidFill>
                            <a:srgbClr val="6AA84F"/>
                          </a:solidFill>
                          <a:latin typeface="Calibri"/>
                          <a:ea typeface="Calibri"/>
                          <a:cs typeface="Calibri"/>
                          <a:sym typeface="Calibri"/>
                        </a:rPr>
                        <a:t>✔</a:t>
                      </a:r>
                      <a:endParaRPr sz="1800" b="1" u="none" strike="noStrike" cap="none" dirty="0">
                        <a:solidFill>
                          <a:srgbClr val="E06666"/>
                        </a:solidFill>
                        <a:latin typeface="Calibri"/>
                        <a:ea typeface="Calibri"/>
                        <a:cs typeface="Calibri"/>
                        <a:sym typeface="Calibri"/>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chemeClr val="dk1"/>
                        </a:buClr>
                        <a:buSzPts val="1100"/>
                        <a:buFont typeface="Arial"/>
                        <a:buNone/>
                      </a:pPr>
                      <a:r>
                        <a:rPr lang="en-US" sz="1800" u="none" strike="noStrike" cap="none" dirty="0">
                          <a:solidFill>
                            <a:schemeClr val="dk1"/>
                          </a:solidFill>
                          <a:latin typeface="Calibri"/>
                          <a:ea typeface="Calibri"/>
                          <a:cs typeface="Calibri"/>
                          <a:sym typeface="Calibri"/>
                        </a:rPr>
                        <a:t>Static Analysis Performed on Gen-AI Brute Force Attack Tools</a:t>
                      </a:r>
                      <a:endParaRPr sz="1800" u="none" strike="noStrike" cap="none" dirty="0">
                        <a:solidFill>
                          <a:schemeClr val="dk1"/>
                        </a:solidFill>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3/7</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3/2</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90000"/>
                        </a:lnSpc>
                        <a:spcBef>
                          <a:spcPts val="0"/>
                        </a:spcBef>
                        <a:spcAft>
                          <a:spcPts val="0"/>
                        </a:spcAft>
                        <a:buClr>
                          <a:schemeClr val="dk1"/>
                        </a:buClr>
                        <a:buSzPts val="1800"/>
                        <a:buFont typeface="Arial"/>
                        <a:buNone/>
                      </a:pPr>
                      <a:r>
                        <a:rPr lang="en-US" sz="1800" b="1" dirty="0">
                          <a:solidFill>
                            <a:srgbClr val="6AA84F"/>
                          </a:solidFill>
                          <a:latin typeface="Calibri"/>
                          <a:ea typeface="Calibri"/>
                          <a:cs typeface="Calibri"/>
                          <a:sym typeface="Calibri"/>
                        </a:rPr>
                        <a:t>✔</a:t>
                      </a:r>
                      <a:endParaRPr sz="1600" u="none" strike="noStrike" cap="none" dirty="0">
                        <a:latin typeface="Calibri"/>
                        <a:ea typeface="Calibri"/>
                        <a:cs typeface="Calibri"/>
                        <a:sym typeface="Calibri"/>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solidFill>
                            <a:schemeClr val="dk1"/>
                          </a:solidFill>
                          <a:latin typeface="Calibri"/>
                          <a:ea typeface="Calibri"/>
                          <a:cs typeface="Calibri"/>
                          <a:sym typeface="Calibri"/>
                        </a:rPr>
                        <a:t>Gen-AI Multi-threaded Banner-Grabber Attack Tools Generated</a:t>
                      </a:r>
                      <a:endParaRPr sz="1800" u="none" strike="noStrike" cap="none" dirty="0">
                        <a:solidFill>
                          <a:schemeClr val="dk1"/>
                        </a:solidFill>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3/14</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3/10</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90000"/>
                        </a:lnSpc>
                        <a:spcBef>
                          <a:spcPts val="0"/>
                        </a:spcBef>
                        <a:spcAft>
                          <a:spcPts val="0"/>
                        </a:spcAft>
                        <a:buClr>
                          <a:schemeClr val="dk1"/>
                        </a:buClr>
                        <a:buSzPts val="1800"/>
                        <a:buFont typeface="Arial"/>
                        <a:buNone/>
                      </a:pPr>
                      <a:r>
                        <a:rPr lang="en-US" sz="1800" b="1" dirty="0">
                          <a:solidFill>
                            <a:srgbClr val="6AA84F"/>
                          </a:solidFill>
                          <a:latin typeface="Calibri"/>
                          <a:ea typeface="Calibri"/>
                          <a:cs typeface="Calibri"/>
                          <a:sym typeface="Calibri"/>
                        </a:rPr>
                        <a:t>✔</a:t>
                      </a:r>
                      <a:endParaRPr sz="1600" u="none" strike="noStrike" cap="none" dirty="0">
                        <a:latin typeface="Calibri"/>
                        <a:ea typeface="Calibri"/>
                        <a:cs typeface="Calibri"/>
                        <a:sym typeface="Calibri"/>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solidFill>
                            <a:schemeClr val="dk1"/>
                          </a:solidFill>
                          <a:latin typeface="Calibri"/>
                          <a:ea typeface="Calibri"/>
                          <a:cs typeface="Calibri"/>
                          <a:sym typeface="Calibri"/>
                        </a:rPr>
                        <a:t>Comparison of Results of Analysis &amp; Fuzzing on Gen-AI Multi-Threaded Banner-Grabber Attack Tools Complete</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3/14</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3/14</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90000"/>
                        </a:lnSpc>
                        <a:spcBef>
                          <a:spcPts val="0"/>
                        </a:spcBef>
                        <a:spcAft>
                          <a:spcPts val="0"/>
                        </a:spcAft>
                        <a:buClr>
                          <a:schemeClr val="dk1"/>
                        </a:buClr>
                        <a:buSzPts val="1800"/>
                        <a:buFont typeface="Arial"/>
                        <a:buNone/>
                      </a:pPr>
                      <a:r>
                        <a:rPr lang="en-US" sz="1800" b="1" dirty="0">
                          <a:solidFill>
                            <a:srgbClr val="6AA84F"/>
                          </a:solidFill>
                          <a:latin typeface="Calibri"/>
                          <a:ea typeface="Calibri"/>
                          <a:cs typeface="Calibri"/>
                          <a:sym typeface="Calibri"/>
                        </a:rPr>
                        <a:t>✔</a:t>
                      </a:r>
                      <a:endParaRPr sz="1600" u="none" strike="noStrike" cap="none" dirty="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Fuzzing Workflow Applied to Multi-Threaded Banner-Grabber Gen-AI Attack Tools </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3/21</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3/21</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tc>
                  <a:txBody>
                    <a:bodyPr/>
                    <a:lstStyle/>
                    <a:p>
                      <a:pPr marL="0" lvl="0" indent="0" algn="ctr" rtl="0">
                        <a:lnSpc>
                          <a:spcPct val="90000"/>
                        </a:lnSpc>
                        <a:spcBef>
                          <a:spcPts val="0"/>
                        </a:spcBef>
                        <a:spcAft>
                          <a:spcPts val="0"/>
                        </a:spcAft>
                        <a:buClr>
                          <a:schemeClr val="dk1"/>
                        </a:buClr>
                        <a:buSzPts val="1800"/>
                        <a:buFont typeface="Arial"/>
                        <a:buNone/>
                      </a:pPr>
                      <a:r>
                        <a:rPr lang="en-US" sz="1800" b="1" dirty="0">
                          <a:solidFill>
                            <a:srgbClr val="6AA84F"/>
                          </a:solidFill>
                          <a:latin typeface="Calibri"/>
                          <a:ea typeface="Calibri"/>
                          <a:cs typeface="Calibri"/>
                          <a:sym typeface="Calibri"/>
                        </a:rPr>
                        <a:t>✔</a:t>
                      </a:r>
                      <a:endParaRPr sz="1600" u="none" strike="noStrike" cap="none" dirty="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extLst>
                  <a:ext uri="{0D108BD9-81ED-4DB2-BD59-A6C34878D82A}">
                    <a16:rowId xmlns:a16="http://schemas.microsoft.com/office/drawing/2014/main" val="10005"/>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Static Analysis Performed on Gen-AI </a:t>
                      </a:r>
                      <a:r>
                        <a:rPr lang="en-US" sz="1800" u="none" strike="noStrike" cap="none" dirty="0">
                          <a:solidFill>
                            <a:schemeClr val="dk1"/>
                          </a:solidFill>
                          <a:latin typeface="Calibri"/>
                          <a:ea typeface="Calibri"/>
                          <a:cs typeface="Calibri"/>
                          <a:sym typeface="Calibri"/>
                        </a:rPr>
                        <a:t>Multi-Threaded Banner-Grabber </a:t>
                      </a:r>
                      <a:r>
                        <a:rPr lang="en-US" sz="1800" u="none" strike="noStrike" cap="none" dirty="0">
                          <a:latin typeface="Calibri"/>
                          <a:ea typeface="Calibri"/>
                          <a:cs typeface="Calibri"/>
                          <a:sym typeface="Calibri"/>
                        </a:rPr>
                        <a:t>Attack Tools </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3/21</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3/15</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90000"/>
                        </a:lnSpc>
                        <a:spcBef>
                          <a:spcPts val="0"/>
                        </a:spcBef>
                        <a:spcAft>
                          <a:spcPts val="0"/>
                        </a:spcAft>
                        <a:buClr>
                          <a:schemeClr val="dk1"/>
                        </a:buClr>
                        <a:buSzPts val="1800"/>
                        <a:buFont typeface="Arial"/>
                        <a:buNone/>
                      </a:pPr>
                      <a:r>
                        <a:rPr lang="en-US" sz="1800" b="1" dirty="0">
                          <a:solidFill>
                            <a:srgbClr val="6AA84F"/>
                          </a:solidFill>
                          <a:latin typeface="Calibri"/>
                          <a:ea typeface="Calibri"/>
                          <a:cs typeface="Calibri"/>
                          <a:sym typeface="Calibri"/>
                        </a:rPr>
                        <a:t>✔</a:t>
                      </a:r>
                      <a:endParaRPr sz="1600" u="none" strike="noStrike" cap="none" dirty="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marR="0" lvl="0" indent="0" algn="l" rtl="0">
                        <a:lnSpc>
                          <a:spcPct val="100000"/>
                        </a:lnSpc>
                        <a:spcBef>
                          <a:spcPts val="0"/>
                        </a:spcBef>
                        <a:spcAft>
                          <a:spcPts val="0"/>
                        </a:spcAft>
                        <a:buClr>
                          <a:schemeClr val="dk1"/>
                        </a:buClr>
                        <a:buSzPts val="1100"/>
                        <a:buFont typeface="Arial"/>
                        <a:buNone/>
                      </a:pPr>
                      <a:r>
                        <a:rPr lang="en-US" sz="1800" u="none" strike="noStrike" cap="none" dirty="0">
                          <a:solidFill>
                            <a:schemeClr val="dk1"/>
                          </a:solidFill>
                          <a:latin typeface="Calibri"/>
                          <a:ea typeface="Calibri"/>
                          <a:cs typeface="Calibri"/>
                          <a:sym typeface="Calibri"/>
                        </a:rPr>
                        <a:t>Comparison of Results of Analysis &amp; Fuzzing on Gen-AI Brute Force Attack Tools Complete</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3/21</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3/21</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90000"/>
                        </a:lnSpc>
                        <a:spcBef>
                          <a:spcPts val="0"/>
                        </a:spcBef>
                        <a:spcAft>
                          <a:spcPts val="0"/>
                        </a:spcAft>
                        <a:buClr>
                          <a:schemeClr val="dk1"/>
                        </a:buClr>
                        <a:buSzPts val="1800"/>
                        <a:buFont typeface="Arial"/>
                        <a:buNone/>
                      </a:pPr>
                      <a:r>
                        <a:rPr lang="en-US" sz="1800" b="1" dirty="0">
                          <a:solidFill>
                            <a:srgbClr val="6AA84F"/>
                          </a:solidFill>
                          <a:latin typeface="Calibri"/>
                          <a:ea typeface="Calibri"/>
                          <a:cs typeface="Calibri"/>
                          <a:sym typeface="Calibri"/>
                        </a:rPr>
                        <a:t>✔</a:t>
                      </a:r>
                      <a:endParaRPr sz="1600" u="none" strike="noStrike" cap="none" dirty="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Python Service Network Receiver Module Developed</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3/28</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3/4</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100"/>
                        <a:buFont typeface="Arial"/>
                        <a:buNone/>
                      </a:pPr>
                      <a:r>
                        <a:rPr lang="en-US" sz="1800" b="1" u="none" strike="noStrike" cap="none" dirty="0">
                          <a:solidFill>
                            <a:srgbClr val="6AA84F"/>
                          </a:solidFill>
                          <a:latin typeface="Calibri"/>
                          <a:ea typeface="Calibri"/>
                          <a:cs typeface="Calibri"/>
                          <a:sym typeface="Calibri"/>
                        </a:rPr>
                        <a:t>✔</a:t>
                      </a:r>
                      <a:endParaRPr sz="1600" u="none" strike="noStrike" cap="none" dirty="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353" name="Google Shape;353;g2afa493a832_1_74"/>
          <p:cNvSpPr txBox="1"/>
          <p:nvPr/>
        </p:nvSpPr>
        <p:spPr>
          <a:xfrm>
            <a:off x="10243425" y="673775"/>
            <a:ext cx="1491300" cy="40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dirty="0">
                <a:solidFill>
                  <a:schemeClr val="dk2"/>
                </a:solidFill>
                <a:highlight>
                  <a:schemeClr val="accent6"/>
                </a:highlight>
                <a:latin typeface="Arial"/>
                <a:ea typeface="Arial"/>
                <a:cs typeface="Arial"/>
                <a:sym typeface="Arial"/>
              </a:rPr>
              <a:t>Yellow</a:t>
            </a:r>
            <a:r>
              <a:rPr lang="en-US" sz="1500" b="0" i="0" u="none" strike="noStrike" cap="none" dirty="0">
                <a:solidFill>
                  <a:schemeClr val="dk2"/>
                </a:solidFill>
                <a:latin typeface="Arial"/>
                <a:ea typeface="Arial"/>
                <a:cs typeface="Arial"/>
                <a:sym typeface="Arial"/>
              </a:rPr>
              <a:t> = New</a:t>
            </a:r>
            <a:endParaRPr sz="1500" dirty="0">
              <a:solidFill>
                <a:schemeClr val="dk1"/>
              </a:solidFill>
            </a:endParaRPr>
          </a:p>
        </p:txBody>
      </p:sp>
      <p:sp>
        <p:nvSpPr>
          <p:cNvPr id="354" name="Google Shape;354;g2afa493a832_1_74"/>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355" name="Google Shape;355;g2afa493a832_1_74"/>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31</a:t>
            </a:fld>
            <a:endParaRPr dirty="0">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g2afa493a832_1_82"/>
          <p:cNvSpPr txBox="1">
            <a:spLocks noGrp="1"/>
          </p:cNvSpPr>
          <p:nvPr>
            <p:ph type="title"/>
          </p:nvPr>
        </p:nvSpPr>
        <p:spPr>
          <a:xfrm>
            <a:off x="304800" y="311383"/>
            <a:ext cx="11430000" cy="83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dirty="0">
                <a:latin typeface="Calibri"/>
                <a:ea typeface="Calibri"/>
                <a:cs typeface="Calibri"/>
                <a:sym typeface="Calibri"/>
              </a:rPr>
              <a:t>Actual Milestones</a:t>
            </a:r>
            <a:endParaRPr dirty="0">
              <a:latin typeface="Calibri"/>
              <a:ea typeface="Calibri"/>
              <a:cs typeface="Calibri"/>
              <a:sym typeface="Calibri"/>
            </a:endParaRPr>
          </a:p>
        </p:txBody>
      </p:sp>
      <p:graphicFrame>
        <p:nvGraphicFramePr>
          <p:cNvPr id="362" name="Google Shape;362;g2afa493a832_1_82"/>
          <p:cNvGraphicFramePr/>
          <p:nvPr/>
        </p:nvGraphicFramePr>
        <p:xfrm>
          <a:off x="381025" y="1142975"/>
          <a:ext cx="11429950" cy="4571700"/>
        </p:xfrm>
        <a:graphic>
          <a:graphicData uri="http://schemas.openxmlformats.org/drawingml/2006/table">
            <a:tbl>
              <a:tblPr>
                <a:noFill/>
                <a:tableStyleId>{BBCBF20D-E1F8-4987-A8B4-83E606921EF3}</a:tableStyleId>
              </a:tblPr>
              <a:tblGrid>
                <a:gridCol w="6425450">
                  <a:extLst>
                    <a:ext uri="{9D8B030D-6E8A-4147-A177-3AD203B41FA5}">
                      <a16:colId xmlns:a16="http://schemas.microsoft.com/office/drawing/2014/main" val="20000"/>
                    </a:ext>
                  </a:extLst>
                </a:gridCol>
                <a:gridCol w="1666325">
                  <a:extLst>
                    <a:ext uri="{9D8B030D-6E8A-4147-A177-3AD203B41FA5}">
                      <a16:colId xmlns:a16="http://schemas.microsoft.com/office/drawing/2014/main" val="20001"/>
                    </a:ext>
                  </a:extLst>
                </a:gridCol>
                <a:gridCol w="1666325">
                  <a:extLst>
                    <a:ext uri="{9D8B030D-6E8A-4147-A177-3AD203B41FA5}">
                      <a16:colId xmlns:a16="http://schemas.microsoft.com/office/drawing/2014/main" val="20002"/>
                    </a:ext>
                  </a:extLst>
                </a:gridCol>
                <a:gridCol w="1671850">
                  <a:extLst>
                    <a:ext uri="{9D8B030D-6E8A-4147-A177-3AD203B41FA5}">
                      <a16:colId xmlns:a16="http://schemas.microsoft.com/office/drawing/2014/main" val="20003"/>
                    </a:ext>
                  </a:extLst>
                </a:gridCol>
              </a:tblGrid>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dirty="0">
                          <a:latin typeface="Calibri"/>
                          <a:ea typeface="Calibri"/>
                          <a:cs typeface="Calibri"/>
                          <a:sym typeface="Calibri"/>
                        </a:rPr>
                        <a:t>Milestone</a:t>
                      </a:r>
                      <a:endParaRPr sz="18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dirty="0">
                          <a:latin typeface="Calibri"/>
                          <a:ea typeface="Calibri"/>
                          <a:cs typeface="Calibri"/>
                          <a:sym typeface="Calibri"/>
                        </a:rPr>
                        <a:t>Proj. </a:t>
                      </a:r>
                      <a:r>
                        <a:rPr lang="en-US" sz="1800" b="1" u="none" strike="noStrike" cap="none" dirty="0">
                          <a:latin typeface="Calibri"/>
                          <a:ea typeface="Calibri"/>
                          <a:cs typeface="Calibri"/>
                          <a:sym typeface="Calibri"/>
                        </a:rPr>
                        <a:t>End Date</a:t>
                      </a:r>
                      <a:endParaRPr sz="18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b="1" dirty="0">
                          <a:latin typeface="Calibri"/>
                          <a:ea typeface="Calibri"/>
                          <a:cs typeface="Calibri"/>
                          <a:sym typeface="Calibri"/>
                        </a:rPr>
                        <a:t>Act. End Date</a:t>
                      </a:r>
                      <a:endParaRPr sz="18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dirty="0">
                          <a:latin typeface="Calibri"/>
                          <a:ea typeface="Calibri"/>
                          <a:cs typeface="Calibri"/>
                          <a:sym typeface="Calibri"/>
                        </a:rPr>
                        <a:t>Status</a:t>
                      </a:r>
                      <a:endParaRPr sz="18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Python Service Network Sender Module Developed</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3/28</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3/1</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100"/>
                        <a:buFont typeface="Arial"/>
                        <a:buNone/>
                      </a:pPr>
                      <a:r>
                        <a:rPr lang="en-US" sz="1800" b="1" u="none" strike="noStrike" cap="none" dirty="0">
                          <a:solidFill>
                            <a:srgbClr val="6AA84F"/>
                          </a:solidFill>
                          <a:latin typeface="Calibri"/>
                          <a:ea typeface="Calibri"/>
                          <a:cs typeface="Calibri"/>
                          <a:sym typeface="Calibri"/>
                        </a:rPr>
                        <a:t>✔</a:t>
                      </a:r>
                      <a:endParaRPr sz="1800" u="none" strike="noStrike" cap="none"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Gen-AI Attack Tool Comparison Report Finished</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dirty="0">
                          <a:latin typeface="Calibri"/>
                          <a:ea typeface="Calibri"/>
                          <a:cs typeface="Calibri"/>
                          <a:sym typeface="Calibri"/>
                        </a:rPr>
                        <a:t>4/4</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4/4</a:t>
                      </a:r>
                      <a:endParaRPr sz="1800"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90000"/>
                        </a:lnSpc>
                        <a:spcBef>
                          <a:spcPts val="0"/>
                        </a:spcBef>
                        <a:spcAft>
                          <a:spcPts val="0"/>
                        </a:spcAft>
                        <a:buClr>
                          <a:schemeClr val="dk1"/>
                        </a:buClr>
                        <a:buSzPts val="1800"/>
                        <a:buFont typeface="Arial"/>
                        <a:buNone/>
                      </a:pPr>
                      <a:r>
                        <a:rPr lang="en-US" sz="1800" b="1" dirty="0">
                          <a:solidFill>
                            <a:srgbClr val="6AA84F"/>
                          </a:solidFill>
                          <a:latin typeface="Calibri"/>
                          <a:ea typeface="Calibri"/>
                          <a:cs typeface="Calibri"/>
                          <a:sym typeface="Calibri"/>
                        </a:rPr>
                        <a:t>✔</a:t>
                      </a:r>
                      <a:endParaRPr sz="1800" u="none" strike="noStrike" cap="none"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Unit Testing Complete</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4/4</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4/4</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90000"/>
                        </a:lnSpc>
                        <a:spcBef>
                          <a:spcPts val="0"/>
                        </a:spcBef>
                        <a:spcAft>
                          <a:spcPts val="0"/>
                        </a:spcAft>
                        <a:buClr>
                          <a:schemeClr val="dk1"/>
                        </a:buClr>
                        <a:buSzPts val="1800"/>
                        <a:buFont typeface="Arial"/>
                        <a:buNone/>
                      </a:pPr>
                      <a:r>
                        <a:rPr lang="en-US" sz="1800" b="1" dirty="0">
                          <a:solidFill>
                            <a:srgbClr val="6AA84F"/>
                          </a:solidFill>
                          <a:latin typeface="Calibri"/>
                          <a:ea typeface="Calibri"/>
                          <a:cs typeface="Calibri"/>
                          <a:sym typeface="Calibri"/>
                        </a:rPr>
                        <a:t>✔</a:t>
                      </a:r>
                      <a:endParaRPr sz="1800" u="none" strike="noStrike" cap="none"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Masscan ThreadSanitizer Fuzzing Results Analyzed</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4/4</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4/11</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90000"/>
                        </a:lnSpc>
                        <a:spcBef>
                          <a:spcPts val="0"/>
                        </a:spcBef>
                        <a:spcAft>
                          <a:spcPts val="0"/>
                        </a:spcAft>
                        <a:buClr>
                          <a:schemeClr val="dk1"/>
                        </a:buClr>
                        <a:buSzPts val="1800"/>
                        <a:buFont typeface="Arial"/>
                        <a:buNone/>
                      </a:pPr>
                      <a:r>
                        <a:rPr lang="en-US" sz="1800" b="1" dirty="0">
                          <a:solidFill>
                            <a:srgbClr val="6AA84F"/>
                          </a:solidFill>
                          <a:latin typeface="Calibri"/>
                          <a:ea typeface="Calibri"/>
                          <a:cs typeface="Calibri"/>
                          <a:sym typeface="Calibri"/>
                        </a:rPr>
                        <a:t>✔</a:t>
                      </a:r>
                      <a:endParaRPr sz="1800" u="none" strike="noStrike" cap="none"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Integration Testing Complete</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4/11</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4/11</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90000"/>
                        </a:lnSpc>
                        <a:spcBef>
                          <a:spcPts val="0"/>
                        </a:spcBef>
                        <a:spcAft>
                          <a:spcPts val="0"/>
                        </a:spcAft>
                        <a:buClr>
                          <a:schemeClr val="dk1"/>
                        </a:buClr>
                        <a:buSzPts val="1800"/>
                        <a:buFont typeface="Arial"/>
                        <a:buNone/>
                      </a:pPr>
                      <a:r>
                        <a:rPr lang="en-US" sz="1800" b="1" dirty="0">
                          <a:solidFill>
                            <a:srgbClr val="6AA84F"/>
                          </a:solidFill>
                          <a:latin typeface="Calibri"/>
                          <a:ea typeface="Calibri"/>
                          <a:cs typeface="Calibri"/>
                          <a:sym typeface="Calibri"/>
                        </a:rPr>
                        <a:t>✔</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Acceptance Testing Complete</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4/18</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dirty="0">
                          <a:solidFill>
                            <a:srgbClr val="E06666"/>
                          </a:solidFill>
                          <a:latin typeface="Calibri"/>
                          <a:ea typeface="Calibri"/>
                          <a:cs typeface="Calibri"/>
                          <a:sym typeface="Calibri"/>
                        </a:rPr>
                        <a:t>✘</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IEEE Conference Paper Written</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4/25</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dirty="0">
                          <a:solidFill>
                            <a:srgbClr val="E06666"/>
                          </a:solidFill>
                          <a:latin typeface="Calibri"/>
                          <a:ea typeface="Calibri"/>
                          <a:cs typeface="Calibri"/>
                          <a:sym typeface="Calibri"/>
                        </a:rPr>
                        <a:t>✘</a:t>
                      </a:r>
                      <a:endParaRPr sz="1800" u="none" strike="noStrike" cap="none"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extLst>
                  <a:ext uri="{0D108BD9-81ED-4DB2-BD59-A6C34878D82A}">
                    <a16:rowId xmlns:a16="http://schemas.microsoft.com/office/drawing/2014/main" val="10007"/>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Documentation &amp; GitHub Repository Updated</a:t>
                      </a:r>
                      <a:endParaRPr sz="1800" u="none" strike="noStrike" cap="none" dirty="0">
                        <a:solidFill>
                          <a:schemeClr val="dk1"/>
                        </a:solidFill>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5/2</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dirty="0">
                          <a:solidFill>
                            <a:srgbClr val="E06666"/>
                          </a:solidFill>
                          <a:latin typeface="Calibri"/>
                          <a:ea typeface="Calibri"/>
                          <a:cs typeface="Calibri"/>
                          <a:sym typeface="Calibri"/>
                        </a:rPr>
                        <a:t>✘</a:t>
                      </a:r>
                      <a:endParaRPr sz="1800" u="none" strike="noStrike" cap="none"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extLst>
                  <a:ext uri="{0D108BD9-81ED-4DB2-BD59-A6C34878D82A}">
                    <a16:rowId xmlns:a16="http://schemas.microsoft.com/office/drawing/2014/main" val="10008"/>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GitHub Repository &amp; Research Published</a:t>
                      </a:r>
                      <a:endParaRPr sz="1800" u="none" strike="noStrike" cap="none" dirty="0">
                        <a:solidFill>
                          <a:schemeClr val="dk1"/>
                        </a:solidFill>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5/2</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dirty="0">
                          <a:solidFill>
                            <a:srgbClr val="E06666"/>
                          </a:solidFill>
                          <a:latin typeface="Calibri"/>
                          <a:ea typeface="Calibri"/>
                          <a:cs typeface="Calibri"/>
                          <a:sym typeface="Calibri"/>
                        </a:rPr>
                        <a:t>✘</a:t>
                      </a:r>
                      <a:endParaRPr sz="1800" b="1" u="none" strike="noStrike" cap="none" dirty="0">
                        <a:solidFill>
                          <a:srgbClr val="E06666"/>
                        </a:solidFill>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extLst>
                  <a:ext uri="{0D108BD9-81ED-4DB2-BD59-A6C34878D82A}">
                    <a16:rowId xmlns:a16="http://schemas.microsoft.com/office/drawing/2014/main" val="10009"/>
                  </a:ext>
                </a:extLst>
              </a:tr>
            </a:tbl>
          </a:graphicData>
        </a:graphic>
      </p:graphicFrame>
      <p:sp>
        <p:nvSpPr>
          <p:cNvPr id="363" name="Google Shape;363;g2afa493a832_1_82"/>
          <p:cNvSpPr txBox="1"/>
          <p:nvPr/>
        </p:nvSpPr>
        <p:spPr>
          <a:xfrm>
            <a:off x="10243425" y="673775"/>
            <a:ext cx="1491300" cy="40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dirty="0">
                <a:solidFill>
                  <a:schemeClr val="dk2"/>
                </a:solidFill>
                <a:highlight>
                  <a:schemeClr val="accent6"/>
                </a:highlight>
                <a:latin typeface="Arial"/>
                <a:ea typeface="Arial"/>
                <a:cs typeface="Arial"/>
                <a:sym typeface="Arial"/>
              </a:rPr>
              <a:t>Yellow</a:t>
            </a:r>
            <a:r>
              <a:rPr lang="en-US" sz="1500" b="0" i="0" u="none" strike="noStrike" cap="none" dirty="0">
                <a:solidFill>
                  <a:schemeClr val="dk2"/>
                </a:solidFill>
                <a:latin typeface="Arial"/>
                <a:ea typeface="Arial"/>
                <a:cs typeface="Arial"/>
                <a:sym typeface="Arial"/>
              </a:rPr>
              <a:t> = New</a:t>
            </a:r>
            <a:endParaRPr sz="1500" dirty="0">
              <a:solidFill>
                <a:schemeClr val="dk1"/>
              </a:solidFill>
            </a:endParaRPr>
          </a:p>
        </p:txBody>
      </p:sp>
      <p:sp>
        <p:nvSpPr>
          <p:cNvPr id="364" name="Google Shape;364;g2afa493a832_1_82"/>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365" name="Google Shape;365;g2afa493a832_1_82"/>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32</a:t>
            </a:fld>
            <a:endParaRPr dirty="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g34a16387c41_0_85"/>
          <p:cNvSpPr txBox="1">
            <a:spLocks noGrp="1"/>
          </p:cNvSpPr>
          <p:nvPr>
            <p:ph type="title"/>
          </p:nvPr>
        </p:nvSpPr>
        <p:spPr>
          <a:xfrm>
            <a:off x="304800" y="311383"/>
            <a:ext cx="11430000" cy="83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dirty="0">
                <a:latin typeface="Calibri"/>
                <a:ea typeface="Calibri"/>
                <a:cs typeface="Calibri"/>
                <a:sym typeface="Calibri"/>
              </a:rPr>
              <a:t>Milestone Analysis</a:t>
            </a:r>
            <a:endParaRPr dirty="0">
              <a:latin typeface="Calibri"/>
              <a:ea typeface="Calibri"/>
              <a:cs typeface="Calibri"/>
              <a:sym typeface="Calibri"/>
            </a:endParaRPr>
          </a:p>
        </p:txBody>
      </p:sp>
      <p:graphicFrame>
        <p:nvGraphicFramePr>
          <p:cNvPr id="372" name="Google Shape;372;g34a16387c41_0_85"/>
          <p:cNvGraphicFramePr/>
          <p:nvPr/>
        </p:nvGraphicFramePr>
        <p:xfrm>
          <a:off x="304800" y="1142975"/>
          <a:ext cx="11506175" cy="1874460"/>
        </p:xfrm>
        <a:graphic>
          <a:graphicData uri="http://schemas.openxmlformats.org/drawingml/2006/table">
            <a:tbl>
              <a:tblPr>
                <a:noFill/>
                <a:tableStyleId>{BBCBF20D-E1F8-4987-A8B4-83E606921EF3}</a:tableStyleId>
              </a:tblPr>
              <a:tblGrid>
                <a:gridCol w="4712125">
                  <a:extLst>
                    <a:ext uri="{9D8B030D-6E8A-4147-A177-3AD203B41FA5}">
                      <a16:colId xmlns:a16="http://schemas.microsoft.com/office/drawing/2014/main" val="20000"/>
                    </a:ext>
                  </a:extLst>
                </a:gridCol>
                <a:gridCol w="2062675">
                  <a:extLst>
                    <a:ext uri="{9D8B030D-6E8A-4147-A177-3AD203B41FA5}">
                      <a16:colId xmlns:a16="http://schemas.microsoft.com/office/drawing/2014/main" val="20001"/>
                    </a:ext>
                  </a:extLst>
                </a:gridCol>
                <a:gridCol w="1959000">
                  <a:extLst>
                    <a:ext uri="{9D8B030D-6E8A-4147-A177-3AD203B41FA5}">
                      <a16:colId xmlns:a16="http://schemas.microsoft.com/office/drawing/2014/main" val="20002"/>
                    </a:ext>
                  </a:extLst>
                </a:gridCol>
                <a:gridCol w="2772375">
                  <a:extLst>
                    <a:ext uri="{9D8B030D-6E8A-4147-A177-3AD203B41FA5}">
                      <a16:colId xmlns:a16="http://schemas.microsoft.com/office/drawing/2014/main" val="20003"/>
                    </a:ext>
                  </a:extLst>
                </a:gridCol>
              </a:tblGrid>
              <a:tr h="318625">
                <a:tc>
                  <a:txBody>
                    <a:bodyPr/>
                    <a:lstStyle/>
                    <a:p>
                      <a:pPr marL="0" marR="0" lvl="0" indent="0" algn="l" rtl="0">
                        <a:lnSpc>
                          <a:spcPct val="100000"/>
                        </a:lnSpc>
                        <a:spcBef>
                          <a:spcPts val="0"/>
                        </a:spcBef>
                        <a:spcAft>
                          <a:spcPts val="0"/>
                        </a:spcAft>
                        <a:buClr>
                          <a:srgbClr val="000000"/>
                        </a:buClr>
                        <a:buSzPts val="1800"/>
                        <a:buFont typeface="Arial"/>
                        <a:buNone/>
                      </a:pPr>
                      <a:r>
                        <a:rPr lang="en-US" sz="2300" b="1" dirty="0">
                          <a:latin typeface="Calibri"/>
                          <a:ea typeface="Calibri"/>
                          <a:cs typeface="Calibri"/>
                          <a:sym typeface="Calibri"/>
                        </a:rPr>
                        <a:t>Missed </a:t>
                      </a:r>
                      <a:r>
                        <a:rPr lang="en-US" sz="2300" b="1" u="none" strike="noStrike" cap="none" dirty="0">
                          <a:latin typeface="Calibri"/>
                          <a:ea typeface="Calibri"/>
                          <a:cs typeface="Calibri"/>
                          <a:sym typeface="Calibri"/>
                        </a:rPr>
                        <a:t>Milestones</a:t>
                      </a:r>
                      <a:endParaRPr sz="23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2300" b="1" dirty="0">
                          <a:latin typeface="Calibri"/>
                          <a:ea typeface="Calibri"/>
                          <a:cs typeface="Calibri"/>
                          <a:sym typeface="Calibri"/>
                        </a:rPr>
                        <a:t>Proj. </a:t>
                      </a:r>
                      <a:r>
                        <a:rPr lang="en-US" sz="2300" b="1" u="none" strike="noStrike" cap="none" dirty="0">
                          <a:latin typeface="Calibri"/>
                          <a:ea typeface="Calibri"/>
                          <a:cs typeface="Calibri"/>
                          <a:sym typeface="Calibri"/>
                        </a:rPr>
                        <a:t>End Date</a:t>
                      </a:r>
                      <a:endParaRPr sz="23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300" b="1" dirty="0">
                          <a:latin typeface="Calibri"/>
                          <a:ea typeface="Calibri"/>
                          <a:cs typeface="Calibri"/>
                          <a:sym typeface="Calibri"/>
                        </a:rPr>
                        <a:t>Act. End Date</a:t>
                      </a:r>
                      <a:endParaRPr sz="23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2300" b="1" dirty="0">
                          <a:latin typeface="Calibri"/>
                          <a:ea typeface="Calibri"/>
                          <a:cs typeface="Calibri"/>
                          <a:sym typeface="Calibri"/>
                        </a:rPr>
                        <a:t>Reason</a:t>
                      </a:r>
                      <a:endParaRPr sz="23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18625">
                <a:tc>
                  <a:txBody>
                    <a:bodyPr/>
                    <a:lstStyle/>
                    <a:p>
                      <a:pPr marL="0" lvl="0" indent="0" algn="l" rtl="0">
                        <a:spcBef>
                          <a:spcPts val="0"/>
                        </a:spcBef>
                        <a:spcAft>
                          <a:spcPts val="0"/>
                        </a:spcAft>
                        <a:buClr>
                          <a:schemeClr val="dk1"/>
                        </a:buClr>
                        <a:buSzPts val="1800"/>
                        <a:buFont typeface="Arial"/>
                        <a:buNone/>
                      </a:pPr>
                      <a:r>
                        <a:rPr lang="en-US" sz="2300" dirty="0">
                          <a:solidFill>
                            <a:schemeClr val="dk1"/>
                          </a:solidFill>
                          <a:latin typeface="Calibri"/>
                          <a:ea typeface="Calibri"/>
                          <a:cs typeface="Calibri"/>
                          <a:sym typeface="Calibri"/>
                        </a:rPr>
                        <a:t>Masscan ThreadSanitizer Fuzzing Results Analyzed</a:t>
                      </a:r>
                      <a:endParaRPr sz="23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2300" dirty="0">
                          <a:latin typeface="Calibri"/>
                          <a:ea typeface="Calibri"/>
                          <a:cs typeface="Calibri"/>
                          <a:sym typeface="Calibri"/>
                        </a:rPr>
                        <a:t>4/4</a:t>
                      </a:r>
                      <a:endParaRPr sz="23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300" dirty="0">
                          <a:latin typeface="Calibri"/>
                          <a:ea typeface="Calibri"/>
                          <a:cs typeface="Calibri"/>
                          <a:sym typeface="Calibri"/>
                        </a:rPr>
                        <a:t>4/11</a:t>
                      </a:r>
                      <a:endParaRPr sz="23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900" dirty="0"/>
                        <a:t>Server running AFLnet testing crashed, had to be re-imaged from backups. </a:t>
                      </a:r>
                      <a:endParaRPr sz="19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373" name="Google Shape;373;g34a16387c41_0_85"/>
          <p:cNvSpPr txBox="1"/>
          <p:nvPr/>
        </p:nvSpPr>
        <p:spPr>
          <a:xfrm>
            <a:off x="266700" y="3429000"/>
            <a:ext cx="11506200" cy="1833900"/>
          </a:xfrm>
          <a:prstGeom prst="rect">
            <a:avLst/>
          </a:prstGeom>
          <a:noFill/>
          <a:ln>
            <a:noFill/>
          </a:ln>
        </p:spPr>
        <p:txBody>
          <a:bodyPr spcFirstLastPara="1" wrap="square" lIns="91425" tIns="91425" rIns="91425" bIns="91425" anchor="t" anchorCtr="0">
            <a:noAutofit/>
          </a:bodyPr>
          <a:lstStyle/>
          <a:p>
            <a:pPr marL="457200" lvl="0" indent="-374650" algn="l" rtl="0">
              <a:spcBef>
                <a:spcPts val="0"/>
              </a:spcBef>
              <a:spcAft>
                <a:spcPts val="0"/>
              </a:spcAft>
              <a:buClr>
                <a:schemeClr val="dk1"/>
              </a:buClr>
              <a:buSzPts val="2300"/>
              <a:buFont typeface="Calibri"/>
              <a:buChar char="●"/>
            </a:pPr>
            <a:r>
              <a:rPr lang="en-US" sz="2300" dirty="0">
                <a:solidFill>
                  <a:schemeClr val="dk2"/>
                </a:solidFill>
                <a:latin typeface="Calibri"/>
                <a:ea typeface="Calibri"/>
                <a:cs typeface="Calibri"/>
                <a:sym typeface="Calibri"/>
              </a:rPr>
              <a:t>Missing this milestone did not set us back much, as the unit testing for the fuzzing workflow with Masscan was set later in the week. </a:t>
            </a:r>
            <a:endParaRPr sz="2300" dirty="0">
              <a:solidFill>
                <a:schemeClr val="dk2"/>
              </a:solidFill>
              <a:latin typeface="Calibri"/>
              <a:ea typeface="Calibri"/>
              <a:cs typeface="Calibri"/>
              <a:sym typeface="Calibri"/>
            </a:endParaRPr>
          </a:p>
        </p:txBody>
      </p:sp>
      <p:sp>
        <p:nvSpPr>
          <p:cNvPr id="374" name="Google Shape;374;g34a16387c41_0_85"/>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375" name="Google Shape;375;g34a16387c41_0_85"/>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33</a:t>
            </a:fld>
            <a:endParaRPr dirty="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g34a16387c41_1_2"/>
          <p:cNvSpPr txBox="1">
            <a:spLocks noGrp="1"/>
          </p:cNvSpPr>
          <p:nvPr>
            <p:ph type="title"/>
          </p:nvPr>
        </p:nvSpPr>
        <p:spPr>
          <a:xfrm>
            <a:off x="304800" y="311383"/>
            <a:ext cx="11430000" cy="83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dirty="0">
                <a:latin typeface="Calibri"/>
                <a:ea typeface="Calibri"/>
                <a:cs typeface="Calibri"/>
                <a:sym typeface="Calibri"/>
              </a:rPr>
              <a:t>Milestone Analysis</a:t>
            </a:r>
            <a:endParaRPr dirty="0">
              <a:latin typeface="Calibri"/>
              <a:ea typeface="Calibri"/>
              <a:cs typeface="Calibri"/>
              <a:sym typeface="Calibri"/>
            </a:endParaRPr>
          </a:p>
        </p:txBody>
      </p:sp>
      <p:graphicFrame>
        <p:nvGraphicFramePr>
          <p:cNvPr id="382" name="Google Shape;382;g34a16387c41_1_2"/>
          <p:cNvGraphicFramePr/>
          <p:nvPr/>
        </p:nvGraphicFramePr>
        <p:xfrm>
          <a:off x="266713" y="1142975"/>
          <a:ext cx="11506175" cy="5303400"/>
        </p:xfrm>
        <a:graphic>
          <a:graphicData uri="http://schemas.openxmlformats.org/drawingml/2006/table">
            <a:tbl>
              <a:tblPr>
                <a:noFill/>
                <a:tableStyleId>{BBCBF20D-E1F8-4987-A8B4-83E606921EF3}</a:tableStyleId>
              </a:tblPr>
              <a:tblGrid>
                <a:gridCol w="4971900">
                  <a:extLst>
                    <a:ext uri="{9D8B030D-6E8A-4147-A177-3AD203B41FA5}">
                      <a16:colId xmlns:a16="http://schemas.microsoft.com/office/drawing/2014/main" val="20000"/>
                    </a:ext>
                  </a:extLst>
                </a:gridCol>
                <a:gridCol w="1802900">
                  <a:extLst>
                    <a:ext uri="{9D8B030D-6E8A-4147-A177-3AD203B41FA5}">
                      <a16:colId xmlns:a16="http://schemas.microsoft.com/office/drawing/2014/main" val="20001"/>
                    </a:ext>
                  </a:extLst>
                </a:gridCol>
                <a:gridCol w="1959000">
                  <a:extLst>
                    <a:ext uri="{9D8B030D-6E8A-4147-A177-3AD203B41FA5}">
                      <a16:colId xmlns:a16="http://schemas.microsoft.com/office/drawing/2014/main" val="20002"/>
                    </a:ext>
                  </a:extLst>
                </a:gridCol>
                <a:gridCol w="2772375">
                  <a:extLst>
                    <a:ext uri="{9D8B030D-6E8A-4147-A177-3AD203B41FA5}">
                      <a16:colId xmlns:a16="http://schemas.microsoft.com/office/drawing/2014/main" val="20003"/>
                    </a:ext>
                  </a:extLst>
                </a:gridCol>
              </a:tblGrid>
              <a:tr h="432550">
                <a:tc>
                  <a:txBody>
                    <a:bodyPr/>
                    <a:lstStyle/>
                    <a:p>
                      <a:pPr marL="0" marR="0" lvl="0" indent="0" algn="l" rtl="0">
                        <a:lnSpc>
                          <a:spcPct val="100000"/>
                        </a:lnSpc>
                        <a:spcBef>
                          <a:spcPts val="0"/>
                        </a:spcBef>
                        <a:spcAft>
                          <a:spcPts val="0"/>
                        </a:spcAft>
                        <a:buClr>
                          <a:srgbClr val="000000"/>
                        </a:buClr>
                        <a:buSzPts val="1800"/>
                        <a:buFont typeface="Arial"/>
                        <a:buNone/>
                      </a:pPr>
                      <a:r>
                        <a:rPr lang="en-US" sz="2000" b="1" dirty="0">
                          <a:latin typeface="Calibri"/>
                          <a:ea typeface="Calibri"/>
                          <a:cs typeface="Calibri"/>
                          <a:sym typeface="Calibri"/>
                        </a:rPr>
                        <a:t>Early Milestones</a:t>
                      </a:r>
                      <a:endParaRPr sz="20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2000" b="1" dirty="0">
                          <a:latin typeface="Calibri"/>
                          <a:ea typeface="Calibri"/>
                          <a:cs typeface="Calibri"/>
                          <a:sym typeface="Calibri"/>
                        </a:rPr>
                        <a:t>Proj. </a:t>
                      </a:r>
                      <a:r>
                        <a:rPr lang="en-US" sz="2000" b="1" u="none" strike="noStrike" cap="none" dirty="0">
                          <a:latin typeface="Calibri"/>
                          <a:ea typeface="Calibri"/>
                          <a:cs typeface="Calibri"/>
                          <a:sym typeface="Calibri"/>
                        </a:rPr>
                        <a:t>End Date</a:t>
                      </a:r>
                      <a:endParaRPr sz="20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dirty="0">
                          <a:latin typeface="Calibri"/>
                          <a:ea typeface="Calibri"/>
                          <a:cs typeface="Calibri"/>
                          <a:sym typeface="Calibri"/>
                        </a:rPr>
                        <a:t>Act. End Date</a:t>
                      </a:r>
                      <a:endParaRPr sz="20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2000" b="1" dirty="0">
                          <a:latin typeface="Calibri"/>
                          <a:ea typeface="Calibri"/>
                          <a:cs typeface="Calibri"/>
                          <a:sym typeface="Calibri"/>
                        </a:rPr>
                        <a:t>Reason</a:t>
                      </a:r>
                      <a:endParaRPr sz="20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980500">
                <a:tc>
                  <a:txBody>
                    <a:bodyPr/>
                    <a:lstStyle/>
                    <a:p>
                      <a:pPr marL="0" lvl="0" indent="0" algn="l" rtl="0">
                        <a:spcBef>
                          <a:spcPts val="0"/>
                        </a:spcBef>
                        <a:spcAft>
                          <a:spcPts val="0"/>
                        </a:spcAft>
                        <a:buClr>
                          <a:schemeClr val="dk1"/>
                        </a:buClr>
                        <a:buSzPts val="1800"/>
                        <a:buFont typeface="Arial"/>
                        <a:buNone/>
                      </a:pPr>
                      <a:r>
                        <a:rPr lang="en-US" sz="2000" dirty="0">
                          <a:solidFill>
                            <a:schemeClr val="dk1"/>
                          </a:solidFill>
                          <a:latin typeface="Calibri"/>
                          <a:ea typeface="Calibri"/>
                          <a:cs typeface="Calibri"/>
                          <a:sym typeface="Calibri"/>
                        </a:rPr>
                        <a:t>Gen-AI Brute Force Attack Tools Generated</a:t>
                      </a:r>
                      <a:endParaRPr sz="20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2000" dirty="0">
                          <a:latin typeface="Calibri"/>
                          <a:ea typeface="Calibri"/>
                          <a:cs typeface="Calibri"/>
                          <a:sym typeface="Calibri"/>
                        </a:rPr>
                        <a:t>2/28</a:t>
                      </a:r>
                      <a:endParaRPr sz="20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dirty="0">
                          <a:latin typeface="Calibri"/>
                          <a:ea typeface="Calibri"/>
                          <a:cs typeface="Calibri"/>
                          <a:sym typeface="Calibri"/>
                        </a:rPr>
                        <a:t>2/24</a:t>
                      </a:r>
                      <a:endParaRPr sz="20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2000" dirty="0"/>
                        <a:t>Overestimated duration of prompting before getting functional program that correctly compiled. </a:t>
                      </a:r>
                      <a:endParaRPr sz="20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692100">
                <a:tc>
                  <a:txBody>
                    <a:bodyPr/>
                    <a:lstStyle/>
                    <a:p>
                      <a:pPr marL="0" lvl="0" indent="0" algn="l" rtl="0">
                        <a:spcBef>
                          <a:spcPts val="0"/>
                        </a:spcBef>
                        <a:spcAft>
                          <a:spcPts val="0"/>
                        </a:spcAft>
                        <a:buClr>
                          <a:schemeClr val="dk1"/>
                        </a:buClr>
                        <a:buSzPts val="1100"/>
                        <a:buFont typeface="Arial"/>
                        <a:buNone/>
                      </a:pPr>
                      <a:r>
                        <a:rPr lang="en-US" sz="2000" dirty="0">
                          <a:solidFill>
                            <a:schemeClr val="dk1"/>
                          </a:solidFill>
                          <a:latin typeface="Calibri"/>
                          <a:ea typeface="Calibri"/>
                          <a:cs typeface="Calibri"/>
                          <a:sym typeface="Calibri"/>
                        </a:rPr>
                        <a:t>Static Analysis Performed on Gen-AI Brute Force Attack Tools</a:t>
                      </a:r>
                      <a:endParaRPr sz="20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2000" dirty="0">
                          <a:latin typeface="Calibri"/>
                          <a:ea typeface="Calibri"/>
                          <a:cs typeface="Calibri"/>
                          <a:sym typeface="Calibri"/>
                        </a:rPr>
                        <a:t>3/7</a:t>
                      </a:r>
                      <a:endParaRPr sz="20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dirty="0">
                          <a:latin typeface="Calibri"/>
                          <a:ea typeface="Calibri"/>
                          <a:cs typeface="Calibri"/>
                          <a:sym typeface="Calibri"/>
                        </a:rPr>
                        <a:t>3/2</a:t>
                      </a:r>
                      <a:endParaRPr sz="2000"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2000" dirty="0"/>
                        <a:t>Generated tool earlier than originally estimated.</a:t>
                      </a:r>
                      <a:endParaRPr sz="20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873200">
                <a:tc>
                  <a:txBody>
                    <a:bodyPr/>
                    <a:lstStyle/>
                    <a:p>
                      <a:pPr marL="0" marR="0" lvl="0" indent="0" algn="l" rtl="0">
                        <a:lnSpc>
                          <a:spcPct val="100000"/>
                        </a:lnSpc>
                        <a:spcBef>
                          <a:spcPts val="0"/>
                        </a:spcBef>
                        <a:spcAft>
                          <a:spcPts val="0"/>
                        </a:spcAft>
                        <a:buClr>
                          <a:srgbClr val="000000"/>
                        </a:buClr>
                        <a:buSzPts val="1800"/>
                        <a:buFont typeface="Arial"/>
                        <a:buNone/>
                      </a:pPr>
                      <a:r>
                        <a:rPr lang="en-US" sz="2000" dirty="0">
                          <a:latin typeface="Calibri"/>
                          <a:ea typeface="Calibri"/>
                          <a:cs typeface="Calibri"/>
                          <a:sym typeface="Calibri"/>
                        </a:rPr>
                        <a:t>Gen-AI Multi-threaded Banner-Grabber Attack Tools Generated</a:t>
                      </a:r>
                      <a:endParaRPr sz="20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2000" dirty="0">
                          <a:latin typeface="Calibri"/>
                          <a:ea typeface="Calibri"/>
                          <a:cs typeface="Calibri"/>
                          <a:sym typeface="Calibri"/>
                        </a:rPr>
                        <a:t>3/14</a:t>
                      </a:r>
                      <a:endParaRPr sz="20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dirty="0">
                          <a:latin typeface="Calibri"/>
                          <a:ea typeface="Calibri"/>
                          <a:cs typeface="Calibri"/>
                          <a:sym typeface="Calibri"/>
                        </a:rPr>
                        <a:t>3/10</a:t>
                      </a:r>
                      <a:endParaRPr sz="20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2000" dirty="0">
                          <a:solidFill>
                            <a:schemeClr val="dk1"/>
                          </a:solidFill>
                        </a:rPr>
                        <a:t>Overestimated duration of prompting before getting functional program that compiled. </a:t>
                      </a:r>
                      <a:endParaRPr sz="20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83" name="Google Shape;383;g34a16387c41_1_2"/>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384" name="Google Shape;384;g34a16387c41_1_2"/>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34</a:t>
            </a:fld>
            <a:endParaRPr dirty="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g34a6bff0cb5_0_1"/>
          <p:cNvSpPr txBox="1">
            <a:spLocks noGrp="1"/>
          </p:cNvSpPr>
          <p:nvPr>
            <p:ph type="title"/>
          </p:nvPr>
        </p:nvSpPr>
        <p:spPr>
          <a:xfrm>
            <a:off x="304800" y="311383"/>
            <a:ext cx="11430000" cy="83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dirty="0">
                <a:latin typeface="Calibri"/>
                <a:ea typeface="Calibri"/>
                <a:cs typeface="Calibri"/>
                <a:sym typeface="Calibri"/>
              </a:rPr>
              <a:t>Milestone Analysis</a:t>
            </a:r>
            <a:endParaRPr dirty="0">
              <a:latin typeface="Calibri"/>
              <a:ea typeface="Calibri"/>
              <a:cs typeface="Calibri"/>
              <a:sym typeface="Calibri"/>
            </a:endParaRPr>
          </a:p>
        </p:txBody>
      </p:sp>
      <p:graphicFrame>
        <p:nvGraphicFramePr>
          <p:cNvPr id="391" name="Google Shape;391;g34a6bff0cb5_0_1"/>
          <p:cNvGraphicFramePr/>
          <p:nvPr>
            <p:extLst>
              <p:ext uri="{D42A27DB-BD31-4B8C-83A1-F6EECF244321}">
                <p14:modId xmlns:p14="http://schemas.microsoft.com/office/powerpoint/2010/main" val="3000323288"/>
              </p:ext>
            </p:extLst>
          </p:nvPr>
        </p:nvGraphicFramePr>
        <p:xfrm>
          <a:off x="266713" y="1142975"/>
          <a:ext cx="11506175" cy="4389000"/>
        </p:xfrm>
        <a:graphic>
          <a:graphicData uri="http://schemas.openxmlformats.org/drawingml/2006/table">
            <a:tbl>
              <a:tblPr>
                <a:noFill/>
                <a:tableStyleId>{BBCBF20D-E1F8-4987-A8B4-83E606921EF3}</a:tableStyleId>
              </a:tblPr>
              <a:tblGrid>
                <a:gridCol w="4971900">
                  <a:extLst>
                    <a:ext uri="{9D8B030D-6E8A-4147-A177-3AD203B41FA5}">
                      <a16:colId xmlns:a16="http://schemas.microsoft.com/office/drawing/2014/main" val="20000"/>
                    </a:ext>
                  </a:extLst>
                </a:gridCol>
                <a:gridCol w="1802900">
                  <a:extLst>
                    <a:ext uri="{9D8B030D-6E8A-4147-A177-3AD203B41FA5}">
                      <a16:colId xmlns:a16="http://schemas.microsoft.com/office/drawing/2014/main" val="20001"/>
                    </a:ext>
                  </a:extLst>
                </a:gridCol>
                <a:gridCol w="1959000">
                  <a:extLst>
                    <a:ext uri="{9D8B030D-6E8A-4147-A177-3AD203B41FA5}">
                      <a16:colId xmlns:a16="http://schemas.microsoft.com/office/drawing/2014/main" val="20002"/>
                    </a:ext>
                  </a:extLst>
                </a:gridCol>
                <a:gridCol w="2772375">
                  <a:extLst>
                    <a:ext uri="{9D8B030D-6E8A-4147-A177-3AD203B41FA5}">
                      <a16:colId xmlns:a16="http://schemas.microsoft.com/office/drawing/2014/main" val="20003"/>
                    </a:ext>
                  </a:extLst>
                </a:gridCol>
              </a:tblGrid>
              <a:tr h="432550">
                <a:tc>
                  <a:txBody>
                    <a:bodyPr/>
                    <a:lstStyle/>
                    <a:p>
                      <a:pPr marL="0" marR="0" lvl="0" indent="0" algn="l" rtl="0">
                        <a:lnSpc>
                          <a:spcPct val="100000"/>
                        </a:lnSpc>
                        <a:spcBef>
                          <a:spcPts val="0"/>
                        </a:spcBef>
                        <a:spcAft>
                          <a:spcPts val="0"/>
                        </a:spcAft>
                        <a:buClr>
                          <a:srgbClr val="000000"/>
                        </a:buClr>
                        <a:buSzPts val="1800"/>
                        <a:buFont typeface="Arial"/>
                        <a:buNone/>
                      </a:pPr>
                      <a:r>
                        <a:rPr lang="en-US" sz="2000" b="1" dirty="0">
                          <a:latin typeface="Calibri"/>
                          <a:ea typeface="Calibri"/>
                          <a:cs typeface="Calibri"/>
                          <a:sym typeface="Calibri"/>
                        </a:rPr>
                        <a:t>Early Milestones</a:t>
                      </a:r>
                      <a:endParaRPr sz="20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2000" b="1" dirty="0">
                          <a:latin typeface="Calibri"/>
                          <a:ea typeface="Calibri"/>
                          <a:cs typeface="Calibri"/>
                          <a:sym typeface="Calibri"/>
                        </a:rPr>
                        <a:t>Proj. </a:t>
                      </a:r>
                      <a:r>
                        <a:rPr lang="en-US" sz="2000" b="1" u="none" strike="noStrike" cap="none" dirty="0">
                          <a:latin typeface="Calibri"/>
                          <a:ea typeface="Calibri"/>
                          <a:cs typeface="Calibri"/>
                          <a:sym typeface="Calibri"/>
                        </a:rPr>
                        <a:t>End Date</a:t>
                      </a:r>
                      <a:endParaRPr sz="20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dirty="0">
                          <a:latin typeface="Calibri"/>
                          <a:ea typeface="Calibri"/>
                          <a:cs typeface="Calibri"/>
                          <a:sym typeface="Calibri"/>
                        </a:rPr>
                        <a:t>Act. End Date</a:t>
                      </a:r>
                      <a:endParaRPr sz="20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2000" b="1" dirty="0">
                          <a:latin typeface="Calibri"/>
                          <a:ea typeface="Calibri"/>
                          <a:cs typeface="Calibri"/>
                          <a:sym typeface="Calibri"/>
                        </a:rPr>
                        <a:t>Reason</a:t>
                      </a:r>
                      <a:endParaRPr sz="20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862525">
                <a:tc>
                  <a:txBody>
                    <a:bodyPr/>
                    <a:lstStyle/>
                    <a:p>
                      <a:pPr marL="0" lvl="0" indent="0" algn="l" rtl="0">
                        <a:spcBef>
                          <a:spcPts val="0"/>
                        </a:spcBef>
                        <a:spcAft>
                          <a:spcPts val="0"/>
                        </a:spcAft>
                        <a:buClr>
                          <a:schemeClr val="dk1"/>
                        </a:buClr>
                        <a:buSzPts val="1100"/>
                        <a:buFont typeface="Arial"/>
                        <a:buNone/>
                      </a:pPr>
                      <a:r>
                        <a:rPr lang="en-US" sz="2000" dirty="0">
                          <a:latin typeface="Calibri"/>
                          <a:ea typeface="Calibri"/>
                          <a:cs typeface="Calibri"/>
                          <a:sym typeface="Calibri"/>
                        </a:rPr>
                        <a:t>Static Analysis Performed on Gen-AI Multi-Threaded Banner-Grabber Attack Tools</a:t>
                      </a:r>
                      <a:endParaRPr sz="2000"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2000" dirty="0">
                          <a:latin typeface="Calibri"/>
                          <a:ea typeface="Calibri"/>
                          <a:cs typeface="Calibri"/>
                          <a:sym typeface="Calibri"/>
                        </a:rPr>
                        <a:t>3/21</a:t>
                      </a:r>
                      <a:endParaRPr sz="20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dirty="0">
                          <a:latin typeface="Calibri"/>
                          <a:ea typeface="Calibri"/>
                          <a:cs typeface="Calibri"/>
                          <a:sym typeface="Calibri"/>
                        </a:rPr>
                        <a:t>3/15</a:t>
                      </a:r>
                      <a:endParaRPr sz="20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2000" dirty="0">
                          <a:solidFill>
                            <a:schemeClr val="dk1"/>
                          </a:solidFill>
                        </a:rPr>
                        <a:t>Generated tool earlier than originally estimated.</a:t>
                      </a:r>
                      <a:endParaRPr sz="20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862525">
                <a:tc>
                  <a:txBody>
                    <a:bodyPr/>
                    <a:lstStyle/>
                    <a:p>
                      <a:pPr marL="0" lvl="0" indent="0" algn="l" rtl="0">
                        <a:spcBef>
                          <a:spcPts val="0"/>
                        </a:spcBef>
                        <a:spcAft>
                          <a:spcPts val="0"/>
                        </a:spcAft>
                        <a:buNone/>
                      </a:pPr>
                      <a:r>
                        <a:rPr lang="en-US" sz="2000" dirty="0">
                          <a:latin typeface="Calibri"/>
                          <a:ea typeface="Calibri"/>
                          <a:cs typeface="Calibri"/>
                          <a:sym typeface="Calibri"/>
                        </a:rPr>
                        <a:t>Python Service Network Receiver Module Developed</a:t>
                      </a:r>
                      <a:endParaRPr sz="2000"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dirty="0">
                          <a:latin typeface="Calibri"/>
                          <a:ea typeface="Calibri"/>
                          <a:cs typeface="Calibri"/>
                          <a:sym typeface="Calibri"/>
                        </a:rPr>
                        <a:t>3/28</a:t>
                      </a:r>
                      <a:endParaRPr sz="2000"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dirty="0">
                          <a:latin typeface="Calibri"/>
                          <a:ea typeface="Calibri"/>
                          <a:cs typeface="Calibri"/>
                          <a:sym typeface="Calibri"/>
                        </a:rPr>
                        <a:t>3/4</a:t>
                      </a:r>
                      <a:endParaRPr sz="2000"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2000" dirty="0">
                          <a:solidFill>
                            <a:schemeClr val="dk1"/>
                          </a:solidFill>
                        </a:rPr>
                        <a:t>Completed at the same time as the implementation of the initial traffic sniffing.</a:t>
                      </a:r>
                      <a:endParaRPr sz="2000" dirty="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612350">
                <a:tc>
                  <a:txBody>
                    <a:bodyPr/>
                    <a:lstStyle/>
                    <a:p>
                      <a:pPr marL="0" lvl="0" indent="0" algn="l" rtl="0">
                        <a:spcBef>
                          <a:spcPts val="0"/>
                        </a:spcBef>
                        <a:spcAft>
                          <a:spcPts val="0"/>
                        </a:spcAft>
                        <a:buNone/>
                      </a:pPr>
                      <a:r>
                        <a:rPr lang="en-US" sz="2000" dirty="0">
                          <a:latin typeface="Calibri"/>
                          <a:ea typeface="Calibri"/>
                          <a:cs typeface="Calibri"/>
                          <a:sym typeface="Calibri"/>
                        </a:rPr>
                        <a:t>Python Service Network Sender Module Developed</a:t>
                      </a:r>
                      <a:endParaRPr sz="2000"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dirty="0">
                          <a:latin typeface="Calibri"/>
                          <a:ea typeface="Calibri"/>
                          <a:cs typeface="Calibri"/>
                          <a:sym typeface="Calibri"/>
                        </a:rPr>
                        <a:t>3/28</a:t>
                      </a:r>
                      <a:endParaRPr sz="2000"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dirty="0">
                          <a:latin typeface="Calibri"/>
                          <a:ea typeface="Calibri"/>
                          <a:cs typeface="Calibri"/>
                          <a:sym typeface="Calibri"/>
                        </a:rPr>
                        <a:t>3/1</a:t>
                      </a:r>
                      <a:endParaRPr sz="2000"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z="2000" dirty="0">
                          <a:solidFill>
                            <a:schemeClr val="dk1"/>
                          </a:solidFill>
                        </a:rPr>
                        <a:t>Completed at the same time as the implementation of the initial traffic sniffing.</a:t>
                      </a:r>
                      <a:endParaRPr sz="2000" dirty="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92" name="Google Shape;392;g34a6bff0cb5_0_1"/>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393" name="Google Shape;393;g34a6bff0cb5_0_1"/>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35</a:t>
            </a:fld>
            <a:endParaRPr dirty="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g33940ca1dbd_0_96"/>
          <p:cNvSpPr txBox="1">
            <a:spLocks noGrp="1"/>
          </p:cNvSpPr>
          <p:nvPr>
            <p:ph type="title"/>
          </p:nvPr>
        </p:nvSpPr>
        <p:spPr>
          <a:xfrm>
            <a:off x="304800" y="311383"/>
            <a:ext cx="11430000" cy="83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dirty="0">
                <a:latin typeface="Calibri"/>
                <a:ea typeface="Calibri"/>
                <a:cs typeface="Calibri"/>
                <a:sym typeface="Calibri"/>
              </a:rPr>
              <a:t>Project Timing &amp; Analysis</a:t>
            </a:r>
            <a:endParaRPr dirty="0">
              <a:latin typeface="Calibri"/>
              <a:ea typeface="Calibri"/>
              <a:cs typeface="Calibri"/>
              <a:sym typeface="Calibri"/>
            </a:endParaRPr>
          </a:p>
        </p:txBody>
      </p:sp>
      <p:sp>
        <p:nvSpPr>
          <p:cNvPr id="400" name="Google Shape;400;g33940ca1dbd_0_96"/>
          <p:cNvSpPr txBox="1">
            <a:spLocks noGrp="1"/>
          </p:cNvSpPr>
          <p:nvPr>
            <p:ph type="body" idx="1"/>
          </p:nvPr>
        </p:nvSpPr>
        <p:spPr>
          <a:xfrm>
            <a:off x="304800" y="1253330"/>
            <a:ext cx="11430000" cy="49950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0"/>
              </a:spcBef>
              <a:spcAft>
                <a:spcPts val="0"/>
              </a:spcAft>
              <a:buSzPts val="2800"/>
              <a:buFont typeface="Calibri"/>
              <a:buChar char="●"/>
            </a:pPr>
            <a:r>
              <a:rPr lang="en-US" sz="2800" dirty="0">
                <a:latin typeface="Calibri"/>
                <a:ea typeface="Calibri"/>
                <a:cs typeface="Calibri"/>
                <a:sym typeface="Calibri"/>
              </a:rPr>
              <a:t>Level of completion for project</a:t>
            </a:r>
            <a:endParaRPr sz="2800" dirty="0">
              <a:latin typeface="Calibri"/>
              <a:ea typeface="Calibri"/>
              <a:cs typeface="Calibri"/>
              <a:sym typeface="Calibri"/>
            </a:endParaRPr>
          </a:p>
          <a:p>
            <a:pPr marL="914400" lvl="1" indent="-406400" algn="l" rtl="0">
              <a:lnSpc>
                <a:spcPct val="90000"/>
              </a:lnSpc>
              <a:spcBef>
                <a:spcPts val="0"/>
              </a:spcBef>
              <a:spcAft>
                <a:spcPts val="0"/>
              </a:spcAft>
              <a:buSzPts val="2800"/>
              <a:buFont typeface="Calibri"/>
              <a:buChar char="○"/>
            </a:pPr>
            <a:r>
              <a:rPr lang="en-US" sz="2800" dirty="0">
                <a:latin typeface="Calibri"/>
                <a:ea typeface="Calibri"/>
                <a:cs typeface="Calibri"/>
                <a:sym typeface="Calibri"/>
              </a:rPr>
              <a:t>Masscan integrated with ThreadSanitizer. ✓</a:t>
            </a:r>
            <a:endParaRPr sz="2800" dirty="0">
              <a:latin typeface="Calibri"/>
              <a:ea typeface="Calibri"/>
              <a:cs typeface="Calibri"/>
              <a:sym typeface="Calibri"/>
            </a:endParaRPr>
          </a:p>
          <a:p>
            <a:pPr marL="914400" lvl="1" indent="-406400" algn="l" rtl="0">
              <a:lnSpc>
                <a:spcPct val="90000"/>
              </a:lnSpc>
              <a:spcBef>
                <a:spcPts val="0"/>
              </a:spcBef>
              <a:spcAft>
                <a:spcPts val="0"/>
              </a:spcAft>
              <a:buSzPts val="2800"/>
              <a:buFont typeface="Calibri"/>
              <a:buChar char="○"/>
            </a:pPr>
            <a:r>
              <a:rPr lang="en-US" sz="2800" dirty="0">
                <a:latin typeface="Calibri"/>
                <a:ea typeface="Calibri"/>
                <a:cs typeface="Calibri"/>
                <a:sym typeface="Calibri"/>
              </a:rPr>
              <a:t>Generated 3 out of 3 attack tools: 100%</a:t>
            </a:r>
            <a:endParaRPr sz="2800" dirty="0">
              <a:latin typeface="Calibri"/>
              <a:ea typeface="Calibri"/>
              <a:cs typeface="Calibri"/>
              <a:sym typeface="Calibri"/>
            </a:endParaRPr>
          </a:p>
          <a:p>
            <a:pPr marL="914400" lvl="1" indent="-406400" algn="l" rtl="0">
              <a:lnSpc>
                <a:spcPct val="90000"/>
              </a:lnSpc>
              <a:spcBef>
                <a:spcPts val="0"/>
              </a:spcBef>
              <a:spcAft>
                <a:spcPts val="0"/>
              </a:spcAft>
              <a:buSzPts val="2800"/>
              <a:buFont typeface="Calibri"/>
              <a:buChar char="○"/>
            </a:pPr>
            <a:r>
              <a:rPr lang="en-US" sz="2800" dirty="0">
                <a:latin typeface="Calibri"/>
                <a:ea typeface="Calibri"/>
                <a:cs typeface="Calibri"/>
                <a:sym typeface="Calibri"/>
              </a:rPr>
              <a:t>Performed Static Analysis on 3 out of 3 attack tools: 100%</a:t>
            </a:r>
            <a:endParaRPr sz="2800" dirty="0">
              <a:latin typeface="Calibri"/>
              <a:ea typeface="Calibri"/>
              <a:cs typeface="Calibri"/>
              <a:sym typeface="Calibri"/>
            </a:endParaRPr>
          </a:p>
          <a:p>
            <a:pPr marL="914400" lvl="1" indent="-406400" algn="l" rtl="0">
              <a:lnSpc>
                <a:spcPct val="90000"/>
              </a:lnSpc>
              <a:spcBef>
                <a:spcPts val="0"/>
              </a:spcBef>
              <a:spcAft>
                <a:spcPts val="0"/>
              </a:spcAft>
              <a:buSzPts val="2800"/>
              <a:buFont typeface="Calibri"/>
              <a:buChar char="○"/>
            </a:pPr>
            <a:r>
              <a:rPr lang="en-US" sz="2800" dirty="0">
                <a:latin typeface="Calibri"/>
                <a:ea typeface="Calibri"/>
                <a:cs typeface="Calibri"/>
                <a:sym typeface="Calibri"/>
              </a:rPr>
              <a:t>Python service complete: 100%</a:t>
            </a:r>
            <a:endParaRPr sz="2800" dirty="0">
              <a:latin typeface="Calibri"/>
              <a:ea typeface="Calibri"/>
              <a:cs typeface="Calibri"/>
              <a:sym typeface="Calibri"/>
            </a:endParaRPr>
          </a:p>
          <a:p>
            <a:pPr marL="1371600" lvl="2" indent="-406400" algn="l" rtl="0">
              <a:lnSpc>
                <a:spcPct val="90000"/>
              </a:lnSpc>
              <a:spcBef>
                <a:spcPts val="0"/>
              </a:spcBef>
              <a:spcAft>
                <a:spcPts val="0"/>
              </a:spcAft>
              <a:buSzPts val="2800"/>
              <a:buFont typeface="Calibri"/>
              <a:buChar char="■"/>
            </a:pPr>
            <a:r>
              <a:rPr lang="en-US" sz="2800" dirty="0">
                <a:latin typeface="Calibri"/>
                <a:ea typeface="Calibri"/>
                <a:cs typeface="Calibri"/>
                <a:sym typeface="Calibri"/>
              </a:rPr>
              <a:t>User interface ✓</a:t>
            </a:r>
            <a:endParaRPr sz="2800" dirty="0">
              <a:latin typeface="Calibri"/>
              <a:ea typeface="Calibri"/>
              <a:cs typeface="Calibri"/>
              <a:sym typeface="Calibri"/>
            </a:endParaRPr>
          </a:p>
          <a:p>
            <a:pPr marL="1371600" lvl="2" indent="-406400" algn="l" rtl="0">
              <a:lnSpc>
                <a:spcPct val="90000"/>
              </a:lnSpc>
              <a:spcBef>
                <a:spcPts val="0"/>
              </a:spcBef>
              <a:spcAft>
                <a:spcPts val="0"/>
              </a:spcAft>
              <a:buSzPts val="2800"/>
              <a:buFont typeface="Calibri"/>
              <a:buChar char="■"/>
            </a:pPr>
            <a:r>
              <a:rPr lang="en-US" sz="2800" dirty="0">
                <a:latin typeface="Calibri"/>
                <a:ea typeface="Calibri"/>
                <a:cs typeface="Calibri"/>
                <a:sym typeface="Calibri"/>
              </a:rPr>
              <a:t>Live traffic monitoring  ✓</a:t>
            </a:r>
            <a:endParaRPr sz="2800" dirty="0">
              <a:latin typeface="Calibri"/>
              <a:ea typeface="Calibri"/>
              <a:cs typeface="Calibri"/>
              <a:sym typeface="Calibri"/>
            </a:endParaRPr>
          </a:p>
          <a:p>
            <a:pPr marL="1371600" lvl="2" indent="-406400" algn="l" rtl="0">
              <a:lnSpc>
                <a:spcPct val="90000"/>
              </a:lnSpc>
              <a:spcBef>
                <a:spcPts val="0"/>
              </a:spcBef>
              <a:spcAft>
                <a:spcPts val="0"/>
              </a:spcAft>
              <a:buSzPts val="2800"/>
              <a:buFont typeface="Calibri"/>
              <a:buChar char="■"/>
            </a:pPr>
            <a:r>
              <a:rPr lang="en-US" sz="2800" dirty="0">
                <a:latin typeface="Calibri"/>
                <a:ea typeface="Calibri"/>
                <a:cs typeface="Calibri"/>
                <a:sym typeface="Calibri"/>
              </a:rPr>
              <a:t>traffic and error logging ✓</a:t>
            </a:r>
            <a:endParaRPr sz="2800" dirty="0">
              <a:latin typeface="Calibri"/>
              <a:ea typeface="Calibri"/>
              <a:cs typeface="Calibri"/>
              <a:sym typeface="Calibri"/>
            </a:endParaRPr>
          </a:p>
          <a:p>
            <a:pPr marL="1371600" lvl="2" indent="-406400" algn="l" rtl="0">
              <a:lnSpc>
                <a:spcPct val="90000"/>
              </a:lnSpc>
              <a:spcBef>
                <a:spcPts val="0"/>
              </a:spcBef>
              <a:spcAft>
                <a:spcPts val="0"/>
              </a:spcAft>
              <a:buSzPts val="2800"/>
              <a:buFont typeface="Calibri"/>
              <a:buChar char="■"/>
            </a:pPr>
            <a:r>
              <a:rPr lang="en-US" sz="2800" dirty="0">
                <a:latin typeface="Calibri"/>
                <a:ea typeface="Calibri"/>
                <a:cs typeface="Calibri"/>
                <a:sym typeface="Calibri"/>
              </a:rPr>
              <a:t>Active defense response handling ✓</a:t>
            </a:r>
            <a:endParaRPr sz="2800" dirty="0">
              <a:latin typeface="Calibri"/>
              <a:ea typeface="Calibri"/>
              <a:cs typeface="Calibri"/>
              <a:sym typeface="Calibri"/>
            </a:endParaRPr>
          </a:p>
        </p:txBody>
      </p:sp>
      <p:sp>
        <p:nvSpPr>
          <p:cNvPr id="401" name="Google Shape;401;g33940ca1dbd_0_96"/>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402" name="Google Shape;402;g33940ca1dbd_0_96"/>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36</a:t>
            </a:fld>
            <a:endParaRPr dirty="0">
              <a:solidFill>
                <a:schemeClr val="l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g34b2f561795_6_0"/>
          <p:cNvSpPr txBox="1"/>
          <p:nvPr/>
        </p:nvSpPr>
        <p:spPr>
          <a:xfrm>
            <a:off x="422475" y="5645450"/>
            <a:ext cx="11312400" cy="8316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chemeClr val="dk2"/>
              </a:buClr>
              <a:buSzPts val="2400"/>
              <a:buFont typeface="Calibri"/>
              <a:buChar char="●"/>
            </a:pPr>
            <a:r>
              <a:rPr lang="en-US" sz="2400" i="1" dirty="0">
                <a:solidFill>
                  <a:schemeClr val="dk2"/>
                </a:solidFill>
                <a:latin typeface="Calibri"/>
                <a:ea typeface="Calibri"/>
                <a:cs typeface="Calibri"/>
                <a:sym typeface="Calibri"/>
              </a:rPr>
              <a:t>Full individual contribution breakdown for each reporting period is available in appendix. </a:t>
            </a:r>
            <a:endParaRPr sz="2400" i="1" dirty="0">
              <a:solidFill>
                <a:schemeClr val="dk2"/>
              </a:solidFill>
              <a:latin typeface="Calibri"/>
              <a:ea typeface="Calibri"/>
              <a:cs typeface="Calibri"/>
              <a:sym typeface="Calibri"/>
            </a:endParaRPr>
          </a:p>
        </p:txBody>
      </p:sp>
      <p:sp>
        <p:nvSpPr>
          <p:cNvPr id="409" name="Google Shape;409;g34b2f561795_6_0"/>
          <p:cNvSpPr txBox="1">
            <a:spLocks noGrp="1"/>
          </p:cNvSpPr>
          <p:nvPr>
            <p:ph type="title"/>
          </p:nvPr>
        </p:nvSpPr>
        <p:spPr>
          <a:xfrm>
            <a:off x="304800" y="311383"/>
            <a:ext cx="11430000" cy="83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dirty="0">
                <a:latin typeface="Calibri"/>
                <a:ea typeface="Calibri"/>
                <a:cs typeface="Calibri"/>
                <a:sym typeface="Calibri"/>
              </a:rPr>
              <a:t>Individual Contributions</a:t>
            </a:r>
            <a:endParaRPr dirty="0">
              <a:latin typeface="Calibri"/>
              <a:ea typeface="Calibri"/>
              <a:cs typeface="Calibri"/>
              <a:sym typeface="Calibri"/>
            </a:endParaRPr>
          </a:p>
        </p:txBody>
      </p:sp>
      <p:sp>
        <p:nvSpPr>
          <p:cNvPr id="410" name="Google Shape;410;g34b2f561795_6_0"/>
          <p:cNvSpPr txBox="1">
            <a:spLocks noGrp="1"/>
          </p:cNvSpPr>
          <p:nvPr>
            <p:ph type="sldNum" idx="12"/>
          </p:nvPr>
        </p:nvSpPr>
        <p:spPr>
          <a:xfrm>
            <a:off x="11277600" y="6477000"/>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37</a:t>
            </a:fld>
            <a:endParaRPr dirty="0"/>
          </a:p>
        </p:txBody>
      </p:sp>
      <p:graphicFrame>
        <p:nvGraphicFramePr>
          <p:cNvPr id="411" name="Google Shape;411;g34b2f561795_6_0"/>
          <p:cNvGraphicFramePr/>
          <p:nvPr>
            <p:extLst>
              <p:ext uri="{D42A27DB-BD31-4B8C-83A1-F6EECF244321}">
                <p14:modId xmlns:p14="http://schemas.microsoft.com/office/powerpoint/2010/main" val="1549184265"/>
              </p:ext>
            </p:extLst>
          </p:nvPr>
        </p:nvGraphicFramePr>
        <p:xfrm>
          <a:off x="594800" y="1142975"/>
          <a:ext cx="10644700" cy="4429200"/>
        </p:xfrm>
        <a:graphic>
          <a:graphicData uri="http://schemas.openxmlformats.org/drawingml/2006/table">
            <a:tbl>
              <a:tblPr>
                <a:noFill/>
                <a:tableStyleId>{B90EBDB6-5C6A-450D-953B-A4BFFA922E75}</a:tableStyleId>
              </a:tblPr>
              <a:tblGrid>
                <a:gridCol w="2600925">
                  <a:extLst>
                    <a:ext uri="{9D8B030D-6E8A-4147-A177-3AD203B41FA5}">
                      <a16:colId xmlns:a16="http://schemas.microsoft.com/office/drawing/2014/main" val="20000"/>
                    </a:ext>
                  </a:extLst>
                </a:gridCol>
                <a:gridCol w="8043775">
                  <a:extLst>
                    <a:ext uri="{9D8B030D-6E8A-4147-A177-3AD203B41FA5}">
                      <a16:colId xmlns:a16="http://schemas.microsoft.com/office/drawing/2014/main" val="20001"/>
                    </a:ext>
                  </a:extLst>
                </a:gridCol>
              </a:tblGrid>
              <a:tr h="527850">
                <a:tc>
                  <a:txBody>
                    <a:bodyPr/>
                    <a:lstStyle/>
                    <a:p>
                      <a:pPr marL="0" lvl="0" indent="0" algn="l" rtl="0">
                        <a:spcBef>
                          <a:spcPts val="0"/>
                        </a:spcBef>
                        <a:spcAft>
                          <a:spcPts val="0"/>
                        </a:spcAft>
                        <a:buNone/>
                      </a:pPr>
                      <a:r>
                        <a:rPr lang="en-US" sz="2100" b="1" dirty="0">
                          <a:latin typeface="Calibri"/>
                          <a:ea typeface="Calibri"/>
                          <a:cs typeface="Calibri"/>
                          <a:sym typeface="Calibri"/>
                        </a:rPr>
                        <a:t>Member</a:t>
                      </a:r>
                      <a:endParaRPr sz="21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100" b="1" dirty="0">
                          <a:latin typeface="Calibri"/>
                          <a:ea typeface="Calibri"/>
                          <a:cs typeface="Calibri"/>
                          <a:sym typeface="Calibri"/>
                        </a:rPr>
                        <a:t>Overview of Contributions</a:t>
                      </a:r>
                      <a:endParaRPr sz="2100" b="1"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0"/>
                  </a:ext>
                </a:extLst>
              </a:tr>
              <a:tr h="1652175">
                <a:tc>
                  <a:txBody>
                    <a:bodyPr/>
                    <a:lstStyle/>
                    <a:p>
                      <a:pPr marL="0" lvl="0" indent="0" algn="l" rtl="0">
                        <a:spcBef>
                          <a:spcPts val="0"/>
                        </a:spcBef>
                        <a:spcAft>
                          <a:spcPts val="0"/>
                        </a:spcAft>
                        <a:buNone/>
                      </a:pPr>
                      <a:r>
                        <a:rPr lang="en-US" sz="2000" dirty="0">
                          <a:latin typeface="Calibri"/>
                          <a:ea typeface="Calibri"/>
                          <a:cs typeface="Calibri"/>
                          <a:sym typeface="Calibri"/>
                        </a:rPr>
                        <a:t>Noah </a:t>
                      </a:r>
                      <a:endParaRPr sz="2000"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000" dirty="0">
                          <a:latin typeface="Calibri"/>
                          <a:ea typeface="Calibri"/>
                          <a:cs typeface="Calibri"/>
                          <a:sym typeface="Calibri"/>
                        </a:rPr>
                        <a:t>Maintaining GitHub repository - organization, structure, general upkeep. </a:t>
                      </a:r>
                      <a:br>
                        <a:rPr lang="en-US" sz="2000" dirty="0">
                          <a:latin typeface="Calibri"/>
                          <a:ea typeface="Calibri"/>
                          <a:cs typeface="Calibri"/>
                          <a:sym typeface="Calibri"/>
                        </a:rPr>
                      </a:br>
                      <a:br>
                        <a:rPr lang="en-US" sz="2000" dirty="0">
                          <a:latin typeface="Calibri"/>
                          <a:ea typeface="Calibri"/>
                          <a:cs typeface="Calibri"/>
                          <a:sym typeface="Calibri"/>
                        </a:rPr>
                      </a:br>
                      <a:r>
                        <a:rPr lang="en-US" sz="2000" dirty="0">
                          <a:latin typeface="Calibri"/>
                          <a:ea typeface="Calibri"/>
                          <a:cs typeface="Calibri"/>
                          <a:sym typeface="Calibri"/>
                        </a:rPr>
                        <a:t>Python replay service development - UI, logging and network handling. </a:t>
                      </a:r>
                      <a:br>
                        <a:rPr lang="en-US" sz="2000" dirty="0">
                          <a:latin typeface="Calibri"/>
                          <a:ea typeface="Calibri"/>
                          <a:cs typeface="Calibri"/>
                          <a:sym typeface="Calibri"/>
                        </a:rPr>
                      </a:br>
                      <a:br>
                        <a:rPr lang="en-US" sz="2000" dirty="0">
                          <a:latin typeface="Calibri"/>
                          <a:ea typeface="Calibri"/>
                          <a:cs typeface="Calibri"/>
                          <a:sym typeface="Calibri"/>
                        </a:rPr>
                      </a:br>
                      <a:r>
                        <a:rPr lang="en-US" sz="2000" dirty="0">
                          <a:latin typeface="Calibri"/>
                          <a:ea typeface="Calibri"/>
                          <a:cs typeface="Calibri"/>
                          <a:sym typeface="Calibri"/>
                        </a:rPr>
                        <a:t>Application of fuzzing workflow on Gen-AI tools.</a:t>
                      </a:r>
                      <a:endParaRPr sz="20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792200">
                <a:tc>
                  <a:txBody>
                    <a:bodyPr/>
                    <a:lstStyle/>
                    <a:p>
                      <a:pPr marL="0" lvl="0" indent="0" algn="l" rtl="0">
                        <a:spcBef>
                          <a:spcPts val="0"/>
                        </a:spcBef>
                        <a:spcAft>
                          <a:spcPts val="0"/>
                        </a:spcAft>
                        <a:buNone/>
                      </a:pPr>
                      <a:r>
                        <a:rPr lang="en-US" sz="2000" dirty="0">
                          <a:latin typeface="Calibri"/>
                          <a:ea typeface="Calibri"/>
                          <a:cs typeface="Calibri"/>
                          <a:sym typeface="Calibri"/>
                        </a:rPr>
                        <a:t>Adam</a:t>
                      </a:r>
                      <a:endParaRPr sz="2000"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000" dirty="0">
                          <a:latin typeface="Calibri"/>
                          <a:ea typeface="Calibri"/>
                          <a:cs typeface="Calibri"/>
                          <a:sym typeface="Calibri"/>
                        </a:rPr>
                        <a:t>Generating the three attack tools from the Phind model. </a:t>
                      </a:r>
                      <a:br>
                        <a:rPr lang="en-US" sz="2000" dirty="0">
                          <a:latin typeface="Calibri"/>
                          <a:ea typeface="Calibri"/>
                          <a:cs typeface="Calibri"/>
                          <a:sym typeface="Calibri"/>
                        </a:rPr>
                      </a:br>
                      <a:br>
                        <a:rPr lang="en-US" sz="2000" dirty="0">
                          <a:latin typeface="Calibri"/>
                          <a:ea typeface="Calibri"/>
                          <a:cs typeface="Calibri"/>
                          <a:sym typeface="Calibri"/>
                        </a:rPr>
                      </a:br>
                      <a:r>
                        <a:rPr lang="en-US" sz="2000" dirty="0">
                          <a:latin typeface="Calibri"/>
                          <a:ea typeface="Calibri"/>
                          <a:cs typeface="Calibri"/>
                          <a:sym typeface="Calibri"/>
                        </a:rPr>
                        <a:t>Performing Valgrind and Flawfinder analysis on all generated attack tools. </a:t>
                      </a:r>
                      <a:endParaRPr sz="20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792200">
                <a:tc>
                  <a:txBody>
                    <a:bodyPr/>
                    <a:lstStyle/>
                    <a:p>
                      <a:pPr marL="0" lvl="0" indent="0" algn="l" rtl="0">
                        <a:spcBef>
                          <a:spcPts val="0"/>
                        </a:spcBef>
                        <a:spcAft>
                          <a:spcPts val="0"/>
                        </a:spcAft>
                        <a:buNone/>
                      </a:pPr>
                      <a:r>
                        <a:rPr lang="en-US" sz="2000" dirty="0">
                          <a:latin typeface="Calibri"/>
                          <a:ea typeface="Calibri"/>
                          <a:cs typeface="Calibri"/>
                          <a:sym typeface="Calibri"/>
                        </a:rPr>
                        <a:t>Will</a:t>
                      </a:r>
                      <a:endParaRPr sz="2000"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000" dirty="0">
                          <a:latin typeface="Calibri"/>
                          <a:ea typeface="Calibri"/>
                          <a:cs typeface="Calibri"/>
                          <a:sym typeface="Calibri"/>
                        </a:rPr>
                        <a:t>Generating the three attack  tools from the GitHub Copilot model. </a:t>
                      </a:r>
                      <a:br>
                        <a:rPr lang="en-US" sz="2000" dirty="0">
                          <a:latin typeface="Calibri"/>
                          <a:ea typeface="Calibri"/>
                          <a:cs typeface="Calibri"/>
                          <a:sym typeface="Calibri"/>
                        </a:rPr>
                      </a:br>
                      <a:br>
                        <a:rPr lang="en-US" sz="2000" dirty="0">
                          <a:latin typeface="Calibri"/>
                          <a:ea typeface="Calibri"/>
                          <a:cs typeface="Calibri"/>
                          <a:sym typeface="Calibri"/>
                        </a:rPr>
                      </a:br>
                      <a:r>
                        <a:rPr lang="en-US" sz="2000" dirty="0">
                          <a:latin typeface="Calibri"/>
                          <a:ea typeface="Calibri"/>
                          <a:cs typeface="Calibri"/>
                          <a:sym typeface="Calibri"/>
                        </a:rPr>
                        <a:t>Performing LDRA static analysis on all generated attack tools.</a:t>
                      </a:r>
                      <a:endParaRPr sz="20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g34b2f561795_6_8"/>
          <p:cNvSpPr txBox="1">
            <a:spLocks noGrp="1"/>
          </p:cNvSpPr>
          <p:nvPr>
            <p:ph type="title"/>
          </p:nvPr>
        </p:nvSpPr>
        <p:spPr>
          <a:xfrm>
            <a:off x="304800" y="311383"/>
            <a:ext cx="11430000" cy="83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dirty="0">
                <a:latin typeface="Calibri"/>
                <a:ea typeface="Calibri"/>
                <a:cs typeface="Calibri"/>
                <a:sym typeface="Calibri"/>
              </a:rPr>
              <a:t>Level of Effort </a:t>
            </a:r>
            <a:endParaRPr dirty="0">
              <a:latin typeface="Calibri"/>
              <a:ea typeface="Calibri"/>
              <a:cs typeface="Calibri"/>
              <a:sym typeface="Calibri"/>
            </a:endParaRPr>
          </a:p>
        </p:txBody>
      </p:sp>
      <p:sp>
        <p:nvSpPr>
          <p:cNvPr id="418" name="Google Shape;418;g34b2f561795_6_8"/>
          <p:cNvSpPr txBox="1">
            <a:spLocks noGrp="1"/>
          </p:cNvSpPr>
          <p:nvPr>
            <p:ph type="sldNum" idx="12"/>
          </p:nvPr>
        </p:nvSpPr>
        <p:spPr>
          <a:xfrm>
            <a:off x="11277600" y="6477000"/>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38</a:t>
            </a:fld>
            <a:endParaRPr dirty="0"/>
          </a:p>
        </p:txBody>
      </p:sp>
      <p:graphicFrame>
        <p:nvGraphicFramePr>
          <p:cNvPr id="419" name="Google Shape;419;g34b2f561795_6_8"/>
          <p:cNvGraphicFramePr/>
          <p:nvPr/>
        </p:nvGraphicFramePr>
        <p:xfrm>
          <a:off x="462301" y="1142963"/>
          <a:ext cx="11267375" cy="3350625"/>
        </p:xfrm>
        <a:graphic>
          <a:graphicData uri="http://schemas.openxmlformats.org/drawingml/2006/table">
            <a:tbl>
              <a:tblPr>
                <a:noFill/>
                <a:tableStyleId>{BBCBF20D-E1F8-4987-A8B4-83E606921EF3}</a:tableStyleId>
              </a:tblPr>
              <a:tblGrid>
                <a:gridCol w="2225675">
                  <a:extLst>
                    <a:ext uri="{9D8B030D-6E8A-4147-A177-3AD203B41FA5}">
                      <a16:colId xmlns:a16="http://schemas.microsoft.com/office/drawing/2014/main" val="20000"/>
                    </a:ext>
                  </a:extLst>
                </a:gridCol>
                <a:gridCol w="1305825">
                  <a:extLst>
                    <a:ext uri="{9D8B030D-6E8A-4147-A177-3AD203B41FA5}">
                      <a16:colId xmlns:a16="http://schemas.microsoft.com/office/drawing/2014/main" val="20001"/>
                    </a:ext>
                  </a:extLst>
                </a:gridCol>
                <a:gridCol w="1305825">
                  <a:extLst>
                    <a:ext uri="{9D8B030D-6E8A-4147-A177-3AD203B41FA5}">
                      <a16:colId xmlns:a16="http://schemas.microsoft.com/office/drawing/2014/main" val="20002"/>
                    </a:ext>
                  </a:extLst>
                </a:gridCol>
                <a:gridCol w="1305825">
                  <a:extLst>
                    <a:ext uri="{9D8B030D-6E8A-4147-A177-3AD203B41FA5}">
                      <a16:colId xmlns:a16="http://schemas.microsoft.com/office/drawing/2014/main" val="20003"/>
                    </a:ext>
                  </a:extLst>
                </a:gridCol>
                <a:gridCol w="1305825">
                  <a:extLst>
                    <a:ext uri="{9D8B030D-6E8A-4147-A177-3AD203B41FA5}">
                      <a16:colId xmlns:a16="http://schemas.microsoft.com/office/drawing/2014/main" val="20004"/>
                    </a:ext>
                  </a:extLst>
                </a:gridCol>
                <a:gridCol w="1305825">
                  <a:extLst>
                    <a:ext uri="{9D8B030D-6E8A-4147-A177-3AD203B41FA5}">
                      <a16:colId xmlns:a16="http://schemas.microsoft.com/office/drawing/2014/main" val="20005"/>
                    </a:ext>
                  </a:extLst>
                </a:gridCol>
                <a:gridCol w="1305825">
                  <a:extLst>
                    <a:ext uri="{9D8B030D-6E8A-4147-A177-3AD203B41FA5}">
                      <a16:colId xmlns:a16="http://schemas.microsoft.com/office/drawing/2014/main" val="20006"/>
                    </a:ext>
                  </a:extLst>
                </a:gridCol>
                <a:gridCol w="1206750">
                  <a:extLst>
                    <a:ext uri="{9D8B030D-6E8A-4147-A177-3AD203B41FA5}">
                      <a16:colId xmlns:a16="http://schemas.microsoft.com/office/drawing/2014/main" val="20007"/>
                    </a:ext>
                  </a:extLst>
                </a:gridCol>
              </a:tblGrid>
              <a:tr h="670125">
                <a:tc>
                  <a:txBody>
                    <a:bodyPr/>
                    <a:lstStyle/>
                    <a:p>
                      <a:pPr marL="0" marR="0" lvl="0" indent="0" algn="l" rtl="0">
                        <a:lnSpc>
                          <a:spcPct val="100000"/>
                        </a:lnSpc>
                        <a:spcBef>
                          <a:spcPts val="0"/>
                        </a:spcBef>
                        <a:spcAft>
                          <a:spcPts val="0"/>
                        </a:spcAft>
                        <a:buClr>
                          <a:srgbClr val="000000"/>
                        </a:buClr>
                        <a:buSzPts val="2800"/>
                        <a:buFont typeface="Arial"/>
                        <a:buNone/>
                      </a:pPr>
                      <a:r>
                        <a:rPr lang="en-US" sz="2800" b="1" u="none" strike="noStrike" cap="none" dirty="0">
                          <a:latin typeface="Calibri"/>
                          <a:ea typeface="Calibri"/>
                          <a:cs typeface="Calibri"/>
                          <a:sym typeface="Calibri"/>
                        </a:rPr>
                        <a:t>Member</a:t>
                      </a:r>
                      <a:endParaRPr sz="2800" b="1" u="none" strike="noStrike" cap="none" dirty="0">
                        <a:latin typeface="Calibri"/>
                        <a:ea typeface="Calibri"/>
                        <a:cs typeface="Calibri"/>
                        <a:sym typeface="Calibri"/>
                      </a:endParaRPr>
                    </a:p>
                  </a:txBody>
                  <a:tcPr marL="91425" marR="91425" marT="91425" marB="91425">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b="1" u="none" strike="noStrike" cap="none" dirty="0">
                          <a:latin typeface="Calibri"/>
                          <a:ea typeface="Calibri"/>
                          <a:cs typeface="Calibri"/>
                          <a:sym typeface="Calibri"/>
                        </a:rPr>
                        <a:t>Brief 1</a:t>
                      </a:r>
                      <a:endParaRPr sz="2800" b="1" u="none" strike="noStrike" cap="none" dirty="0">
                        <a:latin typeface="Calibri"/>
                        <a:ea typeface="Calibri"/>
                        <a:cs typeface="Calibri"/>
                        <a:sym typeface="Calibri"/>
                      </a:endParaRPr>
                    </a:p>
                  </a:txBody>
                  <a:tcPr marL="91425" marR="91425" marT="91425" marB="91425">
                    <a:lnR w="9525" cap="flat" cmpd="sng">
                      <a:solidFill>
                        <a:srgbClr val="9E9E9E"/>
                      </a:solidFill>
                      <a:prstDash val="solid"/>
                      <a:round/>
                      <a:headEnd type="none" w="sm" len="sm"/>
                      <a:tailEnd type="none" w="sm" len="sm"/>
                    </a:lnR>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b="1" u="none" strike="noStrike" cap="none" dirty="0">
                          <a:latin typeface="Calibri"/>
                          <a:ea typeface="Calibri"/>
                          <a:cs typeface="Calibri"/>
                          <a:sym typeface="Calibri"/>
                        </a:rPr>
                        <a:t>Brief 2</a:t>
                      </a:r>
                      <a:endParaRPr sz="28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b="1" u="none" strike="noStrike" cap="none" dirty="0">
                          <a:latin typeface="Calibri"/>
                          <a:ea typeface="Calibri"/>
                          <a:cs typeface="Calibri"/>
                          <a:sym typeface="Calibri"/>
                        </a:rPr>
                        <a:t>Brief 3</a:t>
                      </a:r>
                      <a:endParaRPr sz="28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b="1" u="none" strike="noStrike" cap="none" dirty="0">
                          <a:latin typeface="Calibri"/>
                          <a:ea typeface="Calibri"/>
                          <a:cs typeface="Calibri"/>
                          <a:sym typeface="Calibri"/>
                        </a:rPr>
                        <a:t>Brief 4</a:t>
                      </a:r>
                      <a:endParaRPr sz="28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800" b="1" dirty="0">
                          <a:latin typeface="Calibri"/>
                          <a:ea typeface="Calibri"/>
                          <a:cs typeface="Calibri"/>
                          <a:sym typeface="Calibri"/>
                        </a:rPr>
                        <a:t>Brief 5</a:t>
                      </a:r>
                      <a:endParaRPr sz="28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800" b="1" dirty="0">
                          <a:latin typeface="Calibri"/>
                          <a:ea typeface="Calibri"/>
                          <a:cs typeface="Calibri"/>
                          <a:sym typeface="Calibri"/>
                        </a:rPr>
                        <a:t>Brief 6</a:t>
                      </a:r>
                      <a:endParaRPr sz="2800" b="1"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b="1" u="none" strike="noStrike" cap="none" dirty="0">
                          <a:latin typeface="Calibri"/>
                          <a:ea typeface="Calibri"/>
                          <a:cs typeface="Calibri"/>
                          <a:sym typeface="Calibri"/>
                        </a:rPr>
                        <a:t>Total</a:t>
                      </a:r>
                      <a:endParaRPr sz="28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670125">
                <a:tc>
                  <a:txBody>
                    <a:bodyPr/>
                    <a:lstStyle/>
                    <a:p>
                      <a:pPr marL="0" marR="0" lvl="0" indent="0" algn="l" rtl="0">
                        <a:lnSpc>
                          <a:spcPct val="100000"/>
                        </a:lnSpc>
                        <a:spcBef>
                          <a:spcPts val="0"/>
                        </a:spcBef>
                        <a:spcAft>
                          <a:spcPts val="0"/>
                        </a:spcAft>
                        <a:buClr>
                          <a:srgbClr val="000000"/>
                        </a:buClr>
                        <a:buSzPts val="2800"/>
                        <a:buFont typeface="Arial"/>
                        <a:buNone/>
                      </a:pPr>
                      <a:r>
                        <a:rPr lang="en-US" sz="2800" u="none" strike="noStrike" cap="none" dirty="0">
                          <a:latin typeface="Calibri"/>
                          <a:ea typeface="Calibri"/>
                          <a:cs typeface="Calibri"/>
                          <a:sym typeface="Calibri"/>
                        </a:rPr>
                        <a:t>Noah</a:t>
                      </a:r>
                      <a:endParaRPr sz="2800" u="none" strike="noStrike" cap="none" dirty="0">
                        <a:latin typeface="Calibri"/>
                        <a:ea typeface="Calibri"/>
                        <a:cs typeface="Calibri"/>
                        <a:sym typeface="Calibri"/>
                      </a:endParaRPr>
                    </a:p>
                  </a:txBody>
                  <a:tcPr marL="91425" marR="91425" marT="91425" marB="91425">
                    <a:lnT w="38100" cap="flat" cmpd="sng">
                      <a:solidFill>
                        <a:srgbClr val="9E9E9E"/>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dirty="0">
                          <a:latin typeface="Calibri"/>
                          <a:ea typeface="Calibri"/>
                          <a:cs typeface="Calibri"/>
                          <a:sym typeface="Calibri"/>
                        </a:rPr>
                        <a:t>15</a:t>
                      </a:r>
                      <a:endParaRPr sz="2800" u="none" strike="noStrike" cap="none" dirty="0">
                        <a:latin typeface="Calibri"/>
                        <a:ea typeface="Calibri"/>
                        <a:cs typeface="Calibri"/>
                        <a:sym typeface="Calibri"/>
                      </a:endParaRPr>
                    </a:p>
                  </a:txBody>
                  <a:tcPr marL="91425" marR="91425" marT="91425" marB="91425">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dirty="0">
                          <a:latin typeface="Calibri"/>
                          <a:ea typeface="Calibri"/>
                          <a:cs typeface="Calibri"/>
                          <a:sym typeface="Calibri"/>
                        </a:rPr>
                        <a:t>28</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dirty="0">
                          <a:latin typeface="Calibri"/>
                          <a:ea typeface="Calibri"/>
                          <a:cs typeface="Calibri"/>
                          <a:sym typeface="Calibri"/>
                        </a:rPr>
                        <a:t>23</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dirty="0">
                          <a:latin typeface="Calibri"/>
                          <a:ea typeface="Calibri"/>
                          <a:cs typeface="Calibri"/>
                          <a:sym typeface="Calibri"/>
                        </a:rPr>
                        <a:t>30</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800" dirty="0">
                          <a:latin typeface="Calibri"/>
                          <a:ea typeface="Calibri"/>
                          <a:cs typeface="Calibri"/>
                          <a:sym typeface="Calibri"/>
                        </a:rPr>
                        <a:t>64</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800" dirty="0">
                          <a:latin typeface="Calibri"/>
                          <a:ea typeface="Calibri"/>
                          <a:cs typeface="Calibri"/>
                          <a:sym typeface="Calibri"/>
                        </a:rPr>
                        <a:t>7</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dirty="0">
                          <a:latin typeface="Calibri"/>
                          <a:ea typeface="Calibri"/>
                          <a:cs typeface="Calibri"/>
                          <a:sym typeface="Calibri"/>
                        </a:rPr>
                        <a:t>167</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670125">
                <a:tc>
                  <a:txBody>
                    <a:bodyPr/>
                    <a:lstStyle/>
                    <a:p>
                      <a:pPr marL="0" marR="0" lvl="0" indent="0" algn="l" rtl="0">
                        <a:lnSpc>
                          <a:spcPct val="100000"/>
                        </a:lnSpc>
                        <a:spcBef>
                          <a:spcPts val="0"/>
                        </a:spcBef>
                        <a:spcAft>
                          <a:spcPts val="0"/>
                        </a:spcAft>
                        <a:buClr>
                          <a:srgbClr val="000000"/>
                        </a:buClr>
                        <a:buSzPts val="2800"/>
                        <a:buFont typeface="Arial"/>
                        <a:buNone/>
                      </a:pPr>
                      <a:r>
                        <a:rPr lang="en-US" sz="2800" u="none" strike="noStrike" cap="none" dirty="0">
                          <a:latin typeface="Calibri"/>
                          <a:ea typeface="Calibri"/>
                          <a:cs typeface="Calibri"/>
                          <a:sym typeface="Calibri"/>
                        </a:rPr>
                        <a:t>Adam</a:t>
                      </a:r>
                      <a:endParaRPr sz="2800" u="none" strike="noStrike" cap="none" dirty="0">
                        <a:latin typeface="Calibri"/>
                        <a:ea typeface="Calibri"/>
                        <a:cs typeface="Calibri"/>
                        <a:sym typeface="Calibri"/>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dirty="0">
                          <a:latin typeface="Calibri"/>
                          <a:ea typeface="Calibri"/>
                          <a:cs typeface="Calibri"/>
                          <a:sym typeface="Calibri"/>
                        </a:rPr>
                        <a:t>5</a:t>
                      </a:r>
                      <a:endParaRPr sz="2800" u="none" strike="noStrike" cap="none" dirty="0">
                        <a:latin typeface="Calibri"/>
                        <a:ea typeface="Calibri"/>
                        <a:cs typeface="Calibri"/>
                        <a:sym typeface="Calibri"/>
                      </a:endParaRPr>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dirty="0">
                          <a:latin typeface="Calibri"/>
                          <a:ea typeface="Calibri"/>
                          <a:cs typeface="Calibri"/>
                          <a:sym typeface="Calibri"/>
                        </a:rPr>
                        <a:t>18</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dirty="0">
                          <a:latin typeface="Calibri"/>
                          <a:ea typeface="Calibri"/>
                          <a:cs typeface="Calibri"/>
                          <a:sym typeface="Calibri"/>
                        </a:rPr>
                        <a:t>8</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dirty="0">
                          <a:latin typeface="Calibri"/>
                          <a:ea typeface="Calibri"/>
                          <a:cs typeface="Calibri"/>
                          <a:sym typeface="Calibri"/>
                        </a:rPr>
                        <a:t>8</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800" dirty="0">
                          <a:latin typeface="Calibri"/>
                          <a:ea typeface="Calibri"/>
                          <a:cs typeface="Calibri"/>
                          <a:sym typeface="Calibri"/>
                        </a:rPr>
                        <a:t>24</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800" dirty="0">
                          <a:latin typeface="Calibri"/>
                          <a:ea typeface="Calibri"/>
                          <a:cs typeface="Calibri"/>
                          <a:sym typeface="Calibri"/>
                        </a:rPr>
                        <a:t>2</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dirty="0">
                          <a:latin typeface="Calibri"/>
                          <a:ea typeface="Calibri"/>
                          <a:cs typeface="Calibri"/>
                          <a:sym typeface="Calibri"/>
                        </a:rPr>
                        <a:t>65</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670125">
                <a:tc>
                  <a:txBody>
                    <a:bodyPr/>
                    <a:lstStyle/>
                    <a:p>
                      <a:pPr marL="0" marR="0" lvl="0" indent="0" algn="l" rtl="0">
                        <a:lnSpc>
                          <a:spcPct val="100000"/>
                        </a:lnSpc>
                        <a:spcBef>
                          <a:spcPts val="0"/>
                        </a:spcBef>
                        <a:spcAft>
                          <a:spcPts val="0"/>
                        </a:spcAft>
                        <a:buClr>
                          <a:srgbClr val="000000"/>
                        </a:buClr>
                        <a:buSzPts val="2800"/>
                        <a:buFont typeface="Arial"/>
                        <a:buNone/>
                      </a:pPr>
                      <a:r>
                        <a:rPr lang="en-US" sz="2800" u="none" strike="noStrike" cap="none" dirty="0">
                          <a:latin typeface="Calibri"/>
                          <a:ea typeface="Calibri"/>
                          <a:cs typeface="Calibri"/>
                          <a:sym typeface="Calibri"/>
                        </a:rPr>
                        <a:t>Will</a:t>
                      </a:r>
                      <a:endParaRPr sz="2800" u="none" strike="noStrike" cap="none" dirty="0">
                        <a:latin typeface="Calibri"/>
                        <a:ea typeface="Calibri"/>
                        <a:cs typeface="Calibri"/>
                        <a:sym typeface="Calibri"/>
                      </a:endParaRPr>
                    </a:p>
                  </a:txBody>
                  <a:tcPr marL="91425" marR="91425" marT="91425" marB="91425">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dirty="0">
                          <a:latin typeface="Calibri"/>
                          <a:ea typeface="Calibri"/>
                          <a:cs typeface="Calibri"/>
                          <a:sym typeface="Calibri"/>
                        </a:rPr>
                        <a:t>7</a:t>
                      </a:r>
                      <a:endParaRPr sz="2800" u="none" strike="noStrike" cap="none" dirty="0">
                        <a:latin typeface="Calibri"/>
                        <a:ea typeface="Calibri"/>
                        <a:cs typeface="Calibri"/>
                        <a:sym typeface="Calibri"/>
                      </a:endParaRPr>
                    </a:p>
                  </a:txBody>
                  <a:tcPr marL="91425" marR="91425" marT="91425" marB="91425">
                    <a:lnR w="9525" cap="flat" cmpd="sng">
                      <a:solidFill>
                        <a:srgbClr val="9E9E9E"/>
                      </a:solidFill>
                      <a:prstDash val="solid"/>
                      <a:round/>
                      <a:headEnd type="none" w="sm" len="sm"/>
                      <a:tailEnd type="none" w="sm" len="sm"/>
                    </a:lnR>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dirty="0">
                          <a:latin typeface="Calibri"/>
                          <a:ea typeface="Calibri"/>
                          <a:cs typeface="Calibri"/>
                          <a:sym typeface="Calibri"/>
                        </a:rPr>
                        <a:t>20</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dirty="0">
                          <a:latin typeface="Calibri"/>
                          <a:ea typeface="Calibri"/>
                          <a:cs typeface="Calibri"/>
                          <a:sym typeface="Calibri"/>
                        </a:rPr>
                        <a:t>5</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dirty="0">
                          <a:latin typeface="Calibri"/>
                          <a:ea typeface="Calibri"/>
                          <a:cs typeface="Calibri"/>
                          <a:sym typeface="Calibri"/>
                        </a:rPr>
                        <a:t>3</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800" dirty="0">
                          <a:latin typeface="Calibri"/>
                          <a:ea typeface="Calibri"/>
                          <a:cs typeface="Calibri"/>
                          <a:sym typeface="Calibri"/>
                        </a:rPr>
                        <a:t>20</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800" dirty="0">
                          <a:latin typeface="Calibri"/>
                          <a:ea typeface="Calibri"/>
                          <a:cs typeface="Calibri"/>
                          <a:sym typeface="Calibri"/>
                        </a:rPr>
                        <a:t>3</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dirty="0">
                          <a:latin typeface="Calibri"/>
                          <a:ea typeface="Calibri"/>
                          <a:cs typeface="Calibri"/>
                          <a:sym typeface="Calibri"/>
                        </a:rPr>
                        <a:t>58</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670125">
                <a:tc>
                  <a:txBody>
                    <a:bodyPr/>
                    <a:lstStyle/>
                    <a:p>
                      <a:pPr marL="0" marR="0" lvl="0" indent="0" algn="l" rtl="0">
                        <a:lnSpc>
                          <a:spcPct val="100000"/>
                        </a:lnSpc>
                        <a:spcBef>
                          <a:spcPts val="0"/>
                        </a:spcBef>
                        <a:spcAft>
                          <a:spcPts val="0"/>
                        </a:spcAft>
                        <a:buClr>
                          <a:srgbClr val="000000"/>
                        </a:buClr>
                        <a:buSzPts val="2800"/>
                        <a:buFont typeface="Arial"/>
                        <a:buNone/>
                      </a:pPr>
                      <a:r>
                        <a:rPr lang="en-US" sz="2800" b="1" u="none" strike="noStrike" cap="none" dirty="0">
                          <a:latin typeface="Calibri"/>
                          <a:ea typeface="Calibri"/>
                          <a:cs typeface="Calibri"/>
                          <a:sym typeface="Calibri"/>
                        </a:rPr>
                        <a:t>Total</a:t>
                      </a:r>
                      <a:endParaRPr sz="2800" b="1" u="none" strike="noStrike" cap="none" dirty="0">
                        <a:latin typeface="Calibri"/>
                        <a:ea typeface="Calibri"/>
                        <a:cs typeface="Calibri"/>
                        <a:sym typeface="Calibri"/>
                      </a:endParaRPr>
                    </a:p>
                  </a:txBody>
                  <a:tcPr marL="91425" marR="91425" marT="91425" marB="91425">
                    <a:lnT w="38100" cap="flat" cmpd="sng">
                      <a:solidFill>
                        <a:srgbClr val="9E9E9E"/>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dirty="0">
                          <a:latin typeface="Calibri"/>
                          <a:ea typeface="Calibri"/>
                          <a:cs typeface="Calibri"/>
                          <a:sym typeface="Calibri"/>
                        </a:rPr>
                        <a:t>29</a:t>
                      </a:r>
                      <a:endParaRPr sz="2800" u="none" strike="noStrike" cap="none" dirty="0">
                        <a:latin typeface="Calibri"/>
                        <a:ea typeface="Calibri"/>
                        <a:cs typeface="Calibri"/>
                        <a:sym typeface="Calibri"/>
                      </a:endParaRPr>
                    </a:p>
                  </a:txBody>
                  <a:tcPr marL="91425" marR="91425" marT="91425" marB="91425">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dirty="0">
                          <a:latin typeface="Calibri"/>
                          <a:ea typeface="Calibri"/>
                          <a:cs typeface="Calibri"/>
                          <a:sym typeface="Calibri"/>
                        </a:rPr>
                        <a:t>66</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dirty="0">
                          <a:latin typeface="Calibri"/>
                          <a:ea typeface="Calibri"/>
                          <a:cs typeface="Calibri"/>
                          <a:sym typeface="Calibri"/>
                        </a:rPr>
                        <a:t>36</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dirty="0">
                          <a:latin typeface="Calibri"/>
                          <a:ea typeface="Calibri"/>
                          <a:cs typeface="Calibri"/>
                          <a:sym typeface="Calibri"/>
                        </a:rPr>
                        <a:t>41</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800" dirty="0">
                          <a:latin typeface="Calibri"/>
                          <a:ea typeface="Calibri"/>
                          <a:cs typeface="Calibri"/>
                          <a:sym typeface="Calibri"/>
                        </a:rPr>
                        <a:t>108</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800" dirty="0">
                          <a:latin typeface="Calibri"/>
                          <a:ea typeface="Calibri"/>
                          <a:cs typeface="Calibri"/>
                          <a:sym typeface="Calibri"/>
                        </a:rPr>
                        <a:t>12</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dirty="0">
                          <a:latin typeface="Calibri"/>
                          <a:ea typeface="Calibri"/>
                          <a:cs typeface="Calibri"/>
                          <a:sym typeface="Calibri"/>
                        </a:rPr>
                        <a:t>290</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20" name="Google Shape;420;g34b2f561795_6_8"/>
          <p:cNvSpPr txBox="1"/>
          <p:nvPr/>
        </p:nvSpPr>
        <p:spPr>
          <a:xfrm>
            <a:off x="517350" y="4731975"/>
            <a:ext cx="11212200" cy="17451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chemeClr val="dk2"/>
              </a:buClr>
              <a:buSzPts val="2400"/>
              <a:buChar char="●"/>
            </a:pPr>
            <a:r>
              <a:rPr lang="en-US" sz="2400" dirty="0">
                <a:solidFill>
                  <a:schemeClr val="dk2"/>
                </a:solidFill>
              </a:rPr>
              <a:t>Total work hours for each semester = 193 + 290 = 483. Original estimated effort ~= 450 hours. </a:t>
            </a:r>
            <a:endParaRPr sz="2400" dirty="0">
              <a:solidFill>
                <a:schemeClr val="dk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g349df81d0fa_0_98"/>
          <p:cNvSpPr txBox="1">
            <a:spLocks noGrp="1"/>
          </p:cNvSpPr>
          <p:nvPr>
            <p:ph type="title"/>
          </p:nvPr>
        </p:nvSpPr>
        <p:spPr>
          <a:xfrm>
            <a:off x="304800" y="311383"/>
            <a:ext cx="11430000" cy="83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Calibri"/>
                <a:ea typeface="Calibri"/>
                <a:cs typeface="Calibri"/>
                <a:sym typeface="Calibri"/>
              </a:rPr>
              <a:t>Future Work</a:t>
            </a:r>
            <a:endParaRPr dirty="0">
              <a:latin typeface="Calibri"/>
              <a:ea typeface="Calibri"/>
              <a:cs typeface="Calibri"/>
              <a:sym typeface="Calibri"/>
            </a:endParaRPr>
          </a:p>
        </p:txBody>
      </p:sp>
      <p:sp>
        <p:nvSpPr>
          <p:cNvPr id="427" name="Google Shape;427;g349df81d0fa_0_98"/>
          <p:cNvSpPr txBox="1">
            <a:spLocks noGrp="1"/>
          </p:cNvSpPr>
          <p:nvPr>
            <p:ph type="body" idx="1"/>
          </p:nvPr>
        </p:nvSpPr>
        <p:spPr>
          <a:xfrm>
            <a:off x="304800" y="1253325"/>
            <a:ext cx="11430000" cy="5223600"/>
          </a:xfrm>
          <a:prstGeom prst="rect">
            <a:avLst/>
          </a:prstGeom>
        </p:spPr>
        <p:txBody>
          <a:bodyPr spcFirstLastPara="1" wrap="square" lIns="91425" tIns="45700" rIns="91425" bIns="45700" anchor="t" anchorCtr="0">
            <a:noAutofit/>
          </a:bodyPr>
          <a:lstStyle/>
          <a:p>
            <a:pPr marL="0" lvl="0" indent="0" algn="l" rtl="0">
              <a:lnSpc>
                <a:spcPct val="100000"/>
              </a:lnSpc>
              <a:spcBef>
                <a:spcPts val="1000"/>
              </a:spcBef>
              <a:spcAft>
                <a:spcPts val="0"/>
              </a:spcAft>
              <a:buNone/>
            </a:pPr>
            <a:r>
              <a:rPr lang="en-US" dirty="0">
                <a:latin typeface="Calibri"/>
                <a:ea typeface="Calibri"/>
                <a:cs typeface="Calibri"/>
                <a:sym typeface="Calibri"/>
              </a:rPr>
              <a:t>Some goals we would set if given more time to work on the current project include:</a:t>
            </a:r>
            <a:endParaRPr dirty="0">
              <a:latin typeface="Calibri"/>
              <a:ea typeface="Calibri"/>
              <a:cs typeface="Calibri"/>
              <a:sym typeface="Calibri"/>
            </a:endParaRPr>
          </a:p>
          <a:p>
            <a:pPr marL="457200" lvl="0" indent="-381000" algn="l" rtl="0">
              <a:lnSpc>
                <a:spcPct val="100000"/>
              </a:lnSpc>
              <a:spcBef>
                <a:spcPts val="1000"/>
              </a:spcBef>
              <a:spcAft>
                <a:spcPts val="0"/>
              </a:spcAft>
              <a:buSzPts val="2400"/>
              <a:buFont typeface="Calibri"/>
              <a:buAutoNum type="arabicPeriod"/>
            </a:pPr>
            <a:r>
              <a:rPr lang="en-US" b="1" dirty="0">
                <a:latin typeface="Calibri"/>
                <a:ea typeface="Calibri"/>
                <a:cs typeface="Calibri"/>
                <a:sym typeface="Calibri"/>
              </a:rPr>
              <a:t>Extend the fuzzing workflow to include other network-based fuzzing and attack tools</a:t>
            </a:r>
            <a:endParaRPr dirty="0">
              <a:latin typeface="Calibri"/>
              <a:ea typeface="Calibri"/>
              <a:cs typeface="Calibri"/>
              <a:sym typeface="Calibri"/>
            </a:endParaRPr>
          </a:p>
          <a:p>
            <a:pPr marL="914400" lvl="0" indent="-355600" algn="l" rtl="0">
              <a:lnSpc>
                <a:spcPct val="100000"/>
              </a:lnSpc>
              <a:spcBef>
                <a:spcPts val="0"/>
              </a:spcBef>
              <a:spcAft>
                <a:spcPts val="0"/>
              </a:spcAft>
              <a:buSzPts val="2000"/>
              <a:buFont typeface="Calibri"/>
              <a:buChar char="●"/>
            </a:pPr>
            <a:r>
              <a:rPr lang="en-US" sz="2000" dirty="0">
                <a:latin typeface="Calibri"/>
                <a:ea typeface="Calibri"/>
                <a:cs typeface="Calibri"/>
                <a:sym typeface="Calibri"/>
              </a:rPr>
              <a:t>While our first semester’s efforts focused on testing several fuzzing tools to use for the fuzzing workflow, there are still many available on the market we did not have time to assess. </a:t>
            </a:r>
            <a:endParaRPr sz="2000" dirty="0">
              <a:latin typeface="Calibri"/>
              <a:ea typeface="Calibri"/>
              <a:cs typeface="Calibri"/>
              <a:sym typeface="Calibri"/>
            </a:endParaRPr>
          </a:p>
          <a:p>
            <a:pPr marL="914400" lvl="0" indent="-355600" algn="l" rtl="0">
              <a:lnSpc>
                <a:spcPct val="100000"/>
              </a:lnSpc>
              <a:spcBef>
                <a:spcPts val="0"/>
              </a:spcBef>
              <a:spcAft>
                <a:spcPts val="0"/>
              </a:spcAft>
              <a:buSzPts val="2000"/>
              <a:buFont typeface="Calibri"/>
              <a:buChar char="●"/>
            </a:pPr>
            <a:r>
              <a:rPr lang="en-US" sz="2000" dirty="0">
                <a:latin typeface="Calibri"/>
                <a:ea typeface="Calibri"/>
                <a:cs typeface="Calibri"/>
                <a:sym typeface="Calibri"/>
              </a:rPr>
              <a:t>Time/effort required would depend on the scope of additional tools, but could vary from a few weeks or an entirely new project. </a:t>
            </a:r>
            <a:endParaRPr sz="2000" dirty="0">
              <a:latin typeface="Calibri"/>
              <a:ea typeface="Calibri"/>
              <a:cs typeface="Calibri"/>
              <a:sym typeface="Calibri"/>
            </a:endParaRPr>
          </a:p>
          <a:p>
            <a:pPr marL="457200" lvl="0" indent="-381000" algn="l" rtl="0">
              <a:lnSpc>
                <a:spcPct val="100000"/>
              </a:lnSpc>
              <a:spcBef>
                <a:spcPts val="1000"/>
              </a:spcBef>
              <a:spcAft>
                <a:spcPts val="0"/>
              </a:spcAft>
              <a:buSzPts val="2400"/>
              <a:buFont typeface="Calibri"/>
              <a:buAutoNum type="arabicPeriod"/>
            </a:pPr>
            <a:r>
              <a:rPr lang="en-US" b="1" dirty="0">
                <a:latin typeface="Calibri"/>
                <a:ea typeface="Calibri"/>
                <a:cs typeface="Calibri"/>
                <a:sym typeface="Calibri"/>
              </a:rPr>
              <a:t>Explore other AI’s to use for generating attack tools</a:t>
            </a:r>
            <a:endParaRPr b="1" dirty="0">
              <a:latin typeface="Calibri"/>
              <a:ea typeface="Calibri"/>
              <a:cs typeface="Calibri"/>
              <a:sym typeface="Calibri"/>
            </a:endParaRPr>
          </a:p>
          <a:p>
            <a:pPr marL="914400" lvl="1" indent="-355600" algn="l" rtl="0">
              <a:lnSpc>
                <a:spcPct val="100000"/>
              </a:lnSpc>
              <a:spcBef>
                <a:spcPts val="0"/>
              </a:spcBef>
              <a:spcAft>
                <a:spcPts val="0"/>
              </a:spcAft>
              <a:buSzPts val="2000"/>
              <a:buFont typeface="Calibri"/>
              <a:buChar char="●"/>
            </a:pPr>
            <a:r>
              <a:rPr lang="en-US" sz="2000" dirty="0">
                <a:latin typeface="Calibri"/>
                <a:ea typeface="Calibri"/>
                <a:cs typeface="Calibri"/>
                <a:sym typeface="Calibri"/>
              </a:rPr>
              <a:t>Time/effort required would likely be similar to this semester - two AI models for three different attack tools. </a:t>
            </a:r>
            <a:endParaRPr dirty="0">
              <a:latin typeface="Calibri"/>
              <a:ea typeface="Calibri"/>
              <a:cs typeface="Calibri"/>
              <a:sym typeface="Calibri"/>
            </a:endParaRPr>
          </a:p>
          <a:p>
            <a:pPr marL="457200" lvl="0" indent="-381000" algn="l" rtl="0">
              <a:lnSpc>
                <a:spcPct val="100000"/>
              </a:lnSpc>
              <a:spcBef>
                <a:spcPts val="1000"/>
              </a:spcBef>
              <a:spcAft>
                <a:spcPts val="0"/>
              </a:spcAft>
              <a:buSzPts val="2400"/>
              <a:buFont typeface="Calibri"/>
              <a:buAutoNum type="arabicPeriod"/>
            </a:pPr>
            <a:r>
              <a:rPr lang="en-US" b="1" dirty="0">
                <a:latin typeface="Calibri"/>
                <a:ea typeface="Calibri"/>
                <a:cs typeface="Calibri"/>
                <a:sym typeface="Calibri"/>
              </a:rPr>
              <a:t>Implement attack tool traffic identification to the Python replay service</a:t>
            </a:r>
            <a:endParaRPr dirty="0">
              <a:latin typeface="Calibri"/>
              <a:ea typeface="Calibri"/>
              <a:cs typeface="Calibri"/>
              <a:sym typeface="Calibri"/>
            </a:endParaRPr>
          </a:p>
          <a:p>
            <a:pPr marL="914400" lvl="0" indent="-355600" algn="l" rtl="0">
              <a:lnSpc>
                <a:spcPct val="100000"/>
              </a:lnSpc>
              <a:spcBef>
                <a:spcPts val="0"/>
              </a:spcBef>
              <a:spcAft>
                <a:spcPts val="0"/>
              </a:spcAft>
              <a:buSzPts val="2000"/>
              <a:buFont typeface="Calibri"/>
              <a:buChar char="●"/>
            </a:pPr>
            <a:r>
              <a:rPr lang="en-US" sz="2000" dirty="0">
                <a:latin typeface="Calibri"/>
                <a:ea typeface="Calibri"/>
                <a:cs typeface="Calibri"/>
                <a:sym typeface="Calibri"/>
              </a:rPr>
              <a:t>Time/effort required would most likely warrant an entire design project - two semesters. This was originally planned, but dropped by recommendation of the sponsor. </a:t>
            </a:r>
            <a:endParaRPr sz="2000" dirty="0">
              <a:latin typeface="Calibri"/>
              <a:ea typeface="Calibri"/>
              <a:cs typeface="Calibri"/>
              <a:sym typeface="Calibri"/>
            </a:endParaRPr>
          </a:p>
        </p:txBody>
      </p:sp>
      <p:sp>
        <p:nvSpPr>
          <p:cNvPr id="428" name="Google Shape;428;g349df81d0fa_0_98"/>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429" name="Google Shape;429;g349df81d0fa_0_98"/>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39</a:t>
            </a:fld>
            <a:endParaRPr dirty="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3"/>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91" name="Google Shape;91;p3"/>
          <p:cNvSpPr txBox="1">
            <a:spLocks noGrp="1"/>
          </p:cNvSpPr>
          <p:nvPr>
            <p:ph type="title"/>
          </p:nvPr>
        </p:nvSpPr>
        <p:spPr>
          <a:xfrm>
            <a:off x="304800" y="311383"/>
            <a:ext cx="11430000" cy="83161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dirty="0">
                <a:latin typeface="Calibri"/>
                <a:ea typeface="Calibri"/>
                <a:cs typeface="Calibri"/>
                <a:sym typeface="Calibri"/>
              </a:rPr>
              <a:t>Charger Active Defense Overview</a:t>
            </a:r>
            <a:endParaRPr dirty="0">
              <a:latin typeface="Calibri"/>
              <a:ea typeface="Calibri"/>
              <a:cs typeface="Calibri"/>
              <a:sym typeface="Calibri"/>
            </a:endParaRPr>
          </a:p>
        </p:txBody>
      </p:sp>
      <p:sp>
        <p:nvSpPr>
          <p:cNvPr id="92" name="Google Shape;92;p3"/>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4</a:t>
            </a:fld>
            <a:endParaRPr dirty="0">
              <a:solidFill>
                <a:schemeClr val="lt1"/>
              </a:solidFill>
            </a:endParaRPr>
          </a:p>
        </p:txBody>
      </p:sp>
      <p:pic>
        <p:nvPicPr>
          <p:cNvPr id="93" name="Google Shape;93;p3"/>
          <p:cNvPicPr preferRelativeResize="0"/>
          <p:nvPr/>
        </p:nvPicPr>
        <p:blipFill rotWithShape="1">
          <a:blip r:embed="rId3">
            <a:alphaModFix/>
          </a:blip>
          <a:srcRect/>
          <a:stretch/>
        </p:blipFill>
        <p:spPr>
          <a:xfrm>
            <a:off x="853150" y="979175"/>
            <a:ext cx="10333281" cy="54978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g349df81d0fa_0_14"/>
          <p:cNvSpPr txBox="1">
            <a:spLocks noGrp="1"/>
          </p:cNvSpPr>
          <p:nvPr>
            <p:ph type="title"/>
          </p:nvPr>
        </p:nvSpPr>
        <p:spPr>
          <a:xfrm>
            <a:off x="304800" y="311383"/>
            <a:ext cx="11430000" cy="83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Calibri"/>
                <a:ea typeface="Calibri"/>
                <a:cs typeface="Calibri"/>
                <a:sym typeface="Calibri"/>
              </a:rPr>
              <a:t>Lessons Learned</a:t>
            </a:r>
            <a:endParaRPr dirty="0">
              <a:latin typeface="Calibri"/>
              <a:ea typeface="Calibri"/>
              <a:cs typeface="Calibri"/>
              <a:sym typeface="Calibri"/>
            </a:endParaRPr>
          </a:p>
        </p:txBody>
      </p:sp>
      <p:sp>
        <p:nvSpPr>
          <p:cNvPr id="436" name="Google Shape;436;g349df81d0fa_0_14"/>
          <p:cNvSpPr txBox="1">
            <a:spLocks noGrp="1"/>
          </p:cNvSpPr>
          <p:nvPr>
            <p:ph type="body" idx="1"/>
          </p:nvPr>
        </p:nvSpPr>
        <p:spPr>
          <a:xfrm>
            <a:off x="304800" y="1253330"/>
            <a:ext cx="11430000" cy="4995000"/>
          </a:xfrm>
          <a:prstGeom prst="rect">
            <a:avLst/>
          </a:prstGeom>
        </p:spPr>
        <p:txBody>
          <a:bodyPr spcFirstLastPara="1" wrap="square" lIns="91425" tIns="45700" rIns="91425" bIns="45700" anchor="t" anchorCtr="0">
            <a:noAutofit/>
          </a:bodyPr>
          <a:lstStyle/>
          <a:p>
            <a:pPr marL="457200" lvl="0" indent="-355600" algn="l" rtl="0">
              <a:lnSpc>
                <a:spcPct val="100000"/>
              </a:lnSpc>
              <a:spcBef>
                <a:spcPts val="1000"/>
              </a:spcBef>
              <a:spcAft>
                <a:spcPts val="0"/>
              </a:spcAft>
              <a:buSzPts val="2000"/>
              <a:buFont typeface="Calibri"/>
              <a:buChar char="●"/>
            </a:pPr>
            <a:r>
              <a:rPr lang="en-US" dirty="0">
                <a:latin typeface="Calibri"/>
                <a:ea typeface="Calibri"/>
                <a:cs typeface="Calibri"/>
                <a:sym typeface="Calibri"/>
              </a:rPr>
              <a:t>Multi-threaded applications are often resistant to crashing and hanging, making fuzz-testing difficult</a:t>
            </a:r>
            <a:endParaRPr dirty="0">
              <a:latin typeface="Calibri"/>
              <a:ea typeface="Calibri"/>
              <a:cs typeface="Calibri"/>
              <a:sym typeface="Calibri"/>
            </a:endParaRPr>
          </a:p>
          <a:p>
            <a:pPr marL="457200" lvl="0" indent="-355600" algn="l" rtl="0">
              <a:lnSpc>
                <a:spcPct val="100000"/>
              </a:lnSpc>
              <a:spcBef>
                <a:spcPts val="0"/>
              </a:spcBef>
              <a:spcAft>
                <a:spcPts val="0"/>
              </a:spcAft>
              <a:buSzPts val="2000"/>
              <a:buFont typeface="Calibri"/>
              <a:buChar char="●"/>
            </a:pPr>
            <a:r>
              <a:rPr lang="en-US" dirty="0">
                <a:latin typeface="Calibri"/>
                <a:ea typeface="Calibri"/>
                <a:cs typeface="Calibri"/>
                <a:sym typeface="Calibri"/>
              </a:rPr>
              <a:t>GitHub copilot educational licenses have a several day approval process</a:t>
            </a:r>
            <a:endParaRPr dirty="0">
              <a:latin typeface="Calibri"/>
              <a:ea typeface="Calibri"/>
              <a:cs typeface="Calibri"/>
              <a:sym typeface="Calibri"/>
            </a:endParaRPr>
          </a:p>
          <a:p>
            <a:pPr marL="914400" lvl="1" indent="-374650" algn="l" rtl="0">
              <a:lnSpc>
                <a:spcPct val="100000"/>
              </a:lnSpc>
              <a:spcBef>
                <a:spcPts val="0"/>
              </a:spcBef>
              <a:spcAft>
                <a:spcPts val="0"/>
              </a:spcAft>
              <a:buSzPts val="2300"/>
              <a:buFont typeface="Calibri"/>
              <a:buChar char="○"/>
            </a:pPr>
            <a:r>
              <a:rPr lang="en-US" sz="2400" dirty="0">
                <a:latin typeface="Calibri"/>
                <a:ea typeface="Calibri"/>
                <a:cs typeface="Calibri"/>
                <a:sym typeface="Calibri"/>
              </a:rPr>
              <a:t>We were able start a one-month trial for Pro while we waited</a:t>
            </a:r>
            <a:endParaRPr sz="2400" dirty="0">
              <a:latin typeface="Calibri"/>
              <a:ea typeface="Calibri"/>
              <a:cs typeface="Calibri"/>
              <a:sym typeface="Calibri"/>
            </a:endParaRPr>
          </a:p>
          <a:p>
            <a:pPr marL="457200" lvl="0" indent="-355600" algn="l" rtl="0">
              <a:lnSpc>
                <a:spcPct val="100000"/>
              </a:lnSpc>
              <a:spcBef>
                <a:spcPts val="0"/>
              </a:spcBef>
              <a:spcAft>
                <a:spcPts val="0"/>
              </a:spcAft>
              <a:buSzPts val="2000"/>
              <a:buFont typeface="Calibri"/>
              <a:buChar char="●"/>
            </a:pPr>
            <a:r>
              <a:rPr lang="en-US" dirty="0">
                <a:latin typeface="Calibri"/>
                <a:ea typeface="Calibri"/>
                <a:cs typeface="Calibri"/>
                <a:sym typeface="Calibri"/>
              </a:rPr>
              <a:t>ThreadSanitizer output does not display when using AFLnet</a:t>
            </a:r>
            <a:endParaRPr dirty="0">
              <a:latin typeface="Calibri"/>
              <a:ea typeface="Calibri"/>
              <a:cs typeface="Calibri"/>
              <a:sym typeface="Calibri"/>
            </a:endParaRPr>
          </a:p>
          <a:p>
            <a:pPr marL="914400" lvl="1" indent="-374650" algn="l" rtl="0">
              <a:lnSpc>
                <a:spcPct val="100000"/>
              </a:lnSpc>
              <a:spcBef>
                <a:spcPts val="0"/>
              </a:spcBef>
              <a:spcAft>
                <a:spcPts val="0"/>
              </a:spcAft>
              <a:buSzPts val="2300"/>
              <a:buFont typeface="Calibri"/>
              <a:buChar char="○"/>
            </a:pPr>
            <a:r>
              <a:rPr lang="en-US" sz="2400" dirty="0">
                <a:latin typeface="Calibri"/>
                <a:ea typeface="Calibri"/>
                <a:cs typeface="Calibri"/>
                <a:sym typeface="Calibri"/>
              </a:rPr>
              <a:t>Fixed by piping the output to a file</a:t>
            </a:r>
            <a:endParaRPr sz="2400" dirty="0">
              <a:latin typeface="Calibri"/>
              <a:ea typeface="Calibri"/>
              <a:cs typeface="Calibri"/>
              <a:sym typeface="Calibri"/>
            </a:endParaRPr>
          </a:p>
          <a:p>
            <a:pPr marL="457200" lvl="0" indent="-355600" algn="l" rtl="0">
              <a:lnSpc>
                <a:spcPct val="100000"/>
              </a:lnSpc>
              <a:spcBef>
                <a:spcPts val="0"/>
              </a:spcBef>
              <a:spcAft>
                <a:spcPts val="0"/>
              </a:spcAft>
              <a:buSzPts val="2000"/>
              <a:buFont typeface="Calibri"/>
              <a:buChar char="●"/>
            </a:pPr>
            <a:r>
              <a:rPr lang="en-US" dirty="0">
                <a:latin typeface="Calibri"/>
                <a:ea typeface="Calibri"/>
                <a:cs typeface="Calibri"/>
                <a:sym typeface="Calibri"/>
              </a:rPr>
              <a:t>The Phind AI raises ethical and legal concerns when generating password brute forcing tools</a:t>
            </a:r>
            <a:endParaRPr dirty="0">
              <a:latin typeface="Calibri"/>
              <a:ea typeface="Calibri"/>
              <a:cs typeface="Calibri"/>
              <a:sym typeface="Calibri"/>
            </a:endParaRPr>
          </a:p>
        </p:txBody>
      </p:sp>
      <p:sp>
        <p:nvSpPr>
          <p:cNvPr id="437" name="Google Shape;437;g349df81d0fa_0_14"/>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438" name="Google Shape;438;g349df81d0fa_0_14"/>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40</a:t>
            </a:fld>
            <a:endParaRPr dirty="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g349df81d0fa_0_91"/>
          <p:cNvSpPr txBox="1">
            <a:spLocks noGrp="1"/>
          </p:cNvSpPr>
          <p:nvPr>
            <p:ph type="title"/>
          </p:nvPr>
        </p:nvSpPr>
        <p:spPr>
          <a:xfrm>
            <a:off x="304800" y="311383"/>
            <a:ext cx="11430000" cy="83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Calibri"/>
                <a:ea typeface="Calibri"/>
                <a:cs typeface="Calibri"/>
                <a:sym typeface="Calibri"/>
              </a:rPr>
              <a:t>Analysis of Modifications from Original Plan</a:t>
            </a:r>
            <a:endParaRPr dirty="0">
              <a:latin typeface="Calibri"/>
              <a:ea typeface="Calibri"/>
              <a:cs typeface="Calibri"/>
              <a:sym typeface="Calibri"/>
            </a:endParaRPr>
          </a:p>
        </p:txBody>
      </p:sp>
      <p:sp>
        <p:nvSpPr>
          <p:cNvPr id="454" name="Google Shape;454;g349df81d0fa_0_91"/>
          <p:cNvSpPr txBox="1">
            <a:spLocks noGrp="1"/>
          </p:cNvSpPr>
          <p:nvPr>
            <p:ph type="body" idx="1"/>
          </p:nvPr>
        </p:nvSpPr>
        <p:spPr>
          <a:xfrm>
            <a:off x="304800" y="1253330"/>
            <a:ext cx="11430000" cy="49950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b="1" dirty="0">
                <a:latin typeface="Calibri"/>
                <a:ea typeface="Calibri"/>
                <a:cs typeface="Calibri"/>
                <a:sym typeface="Calibri"/>
              </a:rPr>
              <a:t>Key Changes</a:t>
            </a:r>
            <a:endParaRPr b="1" dirty="0">
              <a:latin typeface="Calibri"/>
              <a:ea typeface="Calibri"/>
              <a:cs typeface="Calibri"/>
              <a:sym typeface="Calibri"/>
            </a:endParaRPr>
          </a:p>
          <a:p>
            <a:pPr marL="457200" lvl="0" indent="-342900" algn="l" rtl="0">
              <a:spcBef>
                <a:spcPts val="1000"/>
              </a:spcBef>
              <a:spcAft>
                <a:spcPts val="0"/>
              </a:spcAft>
              <a:buSzPts val="1800"/>
              <a:buFont typeface="Calibri"/>
              <a:buChar char="●"/>
            </a:pPr>
            <a:r>
              <a:rPr lang="en-US" dirty="0">
                <a:latin typeface="Calibri"/>
                <a:ea typeface="Calibri"/>
                <a:cs typeface="Calibri"/>
                <a:sym typeface="Calibri"/>
              </a:rPr>
              <a:t>Incoming traffic between attacker and victim VMs are assumed to be the attacking tool. </a:t>
            </a:r>
            <a:endParaRPr dirty="0">
              <a:latin typeface="Calibri"/>
              <a:ea typeface="Calibri"/>
              <a:cs typeface="Calibri"/>
              <a:sym typeface="Calibri"/>
            </a:endParaRPr>
          </a:p>
          <a:p>
            <a:pPr marL="914400" lvl="1" indent="-342900" algn="l" rtl="0">
              <a:spcBef>
                <a:spcPts val="0"/>
              </a:spcBef>
              <a:spcAft>
                <a:spcPts val="0"/>
              </a:spcAft>
              <a:buSzPts val="1800"/>
              <a:buFont typeface="Calibri"/>
              <a:buChar char="○"/>
            </a:pPr>
            <a:r>
              <a:rPr lang="en-US" dirty="0">
                <a:latin typeface="Calibri"/>
                <a:ea typeface="Calibri"/>
                <a:cs typeface="Calibri"/>
                <a:sym typeface="Calibri"/>
              </a:rPr>
              <a:t>Removed attack tool traffic identification requirement at recommendation of the sponsor due to added complexity and feasibility. </a:t>
            </a:r>
            <a:endParaRPr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dirty="0">
                <a:latin typeface="Calibri"/>
                <a:ea typeface="Calibri"/>
                <a:cs typeface="Calibri"/>
                <a:sym typeface="Calibri"/>
              </a:rPr>
              <a:t>Added AI-generated attack tools to scope of fuzz testing targets. </a:t>
            </a:r>
            <a:endParaRPr dirty="0">
              <a:latin typeface="Calibri"/>
              <a:ea typeface="Calibri"/>
              <a:cs typeface="Calibri"/>
              <a:sym typeface="Calibri"/>
            </a:endParaRPr>
          </a:p>
          <a:p>
            <a:pPr marL="914400" lvl="1" indent="-342900" algn="l" rtl="0">
              <a:spcBef>
                <a:spcPts val="0"/>
              </a:spcBef>
              <a:spcAft>
                <a:spcPts val="0"/>
              </a:spcAft>
              <a:buSzPts val="1800"/>
              <a:buFont typeface="Calibri"/>
              <a:buChar char="○"/>
            </a:pPr>
            <a:r>
              <a:rPr lang="en-US" dirty="0">
                <a:latin typeface="Calibri"/>
                <a:ea typeface="Calibri"/>
                <a:cs typeface="Calibri"/>
                <a:sym typeface="Calibri"/>
              </a:rPr>
              <a:t>Originally, the sponsor wished for us to use AI to generate active defense responses, but he allowed us to instead use it to generate AI attack tools.</a:t>
            </a:r>
            <a:endParaRPr dirty="0">
              <a:latin typeface="Calibri"/>
              <a:ea typeface="Calibri"/>
              <a:cs typeface="Calibri"/>
              <a:sym typeface="Calibri"/>
            </a:endParaRPr>
          </a:p>
        </p:txBody>
      </p:sp>
      <p:sp>
        <p:nvSpPr>
          <p:cNvPr id="455" name="Google Shape;455;g349df81d0fa_0_91"/>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456" name="Google Shape;456;g349df81d0fa_0_91"/>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41</a:t>
            </a:fld>
            <a:endParaRPr dirty="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15"/>
          <p:cNvSpPr txBox="1">
            <a:spLocks noGrp="1"/>
          </p:cNvSpPr>
          <p:nvPr>
            <p:ph type="title"/>
          </p:nvPr>
        </p:nvSpPr>
        <p:spPr>
          <a:xfrm>
            <a:off x="304800" y="311383"/>
            <a:ext cx="11430000" cy="83161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dirty="0">
                <a:latin typeface="Calibri"/>
                <a:ea typeface="Calibri"/>
                <a:cs typeface="Calibri"/>
                <a:sym typeface="Calibri"/>
              </a:rPr>
              <a:t>Conclusion</a:t>
            </a:r>
            <a:endParaRPr dirty="0">
              <a:latin typeface="Calibri"/>
              <a:ea typeface="Calibri"/>
              <a:cs typeface="Calibri"/>
              <a:sym typeface="Calibri"/>
            </a:endParaRPr>
          </a:p>
        </p:txBody>
      </p:sp>
      <p:sp>
        <p:nvSpPr>
          <p:cNvPr id="462" name="Google Shape;462;p15"/>
          <p:cNvSpPr txBox="1">
            <a:spLocks noGrp="1"/>
          </p:cNvSpPr>
          <p:nvPr>
            <p:ph type="body" idx="1"/>
          </p:nvPr>
        </p:nvSpPr>
        <p:spPr>
          <a:xfrm>
            <a:off x="304800" y="1253330"/>
            <a:ext cx="11430000" cy="49950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0"/>
              </a:spcBef>
              <a:spcAft>
                <a:spcPts val="0"/>
              </a:spcAft>
              <a:buSzPts val="2800"/>
              <a:buFont typeface="Calibri"/>
              <a:buChar char="●"/>
            </a:pPr>
            <a:r>
              <a:rPr lang="en-US" sz="2800" dirty="0">
                <a:latin typeface="Calibri"/>
                <a:ea typeface="Calibri"/>
                <a:cs typeface="Calibri"/>
                <a:sym typeface="Calibri"/>
              </a:rPr>
              <a:t>Attackers today use tools that are extremely efficient, often capable of sending hundreds if not thousands of requests per minute</a:t>
            </a:r>
            <a:endParaRPr sz="2800" dirty="0">
              <a:latin typeface="Calibri"/>
              <a:ea typeface="Calibri"/>
              <a:cs typeface="Calibri"/>
              <a:sym typeface="Calibri"/>
            </a:endParaRPr>
          </a:p>
          <a:p>
            <a:pPr marL="457200" lvl="0" indent="-406400" algn="l" rtl="0">
              <a:lnSpc>
                <a:spcPct val="90000"/>
              </a:lnSpc>
              <a:spcBef>
                <a:spcPts val="0"/>
              </a:spcBef>
              <a:spcAft>
                <a:spcPts val="0"/>
              </a:spcAft>
              <a:buSzPts val="2800"/>
              <a:buFont typeface="Calibri"/>
              <a:buChar char="●"/>
            </a:pPr>
            <a:r>
              <a:rPr lang="en-US" sz="2800" dirty="0">
                <a:latin typeface="Calibri"/>
                <a:ea typeface="Calibri"/>
                <a:cs typeface="Calibri"/>
                <a:sym typeface="Calibri"/>
              </a:rPr>
              <a:t>Our solution is to have an active defense mechanism that targets attackers directly by sending data packets that hang or crash the attacker's application</a:t>
            </a:r>
            <a:endParaRPr sz="2800" dirty="0">
              <a:latin typeface="Calibri"/>
              <a:ea typeface="Calibri"/>
              <a:cs typeface="Calibri"/>
              <a:sym typeface="Calibri"/>
            </a:endParaRPr>
          </a:p>
          <a:p>
            <a:pPr marL="914400" lvl="1" indent="-406400" algn="l" rtl="0">
              <a:lnSpc>
                <a:spcPct val="90000"/>
              </a:lnSpc>
              <a:spcBef>
                <a:spcPts val="0"/>
              </a:spcBef>
              <a:spcAft>
                <a:spcPts val="0"/>
              </a:spcAft>
              <a:buSzPts val="2800"/>
              <a:buFont typeface="Calibri"/>
              <a:buChar char="○"/>
            </a:pPr>
            <a:r>
              <a:rPr lang="en-US" sz="2800" dirty="0">
                <a:latin typeface="Calibri"/>
                <a:ea typeface="Calibri"/>
                <a:cs typeface="Calibri"/>
                <a:sym typeface="Calibri"/>
              </a:rPr>
              <a:t>This is different from the standard solution of blacklisting the attacker’s IP address.</a:t>
            </a:r>
            <a:endParaRPr sz="2800" dirty="0">
              <a:latin typeface="Calibri"/>
              <a:ea typeface="Calibri"/>
              <a:cs typeface="Calibri"/>
              <a:sym typeface="Calibri"/>
            </a:endParaRPr>
          </a:p>
          <a:p>
            <a:pPr marL="457200" lvl="0" indent="-406400" algn="l" rtl="0">
              <a:lnSpc>
                <a:spcPct val="90000"/>
              </a:lnSpc>
              <a:spcBef>
                <a:spcPts val="0"/>
              </a:spcBef>
              <a:spcAft>
                <a:spcPts val="0"/>
              </a:spcAft>
              <a:buSzPts val="2800"/>
              <a:buFont typeface="Calibri"/>
              <a:buChar char="●"/>
            </a:pPr>
            <a:r>
              <a:rPr lang="en-US" sz="2800" dirty="0">
                <a:latin typeface="Calibri"/>
                <a:ea typeface="Calibri"/>
                <a:cs typeface="Calibri"/>
                <a:sym typeface="Calibri"/>
              </a:rPr>
              <a:t>This is innovative since it focuses on exploiting vulnerabilities in the attacker's code instead of patching our own.</a:t>
            </a:r>
            <a:endParaRPr sz="2800" dirty="0">
              <a:latin typeface="Calibri"/>
              <a:ea typeface="Calibri"/>
              <a:cs typeface="Calibri"/>
              <a:sym typeface="Calibri"/>
            </a:endParaRPr>
          </a:p>
          <a:p>
            <a:pPr marL="457200" lvl="0" indent="-406400" algn="l" rtl="0">
              <a:lnSpc>
                <a:spcPct val="90000"/>
              </a:lnSpc>
              <a:spcBef>
                <a:spcPts val="0"/>
              </a:spcBef>
              <a:spcAft>
                <a:spcPts val="0"/>
              </a:spcAft>
              <a:buSzPts val="2800"/>
              <a:buFont typeface="Calibri"/>
              <a:buChar char="●"/>
            </a:pPr>
            <a:r>
              <a:rPr lang="en-US" sz="2800" dirty="0">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4"/>
                  </a:ext>
                </a:extLst>
              </a:rPr>
              <a:t>We hope that our project will pave the way for </a:t>
            </a:r>
            <a:r>
              <a:rPr lang="en-US" sz="2800" dirty="0">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5"/>
                  </a:ext>
                </a:extLst>
              </a:rPr>
              <a:t>further</a:t>
            </a:r>
            <a:r>
              <a:rPr lang="en-US" sz="2800" dirty="0">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6"/>
                  </a:ext>
                </a:extLst>
              </a:rPr>
              <a:t> research into the feasibility of active defense. </a:t>
            </a:r>
            <a:endParaRPr sz="2800" dirty="0">
              <a:latin typeface="Calibri"/>
              <a:ea typeface="Calibri"/>
              <a:cs typeface="Calibri"/>
              <a:sym typeface="Calibri"/>
            </a:endParaRPr>
          </a:p>
        </p:txBody>
      </p:sp>
      <p:sp>
        <p:nvSpPr>
          <p:cNvPr id="463" name="Google Shape;463;p15"/>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464" name="Google Shape;464;p15"/>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42</a:t>
            </a:fld>
            <a:endParaRPr dirty="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g34b2f561795_2_0"/>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rmAutofit/>
          </a:bodyPr>
          <a:lstStyle/>
          <a:p>
            <a:pPr marL="0" lvl="0" indent="0" algn="ctr" rtl="0">
              <a:spcBef>
                <a:spcPts val="0"/>
              </a:spcBef>
              <a:spcAft>
                <a:spcPts val="0"/>
              </a:spcAft>
              <a:buNone/>
            </a:pPr>
            <a:r>
              <a:rPr lang="en-US" dirty="0"/>
              <a:t>Questions</a:t>
            </a:r>
            <a:endParaRPr dirty="0"/>
          </a:p>
        </p:txBody>
      </p:sp>
      <p:sp>
        <p:nvSpPr>
          <p:cNvPr id="471" name="Google Shape;471;g34b2f561795_2_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Clr>
                <a:srgbClr val="000000"/>
              </a:buClr>
              <a:buSzPts val="1300"/>
              <a:buFont typeface="Arial"/>
              <a:buNone/>
            </a:pPr>
            <a:fld id="{00000000-1234-1234-1234-123412341234}" type="slidenum">
              <a:rPr lang="en-US" sz="1300">
                <a:solidFill>
                  <a:schemeClr val="dk2"/>
                </a:solidFill>
                <a:latin typeface="Arial"/>
                <a:ea typeface="Arial"/>
                <a:cs typeface="Arial"/>
                <a:sym typeface="Arial"/>
              </a:rPr>
              <a:t>43</a:t>
            </a:fld>
            <a:endParaRPr sz="1300" dirty="0">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349df81d0fa_0_0"/>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00" name="Google Shape;100;g349df81d0fa_0_0"/>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5</a:t>
            </a:fld>
            <a:endParaRPr dirty="0">
              <a:solidFill>
                <a:schemeClr val="lt1"/>
              </a:solidFill>
            </a:endParaRPr>
          </a:p>
        </p:txBody>
      </p:sp>
      <p:sp>
        <p:nvSpPr>
          <p:cNvPr id="101" name="Google Shape;101;g349df81d0fa_0_0"/>
          <p:cNvSpPr txBox="1">
            <a:spLocks noGrp="1"/>
          </p:cNvSpPr>
          <p:nvPr>
            <p:ph type="title"/>
          </p:nvPr>
        </p:nvSpPr>
        <p:spPr>
          <a:xfrm>
            <a:off x="304800" y="311383"/>
            <a:ext cx="11430000" cy="83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Calibri"/>
                <a:ea typeface="Calibri"/>
                <a:cs typeface="Calibri"/>
                <a:sym typeface="Calibri"/>
              </a:rPr>
              <a:t>Survey: Patents</a:t>
            </a:r>
            <a:endParaRPr dirty="0">
              <a:latin typeface="Calibri"/>
              <a:ea typeface="Calibri"/>
              <a:cs typeface="Calibri"/>
              <a:sym typeface="Calibri"/>
            </a:endParaRPr>
          </a:p>
        </p:txBody>
      </p:sp>
      <p:sp>
        <p:nvSpPr>
          <p:cNvPr id="102" name="Google Shape;102;g349df81d0fa_0_0"/>
          <p:cNvSpPr txBox="1">
            <a:spLocks noGrp="1"/>
          </p:cNvSpPr>
          <p:nvPr>
            <p:ph type="body" idx="1"/>
          </p:nvPr>
        </p:nvSpPr>
        <p:spPr>
          <a:xfrm>
            <a:off x="381000" y="919950"/>
            <a:ext cx="11430000" cy="5223600"/>
          </a:xfrm>
          <a:prstGeom prst="rect">
            <a:avLst/>
          </a:prstGeom>
        </p:spPr>
        <p:txBody>
          <a:bodyPr spcFirstLastPara="1" wrap="square" lIns="91425" tIns="45700" rIns="91425" bIns="45700" anchor="t" anchorCtr="0">
            <a:noAutofit/>
          </a:bodyPr>
          <a:lstStyle/>
          <a:p>
            <a:pPr marL="457200" lvl="0" indent="-368300" algn="l" rtl="0">
              <a:lnSpc>
                <a:spcPct val="100000"/>
              </a:lnSpc>
              <a:spcBef>
                <a:spcPts val="1000"/>
              </a:spcBef>
              <a:spcAft>
                <a:spcPts val="0"/>
              </a:spcAft>
              <a:buSzPts val="2200"/>
              <a:buFont typeface="Calibri"/>
              <a:buAutoNum type="arabicPeriod"/>
            </a:pPr>
            <a:r>
              <a:rPr lang="en-US" sz="2200" b="1" dirty="0">
                <a:latin typeface="Calibri"/>
                <a:ea typeface="Calibri"/>
                <a:cs typeface="Calibri"/>
                <a:sym typeface="Calibri"/>
              </a:rPr>
              <a:t>Continuous Active Defense for Digital Services [1]</a:t>
            </a:r>
            <a:endParaRPr sz="2200" b="1" dirty="0">
              <a:latin typeface="Calibri"/>
              <a:ea typeface="Calibri"/>
              <a:cs typeface="Calibri"/>
              <a:sym typeface="Calibri"/>
            </a:endParaRPr>
          </a:p>
          <a:p>
            <a:pPr marL="914400" lvl="0" indent="-368300" algn="l" rtl="0">
              <a:lnSpc>
                <a:spcPct val="100000"/>
              </a:lnSpc>
              <a:spcBef>
                <a:spcPts val="0"/>
              </a:spcBef>
              <a:spcAft>
                <a:spcPts val="0"/>
              </a:spcAft>
              <a:buSzPts val="2200"/>
              <a:buFont typeface="Calibri"/>
              <a:buChar char="●"/>
            </a:pPr>
            <a:r>
              <a:rPr lang="en-US" sz="2200" dirty="0">
                <a:latin typeface="Calibri"/>
                <a:ea typeface="Calibri"/>
                <a:cs typeface="Calibri"/>
                <a:sym typeface="Calibri"/>
              </a:rPr>
              <a:t>Created a secure client-server session using challenge-response pairs. Collected behavior patterns on the client’s server to detect threats.</a:t>
            </a:r>
            <a:endParaRPr sz="2200" dirty="0">
              <a:latin typeface="Calibri"/>
              <a:ea typeface="Calibri"/>
              <a:cs typeface="Calibri"/>
              <a:sym typeface="Calibri"/>
            </a:endParaRPr>
          </a:p>
          <a:p>
            <a:pPr marL="914400" lvl="0" indent="-368300" algn="l" rtl="0">
              <a:lnSpc>
                <a:spcPct val="100000"/>
              </a:lnSpc>
              <a:spcBef>
                <a:spcPts val="0"/>
              </a:spcBef>
              <a:spcAft>
                <a:spcPts val="0"/>
              </a:spcAft>
              <a:buSzPts val="2200"/>
              <a:buFont typeface="Calibri"/>
              <a:buChar char="●"/>
            </a:pPr>
            <a:r>
              <a:rPr lang="en-US" sz="2200" dirty="0">
                <a:latin typeface="Calibri"/>
                <a:ea typeface="Calibri"/>
                <a:cs typeface="Calibri"/>
                <a:sym typeface="Calibri"/>
              </a:rPr>
              <a:t>This method enables dynamic countermeasures based on real-time behavior analysis. Countermeasures are initiated by the client device for proactive defense. Various countermeasures include screen blackening, challenge responses, and session logout. It uses databases to store affected sessions, countermeasures, and rules for their application.</a:t>
            </a:r>
            <a:endParaRPr sz="2200" dirty="0">
              <a:latin typeface="Calibri"/>
              <a:ea typeface="Calibri"/>
              <a:cs typeface="Calibri"/>
              <a:sym typeface="Calibri"/>
            </a:endParaRPr>
          </a:p>
          <a:p>
            <a:pPr marL="457200" lvl="0" indent="-368300" algn="l" rtl="0">
              <a:lnSpc>
                <a:spcPct val="100000"/>
              </a:lnSpc>
              <a:spcBef>
                <a:spcPts val="1000"/>
              </a:spcBef>
              <a:spcAft>
                <a:spcPts val="0"/>
              </a:spcAft>
              <a:buSzPts val="2200"/>
              <a:buFont typeface="Calibri"/>
              <a:buAutoNum type="arabicPeriod"/>
            </a:pPr>
            <a:r>
              <a:rPr lang="en-US" sz="2200" b="1" dirty="0">
                <a:latin typeface="Calibri"/>
                <a:ea typeface="Calibri"/>
                <a:cs typeface="Calibri"/>
                <a:sym typeface="Calibri"/>
              </a:rPr>
              <a:t>Cyber Threat Defense System and Method [2]</a:t>
            </a:r>
            <a:endParaRPr sz="2200" b="1" dirty="0">
              <a:latin typeface="Calibri"/>
              <a:ea typeface="Calibri"/>
              <a:cs typeface="Calibri"/>
              <a:sym typeface="Calibri"/>
            </a:endParaRPr>
          </a:p>
          <a:p>
            <a:pPr marL="914400" lvl="0" indent="-381000" algn="l" rtl="0">
              <a:lnSpc>
                <a:spcPct val="100000"/>
              </a:lnSpc>
              <a:spcBef>
                <a:spcPts val="0"/>
              </a:spcBef>
              <a:spcAft>
                <a:spcPts val="0"/>
              </a:spcAft>
              <a:buSzPts val="2400"/>
              <a:buFont typeface="Calibri"/>
              <a:buChar char="●"/>
            </a:pPr>
            <a:r>
              <a:rPr lang="en-US" sz="2200" dirty="0">
                <a:latin typeface="Calibri"/>
                <a:ea typeface="Calibri"/>
                <a:cs typeface="Calibri"/>
                <a:sym typeface="Calibri"/>
              </a:rPr>
              <a:t>A cyber threat defense system utilizes machine learning and artificial intelligence to analyze network data and detect threats. It integrates multiple machine learning modules to assess overall data, identify metrics, and evaluate breach likelihood. An autonomous response module can transmit reports and initiate mitigation actions upon detecting a breach. The system continuously trains its AI classifier to enhance threat identification.</a:t>
            </a:r>
            <a:endParaRPr sz="1400" dirty="0">
              <a:latin typeface="Calibri"/>
              <a:ea typeface="Calibri"/>
              <a:cs typeface="Calibri"/>
              <a:sym typeface="Calibri"/>
            </a:endParaRPr>
          </a:p>
          <a:p>
            <a:pPr marL="0" lvl="0" indent="0" algn="l" rtl="0">
              <a:spcBef>
                <a:spcPts val="1000"/>
              </a:spcBef>
              <a:spcAft>
                <a:spcPts val="0"/>
              </a:spcAft>
              <a:buNone/>
            </a:pPr>
            <a:r>
              <a:rPr lang="en-US" sz="1200" dirty="0">
                <a:latin typeface="Calibri"/>
                <a:ea typeface="Calibri"/>
                <a:cs typeface="Calibri"/>
                <a:sym typeface="Calibri"/>
              </a:rPr>
              <a:t>[1] Casas, Jose Carlos. Continuous Active Defense for Digital Services. 18 Jan. 2024, patents.google.com/patent/US20240022581A1/en?oq=20240022581.</a:t>
            </a:r>
            <a:endParaRPr sz="1200" dirty="0">
              <a:latin typeface="Calibri"/>
              <a:ea typeface="Calibri"/>
              <a:cs typeface="Calibri"/>
              <a:sym typeface="Calibri"/>
            </a:endParaRPr>
          </a:p>
          <a:p>
            <a:pPr marL="0" lvl="0" indent="0" algn="l" rtl="0">
              <a:spcBef>
                <a:spcPts val="1000"/>
              </a:spcBef>
              <a:spcAft>
                <a:spcPts val="0"/>
              </a:spcAft>
              <a:buNone/>
            </a:pPr>
            <a:r>
              <a:rPr lang="en-US" sz="1200" dirty="0">
                <a:latin typeface="Calibri"/>
                <a:ea typeface="Calibri"/>
                <a:cs typeface="Calibri"/>
                <a:sym typeface="Calibri"/>
              </a:rPr>
              <a:t>[2] Humphrey, Dickon Murray. Cyber Threat Defense System and Method. 20 Aug. 2024, patents.google.com/patent/US20210273960A1/en.</a:t>
            </a:r>
            <a:endParaRPr sz="1200" dirty="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34a7a1cb4f7_0_34"/>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09" name="Google Shape;109;g34a7a1cb4f7_0_34"/>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6</a:t>
            </a:fld>
            <a:endParaRPr dirty="0">
              <a:solidFill>
                <a:schemeClr val="lt1"/>
              </a:solidFill>
            </a:endParaRPr>
          </a:p>
        </p:txBody>
      </p:sp>
      <p:sp>
        <p:nvSpPr>
          <p:cNvPr id="110" name="Google Shape;110;g34a7a1cb4f7_0_34"/>
          <p:cNvSpPr txBox="1">
            <a:spLocks noGrp="1"/>
          </p:cNvSpPr>
          <p:nvPr>
            <p:ph type="title"/>
          </p:nvPr>
        </p:nvSpPr>
        <p:spPr>
          <a:xfrm>
            <a:off x="304800" y="311383"/>
            <a:ext cx="11430000" cy="83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Calibri"/>
                <a:ea typeface="Calibri"/>
                <a:cs typeface="Calibri"/>
                <a:sym typeface="Calibri"/>
              </a:rPr>
              <a:t>Survey: Patents</a:t>
            </a:r>
            <a:endParaRPr dirty="0">
              <a:latin typeface="Calibri"/>
              <a:ea typeface="Calibri"/>
              <a:cs typeface="Calibri"/>
              <a:sym typeface="Calibri"/>
            </a:endParaRPr>
          </a:p>
        </p:txBody>
      </p:sp>
      <p:sp>
        <p:nvSpPr>
          <p:cNvPr id="111" name="Google Shape;111;g34a7a1cb4f7_0_34"/>
          <p:cNvSpPr txBox="1">
            <a:spLocks noGrp="1"/>
          </p:cNvSpPr>
          <p:nvPr>
            <p:ph type="body" idx="1"/>
          </p:nvPr>
        </p:nvSpPr>
        <p:spPr>
          <a:xfrm>
            <a:off x="304800" y="1253325"/>
            <a:ext cx="11430000" cy="5223600"/>
          </a:xfrm>
          <a:prstGeom prst="rect">
            <a:avLst/>
          </a:prstGeom>
        </p:spPr>
        <p:txBody>
          <a:bodyPr spcFirstLastPara="1" wrap="square" lIns="91425" tIns="45700" rIns="91425" bIns="45700" anchor="t" anchorCtr="0">
            <a:noAutofit/>
          </a:bodyPr>
          <a:lstStyle/>
          <a:p>
            <a:pPr marL="457200" lvl="0" indent="-368300" algn="l" rtl="0">
              <a:lnSpc>
                <a:spcPct val="100000"/>
              </a:lnSpc>
              <a:spcBef>
                <a:spcPts val="1000"/>
              </a:spcBef>
              <a:spcAft>
                <a:spcPts val="0"/>
              </a:spcAft>
              <a:buSzPts val="2200"/>
              <a:buFont typeface="Calibri"/>
              <a:buAutoNum type="arabicPeriod" startAt="3"/>
            </a:pPr>
            <a:r>
              <a:rPr lang="en-US" sz="2200" b="1" dirty="0">
                <a:latin typeface="Calibri"/>
                <a:ea typeface="Calibri"/>
                <a:cs typeface="Calibri"/>
                <a:sym typeface="Calibri"/>
              </a:rPr>
              <a:t>Fuzz Testing of Asynchronous Program Code [3]</a:t>
            </a:r>
            <a:endParaRPr sz="2200" b="1" dirty="0">
              <a:latin typeface="Calibri"/>
              <a:ea typeface="Calibri"/>
              <a:cs typeface="Calibri"/>
              <a:sym typeface="Calibri"/>
            </a:endParaRPr>
          </a:p>
          <a:p>
            <a:pPr marL="914400" lvl="0" indent="-368300" algn="l" rtl="0">
              <a:lnSpc>
                <a:spcPct val="100000"/>
              </a:lnSpc>
              <a:spcBef>
                <a:spcPts val="0"/>
              </a:spcBef>
              <a:spcAft>
                <a:spcPts val="0"/>
              </a:spcAft>
              <a:buSzPts val="2200"/>
              <a:buFont typeface="Calibri"/>
              <a:buChar char="●"/>
            </a:pPr>
            <a:r>
              <a:rPr lang="en-US" sz="2200" dirty="0">
                <a:latin typeface="Calibri"/>
                <a:ea typeface="Calibri"/>
                <a:cs typeface="Calibri"/>
                <a:sym typeface="Calibri"/>
              </a:rPr>
              <a:t>Developed a fuzz testing methodology for asynchronous event processing applications by introducing event processors between sources and sinks to modify event streams. The application starts with asynchronous behavior, managing sources and sinks by transforming and supplying modified events. Key components include event abstraction, event processor, source and sink interfaces, statistical distributions, and test storage.</a:t>
            </a:r>
            <a:endParaRPr sz="2200" dirty="0">
              <a:latin typeface="Calibri"/>
              <a:ea typeface="Calibri"/>
              <a:cs typeface="Calibri"/>
              <a:sym typeface="Calibri"/>
            </a:endParaRPr>
          </a:p>
          <a:p>
            <a:pPr marL="914400" lvl="0" indent="-390525" algn="l" rtl="0">
              <a:lnSpc>
                <a:spcPct val="100000"/>
              </a:lnSpc>
              <a:spcBef>
                <a:spcPts val="0"/>
              </a:spcBef>
              <a:spcAft>
                <a:spcPts val="0"/>
              </a:spcAft>
              <a:buSzPts val="2550"/>
              <a:buFont typeface="Calibri"/>
              <a:buChar char="●"/>
            </a:pPr>
            <a:r>
              <a:rPr lang="en-US" sz="2200" dirty="0">
                <a:latin typeface="Calibri"/>
                <a:ea typeface="Calibri"/>
                <a:cs typeface="Calibri"/>
                <a:sym typeface="Calibri"/>
              </a:rPr>
              <a:t>A uniform interface connects event processing to sources, enabling abstracted event-related code. Event processors can modify or create events between the source and sink, affecting application behavior. The statistical distribution component stores seeds for generating specific test runs, aiding in defect reproduction and test storage. </a:t>
            </a:r>
            <a:br>
              <a:rPr lang="en-US" sz="2550" dirty="0">
                <a:latin typeface="Calibri"/>
                <a:ea typeface="Calibri"/>
                <a:cs typeface="Calibri"/>
                <a:sym typeface="Calibri"/>
              </a:rPr>
            </a:br>
            <a:endParaRPr sz="1350" dirty="0">
              <a:solidFill>
                <a:schemeClr val="dk1"/>
              </a:solidFill>
            </a:endParaRPr>
          </a:p>
          <a:p>
            <a:pPr marL="0" lvl="0" indent="0" algn="l" rtl="0">
              <a:spcBef>
                <a:spcPts val="1000"/>
              </a:spcBef>
              <a:spcAft>
                <a:spcPts val="0"/>
              </a:spcAft>
              <a:buClr>
                <a:schemeClr val="dk1"/>
              </a:buClr>
              <a:buSzPts val="1100"/>
              <a:buFont typeface="Arial"/>
              <a:buNone/>
            </a:pPr>
            <a:r>
              <a:rPr lang="en-US" sz="1200" dirty="0">
                <a:latin typeface="Calibri"/>
                <a:ea typeface="Calibri"/>
                <a:cs typeface="Calibri"/>
                <a:sym typeface="Calibri"/>
              </a:rPr>
              <a:t>[3] Meijer, Erik. Fuzz Testing of Asynchronous Program Code. 21 Apr. 2015, patents.google.com/patent/US20120089868A1/en?oq=20120089868.</a:t>
            </a:r>
            <a:endParaRPr sz="1200" dirty="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349df81d0fa_0_56"/>
          <p:cNvSpPr txBox="1">
            <a:spLocks noGrp="1"/>
          </p:cNvSpPr>
          <p:nvPr>
            <p:ph type="title"/>
          </p:nvPr>
        </p:nvSpPr>
        <p:spPr>
          <a:xfrm>
            <a:off x="304800" y="311383"/>
            <a:ext cx="11430000" cy="83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Survey: Products</a:t>
            </a:r>
            <a:endParaRPr dirty="0">
              <a:latin typeface="Calibri"/>
              <a:ea typeface="Calibri"/>
              <a:cs typeface="Calibri"/>
              <a:sym typeface="Calibri"/>
            </a:endParaRPr>
          </a:p>
        </p:txBody>
      </p:sp>
      <p:sp>
        <p:nvSpPr>
          <p:cNvPr id="118" name="Google Shape;118;g349df81d0fa_0_56"/>
          <p:cNvSpPr txBox="1">
            <a:spLocks noGrp="1"/>
          </p:cNvSpPr>
          <p:nvPr>
            <p:ph type="body" idx="1"/>
          </p:nvPr>
        </p:nvSpPr>
        <p:spPr>
          <a:xfrm>
            <a:off x="304800" y="1047675"/>
            <a:ext cx="11430000" cy="5484000"/>
          </a:xfrm>
          <a:prstGeom prst="rect">
            <a:avLst/>
          </a:prstGeom>
        </p:spPr>
        <p:txBody>
          <a:bodyPr spcFirstLastPara="1" wrap="square" lIns="91425" tIns="45700" rIns="91425" bIns="45700" anchor="t" anchorCtr="0">
            <a:noAutofit/>
          </a:bodyPr>
          <a:lstStyle/>
          <a:p>
            <a:pPr marL="457200" lvl="0" indent="-368300" algn="l" rtl="0">
              <a:lnSpc>
                <a:spcPct val="100000"/>
              </a:lnSpc>
              <a:spcBef>
                <a:spcPts val="1000"/>
              </a:spcBef>
              <a:spcAft>
                <a:spcPts val="0"/>
              </a:spcAft>
              <a:buSzPts val="2200"/>
              <a:buFont typeface="Calibri"/>
              <a:buAutoNum type="arabicPeriod"/>
            </a:pPr>
            <a:r>
              <a:rPr lang="en-US" sz="2200" b="1" dirty="0">
                <a:latin typeface="Calibri"/>
                <a:ea typeface="Calibri"/>
                <a:cs typeface="Calibri"/>
                <a:sym typeface="Calibri"/>
              </a:rPr>
              <a:t>Defensics, BlackDuck (AppSec) [4]</a:t>
            </a:r>
            <a:r>
              <a:rPr lang="en-US" sz="2200" dirty="0">
                <a:latin typeface="Calibri"/>
                <a:ea typeface="Calibri"/>
                <a:cs typeface="Calibri"/>
                <a:sym typeface="Calibri"/>
              </a:rPr>
              <a:t> – ~13k/server + license</a:t>
            </a:r>
            <a:endParaRPr sz="2200" dirty="0">
              <a:latin typeface="Calibri"/>
              <a:ea typeface="Calibri"/>
              <a:cs typeface="Calibri"/>
              <a:sym typeface="Calibri"/>
            </a:endParaRPr>
          </a:p>
          <a:p>
            <a:pPr marL="914400" lvl="0" indent="-355600" algn="l" rtl="0">
              <a:lnSpc>
                <a:spcPct val="100000"/>
              </a:lnSpc>
              <a:spcBef>
                <a:spcPts val="0"/>
              </a:spcBef>
              <a:spcAft>
                <a:spcPts val="0"/>
              </a:spcAft>
              <a:buSzPts val="2000"/>
              <a:buFont typeface="Calibri"/>
              <a:buChar char="●"/>
            </a:pPr>
            <a:r>
              <a:rPr lang="en-US" sz="2000" dirty="0">
                <a:latin typeface="Calibri"/>
                <a:ea typeface="Calibri"/>
                <a:cs typeface="Calibri"/>
                <a:sym typeface="Calibri"/>
              </a:rPr>
              <a:t>Features: Comprehensive and flexible fuzzing tool that provides over 300 pre-built testing suites for various protocols, file formats, and interfaces. It also offers vulnerability mapping to industry standards like CWE and injection types.</a:t>
            </a:r>
            <a:endParaRPr sz="2000" dirty="0">
              <a:latin typeface="Calibri"/>
              <a:ea typeface="Calibri"/>
              <a:cs typeface="Calibri"/>
              <a:sym typeface="Calibri"/>
            </a:endParaRPr>
          </a:p>
          <a:p>
            <a:pPr marL="457200" lvl="0" indent="-368300" algn="l" rtl="0">
              <a:lnSpc>
                <a:spcPct val="100000"/>
              </a:lnSpc>
              <a:spcBef>
                <a:spcPts val="1000"/>
              </a:spcBef>
              <a:spcAft>
                <a:spcPts val="0"/>
              </a:spcAft>
              <a:buSzPts val="2200"/>
              <a:buFont typeface="Calibri"/>
              <a:buAutoNum type="arabicPeriod"/>
            </a:pPr>
            <a:r>
              <a:rPr lang="en-US" sz="2200" b="1" dirty="0">
                <a:latin typeface="Calibri"/>
                <a:ea typeface="Calibri"/>
                <a:cs typeface="Calibri"/>
                <a:sym typeface="Calibri"/>
              </a:rPr>
              <a:t>beSTORM, BeyondSecurity [5]</a:t>
            </a:r>
            <a:r>
              <a:rPr lang="en-US" sz="2200" dirty="0">
                <a:latin typeface="Calibri"/>
                <a:ea typeface="Calibri"/>
                <a:cs typeface="Calibri"/>
                <a:sym typeface="Calibri"/>
              </a:rPr>
              <a:t> – $50,000/one-time</a:t>
            </a:r>
            <a:endParaRPr sz="2200" dirty="0">
              <a:latin typeface="Calibri"/>
              <a:ea typeface="Calibri"/>
              <a:cs typeface="Calibri"/>
              <a:sym typeface="Calibri"/>
            </a:endParaRPr>
          </a:p>
          <a:p>
            <a:pPr marL="914400" lvl="0" indent="-355600" algn="l" rtl="0">
              <a:lnSpc>
                <a:spcPct val="100000"/>
              </a:lnSpc>
              <a:spcBef>
                <a:spcPts val="0"/>
              </a:spcBef>
              <a:spcAft>
                <a:spcPts val="0"/>
              </a:spcAft>
              <a:buSzPts val="2000"/>
              <a:buFont typeface="Calibri"/>
              <a:buChar char="●"/>
            </a:pPr>
            <a:r>
              <a:rPr lang="en-US" sz="2000" dirty="0">
                <a:latin typeface="Calibri"/>
                <a:ea typeface="Calibri"/>
                <a:cs typeface="Calibri"/>
                <a:sym typeface="Calibri"/>
              </a:rPr>
              <a:t>Features: A black-box dynamic application security testing and fuzzing suite designed to test millions of attack combinations. Able to perform test cases without access to the source code of the targeted application. Offers 250+ pre-built modules and protocols with the ability to implement custom protocols.</a:t>
            </a:r>
            <a:endParaRPr sz="2000" dirty="0">
              <a:latin typeface="Calibri"/>
              <a:ea typeface="Calibri"/>
              <a:cs typeface="Calibri"/>
              <a:sym typeface="Calibri"/>
            </a:endParaRPr>
          </a:p>
          <a:p>
            <a:pPr marL="457200" lvl="0" indent="-368300" algn="l" rtl="0">
              <a:lnSpc>
                <a:spcPct val="100000"/>
              </a:lnSpc>
              <a:spcBef>
                <a:spcPts val="1000"/>
              </a:spcBef>
              <a:spcAft>
                <a:spcPts val="0"/>
              </a:spcAft>
              <a:buSzPts val="2200"/>
              <a:buFont typeface="Calibri"/>
              <a:buAutoNum type="arabicPeriod"/>
            </a:pPr>
            <a:r>
              <a:rPr lang="en-US" sz="2200" b="1" dirty="0">
                <a:latin typeface="Calibri"/>
                <a:ea typeface="Calibri"/>
                <a:cs typeface="Calibri"/>
                <a:sym typeface="Calibri"/>
              </a:rPr>
              <a:t>Burp Suite Professional, PortSwigger [6]</a:t>
            </a:r>
            <a:r>
              <a:rPr lang="en-US" sz="2200" dirty="0">
                <a:latin typeface="Calibri"/>
                <a:ea typeface="Calibri"/>
                <a:cs typeface="Calibri"/>
                <a:sym typeface="Calibri"/>
              </a:rPr>
              <a:t> – $449/year</a:t>
            </a:r>
            <a:endParaRPr sz="2200" dirty="0">
              <a:latin typeface="Calibri"/>
              <a:ea typeface="Calibri"/>
              <a:cs typeface="Calibri"/>
              <a:sym typeface="Calibri"/>
            </a:endParaRPr>
          </a:p>
          <a:p>
            <a:pPr marL="914400" lvl="0" indent="-355600" algn="l" rtl="0">
              <a:lnSpc>
                <a:spcPct val="100000"/>
              </a:lnSpc>
              <a:spcBef>
                <a:spcPts val="0"/>
              </a:spcBef>
              <a:spcAft>
                <a:spcPts val="0"/>
              </a:spcAft>
              <a:buSzPts val="2000"/>
              <a:buFont typeface="Calibri"/>
              <a:buChar char="●"/>
            </a:pPr>
            <a:r>
              <a:rPr lang="en-US" sz="2000" dirty="0">
                <a:latin typeface="Calibri"/>
                <a:ea typeface="Calibri"/>
                <a:cs typeface="Calibri"/>
                <a:sym typeface="Calibri"/>
              </a:rPr>
              <a:t>Features: A complete suite of web-based application testing tools capable of intercepting and manipulating network requests before repeating them back. Allows you to capture, filter, and query automated attack results.</a:t>
            </a:r>
            <a:endParaRPr sz="2000" dirty="0">
              <a:latin typeface="Calibri"/>
              <a:ea typeface="Calibri"/>
              <a:cs typeface="Calibri"/>
              <a:sym typeface="Calibri"/>
            </a:endParaRPr>
          </a:p>
          <a:p>
            <a:pPr marL="0" lvl="0" indent="0" algn="l" rtl="0">
              <a:lnSpc>
                <a:spcPct val="80000"/>
              </a:lnSpc>
              <a:spcBef>
                <a:spcPts val="1000"/>
              </a:spcBef>
              <a:spcAft>
                <a:spcPts val="0"/>
              </a:spcAft>
              <a:buNone/>
            </a:pPr>
            <a:r>
              <a:rPr lang="en-US" sz="1200" dirty="0">
                <a:latin typeface="Calibri"/>
                <a:ea typeface="Calibri"/>
                <a:cs typeface="Calibri"/>
                <a:sym typeface="Calibri"/>
              </a:rPr>
              <a:t>[4 ]BlackDuck, AppSec. “Defensics Fuzz Testing Tools &amp; Services | Black Duck.” Blackduck.com, 2023, www.blackduck.com/fuzz-testing.html. Accessed 10 Jan. 2025.</a:t>
            </a:r>
            <a:endParaRPr sz="1200" dirty="0">
              <a:latin typeface="Calibri"/>
              <a:ea typeface="Calibri"/>
              <a:cs typeface="Calibri"/>
              <a:sym typeface="Calibri"/>
            </a:endParaRPr>
          </a:p>
          <a:p>
            <a:pPr marL="0" lvl="0" indent="0" algn="l" rtl="0">
              <a:lnSpc>
                <a:spcPct val="80000"/>
              </a:lnSpc>
              <a:spcBef>
                <a:spcPts val="1000"/>
              </a:spcBef>
              <a:spcAft>
                <a:spcPts val="0"/>
              </a:spcAft>
              <a:buNone/>
            </a:pPr>
            <a:r>
              <a:rPr lang="en-US" sz="1200" dirty="0">
                <a:latin typeface="Calibri"/>
                <a:ea typeface="Calibri"/>
                <a:cs typeface="Calibri"/>
                <a:sym typeface="Calibri"/>
              </a:rPr>
              <a:t>[5] Security, Beyond. “Dynamic Application Security Testing Tool (DAST) | BeSTORM.” Vulnerability Security Testing &amp; DAST | beyond Security, 2019, www.beyondsecurity.com</a:t>
            </a:r>
            <a:endParaRPr sz="1200" dirty="0">
              <a:latin typeface="Calibri"/>
              <a:ea typeface="Calibri"/>
              <a:cs typeface="Calibri"/>
              <a:sym typeface="Calibri"/>
            </a:endParaRPr>
          </a:p>
          <a:p>
            <a:pPr marL="0" lvl="0" indent="0" algn="l" rtl="0">
              <a:lnSpc>
                <a:spcPct val="80000"/>
              </a:lnSpc>
              <a:spcBef>
                <a:spcPts val="1000"/>
              </a:spcBef>
              <a:spcAft>
                <a:spcPts val="0"/>
              </a:spcAft>
              <a:buNone/>
            </a:pPr>
            <a:r>
              <a:rPr lang="en-US" sz="1200" dirty="0">
                <a:latin typeface="Calibri"/>
                <a:ea typeface="Calibri"/>
                <a:cs typeface="Calibri"/>
                <a:sym typeface="Calibri"/>
              </a:rPr>
              <a:t>[6] PortSwigger. “Burp Suite Professional.” Portswigger.net, 2020, portswigger.net/burp/pro</a:t>
            </a:r>
            <a:endParaRPr sz="1200" dirty="0">
              <a:latin typeface="Calibri"/>
              <a:ea typeface="Calibri"/>
              <a:cs typeface="Calibri"/>
              <a:sym typeface="Calibri"/>
            </a:endParaRPr>
          </a:p>
        </p:txBody>
      </p:sp>
      <p:sp>
        <p:nvSpPr>
          <p:cNvPr id="119" name="Google Shape;119;g349df81d0fa_0_56"/>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20" name="Google Shape;120;g349df81d0fa_0_56"/>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7</a:t>
            </a:fld>
            <a:endParaRPr dirty="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349df81d0fa_0_49"/>
          <p:cNvSpPr txBox="1">
            <a:spLocks noGrp="1"/>
          </p:cNvSpPr>
          <p:nvPr>
            <p:ph type="title"/>
          </p:nvPr>
        </p:nvSpPr>
        <p:spPr>
          <a:xfrm>
            <a:off x="304800" y="311383"/>
            <a:ext cx="11430000" cy="83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Calibri"/>
                <a:ea typeface="Calibri"/>
                <a:cs typeface="Calibri"/>
                <a:sym typeface="Calibri"/>
              </a:rPr>
              <a:t>Survey: Projects</a:t>
            </a:r>
            <a:endParaRPr dirty="0">
              <a:latin typeface="Calibri"/>
              <a:ea typeface="Calibri"/>
              <a:cs typeface="Calibri"/>
              <a:sym typeface="Calibri"/>
            </a:endParaRPr>
          </a:p>
        </p:txBody>
      </p:sp>
      <p:sp>
        <p:nvSpPr>
          <p:cNvPr id="127" name="Google Shape;127;g349df81d0fa_0_49"/>
          <p:cNvSpPr txBox="1">
            <a:spLocks noGrp="1"/>
          </p:cNvSpPr>
          <p:nvPr>
            <p:ph type="body" idx="1"/>
          </p:nvPr>
        </p:nvSpPr>
        <p:spPr>
          <a:xfrm>
            <a:off x="304800" y="1142983"/>
            <a:ext cx="11430000" cy="5223600"/>
          </a:xfrm>
          <a:prstGeom prst="rect">
            <a:avLst/>
          </a:prstGeom>
        </p:spPr>
        <p:txBody>
          <a:bodyPr spcFirstLastPara="1" wrap="square" lIns="91425" tIns="45700" rIns="91425" bIns="45700" anchor="t" anchorCtr="0">
            <a:noAutofit/>
          </a:bodyPr>
          <a:lstStyle/>
          <a:p>
            <a:pPr marL="457200" lvl="0" indent="-381000" algn="l" rtl="0">
              <a:spcBef>
                <a:spcPts val="1000"/>
              </a:spcBef>
              <a:spcAft>
                <a:spcPts val="0"/>
              </a:spcAft>
              <a:buSzPts val="2400"/>
              <a:buFont typeface="Calibri"/>
              <a:buAutoNum type="arabicPeriod"/>
            </a:pPr>
            <a:r>
              <a:rPr lang="en-US" b="1" dirty="0">
                <a:latin typeface="Calibri"/>
                <a:ea typeface="Calibri"/>
                <a:cs typeface="Calibri"/>
                <a:sym typeface="Calibri"/>
              </a:rPr>
              <a:t>SnapFuzz [7]</a:t>
            </a:r>
            <a:endParaRPr b="1" dirty="0">
              <a:latin typeface="Calibri"/>
              <a:ea typeface="Calibri"/>
              <a:cs typeface="Calibri"/>
              <a:sym typeface="Calibri"/>
            </a:endParaRPr>
          </a:p>
          <a:p>
            <a:pPr marL="914400" lvl="1" indent="-361950" algn="l" rtl="0">
              <a:spcBef>
                <a:spcPts val="0"/>
              </a:spcBef>
              <a:spcAft>
                <a:spcPts val="0"/>
              </a:spcAft>
              <a:buSzPts val="2100"/>
              <a:buFont typeface="Calibri"/>
              <a:buChar char="•"/>
            </a:pPr>
            <a:r>
              <a:rPr lang="en-US" sz="2200" dirty="0">
                <a:latin typeface="Calibri"/>
                <a:ea typeface="Calibri"/>
                <a:cs typeface="Calibri"/>
                <a:sym typeface="Calibri"/>
              </a:rPr>
              <a:t>Offers a robust architecture that transforms slow asynchronous network communication into fast synchronous communications.</a:t>
            </a:r>
            <a:endParaRPr sz="2200" dirty="0">
              <a:latin typeface="Calibri"/>
              <a:ea typeface="Calibri"/>
              <a:cs typeface="Calibri"/>
              <a:sym typeface="Calibri"/>
            </a:endParaRPr>
          </a:p>
          <a:p>
            <a:pPr marL="914400" lvl="1" indent="-361950" algn="l" rtl="0">
              <a:spcBef>
                <a:spcPts val="0"/>
              </a:spcBef>
              <a:spcAft>
                <a:spcPts val="0"/>
              </a:spcAft>
              <a:buSzPts val="2100"/>
              <a:buFont typeface="Calibri"/>
              <a:buChar char="•"/>
            </a:pPr>
            <a:r>
              <a:rPr lang="en-US" sz="2200" dirty="0">
                <a:latin typeface="Calibri"/>
                <a:ea typeface="Calibri"/>
                <a:cs typeface="Calibri"/>
                <a:sym typeface="Calibri"/>
              </a:rPr>
              <a:t>Snapshots the target at the latest point, speeds up all file operations by redirecting them to a custom in-memory filesystem, and removes the need for many fragile modifications, such as configuring time delays or writing clean-up scripts.</a:t>
            </a:r>
            <a:endParaRPr sz="2200" dirty="0">
              <a:latin typeface="Calibri"/>
              <a:ea typeface="Calibri"/>
              <a:cs typeface="Calibri"/>
              <a:sym typeface="Calibri"/>
            </a:endParaRPr>
          </a:p>
          <a:p>
            <a:pPr marL="914400" lvl="1" indent="-361950" algn="l" rtl="0">
              <a:spcBef>
                <a:spcPts val="0"/>
              </a:spcBef>
              <a:spcAft>
                <a:spcPts val="0"/>
              </a:spcAft>
              <a:buSzPts val="2100"/>
              <a:buFont typeface="Calibri"/>
              <a:buChar char="•"/>
            </a:pPr>
            <a:r>
              <a:rPr lang="en-US" sz="2200" dirty="0">
                <a:latin typeface="Calibri"/>
                <a:ea typeface="Calibri"/>
                <a:cs typeface="Calibri"/>
                <a:sym typeface="Calibri"/>
              </a:rPr>
              <a:t>Integrates directly with AFLnet to improve overall performance and speed of protocol fuzzing.</a:t>
            </a:r>
            <a:endParaRPr sz="2200" dirty="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b="1" dirty="0">
                <a:latin typeface="Calibri"/>
                <a:ea typeface="Calibri"/>
                <a:cs typeface="Calibri"/>
                <a:sym typeface="Calibri"/>
              </a:rPr>
              <a:t>HonggFuzz [8]</a:t>
            </a:r>
            <a:endParaRPr b="1" dirty="0">
              <a:latin typeface="Calibri"/>
              <a:ea typeface="Calibri"/>
              <a:cs typeface="Calibri"/>
              <a:sym typeface="Calibri"/>
            </a:endParaRPr>
          </a:p>
          <a:p>
            <a:pPr marL="914400" lvl="1" indent="-368300" algn="l" rtl="0">
              <a:spcBef>
                <a:spcPts val="0"/>
              </a:spcBef>
              <a:spcAft>
                <a:spcPts val="0"/>
              </a:spcAft>
              <a:buSzPts val="2200"/>
              <a:buFont typeface="Calibri"/>
              <a:buChar char="•"/>
            </a:pPr>
            <a:r>
              <a:rPr lang="en-US" sz="2200" dirty="0">
                <a:latin typeface="Calibri"/>
                <a:ea typeface="Calibri"/>
                <a:cs typeface="Calibri"/>
                <a:sym typeface="Calibri"/>
              </a:rPr>
              <a:t>Security-oriented software fuzzer that supports feedback-driven fuzzing based on code coverage for software and hardware fuzz testing.</a:t>
            </a:r>
            <a:endParaRPr sz="2200" dirty="0">
              <a:latin typeface="Calibri"/>
              <a:ea typeface="Calibri"/>
              <a:cs typeface="Calibri"/>
              <a:sym typeface="Calibri"/>
            </a:endParaRPr>
          </a:p>
          <a:p>
            <a:pPr marL="914400" lvl="1" indent="-368300" algn="l" rtl="0">
              <a:spcBef>
                <a:spcPts val="0"/>
              </a:spcBef>
              <a:spcAft>
                <a:spcPts val="0"/>
              </a:spcAft>
              <a:buSzPts val="2200"/>
              <a:buFont typeface="Calibri"/>
              <a:buChar char="•"/>
            </a:pPr>
            <a:r>
              <a:rPr lang="en-US" sz="2200" dirty="0">
                <a:latin typeface="Calibri"/>
                <a:ea typeface="Calibri"/>
                <a:cs typeface="Calibri"/>
                <a:sym typeface="Calibri"/>
              </a:rPr>
              <a:t>It is multi-process and multi-threaded, making it incredibly efficient. File corpus is automatically shared and improved between all fuzzed processes.</a:t>
            </a:r>
            <a:endParaRPr sz="2200" dirty="0">
              <a:latin typeface="Calibri"/>
              <a:ea typeface="Calibri"/>
              <a:cs typeface="Calibri"/>
              <a:sym typeface="Calibri"/>
            </a:endParaRPr>
          </a:p>
          <a:p>
            <a:pPr marL="914400" lvl="1" indent="-368300" algn="l" rtl="0">
              <a:spcBef>
                <a:spcPts val="0"/>
              </a:spcBef>
              <a:spcAft>
                <a:spcPts val="0"/>
              </a:spcAft>
              <a:buSzPts val="2200"/>
              <a:buFont typeface="Calibri"/>
              <a:buChar char="•"/>
            </a:pPr>
            <a:r>
              <a:rPr lang="en-US" sz="2200" dirty="0">
                <a:latin typeface="Calibri"/>
                <a:ea typeface="Calibri"/>
                <a:cs typeface="Calibri"/>
                <a:sym typeface="Calibri"/>
              </a:rPr>
              <a:t>It provides a corpus minimization mode, enabling it to optimize input data to improve fuzzing results.</a:t>
            </a:r>
            <a:endParaRPr sz="1200" dirty="0">
              <a:latin typeface="Calibri"/>
              <a:ea typeface="Calibri"/>
              <a:cs typeface="Calibri"/>
              <a:sym typeface="Calibri"/>
            </a:endParaRPr>
          </a:p>
          <a:p>
            <a:pPr marL="0" lvl="0" indent="0" algn="l" rtl="0">
              <a:lnSpc>
                <a:spcPct val="80000"/>
              </a:lnSpc>
              <a:spcBef>
                <a:spcPts val="1000"/>
              </a:spcBef>
              <a:spcAft>
                <a:spcPts val="0"/>
              </a:spcAft>
              <a:buNone/>
            </a:pPr>
            <a:r>
              <a:rPr lang="en-US" sz="1200" dirty="0">
                <a:latin typeface="Calibri"/>
                <a:ea typeface="Calibri"/>
                <a:cs typeface="Calibri"/>
                <a:sym typeface="Calibri"/>
              </a:rPr>
              <a:t>[7]srg-imperial. “GitHub - Srg-Imperial/SnapFuzz.” </a:t>
            </a:r>
            <a:r>
              <a:rPr lang="en-US" sz="1200" i="1" dirty="0">
                <a:latin typeface="Calibri"/>
                <a:ea typeface="Calibri"/>
                <a:cs typeface="Calibri"/>
                <a:sym typeface="Calibri"/>
              </a:rPr>
              <a:t>GitHub, </a:t>
            </a:r>
            <a:r>
              <a:rPr lang="en-US" sz="1200" dirty="0">
                <a:latin typeface="Calibri"/>
                <a:ea typeface="Calibri"/>
                <a:cs typeface="Calibri"/>
                <a:sym typeface="Calibri"/>
              </a:rPr>
              <a:t>2022, github.com/srg-imperial/SnapFuzz. </a:t>
            </a:r>
            <a:endParaRPr sz="1200" dirty="0">
              <a:latin typeface="Calibri"/>
              <a:ea typeface="Calibri"/>
              <a:cs typeface="Calibri"/>
              <a:sym typeface="Calibri"/>
            </a:endParaRPr>
          </a:p>
          <a:p>
            <a:pPr marL="0" lvl="0" indent="0" algn="l" rtl="0">
              <a:lnSpc>
                <a:spcPct val="80000"/>
              </a:lnSpc>
              <a:spcBef>
                <a:spcPts val="1000"/>
              </a:spcBef>
              <a:spcAft>
                <a:spcPts val="0"/>
              </a:spcAft>
              <a:buNone/>
            </a:pPr>
            <a:r>
              <a:rPr lang="en-US" sz="1200" dirty="0">
                <a:latin typeface="Calibri"/>
                <a:ea typeface="Calibri"/>
                <a:cs typeface="Calibri"/>
                <a:sym typeface="Calibri"/>
              </a:rPr>
              <a:t>[8] honggfuzz, Google. “Honggfuzz.” </a:t>
            </a:r>
            <a:r>
              <a:rPr lang="en-US" sz="1200" i="1" dirty="0">
                <a:latin typeface="Calibri"/>
                <a:ea typeface="Calibri"/>
                <a:cs typeface="Calibri"/>
                <a:sym typeface="Calibri"/>
              </a:rPr>
              <a:t>GitHub, </a:t>
            </a:r>
            <a:r>
              <a:rPr lang="en-US" sz="1200" dirty="0">
                <a:latin typeface="Calibri"/>
                <a:ea typeface="Calibri"/>
                <a:cs typeface="Calibri"/>
                <a:sym typeface="Calibri"/>
              </a:rPr>
              <a:t>25 Jan. 2022, github.com/google/honggfuzz.</a:t>
            </a:r>
            <a:endParaRPr dirty="0">
              <a:latin typeface="Calibri"/>
              <a:ea typeface="Calibri"/>
              <a:cs typeface="Calibri"/>
              <a:sym typeface="Calibri"/>
            </a:endParaRPr>
          </a:p>
        </p:txBody>
      </p:sp>
      <p:sp>
        <p:nvSpPr>
          <p:cNvPr id="128" name="Google Shape;128;g349df81d0fa_0_49"/>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29" name="Google Shape;129;g349df81d0fa_0_49"/>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8</a:t>
            </a:fld>
            <a:endParaRPr dirty="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34a7a1cb4f7_0_70"/>
          <p:cNvSpPr txBox="1">
            <a:spLocks noGrp="1"/>
          </p:cNvSpPr>
          <p:nvPr>
            <p:ph type="title"/>
          </p:nvPr>
        </p:nvSpPr>
        <p:spPr>
          <a:xfrm>
            <a:off x="304800" y="311383"/>
            <a:ext cx="11430000" cy="83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Calibri"/>
                <a:ea typeface="Calibri"/>
                <a:cs typeface="Calibri"/>
                <a:sym typeface="Calibri"/>
              </a:rPr>
              <a:t>Survey: Projects</a:t>
            </a:r>
            <a:endParaRPr dirty="0">
              <a:latin typeface="Calibri"/>
              <a:ea typeface="Calibri"/>
              <a:cs typeface="Calibri"/>
              <a:sym typeface="Calibri"/>
            </a:endParaRPr>
          </a:p>
        </p:txBody>
      </p:sp>
      <p:sp>
        <p:nvSpPr>
          <p:cNvPr id="136" name="Google Shape;136;g34a7a1cb4f7_0_70"/>
          <p:cNvSpPr txBox="1">
            <a:spLocks noGrp="1"/>
          </p:cNvSpPr>
          <p:nvPr>
            <p:ph type="body" idx="1"/>
          </p:nvPr>
        </p:nvSpPr>
        <p:spPr>
          <a:xfrm>
            <a:off x="304800" y="1253325"/>
            <a:ext cx="11430000" cy="5223600"/>
          </a:xfrm>
          <a:prstGeom prst="rect">
            <a:avLst/>
          </a:prstGeom>
        </p:spPr>
        <p:txBody>
          <a:bodyPr spcFirstLastPara="1" wrap="square" lIns="91425" tIns="45700" rIns="91425" bIns="45700" anchor="t" anchorCtr="0">
            <a:noAutofit/>
          </a:bodyPr>
          <a:lstStyle/>
          <a:p>
            <a:pPr marL="457200" lvl="0" indent="-381000" algn="l" rtl="0">
              <a:spcBef>
                <a:spcPts val="1000"/>
              </a:spcBef>
              <a:spcAft>
                <a:spcPts val="0"/>
              </a:spcAft>
              <a:buSzPts val="2400"/>
              <a:buFont typeface="Calibri"/>
              <a:buAutoNum type="arabicPeriod" startAt="3"/>
            </a:pPr>
            <a:r>
              <a:rPr lang="en-US" b="1" dirty="0">
                <a:latin typeface="Calibri"/>
                <a:ea typeface="Calibri"/>
                <a:cs typeface="Calibri"/>
                <a:sym typeface="Calibri"/>
              </a:rPr>
              <a:t>SGANFuzz [9]</a:t>
            </a:r>
            <a:endParaRPr b="1" dirty="0">
              <a:latin typeface="Calibri"/>
              <a:ea typeface="Calibri"/>
              <a:cs typeface="Calibri"/>
              <a:sym typeface="Calibri"/>
            </a:endParaRPr>
          </a:p>
          <a:p>
            <a:pPr marL="914400" lvl="1" indent="-381000" algn="l" rtl="0">
              <a:spcBef>
                <a:spcPts val="0"/>
              </a:spcBef>
              <a:spcAft>
                <a:spcPts val="0"/>
              </a:spcAft>
              <a:buSzPts val="2400"/>
              <a:buFont typeface="Calibri"/>
              <a:buChar char="•"/>
            </a:pPr>
            <a:r>
              <a:rPr lang="en-US" sz="2400" dirty="0">
                <a:latin typeface="Calibri"/>
                <a:ea typeface="Calibri"/>
                <a:cs typeface="Calibri"/>
                <a:sym typeface="Calibri"/>
              </a:rPr>
              <a:t>Uses Generative Adversarial Networks (GANs) to generate realistic MQTT message sequences.</a:t>
            </a:r>
            <a:endParaRPr sz="2400" dirty="0">
              <a:latin typeface="Calibri"/>
              <a:ea typeface="Calibri"/>
              <a:cs typeface="Calibri"/>
              <a:sym typeface="Calibri"/>
            </a:endParaRPr>
          </a:p>
          <a:p>
            <a:pPr marL="914400" lvl="1" indent="-381000" algn="l" rtl="0">
              <a:spcBef>
                <a:spcPts val="0"/>
              </a:spcBef>
              <a:spcAft>
                <a:spcPts val="0"/>
              </a:spcAft>
              <a:buSzPts val="2400"/>
              <a:buFont typeface="Calibri"/>
              <a:buChar char="•"/>
            </a:pPr>
            <a:r>
              <a:rPr lang="en-US" sz="2400" dirty="0">
                <a:latin typeface="Calibri"/>
                <a:ea typeface="Calibri"/>
                <a:cs typeface="Calibri"/>
                <a:sym typeface="Calibri"/>
              </a:rPr>
              <a:t>Supports multiple message types and parameters, allowing users to configure message sequence lengths and batch sizes.</a:t>
            </a:r>
            <a:endParaRPr sz="2400" dirty="0">
              <a:latin typeface="Calibri"/>
              <a:ea typeface="Calibri"/>
              <a:cs typeface="Calibri"/>
              <a:sym typeface="Calibri"/>
            </a:endParaRPr>
          </a:p>
          <a:p>
            <a:pPr marL="914400" lvl="1" indent="-381000" algn="l" rtl="0">
              <a:spcBef>
                <a:spcPts val="0"/>
              </a:spcBef>
              <a:spcAft>
                <a:spcPts val="0"/>
              </a:spcAft>
              <a:buSzPts val="2400"/>
              <a:buFont typeface="Calibri"/>
              <a:buChar char="•"/>
            </a:pPr>
            <a:r>
              <a:rPr lang="en-US" sz="2400" dirty="0">
                <a:latin typeface="Calibri"/>
                <a:ea typeface="Calibri"/>
                <a:cs typeface="Calibri"/>
                <a:sym typeface="Calibri"/>
              </a:rPr>
              <a:t>It provides visualization tools to help users analyze generated message sequences.</a:t>
            </a:r>
            <a:endParaRPr sz="2400" dirty="0">
              <a:latin typeface="Calibri"/>
              <a:ea typeface="Calibri"/>
              <a:cs typeface="Calibri"/>
              <a:sym typeface="Calibri"/>
            </a:endParaRPr>
          </a:p>
          <a:p>
            <a:pPr marL="0" lvl="0" indent="0" algn="l" rtl="0">
              <a:spcBef>
                <a:spcPts val="1000"/>
              </a:spcBef>
              <a:spcAft>
                <a:spcPts val="0"/>
              </a:spcAft>
              <a:buNone/>
            </a:pPr>
            <a:br>
              <a:rPr lang="en-US" sz="1200" dirty="0">
                <a:latin typeface="Calibri"/>
                <a:ea typeface="Calibri"/>
                <a:cs typeface="Calibri"/>
                <a:sym typeface="Calibri"/>
              </a:rPr>
            </a:br>
            <a:endParaRPr sz="1200" dirty="0">
              <a:latin typeface="Calibri"/>
              <a:ea typeface="Calibri"/>
              <a:cs typeface="Calibri"/>
              <a:sym typeface="Calibri"/>
            </a:endParaRPr>
          </a:p>
          <a:p>
            <a:pPr marL="0" lvl="0" indent="0" algn="l" rtl="0">
              <a:spcBef>
                <a:spcPts val="1000"/>
              </a:spcBef>
              <a:spcAft>
                <a:spcPts val="0"/>
              </a:spcAft>
              <a:buNone/>
            </a:pPr>
            <a:endParaRPr sz="1200" dirty="0">
              <a:latin typeface="Calibri"/>
              <a:ea typeface="Calibri"/>
              <a:cs typeface="Calibri"/>
              <a:sym typeface="Calibri"/>
            </a:endParaRPr>
          </a:p>
          <a:p>
            <a:pPr marL="0" lvl="0" indent="0" algn="l" rtl="0">
              <a:spcBef>
                <a:spcPts val="1000"/>
              </a:spcBef>
              <a:spcAft>
                <a:spcPts val="0"/>
              </a:spcAft>
              <a:buNone/>
            </a:pPr>
            <a:endParaRPr sz="1200" dirty="0">
              <a:latin typeface="Calibri"/>
              <a:ea typeface="Calibri"/>
              <a:cs typeface="Calibri"/>
              <a:sym typeface="Calibri"/>
            </a:endParaRPr>
          </a:p>
          <a:p>
            <a:pPr marL="0" lvl="0" indent="0" algn="l" rtl="0">
              <a:spcBef>
                <a:spcPts val="1000"/>
              </a:spcBef>
              <a:spcAft>
                <a:spcPts val="0"/>
              </a:spcAft>
              <a:buNone/>
            </a:pPr>
            <a:endParaRPr sz="1200" dirty="0">
              <a:latin typeface="Calibri"/>
              <a:ea typeface="Calibri"/>
              <a:cs typeface="Calibri"/>
              <a:sym typeface="Calibri"/>
            </a:endParaRPr>
          </a:p>
          <a:p>
            <a:pPr marL="0" lvl="0" indent="0" algn="l" rtl="0">
              <a:spcBef>
                <a:spcPts val="1000"/>
              </a:spcBef>
              <a:spcAft>
                <a:spcPts val="0"/>
              </a:spcAft>
              <a:buNone/>
            </a:pPr>
            <a:endParaRPr sz="1200" dirty="0">
              <a:latin typeface="Calibri"/>
              <a:ea typeface="Calibri"/>
              <a:cs typeface="Calibri"/>
              <a:sym typeface="Calibri"/>
            </a:endParaRPr>
          </a:p>
          <a:p>
            <a:pPr marL="0" lvl="0" indent="0" algn="l" rtl="0">
              <a:spcBef>
                <a:spcPts val="1000"/>
              </a:spcBef>
              <a:spcAft>
                <a:spcPts val="0"/>
              </a:spcAft>
              <a:buNone/>
            </a:pPr>
            <a:endParaRPr sz="1200" dirty="0">
              <a:latin typeface="Calibri"/>
              <a:ea typeface="Calibri"/>
              <a:cs typeface="Calibri"/>
              <a:sym typeface="Calibri"/>
            </a:endParaRPr>
          </a:p>
          <a:p>
            <a:pPr marL="0" lvl="0" indent="0" algn="l" rtl="0">
              <a:spcBef>
                <a:spcPts val="1000"/>
              </a:spcBef>
              <a:spcAft>
                <a:spcPts val="0"/>
              </a:spcAft>
              <a:buNone/>
            </a:pPr>
            <a:endParaRPr sz="1200" dirty="0">
              <a:latin typeface="Calibri"/>
              <a:ea typeface="Calibri"/>
              <a:cs typeface="Calibri"/>
              <a:sym typeface="Calibri"/>
            </a:endParaRPr>
          </a:p>
          <a:p>
            <a:pPr marL="0" lvl="0" indent="0" algn="l" rtl="0">
              <a:spcBef>
                <a:spcPts val="1000"/>
              </a:spcBef>
              <a:spcAft>
                <a:spcPts val="0"/>
              </a:spcAft>
              <a:buNone/>
            </a:pPr>
            <a:endParaRPr sz="1200" dirty="0">
              <a:latin typeface="Calibri"/>
              <a:ea typeface="Calibri"/>
              <a:cs typeface="Calibri"/>
              <a:sym typeface="Calibri"/>
            </a:endParaRPr>
          </a:p>
          <a:p>
            <a:pPr marL="0" lvl="0" indent="0" algn="l" rtl="0">
              <a:spcBef>
                <a:spcPts val="1000"/>
              </a:spcBef>
              <a:spcAft>
                <a:spcPts val="0"/>
              </a:spcAft>
              <a:buNone/>
            </a:pPr>
            <a:r>
              <a:rPr lang="en-US" sz="1200" dirty="0">
                <a:latin typeface="Calibri"/>
                <a:ea typeface="Calibri"/>
                <a:cs typeface="Calibri"/>
                <a:sym typeface="Calibri"/>
              </a:rPr>
              <a:t>[9] Peter Wei Just. “GitHub - PeterWeiJust/SGANFuzz.” </a:t>
            </a:r>
            <a:r>
              <a:rPr lang="en-US" sz="1200" i="1" dirty="0">
                <a:latin typeface="Calibri"/>
                <a:ea typeface="Calibri"/>
                <a:cs typeface="Calibri"/>
                <a:sym typeface="Calibri"/>
              </a:rPr>
              <a:t>GitHub, </a:t>
            </a:r>
            <a:r>
              <a:rPr lang="en-US" sz="1200" dirty="0">
                <a:latin typeface="Calibri"/>
                <a:ea typeface="Calibri"/>
                <a:cs typeface="Calibri"/>
                <a:sym typeface="Calibri"/>
              </a:rPr>
              <a:t>2023, github.com/PeterWeiJust/SGANFuzz.</a:t>
            </a:r>
            <a:endParaRPr dirty="0">
              <a:latin typeface="Calibri"/>
              <a:ea typeface="Calibri"/>
              <a:cs typeface="Calibri"/>
              <a:sym typeface="Calibri"/>
            </a:endParaRPr>
          </a:p>
        </p:txBody>
      </p:sp>
      <p:sp>
        <p:nvSpPr>
          <p:cNvPr id="137" name="Google Shape;137;g34a7a1cb4f7_0_70"/>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38" name="Google Shape;138;g34a7a1cb4f7_0_70"/>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9</a:t>
            </a:fld>
            <a:endParaRPr dirty="0">
              <a:solidFill>
                <a:schemeClr val="lt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3822</Words>
  <Application>Microsoft Office PowerPoint</Application>
  <PresentationFormat>Widescreen</PresentationFormat>
  <Paragraphs>576</Paragraphs>
  <Slides>43</Slides>
  <Notes>43</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Times New Roman</vt:lpstr>
      <vt:lpstr>Simple Light</vt:lpstr>
      <vt:lpstr>Charger Active Defense - Adversarial Attack Tool Defense</vt:lpstr>
      <vt:lpstr>Some Important Terms</vt:lpstr>
      <vt:lpstr>Stalling Attacker’s Tools</vt:lpstr>
      <vt:lpstr>Charger Active Defense Overview</vt:lpstr>
      <vt:lpstr>Survey: Patents</vt:lpstr>
      <vt:lpstr>Survey: Patents</vt:lpstr>
      <vt:lpstr>Survey: Products</vt:lpstr>
      <vt:lpstr>Survey: Projects</vt:lpstr>
      <vt:lpstr>Survey: Projects</vt:lpstr>
      <vt:lpstr>Marketing Requirements</vt:lpstr>
      <vt:lpstr>Marketing Requirements</vt:lpstr>
      <vt:lpstr>Engineering Requirements</vt:lpstr>
      <vt:lpstr>Engineering Requirements</vt:lpstr>
      <vt:lpstr>System Components Overview </vt:lpstr>
      <vt:lpstr>Proposed Solution</vt:lpstr>
      <vt:lpstr>Proposed Solution</vt:lpstr>
      <vt:lpstr>Alternative Solutions / Tradeoffs</vt:lpstr>
      <vt:lpstr>Current Functionality</vt:lpstr>
      <vt:lpstr>Major Project Accomplishments</vt:lpstr>
      <vt:lpstr>Major Project Accomplishments</vt:lpstr>
      <vt:lpstr>Major Project Accomplishments</vt:lpstr>
      <vt:lpstr>Major Project Accomplishments</vt:lpstr>
      <vt:lpstr>Major Project Accomplishments</vt:lpstr>
      <vt:lpstr>Major Project Accomplishments</vt:lpstr>
      <vt:lpstr>Demo Video </vt:lpstr>
      <vt:lpstr>Proposed Timeline</vt:lpstr>
      <vt:lpstr>Actual Timeline</vt:lpstr>
      <vt:lpstr>Proposed Milestones</vt:lpstr>
      <vt:lpstr>Proposed Milestones</vt:lpstr>
      <vt:lpstr>Actual Milestones</vt:lpstr>
      <vt:lpstr>Actual Milestones</vt:lpstr>
      <vt:lpstr>Actual Milestones</vt:lpstr>
      <vt:lpstr>Milestone Analysis</vt:lpstr>
      <vt:lpstr>Milestone Analysis</vt:lpstr>
      <vt:lpstr>Milestone Analysis</vt:lpstr>
      <vt:lpstr>Project Timing &amp; Analysis</vt:lpstr>
      <vt:lpstr>Individual Contributions</vt:lpstr>
      <vt:lpstr>Level of Effort </vt:lpstr>
      <vt:lpstr>Future Work</vt:lpstr>
      <vt:lpstr>Lessons Learned</vt:lpstr>
      <vt:lpstr>Analysis of Modifications from Original Plan</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 Emil Jovanov</dc:creator>
  <cp:lastModifiedBy>Noah Sickels</cp:lastModifiedBy>
  <cp:revision>10</cp:revision>
  <dcterms:created xsi:type="dcterms:W3CDTF">2000-08-22T23:43:45Z</dcterms:created>
  <dcterms:modified xsi:type="dcterms:W3CDTF">2025-04-11T19:26:06Z</dcterms:modified>
</cp:coreProperties>
</file>