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htxNfRzt3o9waXvm8dNbJjdNEI9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Locht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EBDB6-5C6A-450D-953B-A4BFFA922E75}">
  <a:tblStyle styleId="{B90EBDB6-5C6A-450D-953B-A4BFFA922E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CBF20D-E1F8-4987-A8B4-83E606921EF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144963"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1775"/>
            <a:ext cx="3170238"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Times New Roman"/>
                <a:ea typeface="Times New Roman"/>
                <a:cs typeface="Times New Roman"/>
                <a:sym typeface="Times New Roman"/>
              </a:rPr>
              <a:t>‹#›</a:t>
            </a:fld>
            <a:endParaRPr sz="1300" b="0" i="0" u="none" strike="noStrike" cap="none" dirty="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sldNum" idx="12"/>
          </p:nvPr>
        </p:nvSpPr>
        <p:spPr>
          <a:xfrm>
            <a:off x="4144963" y="9121775"/>
            <a:ext cx="3170237" cy="479425"/>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dirty="0"/>
          </a:p>
        </p:txBody>
      </p:sp>
      <p:sp>
        <p:nvSpPr>
          <p:cNvPr id="62" name="Google Shape;62;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 name="Google Shape;63;p1: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9df81d0fa_0_6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49df81d0fa_0_63: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42" name="Google Shape;142;g349df81d0fa_0_63: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4d935530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4d935530d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51" name="Google Shape;151;g304d935530d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49df81d0fa_0_7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49df81d0fa_0_7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60" name="Google Shape;160;g349df81d0fa_0_7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a16387c41_0_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a16387c41_0_45: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69" name="Google Shape;169;g34a16387c41_0_45: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4b2f561795_0_1: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4b2f561795_0_1: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78" name="Google Shape;178;g34b2f561795_0_1: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9df81d0fa_0_77: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49df81d0fa_0_7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en-US" dirty="0"/>
              <a:t>Using the appropriate design representation format present the details of your design. At the highest-level of abstraction start with the overall organization of main components and their interactions. Then present each important element of your design. As you present this material make sure to highlight the important trade-offs and design decisions that had to be made as the design progressed and what motivated these decisions.</a:t>
            </a:r>
            <a:endParaRPr dirty="0"/>
          </a:p>
        </p:txBody>
      </p:sp>
      <p:sp>
        <p:nvSpPr>
          <p:cNvPr id="187" name="Google Shape;187;g349df81d0fa_0_7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4a7a1cb4f7_0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4a7a1cb4f7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r>
              <a:rPr lang="en-US" dirty="0"/>
              <a:t>Using the appropriate design representation format present the details of your design. At the highest-level of abstraction start with the overall organization of main components and their interactions. Then present each important element of your design. As you present this material make sure to highlight the important trade-offs and design decisions that had to be made as the design progressed and what motivated these decisions.</a:t>
            </a:r>
            <a:endParaRPr dirty="0"/>
          </a:p>
        </p:txBody>
      </p:sp>
      <p:sp>
        <p:nvSpPr>
          <p:cNvPr id="196" name="Google Shape;196;g34a7a1cb4f7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16</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4a7a1cb4f7_0_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4a7a1cb4f7_0_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05" name="Google Shape;205;g34a7a1cb4f7_0_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49df81d0fa_0_3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49df81d0fa_0_35: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14" name="Google Shape;214;g349df81d0fa_0_35: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18</a:t>
            </a:fld>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93b7446dd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g3393b7446dd_0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dirty="0"/>
              <a:t>What is the current state of the project?</a:t>
            </a:r>
            <a:endParaRPr dirty="0"/>
          </a:p>
          <a:p>
            <a:pPr marL="0" lvl="0" indent="0" algn="l" rtl="0">
              <a:lnSpc>
                <a:spcPct val="100000"/>
              </a:lnSpc>
              <a:spcBef>
                <a:spcPts val="360"/>
              </a:spcBef>
              <a:spcAft>
                <a:spcPts val="0"/>
              </a:spcAft>
              <a:buClr>
                <a:schemeClr val="dk1"/>
              </a:buClr>
              <a:buSzPts val="1100"/>
              <a:buFont typeface="Arial"/>
              <a:buNone/>
            </a:pPr>
            <a:r>
              <a:rPr lang="en-US" dirty="0"/>
              <a:t>What are the major accomplishments at the time of the presentation?</a:t>
            </a:r>
            <a:endParaRPr dirty="0"/>
          </a:p>
          <a:p>
            <a:pPr marL="0" lvl="0" indent="0" algn="l" rtl="0">
              <a:lnSpc>
                <a:spcPct val="100000"/>
              </a:lnSpc>
              <a:spcBef>
                <a:spcPts val="360"/>
              </a:spcBef>
              <a:spcAft>
                <a:spcPts val="0"/>
              </a:spcAft>
              <a:buClr>
                <a:schemeClr val="dk1"/>
              </a:buClr>
              <a:buSzPts val="1100"/>
              <a:buFont typeface="Arial"/>
              <a:buNone/>
            </a:pPr>
            <a:r>
              <a:rPr lang="en-US" dirty="0"/>
              <a:t>Analyze proposed and actual timeline and milestones.</a:t>
            </a:r>
            <a:endParaRPr dirty="0"/>
          </a:p>
          <a:p>
            <a:pPr marL="0" lvl="0" indent="0" algn="l" rtl="0">
              <a:lnSpc>
                <a:spcPct val="100000"/>
              </a:lnSpc>
              <a:spcBef>
                <a:spcPts val="360"/>
              </a:spcBef>
              <a:spcAft>
                <a:spcPts val="0"/>
              </a:spcAft>
              <a:buClr>
                <a:schemeClr val="dk1"/>
              </a:buClr>
              <a:buSzPts val="1100"/>
              <a:buFont typeface="Arial"/>
              <a:buNone/>
            </a:pPr>
            <a:r>
              <a:rPr lang="en-US" dirty="0"/>
              <a:t>Do you have critical latencies on the project?</a:t>
            </a:r>
            <a:endParaRPr dirty="0"/>
          </a:p>
          <a:p>
            <a:pPr marL="0" lvl="0" indent="0" algn="l" rtl="0">
              <a:lnSpc>
                <a:spcPct val="100000"/>
              </a:lnSpc>
              <a:spcBef>
                <a:spcPts val="360"/>
              </a:spcBef>
              <a:spcAft>
                <a:spcPts val="0"/>
              </a:spcAft>
              <a:buSzPts val="1400"/>
              <a:buNone/>
            </a:pPr>
            <a:r>
              <a:rPr lang="en-US" dirty="0"/>
              <a:t>Will you be able to complete the project as expected by the end of the semester?</a:t>
            </a:r>
            <a:endParaRPr dirty="0"/>
          </a:p>
        </p:txBody>
      </p:sp>
      <p:sp>
        <p:nvSpPr>
          <p:cNvPr id="223" name="Google Shape;223;g3393b7446dd_0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19</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92191af9a_1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 name="Google Shape;70;g3292191af9a_1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71" name="Google Shape;71;g3292191af9a_1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3940ca1dbd_1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4" name="Google Shape;234;g33940ca1dbd_1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35" name="Google Shape;235;g33940ca1dbd_1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20</a:t>
            </a:fld>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3940ca1dbd_0_26: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5" name="Google Shape;245;g33940ca1dbd_0_2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46" name="Google Shape;246;g33940ca1dbd_0_2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3940ca1dbd_0_1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g33940ca1dbd_0_1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59" name="Google Shape;259;g33940ca1dbd_0_1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22</a:t>
            </a:fld>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9ea5e4a83_0_1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g339ea5e4a83_0_11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70" name="Google Shape;270;g339ea5e4a83_0_11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23</a:t>
            </a:fld>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940ca1dbd_0_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0" name="Google Shape;280;g33940ca1dbd_0_5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81" name="Google Shape;281;g33940ca1dbd_0_5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24</a:t>
            </a:fld>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4a7a1cb4f7_0_77: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4a7a1cb4f7_0_77: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291" name="Google Shape;291;g34a7a1cb4f7_0_77: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3940ca1dbd_0_6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8" name="Google Shape;298;g33940ca1dbd_0_68: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299" name="Google Shape;299;g33940ca1dbd_0_68: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3940ca1dbd_0_75: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7" name="Google Shape;307;g33940ca1dbd_0_7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08" name="Google Shape;308;g33940ca1dbd_0_7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27</a:t>
            </a:fld>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fa493a832_1_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9" name="Google Shape;319;g2afa493a832_1_57: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20" name="Google Shape;320;g2afa493a832_1_57: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afa493a832_1_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8" name="Google Shape;328;g2afa493a832_1_3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29" name="Google Shape;329;g2afa493a832_1_3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29</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16e21320b_3_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9" name="Google Shape;79;g3116e21320b_3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80" name="Google Shape;80;g3116e21320b_3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3940ca1dbd_0_8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8" name="Google Shape;338;g33940ca1dbd_0_89: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39" name="Google Shape;339;g33940ca1dbd_0_89: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30</a:t>
            </a:fld>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afa493a832_1_7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8" name="Google Shape;348;g2afa493a832_1_74: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49" name="Google Shape;349;g2afa493a832_1_74: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31</a:t>
            </a:fld>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fa493a832_1_8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g2afa493a832_1_8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59" name="Google Shape;359;g2afa493a832_1_8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32</a:t>
            </a:fld>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4a16387c41_0_8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8" name="Google Shape;368;g34a16387c41_0_85: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69" name="Google Shape;369;g34a16387c41_0_85: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33</a:t>
            </a:fld>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4a16387c41_1_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g34a16387c41_1_2: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79" name="Google Shape;379;g34a16387c41_1_2: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34</a:t>
            </a:fld>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4a6bff0cb5_0_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g34a6bff0cb5_0_1: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388" name="Google Shape;388;g34a6bff0cb5_0_1: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35</a:t>
            </a:fld>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33940ca1dbd_0_9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6" name="Google Shape;396;g33940ca1dbd_0_96: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dirty="0"/>
              <a:t>What is the level of completion of your project according to the revised plan submitted at the beginning of the semester?</a:t>
            </a:r>
            <a:endParaRPr dirty="0"/>
          </a:p>
        </p:txBody>
      </p:sp>
      <p:sp>
        <p:nvSpPr>
          <p:cNvPr id="397" name="Google Shape;397;g33940ca1dbd_0_96: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36</a:t>
            </a:fld>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4b2f561795_6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5" name="Google Shape;405;g34b2f561795_6_0: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406" name="Google Shape;406;g34b2f561795_6_0: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37</a:t>
            </a:fld>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4b2f561795_6_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4" name="Google Shape;414;g34b2f561795_6_8:notes"/>
          <p:cNvSpPr txBox="1">
            <a:spLocks noGrp="1"/>
          </p:cNvSpPr>
          <p:nvPr>
            <p:ph type="body" idx="1"/>
          </p:nvPr>
        </p:nvSpPr>
        <p:spPr>
          <a:xfrm>
            <a:off x="974725" y="4560888"/>
            <a:ext cx="5365800" cy="4319700"/>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415" name="Google Shape;415;g34b2f561795_6_8:notes"/>
          <p:cNvSpPr txBox="1">
            <a:spLocks noGrp="1"/>
          </p:cNvSpPr>
          <p:nvPr>
            <p:ph type="sldNum" idx="12"/>
          </p:nvPr>
        </p:nvSpPr>
        <p:spPr>
          <a:xfrm>
            <a:off x="4144963" y="9121775"/>
            <a:ext cx="3170100" cy="479400"/>
          </a:xfrm>
          <a:prstGeom prst="rect">
            <a:avLst/>
          </a:prstGeom>
          <a:noFill/>
          <a:ln>
            <a:noFill/>
          </a:ln>
        </p:spPr>
        <p:txBody>
          <a:bodyPr spcFirstLastPara="1" wrap="square" lIns="96650" tIns="48325" rIns="96650" bIns="48325" anchor="b"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38</a:t>
            </a:fld>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9df81d0fa_0_9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349df81d0fa_0_98: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24" name="Google Shape;424;g349df81d0fa_0_98: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39</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360"/>
              </a:spcBef>
              <a:spcAft>
                <a:spcPts val="0"/>
              </a:spcAft>
              <a:buSzPts val="1400"/>
              <a:buNone/>
            </a:pPr>
            <a:endParaRPr dirty="0"/>
          </a:p>
        </p:txBody>
      </p:sp>
      <p:sp>
        <p:nvSpPr>
          <p:cNvPr id="88" name="Google Shape;88;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49df81d0fa_0_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49df81d0fa_0_14: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33" name="Google Shape;433;g349df81d0fa_0_14: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40</a:t>
            </a:fld>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49df81d0fa_0_9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49df81d0fa_0_91: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51" name="Google Shape;451;g349df81d0fa_0_91: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41</a:t>
            </a:fld>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5:notes"/>
          <p:cNvSpPr txBox="1">
            <a:spLocks noGrp="1"/>
          </p:cNvSpPr>
          <p:nvPr>
            <p:ph type="body" idx="1"/>
          </p:nvPr>
        </p:nvSpPr>
        <p:spPr>
          <a:xfrm>
            <a:off x="974725" y="4560888"/>
            <a:ext cx="5365750" cy="4319587"/>
          </a:xfrm>
          <a:prstGeom prst="rect">
            <a:avLst/>
          </a:prstGeom>
          <a:noFill/>
          <a:ln>
            <a:noFill/>
          </a:ln>
        </p:spPr>
        <p:txBody>
          <a:bodyPr spcFirstLastPara="1" wrap="square" lIns="96650" tIns="48325" rIns="96650" bIns="48325" anchor="t" anchorCtr="0">
            <a:noAutofit/>
          </a:bodyPr>
          <a:lstStyle/>
          <a:p>
            <a:pPr marL="228600" lvl="0" indent="-152400" algn="l" rtl="0">
              <a:lnSpc>
                <a:spcPct val="90000"/>
              </a:lnSpc>
              <a:spcBef>
                <a:spcPts val="0"/>
              </a:spcBef>
              <a:spcAft>
                <a:spcPts val="0"/>
              </a:spcAft>
              <a:buClr>
                <a:schemeClr val="dk1"/>
              </a:buClr>
              <a:buSzPts val="1600"/>
              <a:buChar char="•"/>
            </a:pPr>
            <a:r>
              <a:rPr lang="en-US" sz="1600" dirty="0">
                <a:latin typeface="Calibri"/>
                <a:ea typeface="Calibri"/>
                <a:cs typeface="Calibri"/>
                <a:sym typeface="Calibri"/>
              </a:rPr>
              <a:t>Describe the problem and the solution</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is innovative in your project? </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has been accomplished?</a:t>
            </a:r>
            <a:endParaRPr sz="1600" dirty="0">
              <a:latin typeface="Calibri"/>
              <a:ea typeface="Calibri"/>
              <a:cs typeface="Calibri"/>
              <a:sym typeface="Calibri"/>
            </a:endParaRPr>
          </a:p>
          <a:p>
            <a:pPr marL="228600" lvl="0" indent="-152400" algn="l" rtl="0">
              <a:lnSpc>
                <a:spcPct val="90000"/>
              </a:lnSpc>
              <a:spcBef>
                <a:spcPts val="1000"/>
              </a:spcBef>
              <a:spcAft>
                <a:spcPts val="0"/>
              </a:spcAft>
              <a:buClr>
                <a:schemeClr val="dk1"/>
              </a:buClr>
              <a:buSzPts val="1600"/>
              <a:buChar char="•"/>
            </a:pPr>
            <a:r>
              <a:rPr lang="en-US" sz="1600" dirty="0">
                <a:latin typeface="Calibri"/>
                <a:ea typeface="Calibri"/>
                <a:cs typeface="Calibri"/>
                <a:sym typeface="Calibri"/>
              </a:rPr>
              <a:t>What is expected impact of your project?</a:t>
            </a:r>
            <a:endParaRPr sz="100" dirty="0"/>
          </a:p>
        </p:txBody>
      </p:sp>
      <p:sp>
        <p:nvSpPr>
          <p:cNvPr id="459" name="Google Shape;459;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4b2f561795_2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4b2f561795_2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468" name="Google Shape;468;g34b2f561795_2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43</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49df81d0fa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49df81d0fa_0_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97" name="Google Shape;97;g349df81d0fa_0_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a7a1cb4f7_0_34: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4a7a1cb4f7_0_34: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06" name="Google Shape;106;g34a7a1cb4f7_0_34: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9df81d0fa_0_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49df81d0fa_0_56: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15" name="Google Shape;115;g349df81d0fa_0_56: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49df81d0fa_0_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49df81d0fa_0_49: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24" name="Google Shape;124;g349df81d0fa_0_49: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a7a1cb4f7_0_70:notes"/>
          <p:cNvSpPr>
            <a:spLocks noGrp="1" noRot="1" noChangeAspect="1"/>
          </p:cNvSpPr>
          <p:nvPr>
            <p:ph type="sldImg" idx="2"/>
          </p:nvPr>
        </p:nvSpPr>
        <p:spPr>
          <a:xfrm>
            <a:off x="457200" y="720725"/>
            <a:ext cx="6400800" cy="3600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4a7a1cb4f7_0_70:notes"/>
          <p:cNvSpPr txBox="1">
            <a:spLocks noGrp="1"/>
          </p:cNvSpPr>
          <p:nvPr>
            <p:ph type="body" idx="1"/>
          </p:nvPr>
        </p:nvSpPr>
        <p:spPr>
          <a:xfrm>
            <a:off x="974725" y="4560888"/>
            <a:ext cx="5365800" cy="4319700"/>
          </a:xfrm>
          <a:prstGeom prst="rect">
            <a:avLst/>
          </a:prstGeom>
        </p:spPr>
        <p:txBody>
          <a:bodyPr spcFirstLastPara="1" wrap="square" lIns="96650" tIns="48325" rIns="96650" bIns="48325" anchor="t" anchorCtr="0">
            <a:noAutofit/>
          </a:bodyPr>
          <a:lstStyle/>
          <a:p>
            <a:pPr marL="0" lvl="0" indent="0" algn="l" rtl="0">
              <a:spcBef>
                <a:spcPts val="360"/>
              </a:spcBef>
              <a:spcAft>
                <a:spcPts val="0"/>
              </a:spcAft>
              <a:buNone/>
            </a:pPr>
            <a:endParaRPr dirty="0"/>
          </a:p>
        </p:txBody>
      </p:sp>
      <p:sp>
        <p:nvSpPr>
          <p:cNvPr id="133" name="Google Shape;133;g34a7a1cb4f7_0_70:notes"/>
          <p:cNvSpPr txBox="1">
            <a:spLocks noGrp="1"/>
          </p:cNvSpPr>
          <p:nvPr>
            <p:ph type="sldNum" idx="12"/>
          </p:nvPr>
        </p:nvSpPr>
        <p:spPr>
          <a:xfrm>
            <a:off x="4144963" y="9121775"/>
            <a:ext cx="3170100" cy="479400"/>
          </a:xfrm>
          <a:prstGeom prst="rect">
            <a:avLst/>
          </a:prstGeom>
        </p:spPr>
        <p:txBody>
          <a:bodyPr spcFirstLastPara="1" wrap="square" lIns="96650" tIns="48325" rIns="96650" bIns="48325"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39ea5e4a83_0_65"/>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15" name="Google Shape;15;g339ea5e4a83_0_65"/>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339ea5e4a83_0_6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g339ea5e4a83_0_97"/>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53" name="Google Shape;53;g339ea5e4a83_0_9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g339ea5e4a83_0_100"/>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6" name="Google Shape;56;g339ea5e4a83_0_100"/>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7" name="Google Shape;57;g339ea5e4a83_0_10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339ea5e4a83_0_10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g339ea5e4a83_0_10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339ea5e4a83_0_10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g339ea5e4a83_0_10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21" name="Google Shape;21;g339ea5e4a83_0_106"/>
          <p:cNvSpPr txBox="1">
            <a:spLocks noGrp="1"/>
          </p:cNvSpPr>
          <p:nvPr>
            <p:ph type="ftr" idx="11"/>
          </p:nvPr>
        </p:nvSpPr>
        <p:spPr>
          <a:xfrm>
            <a:off x="304800" y="6477000"/>
            <a:ext cx="10896600" cy="260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dirty="0"/>
          </a:p>
        </p:txBody>
      </p:sp>
      <p:sp>
        <p:nvSpPr>
          <p:cNvPr id="22" name="Google Shape;22;g339ea5e4a83_0_106"/>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g339ea5e4a83_0_69"/>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5" name="Google Shape;25;g339ea5e4a83_0_6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g339ea5e4a83_0_7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8" name="Google Shape;28;g339ea5e4a83_0_7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9" name="Google Shape;29;g339ea5e4a83_0_7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g339ea5e4a83_0_7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2" name="Google Shape;32;g339ea5e4a83_0_76"/>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339ea5e4a83_0_76"/>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4" name="Google Shape;34;g339ea5e4a83_0_7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g339ea5e4a83_0_8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7" name="Google Shape;37;g339ea5e4a83_0_8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g339ea5e4a83_0_84"/>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40" name="Google Shape;40;g339ea5e4a83_0_84"/>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41" name="Google Shape;41;g339ea5e4a83_0_8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g339ea5e4a83_0_88"/>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4" name="Google Shape;44;g339ea5e4a83_0_8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339ea5e4a83_0_91"/>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 name="Google Shape;47;g339ea5e4a83_0_91"/>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8" name="Google Shape;48;g339ea5e4a83_0_91"/>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9" name="Google Shape;49;g339ea5e4a83_0_91"/>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50" name="Google Shape;50;g339ea5e4a83_0_9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339ea5e4a83_0_6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
        <p:nvSpPr>
          <p:cNvPr id="11" name="Google Shape;11;g339ea5e4a83_0_6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1pPr>
            <a:lvl2pPr marL="914400" marR="0" lvl="1"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2pPr>
            <a:lvl3pPr marL="1371600" marR="0" lvl="2"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3pPr>
            <a:lvl4pPr marL="1828800" marR="0" lvl="3"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4pPr>
            <a:lvl5pPr marL="2286000" marR="0" lvl="4"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5pPr>
            <a:lvl6pPr marL="2743200" marR="0" lvl="5"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6pPr>
            <a:lvl7pPr marL="3200400" marR="0" lvl="6"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7pPr>
            <a:lvl8pPr marL="3657600" marR="0" lvl="7"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8pPr>
            <a:lvl9pPr marL="4114800" marR="0" lvl="8" indent="-349250" algn="l" rtl="0">
              <a:lnSpc>
                <a:spcPct val="115000"/>
              </a:lnSpc>
              <a:spcBef>
                <a:spcPts val="0"/>
              </a:spcBef>
              <a:spcAft>
                <a:spcPts val="0"/>
              </a:spcAft>
              <a:buClr>
                <a:schemeClr val="dk2"/>
              </a:buClr>
              <a:buSzPts val="1900"/>
              <a:buFont typeface="Arial"/>
              <a:buChar char="■"/>
              <a:defRPr sz="1900" b="0" i="0" u="none" strike="noStrike" cap="none">
                <a:solidFill>
                  <a:schemeClr val="dk2"/>
                </a:solidFill>
                <a:latin typeface="Arial"/>
                <a:ea typeface="Arial"/>
                <a:cs typeface="Arial"/>
                <a:sym typeface="Arial"/>
              </a:defRPr>
            </a:lvl9pPr>
          </a:lstStyle>
          <a:p>
            <a:endParaRPr/>
          </a:p>
        </p:txBody>
      </p:sp>
      <p:sp>
        <p:nvSpPr>
          <p:cNvPr id="12" name="Google Shape;12;g339ea5e4a83_0_6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s0016@ua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wpl0001@uah.edu" TargetMode="External"/><Relationship Id="rId4" Type="http://schemas.openxmlformats.org/officeDocument/2006/relationships/hyperlink" Target="mailto:ajb0093@uah.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
          <p:cNvSpPr/>
          <p:nvPr/>
        </p:nvSpPr>
        <p:spPr>
          <a:xfrm>
            <a:off x="1068000" y="6101650"/>
            <a:ext cx="10056000" cy="6921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90000"/>
              </a:lnSpc>
              <a:spcBef>
                <a:spcPts val="0"/>
              </a:spcBef>
              <a:spcAft>
                <a:spcPts val="0"/>
              </a:spcAft>
              <a:buClr>
                <a:srgbClr val="000000"/>
              </a:buClr>
              <a:buSzPts val="2000"/>
              <a:buFont typeface="Arial"/>
              <a:buNone/>
            </a:pPr>
            <a:r>
              <a:rPr lang="en-US" sz="2000" b="1" i="0" u="none" strike="noStrike" cap="none" dirty="0">
                <a:solidFill>
                  <a:schemeClr val="dk1"/>
                </a:solidFill>
                <a:latin typeface="Calibri"/>
                <a:ea typeface="Calibri"/>
                <a:cs typeface="Calibri"/>
                <a:sym typeface="Calibri"/>
              </a:rPr>
              <a:t>email: </a:t>
            </a:r>
            <a:r>
              <a:rPr lang="en-US" sz="2000" b="1" i="0" u="sng" strike="noStrike" cap="none" dirty="0">
                <a:solidFill>
                  <a:schemeClr val="hlink"/>
                </a:solidFill>
                <a:latin typeface="Calibri"/>
                <a:ea typeface="Calibri"/>
                <a:cs typeface="Calibri"/>
                <a:sym typeface="Calibri"/>
                <a:hlinkClick r:id="rId3"/>
              </a:rPr>
              <a:t>ncs0016@uah.edu</a:t>
            </a:r>
            <a:r>
              <a:rPr lang="en-US" sz="2000" b="1" i="0" u="none" strike="noStrike" cap="none" dirty="0">
                <a:solidFill>
                  <a:schemeClr val="dk1"/>
                </a:solidFill>
                <a:latin typeface="Calibri"/>
                <a:ea typeface="Calibri"/>
                <a:cs typeface="Calibri"/>
                <a:sym typeface="Calibri"/>
              </a:rPr>
              <a:t>, </a:t>
            </a:r>
            <a:r>
              <a:rPr lang="en-US" sz="2000" b="1" i="0" u="sng" strike="noStrike" cap="none" dirty="0">
                <a:solidFill>
                  <a:schemeClr val="hlink"/>
                </a:solidFill>
                <a:latin typeface="Calibri"/>
                <a:ea typeface="Calibri"/>
                <a:cs typeface="Calibri"/>
                <a:sym typeface="Calibri"/>
                <a:hlinkClick r:id="rId4"/>
              </a:rPr>
              <a:t>ajb0093@uah.edu</a:t>
            </a:r>
            <a:r>
              <a:rPr lang="en-US" sz="2000" b="0" i="0" u="none" strike="noStrike" cap="none" dirty="0">
                <a:solidFill>
                  <a:schemeClr val="dk1"/>
                </a:solidFill>
                <a:latin typeface="Calibri"/>
                <a:ea typeface="Calibri"/>
                <a:cs typeface="Calibri"/>
                <a:sym typeface="Calibri"/>
              </a:rPr>
              <a:t>, </a:t>
            </a:r>
            <a:r>
              <a:rPr lang="en-US" sz="2000" b="1" i="0" u="sng" strike="noStrike" cap="none" dirty="0">
                <a:solidFill>
                  <a:schemeClr val="hlink"/>
                </a:solidFill>
                <a:latin typeface="Calibri"/>
                <a:ea typeface="Calibri"/>
                <a:cs typeface="Calibri"/>
                <a:sym typeface="Calibri"/>
                <a:hlinkClick r:id="rId5"/>
              </a:rPr>
              <a:t>wpl0001@uah.edu</a:t>
            </a:r>
            <a:r>
              <a:rPr lang="en-US" sz="2000" b="1" i="0" u="none" strike="noStrike" cap="none" dirty="0">
                <a:solidFill>
                  <a:schemeClr val="dk1"/>
                </a:solidFill>
                <a:latin typeface="Calibri"/>
                <a:ea typeface="Calibri"/>
                <a:cs typeface="Calibri"/>
                <a:sym typeface="Calibri"/>
              </a:rPr>
              <a:t> </a:t>
            </a:r>
            <a:endParaRPr sz="1000" b="1" i="0" u="none" strike="noStrike" cap="none" dirty="0">
              <a:solidFill>
                <a:srgbClr val="000000"/>
              </a:solidFill>
              <a:latin typeface="Calibri"/>
              <a:ea typeface="Calibri"/>
              <a:cs typeface="Calibri"/>
              <a:sym typeface="Calibri"/>
            </a:endParaRPr>
          </a:p>
        </p:txBody>
      </p:sp>
      <p:sp>
        <p:nvSpPr>
          <p:cNvPr id="66" name="Google Shape;66;p1"/>
          <p:cNvSpPr txBox="1">
            <a:spLocks noGrp="1"/>
          </p:cNvSpPr>
          <p:nvPr>
            <p:ph type="ctrTitle"/>
          </p:nvPr>
        </p:nvSpPr>
        <p:spPr>
          <a:xfrm>
            <a:off x="2057400" y="780250"/>
            <a:ext cx="8077200" cy="236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Charger Active Defense - Adversarial Attack Tool Defense</a:t>
            </a:r>
            <a:endParaRPr sz="4800" dirty="0">
              <a:latin typeface="Calibri"/>
              <a:ea typeface="Calibri"/>
              <a:cs typeface="Calibri"/>
              <a:sym typeface="Calibri"/>
            </a:endParaRPr>
          </a:p>
        </p:txBody>
      </p:sp>
      <p:sp>
        <p:nvSpPr>
          <p:cNvPr id="67" name="Google Shape;67;p1"/>
          <p:cNvSpPr txBox="1">
            <a:spLocks noGrp="1"/>
          </p:cNvSpPr>
          <p:nvPr>
            <p:ph type="subTitle" idx="1"/>
          </p:nvPr>
        </p:nvSpPr>
        <p:spPr>
          <a:xfrm>
            <a:off x="2743200" y="3374950"/>
            <a:ext cx="6400800" cy="2492400"/>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lnSpc>
                <a:spcPct val="80000"/>
              </a:lnSpc>
              <a:spcBef>
                <a:spcPts val="0"/>
              </a:spcBef>
              <a:spcAft>
                <a:spcPts val="0"/>
              </a:spcAft>
              <a:buClr>
                <a:schemeClr val="dk1"/>
              </a:buClr>
              <a:buSzPct val="64863"/>
              <a:buNone/>
            </a:pPr>
            <a:r>
              <a:rPr lang="en-US" dirty="0">
                <a:latin typeface="Calibri"/>
                <a:ea typeface="Calibri"/>
                <a:cs typeface="Calibri"/>
                <a:sym typeface="Calibri"/>
              </a:rPr>
              <a:t>Noah Sickels, Adam Brannon, William Lochte</a:t>
            </a:r>
            <a:endParaRPr dirty="0">
              <a:latin typeface="Calibri"/>
              <a:ea typeface="Calibri"/>
              <a:cs typeface="Calibri"/>
              <a:sym typeface="Calibri"/>
            </a:endParaRPr>
          </a:p>
          <a:p>
            <a:pPr marL="0" lvl="0" indent="0" algn="ctr" rtl="0">
              <a:lnSpc>
                <a:spcPct val="80000"/>
              </a:lnSpc>
              <a:spcBef>
                <a:spcPts val="0"/>
              </a:spcBef>
              <a:spcAft>
                <a:spcPts val="0"/>
              </a:spcAft>
              <a:buClr>
                <a:schemeClr val="dk1"/>
              </a:buClr>
              <a:buSzPct val="64863"/>
              <a:buNone/>
            </a:pPr>
            <a:endParaRPr dirty="0">
              <a:latin typeface="Calibri"/>
              <a:ea typeface="Calibri"/>
              <a:cs typeface="Calibri"/>
              <a:sym typeface="Calibri"/>
            </a:endParaRPr>
          </a:p>
          <a:p>
            <a:pPr marL="0" lvl="0" indent="0" algn="ctr" rtl="0">
              <a:lnSpc>
                <a:spcPct val="80000"/>
              </a:lnSpc>
              <a:spcBef>
                <a:spcPts val="1000"/>
              </a:spcBef>
              <a:spcAft>
                <a:spcPts val="0"/>
              </a:spcAft>
              <a:buClr>
                <a:schemeClr val="dk1"/>
              </a:buClr>
              <a:buSzPct val="64863"/>
              <a:buNone/>
            </a:pPr>
            <a:r>
              <a:rPr lang="en-US" dirty="0">
                <a:latin typeface="Calibri"/>
                <a:ea typeface="Calibri"/>
                <a:cs typeface="Calibri"/>
                <a:sym typeface="Calibri"/>
              </a:rPr>
              <a:t>MENTOR: Dr. David Coe</a:t>
            </a:r>
            <a:endParaRPr dirty="0">
              <a:latin typeface="Calibri"/>
              <a:ea typeface="Calibri"/>
              <a:cs typeface="Calibri"/>
              <a:sym typeface="Calibri"/>
            </a:endParaRPr>
          </a:p>
          <a:p>
            <a:pPr marL="0" lvl="0" indent="0" algn="l" rtl="0">
              <a:lnSpc>
                <a:spcPct val="120000"/>
              </a:lnSpc>
              <a:spcBef>
                <a:spcPts val="0"/>
              </a:spcBef>
              <a:spcAft>
                <a:spcPts val="0"/>
              </a:spcAft>
              <a:buClr>
                <a:schemeClr val="dk1"/>
              </a:buClr>
              <a:buSzPct val="64863"/>
              <a:buNone/>
            </a:pPr>
            <a:endParaRPr dirty="0">
              <a:latin typeface="Calibri"/>
              <a:ea typeface="Calibri"/>
              <a:cs typeface="Calibri"/>
              <a:sym typeface="Calibri"/>
            </a:endParaRPr>
          </a:p>
          <a:p>
            <a:pPr marL="0" lvl="0" indent="0" algn="ctr" rtl="0">
              <a:lnSpc>
                <a:spcPct val="120000"/>
              </a:lnSpc>
              <a:spcBef>
                <a:spcPts val="600"/>
              </a:spcBef>
              <a:spcAft>
                <a:spcPts val="0"/>
              </a:spcAft>
              <a:buClr>
                <a:schemeClr val="dk1"/>
              </a:buClr>
              <a:buSzPct val="154166"/>
              <a:buNone/>
            </a:pPr>
            <a:r>
              <a:rPr lang="en-US" dirty="0">
                <a:latin typeface="Calibri"/>
                <a:ea typeface="Calibri"/>
                <a:cs typeface="Calibri"/>
                <a:sym typeface="Calibri"/>
              </a:rPr>
              <a:t>CPE 488: Cybersecurity Engineering Capstone I</a:t>
            </a:r>
            <a:endParaRPr sz="2400" dirty="0">
              <a:latin typeface="Calibri"/>
              <a:ea typeface="Calibri"/>
              <a:cs typeface="Calibri"/>
              <a:sym typeface="Calibri"/>
            </a:endParaRPr>
          </a:p>
          <a:p>
            <a:pPr marL="0" lvl="0" indent="0" algn="ctr" rtl="0">
              <a:lnSpc>
                <a:spcPct val="120000"/>
              </a:lnSpc>
              <a:spcBef>
                <a:spcPts val="600"/>
              </a:spcBef>
              <a:spcAft>
                <a:spcPts val="0"/>
              </a:spcAft>
              <a:buClr>
                <a:schemeClr val="dk1"/>
              </a:buClr>
              <a:buSzPct val="100000"/>
              <a:buNone/>
            </a:pPr>
            <a:r>
              <a:rPr lang="en-US" sz="2400" dirty="0">
                <a:latin typeface="Calibri"/>
                <a:ea typeface="Calibri"/>
                <a:cs typeface="Calibri"/>
                <a:sym typeface="Calibri"/>
              </a:rPr>
              <a:t>Electrical and Computer Engineering </a:t>
            </a:r>
            <a:br>
              <a:rPr lang="en-US" sz="2400" dirty="0">
                <a:latin typeface="Calibri"/>
                <a:ea typeface="Calibri"/>
                <a:cs typeface="Calibri"/>
                <a:sym typeface="Calibri"/>
              </a:rPr>
            </a:br>
            <a:r>
              <a:rPr lang="en-US" sz="2400" dirty="0">
                <a:latin typeface="Calibri"/>
                <a:ea typeface="Calibri"/>
                <a:cs typeface="Calibri"/>
                <a:sym typeface="Calibri"/>
              </a:rPr>
              <a:t>The University of Alabama in Huntsville</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49df81d0fa_0_63"/>
          <p:cNvSpPr txBox="1">
            <a:spLocks noGrp="1"/>
          </p:cNvSpPr>
          <p:nvPr>
            <p:ph type="title"/>
          </p:nvPr>
        </p:nvSpPr>
        <p:spPr>
          <a:xfrm>
            <a:off x="304800" y="303808"/>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Marketing Requirements</a:t>
            </a:r>
            <a:endParaRPr dirty="0">
              <a:latin typeface="Calibri"/>
              <a:ea typeface="Calibri"/>
              <a:cs typeface="Calibri"/>
              <a:sym typeface="Calibri"/>
            </a:endParaRPr>
          </a:p>
        </p:txBody>
      </p:sp>
      <p:graphicFrame>
        <p:nvGraphicFramePr>
          <p:cNvPr id="145" name="Google Shape;145;g349df81d0fa_0_63"/>
          <p:cNvGraphicFramePr/>
          <p:nvPr>
            <p:extLst>
              <p:ext uri="{D42A27DB-BD31-4B8C-83A1-F6EECF244321}">
                <p14:modId xmlns:p14="http://schemas.microsoft.com/office/powerpoint/2010/main" val="2756450064"/>
              </p:ext>
            </p:extLst>
          </p:nvPr>
        </p:nvGraphicFramePr>
        <p:xfrm>
          <a:off x="432975" y="1135400"/>
          <a:ext cx="11301825" cy="4297470"/>
        </p:xfrm>
        <a:graphic>
          <a:graphicData uri="http://schemas.openxmlformats.org/drawingml/2006/table">
            <a:tbl>
              <a:tblPr>
                <a:tableStyleId>{3C2FFA5D-87B4-456A-9821-1D502468CF0F}</a:tableStyleId>
              </a:tblPr>
              <a:tblGrid>
                <a:gridCol w="726800">
                  <a:extLst>
                    <a:ext uri="{9D8B030D-6E8A-4147-A177-3AD203B41FA5}">
                      <a16:colId xmlns:a16="http://schemas.microsoft.com/office/drawing/2014/main" val="20000"/>
                    </a:ext>
                  </a:extLst>
                </a:gridCol>
                <a:gridCol w="105750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200" b="1" dirty="0">
                          <a:sym typeface="Calibri"/>
                        </a:rPr>
                        <a:t>#</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b="1" dirty="0">
                          <a:sym typeface="Calibri"/>
                        </a:rPr>
                        <a:t>Description</a:t>
                      </a:r>
                      <a:endParaRPr sz="22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200" b="1" dirty="0">
                          <a:sym typeface="Calibri"/>
                        </a:rPr>
                        <a:t>M1</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fuzzing workflow must conduct network-based fuzzing to identify network responses, also known as Active Defense Responses, that can crash or hang adversarial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200" b="1" dirty="0">
                          <a:sym typeface="Calibri"/>
                        </a:rPr>
                        <a:t>M2</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existing vulnerabilities of six well-known attack tools must be documented.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200" b="1" dirty="0">
                          <a:sym typeface="Calibri"/>
                        </a:rPr>
                        <a:t>M3</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Down select to a single well-known attack tool for testing.</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200" b="1" dirty="0">
                          <a:sym typeface="Calibri"/>
                        </a:rPr>
                        <a:t>M4</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Must use two different AI/LLM models to generate additional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200" b="1" dirty="0">
                          <a:sym typeface="Calibri"/>
                        </a:rPr>
                        <a:t>M5</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Use each AI/LLM to generate three attack tools for fuzz testing.</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200" b="1" dirty="0">
                          <a:sym typeface="Calibri"/>
                        </a:rPr>
                        <a:t>M6</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Software fuzzing tools capable of testing the attack tools must be identified.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bl>
          </a:graphicData>
        </a:graphic>
      </p:graphicFrame>
      <p:sp>
        <p:nvSpPr>
          <p:cNvPr id="146" name="Google Shape;146;g349df81d0fa_0_63"/>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47" name="Google Shape;147;g349df81d0fa_0_63"/>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10</a:t>
            </a:fld>
            <a:endParaRPr dirty="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304d935530d_0_0"/>
          <p:cNvSpPr txBox="1">
            <a:spLocks noGrp="1"/>
          </p:cNvSpPr>
          <p:nvPr>
            <p:ph type="title"/>
          </p:nvPr>
        </p:nvSpPr>
        <p:spPr>
          <a:xfrm>
            <a:off x="304800" y="303808"/>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Marketing Requirements</a:t>
            </a:r>
            <a:endParaRPr dirty="0">
              <a:latin typeface="Calibri"/>
              <a:ea typeface="Calibri"/>
              <a:cs typeface="Calibri"/>
              <a:sym typeface="Calibri"/>
            </a:endParaRPr>
          </a:p>
        </p:txBody>
      </p:sp>
      <p:graphicFrame>
        <p:nvGraphicFramePr>
          <p:cNvPr id="154" name="Google Shape;154;g304d935530d_0_0"/>
          <p:cNvGraphicFramePr/>
          <p:nvPr>
            <p:extLst>
              <p:ext uri="{D42A27DB-BD31-4B8C-83A1-F6EECF244321}">
                <p14:modId xmlns:p14="http://schemas.microsoft.com/office/powerpoint/2010/main" val="4239576425"/>
              </p:ext>
            </p:extLst>
          </p:nvPr>
        </p:nvGraphicFramePr>
        <p:xfrm>
          <a:off x="467575" y="1135400"/>
          <a:ext cx="11267225" cy="3962190"/>
        </p:xfrm>
        <a:graphic>
          <a:graphicData uri="http://schemas.openxmlformats.org/drawingml/2006/table">
            <a:tbl>
              <a:tblPr>
                <a:tableStyleId>{3C2FFA5D-87B4-456A-9821-1D502468CF0F}</a:tableStyleId>
              </a:tblPr>
              <a:tblGrid>
                <a:gridCol w="793850">
                  <a:extLst>
                    <a:ext uri="{9D8B030D-6E8A-4147-A177-3AD203B41FA5}">
                      <a16:colId xmlns:a16="http://schemas.microsoft.com/office/drawing/2014/main" val="20000"/>
                    </a:ext>
                  </a:extLst>
                </a:gridCol>
                <a:gridCol w="104733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2200" b="1" dirty="0">
                          <a:sym typeface="Calibri"/>
                        </a:rPr>
                        <a:t>#</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b="1" dirty="0">
                          <a:sym typeface="Calibri"/>
                        </a:rPr>
                        <a:t>Description</a:t>
                      </a:r>
                      <a:endParaRPr sz="22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200" b="1" dirty="0">
                          <a:sym typeface="Calibri"/>
                        </a:rPr>
                        <a:t>M7</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Demonstrate a fuzz testing workflow for Masscan and AI-generated attack tools.</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200" b="1" dirty="0">
                          <a:sym typeface="Calibri"/>
                        </a:rPr>
                        <a:t>M8</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program must monitor incoming network traffic to the host machine.</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200" b="1" dirty="0">
                          <a:sym typeface="Calibri"/>
                        </a:rPr>
                        <a:t>M9</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All transaction history of incoming and outgoing response packets must be logged and recorded.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200" b="1" dirty="0">
                          <a:sym typeface="Calibri"/>
                        </a:rPr>
                        <a:t>M10</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The ChAD program must provide an active defense response.</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200" b="1" dirty="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M11</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Evaluate the effectiveness of any active defense responses found.</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200" b="1" dirty="0">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M12</a:t>
                      </a:r>
                      <a:endParaRPr sz="22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200" dirty="0">
                          <a:sym typeface="Calibri"/>
                        </a:rPr>
                        <a:t>Findings must be documented in an IEEE/ACM-style paper. </a:t>
                      </a:r>
                      <a:endParaRPr sz="22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bl>
          </a:graphicData>
        </a:graphic>
      </p:graphicFrame>
      <p:sp>
        <p:nvSpPr>
          <p:cNvPr id="155" name="Google Shape;155;g304d935530d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56" name="Google Shape;156;g304d935530d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11</a:t>
            </a:fld>
            <a:endParaRPr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349df81d0fa_0_7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Engineering Requirements</a:t>
            </a:r>
            <a:endParaRPr dirty="0">
              <a:latin typeface="Calibri"/>
              <a:ea typeface="Calibri"/>
              <a:cs typeface="Calibri"/>
              <a:sym typeface="Calibri"/>
            </a:endParaRPr>
          </a:p>
        </p:txBody>
      </p:sp>
      <p:graphicFrame>
        <p:nvGraphicFramePr>
          <p:cNvPr id="163" name="Google Shape;163;g349df81d0fa_0_70"/>
          <p:cNvGraphicFramePr/>
          <p:nvPr>
            <p:extLst>
              <p:ext uri="{D42A27DB-BD31-4B8C-83A1-F6EECF244321}">
                <p14:modId xmlns:p14="http://schemas.microsoft.com/office/powerpoint/2010/main" val="3128249670"/>
              </p:ext>
            </p:extLst>
          </p:nvPr>
        </p:nvGraphicFramePr>
        <p:xfrm>
          <a:off x="457200" y="1058250"/>
          <a:ext cx="11301687" cy="5369507"/>
        </p:xfrm>
        <a:graphic>
          <a:graphicData uri="http://schemas.openxmlformats.org/drawingml/2006/table">
            <a:tbl>
              <a:tblPr>
                <a:tableStyleId>{3C2FFA5D-87B4-456A-9821-1D502468CF0F}</a:tableStyleId>
              </a:tblPr>
              <a:tblGrid>
                <a:gridCol w="3338979">
                  <a:extLst>
                    <a:ext uri="{9D8B030D-6E8A-4147-A177-3AD203B41FA5}">
                      <a16:colId xmlns:a16="http://schemas.microsoft.com/office/drawing/2014/main" val="20000"/>
                    </a:ext>
                  </a:extLst>
                </a:gridCol>
                <a:gridCol w="7962708">
                  <a:extLst>
                    <a:ext uri="{9D8B030D-6E8A-4147-A177-3AD203B41FA5}">
                      <a16:colId xmlns:a16="http://schemas.microsoft.com/office/drawing/2014/main" val="20001"/>
                    </a:ext>
                  </a:extLst>
                </a:gridCol>
              </a:tblGrid>
              <a:tr h="461307">
                <a:tc>
                  <a:txBody>
                    <a:bodyPr/>
                    <a:lstStyle/>
                    <a:p>
                      <a:pPr marL="0" lvl="0" indent="0" algn="l" rtl="0">
                        <a:spcBef>
                          <a:spcPts val="0"/>
                        </a:spcBef>
                        <a:spcAft>
                          <a:spcPts val="0"/>
                        </a:spcAft>
                        <a:buNone/>
                      </a:pPr>
                      <a:r>
                        <a:rPr lang="en-US" sz="1900" b="1" dirty="0">
                          <a:sym typeface="Calibri"/>
                        </a:rPr>
                        <a:t>Marketing Requirements</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b="1" dirty="0">
                          <a:sym typeface="Calibri"/>
                        </a:rPr>
                        <a:t>Engineering Requirements</a:t>
                      </a:r>
                      <a:endParaRPr sz="19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1026815">
                <a:tc>
                  <a:txBody>
                    <a:bodyPr/>
                    <a:lstStyle/>
                    <a:p>
                      <a:pPr marL="0" lvl="0" indent="0" algn="l" rtl="0">
                        <a:spcBef>
                          <a:spcPts val="0"/>
                        </a:spcBef>
                        <a:spcAft>
                          <a:spcPts val="0"/>
                        </a:spcAft>
                        <a:buNone/>
                      </a:pPr>
                      <a:r>
                        <a:rPr lang="en-US" sz="1900" b="1" dirty="0">
                          <a:sym typeface="Calibri"/>
                        </a:rPr>
                        <a:t>M3</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E1: LDRA static analysis and Valgrind memory leak analysis must be used on both selected attack tools for present vulnerabilities or more favorable testing targets.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1026815">
                <a:tc>
                  <a:txBody>
                    <a:bodyPr/>
                    <a:lstStyle/>
                    <a:p>
                      <a:pPr marL="0" lvl="0" indent="0" algn="l" rtl="0">
                        <a:spcBef>
                          <a:spcPts val="0"/>
                        </a:spcBef>
                        <a:spcAft>
                          <a:spcPts val="0"/>
                        </a:spcAft>
                        <a:buNone/>
                      </a:pPr>
                      <a:r>
                        <a:rPr lang="en-US" sz="1900" b="1" dirty="0">
                          <a:sym typeface="Calibri"/>
                        </a:rPr>
                        <a:t>M6</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E2: Develop a fuzzing workflow using three fuzzing tools and approaches and rank them based on the probability of success with selected well-known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1026815">
                <a:tc>
                  <a:txBody>
                    <a:bodyPr/>
                    <a:lstStyle/>
                    <a:p>
                      <a:pPr marL="0" lvl="0" indent="0" algn="l" rtl="0">
                        <a:spcBef>
                          <a:spcPts val="0"/>
                        </a:spcBef>
                        <a:spcAft>
                          <a:spcPts val="0"/>
                        </a:spcAft>
                        <a:buNone/>
                      </a:pPr>
                      <a:r>
                        <a:rPr lang="en-US" sz="1900" b="1" dirty="0">
                          <a:sym typeface="Calibri"/>
                        </a:rPr>
                        <a:t>M4, M5</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E3: Must use GitHub Copilot and Phind models to generate three types of attack tools each - a banner-grabber, password brute-force, and a simplistic multi-threaded banner-grabber.</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744061">
                <a:tc>
                  <a:txBody>
                    <a:bodyPr/>
                    <a:lstStyle/>
                    <a:p>
                      <a:pPr marL="0" lvl="0" indent="0" algn="l" rtl="0">
                        <a:spcBef>
                          <a:spcPts val="0"/>
                        </a:spcBef>
                        <a:spcAft>
                          <a:spcPts val="0"/>
                        </a:spcAft>
                        <a:buNone/>
                      </a:pPr>
                      <a:r>
                        <a:rPr lang="en-US" sz="1900" b="1" dirty="0">
                          <a:sym typeface="Calibri"/>
                        </a:rPr>
                        <a:t>M7</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E4: Must demonstrate fuzzing workflow on selected/generated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980537">
                <a:tc>
                  <a:txBody>
                    <a:bodyPr/>
                    <a:lstStyle/>
                    <a:p>
                      <a:pPr marL="0" lvl="0" indent="0" algn="l" rtl="0">
                        <a:spcBef>
                          <a:spcPts val="0"/>
                        </a:spcBef>
                        <a:spcAft>
                          <a:spcPts val="0"/>
                        </a:spcAft>
                        <a:buNone/>
                      </a:pPr>
                      <a:r>
                        <a:rPr lang="en-US" sz="1900" b="1" dirty="0">
                          <a:sym typeface="Calibri"/>
                        </a:rPr>
                        <a:t>M1, M7, M10</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900" dirty="0">
                          <a:sym typeface="Calibri"/>
                        </a:rPr>
                        <a:t>E5: The workflow must be capable of finding vulnerabilities (crashes or hangs) within attack tools, if any exist.</a:t>
                      </a:r>
                    </a:p>
                  </a:txBody>
                  <a:tcPr marL="91425" marR="91425" marT="91425" marB="91425"/>
                </a:tc>
                <a:extLst>
                  <a:ext uri="{0D108BD9-81ED-4DB2-BD59-A6C34878D82A}">
                    <a16:rowId xmlns:a16="http://schemas.microsoft.com/office/drawing/2014/main" val="10005"/>
                  </a:ext>
                </a:extLst>
              </a:tr>
            </a:tbl>
          </a:graphicData>
        </a:graphic>
      </p:graphicFrame>
      <p:sp>
        <p:nvSpPr>
          <p:cNvPr id="164" name="Google Shape;164;g349df81d0fa_0_7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65" name="Google Shape;165;g349df81d0fa_0_7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12</a:t>
            </a:fld>
            <a:endParaRPr dirty="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34a16387c41_0_45"/>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Engineering Requirements</a:t>
            </a:r>
            <a:endParaRPr dirty="0">
              <a:latin typeface="Calibri"/>
              <a:ea typeface="Calibri"/>
              <a:cs typeface="Calibri"/>
              <a:sym typeface="Calibri"/>
            </a:endParaRPr>
          </a:p>
        </p:txBody>
      </p:sp>
      <p:graphicFrame>
        <p:nvGraphicFramePr>
          <p:cNvPr id="172" name="Google Shape;172;g34a16387c41_0_45"/>
          <p:cNvGraphicFramePr/>
          <p:nvPr>
            <p:extLst>
              <p:ext uri="{D42A27DB-BD31-4B8C-83A1-F6EECF244321}">
                <p14:modId xmlns:p14="http://schemas.microsoft.com/office/powerpoint/2010/main" val="1615202119"/>
              </p:ext>
            </p:extLst>
          </p:nvPr>
        </p:nvGraphicFramePr>
        <p:xfrm>
          <a:off x="467763" y="1270525"/>
          <a:ext cx="11267025" cy="4388970"/>
        </p:xfrm>
        <a:graphic>
          <a:graphicData uri="http://schemas.openxmlformats.org/drawingml/2006/table">
            <a:tbl>
              <a:tblPr>
                <a:tableStyleId>{3C2FFA5D-87B4-456A-9821-1D502468CF0F}</a:tableStyleId>
              </a:tblPr>
              <a:tblGrid>
                <a:gridCol w="3328750">
                  <a:extLst>
                    <a:ext uri="{9D8B030D-6E8A-4147-A177-3AD203B41FA5}">
                      <a16:colId xmlns:a16="http://schemas.microsoft.com/office/drawing/2014/main" val="20000"/>
                    </a:ext>
                  </a:extLst>
                </a:gridCol>
                <a:gridCol w="7938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US" sz="1900" b="1" dirty="0">
                          <a:sym typeface="Calibri"/>
                        </a:rPr>
                        <a:t>Marketing Requirements</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b="1" dirty="0">
                          <a:sym typeface="Calibri"/>
                        </a:rPr>
                        <a:t>Engineering Requirements</a:t>
                      </a:r>
                      <a:endParaRPr sz="19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1900" b="1" dirty="0">
                          <a:sym typeface="Calibri"/>
                        </a:rPr>
                        <a:t>M11</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E6: We must document whether each network response crashes or hangs the attacking application and calculate and record the average hang time if it hangs the application.</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1900" b="1" dirty="0">
                          <a:sym typeface="Calibri"/>
                        </a:rPr>
                        <a:t>M12</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E7: The rationale must be compiled for the selection of existing attack tools, fuzzing tools, compatibility results, and analysis for testing into an IEEE conference paper using proper formatting with font type, size, headers, and two columns per page.</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1900" b="1" dirty="0">
                          <a:sym typeface="Calibri"/>
                        </a:rPr>
                        <a:t>M1, M2</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E8: Search MITRE CVE and Exploit-DB databases and compile known vulnerabilities for all six possible attack tools.</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1900" b="1" dirty="0">
                          <a:sym typeface="Calibri"/>
                        </a:rPr>
                        <a:t>M8, M10</a:t>
                      </a:r>
                      <a:endParaRPr sz="19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900" dirty="0">
                          <a:sym typeface="Calibri"/>
                        </a:rPr>
                        <a:t>E9: The ChAD service must send active defense responses within one minute of detection of an incoming attack.</a:t>
                      </a:r>
                      <a:endParaRPr sz="19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bl>
          </a:graphicData>
        </a:graphic>
      </p:graphicFrame>
      <p:sp>
        <p:nvSpPr>
          <p:cNvPr id="173" name="Google Shape;173;g34a16387c41_0_4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74" name="Google Shape;174;g34a16387c41_0_4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13</a:t>
            </a:fld>
            <a:endParaRPr dirty="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4b2f561795_0_1"/>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System Components Overview </a:t>
            </a:r>
            <a:endParaRPr dirty="0"/>
          </a:p>
        </p:txBody>
      </p:sp>
      <p:pic>
        <p:nvPicPr>
          <p:cNvPr id="181" name="Google Shape;181;g34b2f561795_0_1" title="Functional Decomposition - Final Design Review.png"/>
          <p:cNvPicPr preferRelativeResize="0"/>
          <p:nvPr/>
        </p:nvPicPr>
        <p:blipFill>
          <a:blip r:embed="rId3">
            <a:alphaModFix/>
          </a:blip>
          <a:stretch>
            <a:fillRect/>
          </a:stretch>
        </p:blipFill>
        <p:spPr>
          <a:xfrm>
            <a:off x="1183063" y="1142975"/>
            <a:ext cx="9825874" cy="5172026"/>
          </a:xfrm>
          <a:prstGeom prst="rect">
            <a:avLst/>
          </a:prstGeom>
          <a:noFill/>
          <a:ln>
            <a:noFill/>
          </a:ln>
        </p:spPr>
      </p:pic>
      <p:sp>
        <p:nvSpPr>
          <p:cNvPr id="182" name="Google Shape;182;g34b2f561795_0_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83" name="Google Shape;183;g34b2f561795_0_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14</a:t>
            </a:fld>
            <a:endParaRPr dirty="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49df81d0fa_0_7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Proposed Solution</a:t>
            </a:r>
            <a:endParaRPr dirty="0">
              <a:latin typeface="Calibri"/>
              <a:ea typeface="Calibri"/>
              <a:cs typeface="Calibri"/>
              <a:sym typeface="Calibri"/>
            </a:endParaRPr>
          </a:p>
        </p:txBody>
      </p:sp>
      <p:sp>
        <p:nvSpPr>
          <p:cNvPr id="190" name="Google Shape;190;g349df81d0fa_0_77"/>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Our proposed solution included</a:t>
            </a:r>
            <a:r>
              <a:rPr lang="en-US" dirty="0">
                <a:latin typeface="Calibri"/>
                <a:ea typeface="Calibri"/>
                <a:cs typeface="Calibri"/>
                <a:sym typeface="Calibri"/>
              </a:rPr>
              <a:t>:</a:t>
            </a:r>
            <a:endParaRPr dirty="0">
              <a:latin typeface="Calibri"/>
              <a:ea typeface="Calibri"/>
              <a:cs typeface="Calibri"/>
              <a:sym typeface="Calibri"/>
            </a:endParaRPr>
          </a:p>
          <a:p>
            <a:pPr marL="457200" lvl="0" indent="-381000" algn="l" rtl="0">
              <a:spcBef>
                <a:spcPts val="1000"/>
              </a:spcBef>
              <a:spcAft>
                <a:spcPts val="0"/>
              </a:spcAft>
              <a:buSzPts val="2400"/>
              <a:buFont typeface="Calibri"/>
              <a:buAutoNum type="arabicPeriod"/>
            </a:pPr>
            <a:r>
              <a:rPr lang="en-US" dirty="0">
                <a:latin typeface="Calibri"/>
                <a:ea typeface="Calibri"/>
                <a:cs typeface="Calibri"/>
                <a:sym typeface="Calibri"/>
              </a:rPr>
              <a:t>Performing </a:t>
            </a: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network-based fuzz testing with AFLnet, with Radamsa as a backup. </a:t>
            </a:r>
            <a:endParaRPr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Modifying the fuzzing workflow to include a ThreadSanitizer hook to determine if we were able to crash threads in multi-threaded attack tools like Masscan.</a:t>
            </a:r>
            <a:endParaRPr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Utilizing two AI models - GitHub Copilot and Phind - to generate three different types of attack tools from each model:</a:t>
            </a:r>
            <a:endParaRPr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A banner-grabber</a:t>
            </a:r>
            <a:endParaRPr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A password brute-forcer</a:t>
            </a:r>
            <a:endParaRPr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And a multi-threaded banner-grabber</a:t>
            </a:r>
            <a:endParaRPr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Applying the full fuzzing-workflow to each Gen-AI attack tool</a:t>
            </a:r>
            <a:endParaRPr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This includes performing static and dynamic analysis with LDRA, Flawfinder, and Valgrind, and instrumenting them with AFLnet</a:t>
            </a:r>
            <a:endParaRPr sz="1700" dirty="0">
              <a:latin typeface="Calibri"/>
              <a:ea typeface="Calibri"/>
              <a:cs typeface="Calibri"/>
              <a:sym typeface="Calibri"/>
            </a:endParaRPr>
          </a:p>
        </p:txBody>
      </p:sp>
      <p:sp>
        <p:nvSpPr>
          <p:cNvPr id="191" name="Google Shape;191;g349df81d0fa_0_7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2" name="Google Shape;192;g349df81d0fa_0_7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15</a:t>
            </a:fld>
            <a:endParaRPr dirty="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4a7a1cb4f7_0_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Proposed Solution</a:t>
            </a:r>
            <a:endParaRPr dirty="0">
              <a:latin typeface="Calibri"/>
              <a:ea typeface="Calibri"/>
              <a:cs typeface="Calibri"/>
              <a:sym typeface="Calibri"/>
            </a:endParaRPr>
          </a:p>
        </p:txBody>
      </p:sp>
      <p:sp>
        <p:nvSpPr>
          <p:cNvPr id="199" name="Google Shape;199;g34a7a1cb4f7_0_0"/>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Additionally, we planned to</a:t>
            </a:r>
            <a:r>
              <a:rPr lang="en-US" dirty="0">
                <a:latin typeface="Calibri"/>
                <a:ea typeface="Calibri"/>
                <a:cs typeface="Calibri"/>
                <a:sym typeface="Calibri"/>
              </a:rPr>
              <a:t>:</a:t>
            </a:r>
            <a:endParaRPr dirty="0">
              <a:latin typeface="Calibri"/>
              <a:ea typeface="Calibri"/>
              <a:cs typeface="Calibri"/>
              <a:sym typeface="Calibri"/>
            </a:endParaRPr>
          </a:p>
          <a:p>
            <a:pPr marL="457200" lvl="0" indent="-381000" algn="l" rtl="0">
              <a:spcBef>
                <a:spcPts val="1000"/>
              </a:spcBef>
              <a:spcAft>
                <a:spcPts val="0"/>
              </a:spcAft>
              <a:buSzPts val="2400"/>
              <a:buFont typeface="Calibri"/>
              <a:buAutoNum type="arabicPeriod"/>
            </a:pPr>
            <a:r>
              <a:rPr lang="en-US" dirty="0">
                <a:latin typeface="Calibri"/>
                <a:ea typeface="Calibri"/>
                <a:cs typeface="Calibri"/>
                <a:sym typeface="Calibri"/>
              </a:rPr>
              <a:t>Develop a Python replay service to act as a man-in-the-middle device between the attacker and victim virtual machines</a:t>
            </a:r>
            <a:endParaRPr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This application would actively monitor network traffic on a provided IP address and service port.</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Once traffic is detected from that protocol, it automatically sends the active defense response back to the attacking virtual machine. </a:t>
            </a:r>
            <a:endParaRPr sz="24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rPr>
              <a:t>For each Gen-AI attack tool, compare the functionality, code structure (libraries, data structures used, etc.), and results between the two models. </a:t>
            </a:r>
            <a:endParaRPr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dirty="0">
                <a:latin typeface="Calibri"/>
                <a:ea typeface="Calibri"/>
                <a:cs typeface="Calibri"/>
                <a:sym typeface="Calibri"/>
              </a:rPr>
              <a:t>Compile all results from LDRA, Valgrind, Flawfinder, Gen-AI code comparison, and fuzz testing reports into an IEEE-style conference paper</a:t>
            </a:r>
            <a:endParaRPr dirty="0">
              <a:latin typeface="Calibri"/>
              <a:ea typeface="Calibri"/>
              <a:cs typeface="Calibri"/>
              <a:sym typeface="Calibri"/>
            </a:endParaRPr>
          </a:p>
        </p:txBody>
      </p:sp>
      <p:sp>
        <p:nvSpPr>
          <p:cNvPr id="200" name="Google Shape;200;g34a7a1cb4f7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01" name="Google Shape;201;g34a7a1cb4f7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16</a:t>
            </a:fld>
            <a:endParaRPr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34a7a1cb4f7_0_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Alternative Solutions / Tradeoffs</a:t>
            </a:r>
            <a:endParaRPr dirty="0"/>
          </a:p>
        </p:txBody>
      </p:sp>
      <p:sp>
        <p:nvSpPr>
          <p:cNvPr id="208" name="Google Shape;208;g34a7a1cb4f7_0_7"/>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Autofit/>
          </a:bodyPr>
          <a:lstStyle/>
          <a:p>
            <a:pPr marL="457200" lvl="0" indent="-406400" algn="l" rtl="0">
              <a:spcBef>
                <a:spcPts val="1000"/>
              </a:spcBef>
              <a:spcAft>
                <a:spcPts val="0"/>
              </a:spcAft>
              <a:buSzPts val="2800"/>
              <a:buFont typeface="Calibri"/>
              <a:buChar char="●"/>
            </a:pPr>
            <a:r>
              <a:rPr lang="en-US" sz="2800" b="1" dirty="0">
                <a:latin typeface="Calibri"/>
                <a:ea typeface="Calibri"/>
                <a:cs typeface="Calibri"/>
                <a:sym typeface="Calibri"/>
              </a:rPr>
              <a:t>Modifying Existing Tools:</a:t>
            </a:r>
            <a:r>
              <a:rPr lang="en-US" sz="2800" dirty="0">
                <a:latin typeface="Calibri"/>
                <a:ea typeface="Calibri"/>
                <a:cs typeface="Calibri"/>
                <a:sym typeface="Calibri"/>
              </a:rPr>
              <a:t> Refactoring Masscan and Medusa to remove multi-threading is impractical due to complexity and time constraints of the semester.</a:t>
            </a:r>
            <a:endParaRPr sz="2800" dirty="0">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dirty="0">
                <a:latin typeface="Calibri"/>
                <a:ea typeface="Calibri"/>
                <a:cs typeface="Calibri"/>
                <a:sym typeface="Calibri"/>
              </a:rPr>
              <a:t>Introducing Vulnerabilities in AI-Generated Attack Tools:</a:t>
            </a:r>
            <a:r>
              <a:rPr lang="en-US" sz="2800" dirty="0">
                <a:latin typeface="Calibri"/>
                <a:ea typeface="Calibri"/>
                <a:cs typeface="Calibri"/>
                <a:sym typeface="Calibri"/>
              </a:rPr>
              <a:t> Manually adding vulnerabilities could allow us to test the feasibility of our active defense mechanisms against applications that have vulnerabilities, </a:t>
            </a:r>
            <a:r>
              <a:rPr lang="en-US" sz="2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as AI-generated tools typically will not include them. </a:t>
            </a:r>
            <a:endParaRPr sz="2800" dirty="0">
              <a:latin typeface="Calibri"/>
              <a:ea typeface="Calibri"/>
              <a:cs typeface="Calibri"/>
              <a:sym typeface="Calibri"/>
            </a:endParaRPr>
          </a:p>
          <a:p>
            <a:pPr marL="457200" lvl="0" indent="-406400" algn="l" rtl="0">
              <a:spcBef>
                <a:spcPts val="0"/>
              </a:spcBef>
              <a:spcAft>
                <a:spcPts val="0"/>
              </a:spcAft>
              <a:buSzPts val="2800"/>
              <a:buFont typeface="Calibri"/>
              <a:buChar char="●"/>
            </a:pPr>
            <a:r>
              <a:rPr lang="en-US" sz="2800" b="1" dirty="0">
                <a:latin typeface="Calibri"/>
                <a:ea typeface="Calibri"/>
                <a:cs typeface="Calibri"/>
                <a:sym typeface="Calibri"/>
              </a:rPr>
              <a:t>Fuzzed PCAP File Generation:</a:t>
            </a:r>
            <a:r>
              <a:rPr lang="en-US" sz="2800" dirty="0">
                <a:latin typeface="Calibri"/>
                <a:ea typeface="Calibri"/>
                <a:cs typeface="Calibri"/>
                <a:sym typeface="Calibri"/>
              </a:rPr>
              <a:t> Scriptable method for generating random data packets; easy to set up but requires manual regeneration for new test cases. Real-time protocol fuzzing is more challenging but yields more accurate results compared to static fuzzed files.</a:t>
            </a:r>
            <a:endParaRPr sz="2800" dirty="0">
              <a:latin typeface="Calibri"/>
              <a:ea typeface="Calibri"/>
              <a:cs typeface="Calibri"/>
              <a:sym typeface="Calibri"/>
            </a:endParaRPr>
          </a:p>
        </p:txBody>
      </p:sp>
      <p:sp>
        <p:nvSpPr>
          <p:cNvPr id="209" name="Google Shape;209;g34a7a1cb4f7_0_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0" name="Google Shape;210;g34a7a1cb4f7_0_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17</a:t>
            </a:fld>
            <a:endParaRPr dirty="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349df81d0fa_0_35"/>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Current Functionality</a:t>
            </a:r>
            <a:endParaRPr dirty="0">
              <a:latin typeface="Calibri"/>
              <a:ea typeface="Calibri"/>
              <a:cs typeface="Calibri"/>
              <a:sym typeface="Calibri"/>
            </a:endParaRPr>
          </a:p>
        </p:txBody>
      </p:sp>
      <p:sp>
        <p:nvSpPr>
          <p:cNvPr id="217" name="Google Shape;217;g349df81d0fa_0_35"/>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SzPts val="2400"/>
              <a:buFont typeface="Calibri"/>
              <a:buChar char="●"/>
            </a:pPr>
            <a:r>
              <a:rPr lang="en-US" dirty="0">
                <a:latin typeface="Calibri"/>
                <a:ea typeface="Calibri"/>
                <a:cs typeface="Calibri"/>
                <a:sym typeface="Calibri"/>
              </a:rPr>
              <a:t>Developed fuzzing workflow to comprehensively fuzz test network-based attack tools.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Successfully generated a banner-grabber, password brute-forcer, and multi-threaded banner-grabber attack tools from GitHub Copilot and Phind.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Performed static and dynamic analysis and applied our fuzzing workflow on each generated attack tool. </a:t>
            </a:r>
            <a:endParaRPr dirty="0">
              <a:latin typeface="Calibri"/>
              <a:ea typeface="Calibri"/>
              <a:cs typeface="Calibri"/>
              <a:sym typeface="Calibri"/>
            </a:endParaRPr>
          </a:p>
          <a:p>
            <a:pPr marL="914400" lvl="1" indent="-381000" algn="l" rtl="0">
              <a:lnSpc>
                <a:spcPct val="100000"/>
              </a:lnSpc>
              <a:spcBef>
                <a:spcPts val="0"/>
              </a:spcBef>
              <a:spcAft>
                <a:spcPts val="0"/>
              </a:spcAft>
              <a:buSzPts val="2400"/>
              <a:buFont typeface="Calibri"/>
              <a:buChar char="○"/>
            </a:pPr>
            <a:r>
              <a:rPr lang="en-US" sz="2400" dirty="0">
                <a:latin typeface="Calibri"/>
                <a:ea typeface="Calibri"/>
                <a:cs typeface="Calibri"/>
                <a:sym typeface="Calibri"/>
              </a:rPr>
              <a:t>Including LDRA, Flawfinder, Valgrind, and instrumenting and compiling with AFLnet. </a:t>
            </a:r>
            <a:endParaRPr sz="2400"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Char char="●"/>
            </a:pPr>
            <a:r>
              <a:rPr lang="en-US" dirty="0">
                <a:latin typeface="Calibri"/>
                <a:ea typeface="Calibri"/>
                <a:cs typeface="Calibri"/>
                <a:sym typeface="Calibri"/>
              </a:rPr>
              <a:t>Written comparison report for code structure for each tool between each model and analysis of results from testing. </a:t>
            </a:r>
            <a:endParaRPr dirty="0">
              <a:latin typeface="Calibri"/>
              <a:ea typeface="Calibri"/>
              <a:cs typeface="Calibri"/>
              <a:sym typeface="Calibri"/>
            </a:endParaRPr>
          </a:p>
          <a:p>
            <a:pPr marL="0" lvl="0" indent="0" algn="l" rtl="0">
              <a:lnSpc>
                <a:spcPct val="100000"/>
              </a:lnSpc>
              <a:spcBef>
                <a:spcPts val="0"/>
              </a:spcBef>
              <a:spcAft>
                <a:spcPts val="0"/>
              </a:spcAft>
              <a:buNone/>
            </a:pPr>
            <a:endParaRPr dirty="0">
              <a:latin typeface="Calibri"/>
              <a:ea typeface="Calibri"/>
              <a:cs typeface="Calibri"/>
              <a:sym typeface="Calibri"/>
            </a:endParaRPr>
          </a:p>
          <a:p>
            <a:pPr marL="0" lvl="0" indent="0" algn="l" rtl="0">
              <a:lnSpc>
                <a:spcPct val="100000"/>
              </a:lnSpc>
              <a:spcBef>
                <a:spcPts val="1000"/>
              </a:spcBef>
              <a:spcAft>
                <a:spcPts val="0"/>
              </a:spcAft>
              <a:buNone/>
            </a:pPr>
            <a:r>
              <a:rPr lang="en-US" dirty="0">
                <a:latin typeface="Calibri"/>
                <a:ea typeface="Calibri"/>
                <a:cs typeface="Calibri"/>
                <a:sym typeface="Calibri"/>
              </a:rPr>
              <a:t>Remaining tasks before the end of the semester:</a:t>
            </a:r>
            <a:endParaRPr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dirty="0">
                <a:latin typeface="Calibri"/>
                <a:ea typeface="Calibri"/>
                <a:cs typeface="Calibri"/>
                <a:sym typeface="Calibri"/>
              </a:rPr>
              <a:t>Compile results into IEEE conference paper. </a:t>
            </a:r>
            <a:endParaRPr dirty="0">
              <a:latin typeface="Calibri"/>
              <a:ea typeface="Calibri"/>
              <a:cs typeface="Calibri"/>
              <a:sym typeface="Calibri"/>
            </a:endParaRPr>
          </a:p>
          <a:p>
            <a:pPr marL="457200" lvl="0" indent="-381000" algn="l" rtl="0">
              <a:lnSpc>
                <a:spcPct val="100000"/>
              </a:lnSpc>
              <a:spcBef>
                <a:spcPts val="0"/>
              </a:spcBef>
              <a:spcAft>
                <a:spcPts val="0"/>
              </a:spcAft>
              <a:buSzPts val="2400"/>
              <a:buFont typeface="Calibri"/>
              <a:buAutoNum type="arabicPeriod"/>
            </a:pPr>
            <a:r>
              <a:rPr lang="en-US" dirty="0">
                <a:latin typeface="Calibri"/>
                <a:ea typeface="Calibri"/>
                <a:cs typeface="Calibri"/>
                <a:sym typeface="Calibri"/>
              </a:rPr>
              <a:t>Publish GitHub repository and review Dependabot alerts from the Python replay service. </a:t>
            </a:r>
            <a:endParaRPr dirty="0">
              <a:latin typeface="Calibri"/>
              <a:ea typeface="Calibri"/>
              <a:cs typeface="Calibri"/>
              <a:sym typeface="Calibri"/>
            </a:endParaRPr>
          </a:p>
        </p:txBody>
      </p:sp>
      <p:sp>
        <p:nvSpPr>
          <p:cNvPr id="218" name="Google Shape;218;g349df81d0fa_0_3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19" name="Google Shape;219;g349df81d0fa_0_3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18</a:t>
            </a:fld>
            <a:endParaRPr dirty="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393b7446dd_0_0"/>
          <p:cNvSpPr txBox="1">
            <a:spLocks noGrp="1"/>
          </p:cNvSpPr>
          <p:nvPr>
            <p:ph type="body" idx="1"/>
          </p:nvPr>
        </p:nvSpPr>
        <p:spPr>
          <a:xfrm>
            <a:off x="304800" y="1253329"/>
            <a:ext cx="11430000" cy="9393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Generated three different attack tools from GitHub Copilot and Phind AI models.</a:t>
            </a:r>
            <a:endParaRPr sz="2800" dirty="0">
              <a:latin typeface="Calibri"/>
              <a:ea typeface="Calibri"/>
              <a:cs typeface="Calibri"/>
              <a:sym typeface="Calibri"/>
            </a:endParaRPr>
          </a:p>
        </p:txBody>
      </p:sp>
      <p:sp>
        <p:nvSpPr>
          <p:cNvPr id="226" name="Google Shape;226;g3393b7446dd_0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pic>
        <p:nvPicPr>
          <p:cNvPr id="227" name="Google Shape;227;g3393b7446dd_0_0"/>
          <p:cNvPicPr preferRelativeResize="0"/>
          <p:nvPr/>
        </p:nvPicPr>
        <p:blipFill rotWithShape="1">
          <a:blip r:embed="rId3">
            <a:alphaModFix/>
          </a:blip>
          <a:srcRect l="3829" t="4803" r="3672" b="5082"/>
          <a:stretch/>
        </p:blipFill>
        <p:spPr>
          <a:xfrm>
            <a:off x="6214425" y="2106925"/>
            <a:ext cx="5309425" cy="4218124"/>
          </a:xfrm>
          <a:prstGeom prst="rect">
            <a:avLst/>
          </a:prstGeom>
          <a:noFill/>
          <a:ln>
            <a:noFill/>
          </a:ln>
        </p:spPr>
      </p:pic>
      <p:sp>
        <p:nvSpPr>
          <p:cNvPr id="228" name="Google Shape;228;g3393b7446dd_0_0"/>
          <p:cNvSpPr txBox="1"/>
          <p:nvPr/>
        </p:nvSpPr>
        <p:spPr>
          <a:xfrm>
            <a:off x="317650" y="2106925"/>
            <a:ext cx="5457900" cy="4370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dirty="0">
              <a:solidFill>
                <a:schemeClr val="dk1"/>
              </a:solidFill>
              <a:latin typeface="Calibri"/>
              <a:ea typeface="Calibri"/>
              <a:cs typeface="Calibri"/>
              <a:sym typeface="Calibri"/>
            </a:endParaRPr>
          </a:p>
        </p:txBody>
      </p:sp>
      <p:pic>
        <p:nvPicPr>
          <p:cNvPr id="229" name="Google Shape;229;g3393b7446dd_0_0"/>
          <p:cNvPicPr preferRelativeResize="0"/>
          <p:nvPr/>
        </p:nvPicPr>
        <p:blipFill rotWithShape="1">
          <a:blip r:embed="rId4">
            <a:alphaModFix/>
          </a:blip>
          <a:srcRect l="5310" t="5512" r="5131" b="5432"/>
          <a:stretch/>
        </p:blipFill>
        <p:spPr>
          <a:xfrm>
            <a:off x="1106125" y="2433475"/>
            <a:ext cx="4283752" cy="3891573"/>
          </a:xfrm>
          <a:prstGeom prst="rect">
            <a:avLst/>
          </a:prstGeom>
          <a:noFill/>
          <a:ln>
            <a:noFill/>
          </a:ln>
        </p:spPr>
      </p:pic>
      <p:sp>
        <p:nvSpPr>
          <p:cNvPr id="230" name="Google Shape;230;g3393b7446dd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31" name="Google Shape;231;g3393b7446dd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19</a:t>
            </a:fld>
            <a:endParaRPr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3292191af9a_1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4" name="Google Shape;74;g3292191af9a_1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Some Important Terms</a:t>
            </a:r>
            <a:endParaRPr dirty="0">
              <a:latin typeface="Calibri"/>
              <a:ea typeface="Calibri"/>
              <a:cs typeface="Calibri"/>
              <a:sym typeface="Calibri"/>
            </a:endParaRPr>
          </a:p>
        </p:txBody>
      </p:sp>
      <p:sp>
        <p:nvSpPr>
          <p:cNvPr id="75" name="Google Shape;75;g3292191af9a_1_0"/>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1000"/>
              </a:spcBef>
              <a:spcAft>
                <a:spcPts val="0"/>
              </a:spcAft>
              <a:buSzPts val="1800"/>
              <a:buChar char="●"/>
            </a:pPr>
            <a:r>
              <a:rPr lang="en-US" b="1" dirty="0">
                <a:latin typeface="Calibri"/>
                <a:ea typeface="Calibri"/>
                <a:cs typeface="Calibri"/>
                <a:sym typeface="Calibri"/>
              </a:rPr>
              <a:t>Active Defense</a:t>
            </a:r>
            <a:r>
              <a:rPr lang="en-US" dirty="0">
                <a:latin typeface="Calibri"/>
                <a:ea typeface="Calibri"/>
                <a:cs typeface="Calibri"/>
                <a:sym typeface="Calibri"/>
              </a:rPr>
              <a:t>: Defending a system by directly interacting with the adversary while an attack is in progress.</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Attacking Application</a:t>
            </a:r>
            <a:r>
              <a:rPr lang="en-US" dirty="0">
                <a:latin typeface="Calibri"/>
                <a:ea typeface="Calibri"/>
                <a:cs typeface="Calibri"/>
                <a:sym typeface="Calibri"/>
              </a:rPr>
              <a:t>: The program the adversary is using to attack your system.</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Active Defense Response</a:t>
            </a:r>
            <a:r>
              <a:rPr lang="en-US" dirty="0">
                <a:latin typeface="Calibri"/>
                <a:ea typeface="Calibri"/>
                <a:cs typeface="Calibri"/>
                <a:sym typeface="Calibri"/>
              </a:rPr>
              <a:t>: The response that the victim computer gives the attacking application; often sent as a network packet.</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Char char="●"/>
            </a:pPr>
            <a:r>
              <a:rPr lang="en-US" b="1" dirty="0">
                <a:latin typeface="Calibri"/>
                <a:ea typeface="Calibri"/>
                <a:cs typeface="Calibri"/>
                <a:sym typeface="Calibri"/>
              </a:rPr>
              <a:t>Fuzz Testing</a:t>
            </a:r>
            <a:r>
              <a:rPr lang="en-US" dirty="0">
                <a:latin typeface="Calibri"/>
                <a:ea typeface="Calibri"/>
                <a:cs typeface="Calibri"/>
                <a:sym typeface="Calibri"/>
              </a:rPr>
              <a:t>: Software testing methodology that injects invalid input data into a software to test for crashes or hangs.</a:t>
            </a:r>
            <a:endParaRPr dirty="0">
              <a:latin typeface="Calibri"/>
              <a:ea typeface="Calibri"/>
              <a:cs typeface="Calibri"/>
              <a:sym typeface="Calibri"/>
            </a:endParaRPr>
          </a:p>
          <a:p>
            <a:pPr marL="0" lvl="0" indent="0" algn="l" rtl="0">
              <a:lnSpc>
                <a:spcPct val="100000"/>
              </a:lnSpc>
              <a:spcBef>
                <a:spcPts val="1000"/>
              </a:spcBef>
              <a:spcAft>
                <a:spcPts val="0"/>
              </a:spcAft>
              <a:buClr>
                <a:schemeClr val="dk1"/>
              </a:buClr>
              <a:buSzPts val="1100"/>
              <a:buFont typeface="Arial"/>
              <a:buNone/>
            </a:pPr>
            <a:r>
              <a:rPr lang="en-US" b="1" dirty="0">
                <a:latin typeface="Calibri"/>
                <a:ea typeface="Calibri"/>
                <a:cs typeface="Calibri"/>
                <a:sym typeface="Calibri"/>
              </a:rPr>
              <a:t>Note</a:t>
            </a:r>
            <a:r>
              <a:rPr lang="en-US" dirty="0">
                <a:latin typeface="Calibri"/>
                <a:ea typeface="Calibri"/>
                <a:cs typeface="Calibri"/>
                <a:sym typeface="Calibri"/>
              </a:rPr>
              <a:t>:</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US" dirty="0">
                <a:latin typeface="Calibri"/>
                <a:ea typeface="Calibri"/>
                <a:cs typeface="Calibri"/>
                <a:sym typeface="Calibri"/>
              </a:rPr>
              <a:t>Attacking applications often exploit vulnerabilities within a program on the victim’s system.</a:t>
            </a:r>
            <a:endParaRPr dirty="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US" dirty="0">
                <a:latin typeface="Calibri"/>
                <a:ea typeface="Calibri"/>
                <a:cs typeface="Calibri"/>
                <a:sym typeface="Calibri"/>
              </a:rPr>
              <a:t>What would happen if we instead exploited vulnerabilities in the attacking application?</a:t>
            </a:r>
            <a:endParaRPr dirty="0">
              <a:latin typeface="Calibri"/>
              <a:ea typeface="Calibri"/>
              <a:cs typeface="Calibri"/>
              <a:sym typeface="Calibri"/>
            </a:endParaRPr>
          </a:p>
        </p:txBody>
      </p:sp>
      <p:sp>
        <p:nvSpPr>
          <p:cNvPr id="76" name="Google Shape;76;g3292191af9a_1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a:t>
            </a:fld>
            <a:endParaRPr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33940ca1dbd_1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38" name="Google Shape;238;g33940ca1dbd_1_0"/>
          <p:cNvSpPr txBox="1">
            <a:spLocks noGrp="1"/>
          </p:cNvSpPr>
          <p:nvPr>
            <p:ph type="body" idx="1"/>
          </p:nvPr>
        </p:nvSpPr>
        <p:spPr>
          <a:xfrm>
            <a:off x="304800" y="1253325"/>
            <a:ext cx="5791200" cy="2304900"/>
          </a:xfrm>
          <a:prstGeom prst="rect">
            <a:avLst/>
          </a:prstGeom>
          <a:noFill/>
          <a:ln>
            <a:noFill/>
          </a:ln>
        </p:spPr>
        <p:txBody>
          <a:bodyPr spcFirstLastPara="1" wrap="square" lIns="91425" tIns="45700" rIns="91425" bIns="45700" anchor="t" anchorCtr="0">
            <a:normAutofit/>
          </a:bodyPr>
          <a:lstStyle/>
          <a:p>
            <a:pPr marL="457200" lvl="0"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For Phind &amp; Copilot attack tools:</a:t>
            </a:r>
            <a:endParaRPr sz="2500" dirty="0">
              <a:latin typeface="Calibri"/>
              <a:ea typeface="Calibri"/>
              <a:cs typeface="Calibri"/>
              <a:sym typeface="Calibri"/>
            </a:endParaRPr>
          </a:p>
          <a:p>
            <a:pPr marL="914400" lvl="1"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Performed static analysis with LDRA and FlawFinder.</a:t>
            </a:r>
            <a:endParaRPr sz="2500" dirty="0">
              <a:latin typeface="Calibri"/>
              <a:ea typeface="Calibri"/>
              <a:cs typeface="Calibri"/>
              <a:sym typeface="Calibri"/>
            </a:endParaRPr>
          </a:p>
          <a:p>
            <a:pPr marL="914400" lvl="1" indent="-406400" algn="l" rtl="0">
              <a:lnSpc>
                <a:spcPct val="100000"/>
              </a:lnSpc>
              <a:spcBef>
                <a:spcPts val="0"/>
              </a:spcBef>
              <a:spcAft>
                <a:spcPts val="0"/>
              </a:spcAft>
              <a:buSzPts val="2800"/>
              <a:buFont typeface="Calibri"/>
              <a:buChar char="○"/>
            </a:pPr>
            <a:r>
              <a:rPr lang="en-US" sz="2500" dirty="0">
                <a:latin typeface="Calibri"/>
                <a:ea typeface="Calibri"/>
                <a:cs typeface="Calibri"/>
                <a:sym typeface="Calibri"/>
              </a:rPr>
              <a:t>Performed dynamic analysis with Valgrind.</a:t>
            </a:r>
            <a:endParaRPr sz="2500" dirty="0">
              <a:latin typeface="Calibri"/>
              <a:ea typeface="Calibri"/>
              <a:cs typeface="Calibri"/>
              <a:sym typeface="Calibri"/>
            </a:endParaRPr>
          </a:p>
        </p:txBody>
      </p:sp>
      <p:pic>
        <p:nvPicPr>
          <p:cNvPr id="239" name="Google Shape;239;g33940ca1dbd_1_0"/>
          <p:cNvPicPr preferRelativeResize="0"/>
          <p:nvPr/>
        </p:nvPicPr>
        <p:blipFill rotWithShape="1">
          <a:blip r:embed="rId3">
            <a:alphaModFix/>
          </a:blip>
          <a:srcRect l="5160" t="6581" r="5088" b="6363"/>
          <a:stretch/>
        </p:blipFill>
        <p:spPr>
          <a:xfrm>
            <a:off x="6666950" y="1347475"/>
            <a:ext cx="5067851" cy="4173125"/>
          </a:xfrm>
          <a:prstGeom prst="rect">
            <a:avLst/>
          </a:prstGeom>
          <a:noFill/>
          <a:ln>
            <a:noFill/>
          </a:ln>
        </p:spPr>
      </p:pic>
      <p:pic>
        <p:nvPicPr>
          <p:cNvPr id="240" name="Google Shape;240;g33940ca1dbd_1_0"/>
          <p:cNvPicPr preferRelativeResize="0"/>
          <p:nvPr/>
        </p:nvPicPr>
        <p:blipFill rotWithShape="1">
          <a:blip r:embed="rId4">
            <a:alphaModFix/>
          </a:blip>
          <a:srcRect l="5378" t="11984" r="4822" b="12309"/>
          <a:stretch/>
        </p:blipFill>
        <p:spPr>
          <a:xfrm>
            <a:off x="462575" y="3881500"/>
            <a:ext cx="5510523" cy="2041325"/>
          </a:xfrm>
          <a:prstGeom prst="rect">
            <a:avLst/>
          </a:prstGeom>
          <a:noFill/>
          <a:ln>
            <a:noFill/>
          </a:ln>
        </p:spPr>
      </p:pic>
      <p:sp>
        <p:nvSpPr>
          <p:cNvPr id="241" name="Google Shape;241;g33940ca1dbd_1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42" name="Google Shape;242;g33940ca1dbd_1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20</a:t>
            </a:fld>
            <a:endParaRPr dirty="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33940ca1dbd_0_2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49" name="Google Shape;249;g33940ca1dbd_0_2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93700" algn="l" rtl="0">
              <a:lnSpc>
                <a:spcPct val="90000"/>
              </a:lnSpc>
              <a:spcBef>
                <a:spcPts val="1000"/>
              </a:spcBef>
              <a:spcAft>
                <a:spcPts val="0"/>
              </a:spcAft>
              <a:buSzPts val="2600"/>
              <a:buFont typeface="Calibri"/>
              <a:buChar char="●"/>
            </a:pPr>
            <a:r>
              <a:rPr lang="en-US" dirty="0">
                <a:latin typeface="Calibri"/>
                <a:ea typeface="Calibri"/>
                <a:cs typeface="Calibri"/>
                <a:sym typeface="Calibri"/>
              </a:rPr>
              <a:t>Applied fuzzing workflow to all Gen-AI attack tools. </a:t>
            </a:r>
            <a:endParaRPr dirty="0"/>
          </a:p>
        </p:txBody>
      </p:sp>
      <p:pic>
        <p:nvPicPr>
          <p:cNvPr id="250" name="Google Shape;250;g33940ca1dbd_0_26"/>
          <p:cNvPicPr preferRelativeResize="0"/>
          <p:nvPr/>
        </p:nvPicPr>
        <p:blipFill rotWithShape="1">
          <a:blip r:embed="rId3">
            <a:alphaModFix/>
          </a:blip>
          <a:srcRect/>
          <a:stretch/>
        </p:blipFill>
        <p:spPr>
          <a:xfrm>
            <a:off x="572800" y="2027499"/>
            <a:ext cx="5458026" cy="658587"/>
          </a:xfrm>
          <a:prstGeom prst="rect">
            <a:avLst/>
          </a:prstGeom>
          <a:noFill/>
          <a:ln>
            <a:noFill/>
          </a:ln>
        </p:spPr>
      </p:pic>
      <p:pic>
        <p:nvPicPr>
          <p:cNvPr id="251" name="Google Shape;251;g33940ca1dbd_0_26"/>
          <p:cNvPicPr preferRelativeResize="0"/>
          <p:nvPr/>
        </p:nvPicPr>
        <p:blipFill rotWithShape="1">
          <a:blip r:embed="rId4">
            <a:alphaModFix/>
          </a:blip>
          <a:srcRect/>
          <a:stretch/>
        </p:blipFill>
        <p:spPr>
          <a:xfrm>
            <a:off x="572800" y="2686075"/>
            <a:ext cx="5458025" cy="3716106"/>
          </a:xfrm>
          <a:prstGeom prst="rect">
            <a:avLst/>
          </a:prstGeom>
          <a:noFill/>
          <a:ln>
            <a:noFill/>
          </a:ln>
        </p:spPr>
      </p:pic>
      <p:pic>
        <p:nvPicPr>
          <p:cNvPr id="252" name="Google Shape;252;g33940ca1dbd_0_26"/>
          <p:cNvPicPr preferRelativeResize="0"/>
          <p:nvPr/>
        </p:nvPicPr>
        <p:blipFill rotWithShape="1">
          <a:blip r:embed="rId5">
            <a:alphaModFix/>
          </a:blip>
          <a:srcRect/>
          <a:stretch/>
        </p:blipFill>
        <p:spPr>
          <a:xfrm>
            <a:off x="6096000" y="2027488"/>
            <a:ext cx="5458026" cy="658587"/>
          </a:xfrm>
          <a:prstGeom prst="rect">
            <a:avLst/>
          </a:prstGeom>
          <a:noFill/>
          <a:ln>
            <a:noFill/>
          </a:ln>
        </p:spPr>
      </p:pic>
      <p:pic>
        <p:nvPicPr>
          <p:cNvPr id="253" name="Google Shape;253;g33940ca1dbd_0_26"/>
          <p:cNvPicPr preferRelativeResize="0"/>
          <p:nvPr/>
        </p:nvPicPr>
        <p:blipFill rotWithShape="1">
          <a:blip r:embed="rId6">
            <a:alphaModFix/>
          </a:blip>
          <a:srcRect/>
          <a:stretch/>
        </p:blipFill>
        <p:spPr>
          <a:xfrm>
            <a:off x="6096000" y="2686075"/>
            <a:ext cx="5458025" cy="3716100"/>
          </a:xfrm>
          <a:prstGeom prst="rect">
            <a:avLst/>
          </a:prstGeom>
          <a:noFill/>
          <a:ln>
            <a:noFill/>
          </a:ln>
        </p:spPr>
      </p:pic>
      <p:sp>
        <p:nvSpPr>
          <p:cNvPr id="254" name="Google Shape;254;g33940ca1dbd_0_2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55" name="Google Shape;255;g33940ca1dbd_0_2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21</a:t>
            </a:fld>
            <a:endParaRPr dirty="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33940ca1dbd_0_1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62" name="Google Shape;262;g33940ca1dbd_0_15"/>
          <p:cNvSpPr txBox="1">
            <a:spLocks noGrp="1"/>
          </p:cNvSpPr>
          <p:nvPr>
            <p:ph type="body" idx="1"/>
          </p:nvPr>
        </p:nvSpPr>
        <p:spPr>
          <a:xfrm>
            <a:off x="304800" y="1253325"/>
            <a:ext cx="58416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Python service user-interface complete</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Functional interactive CLI or command-line arguments option</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Custom colorized logger with unique messages for sent/received traffic &amp; active defense responses</a:t>
            </a:r>
            <a:endParaRPr sz="2800" dirty="0">
              <a:latin typeface="Calibri"/>
              <a:ea typeface="Calibri"/>
              <a:cs typeface="Calibri"/>
              <a:sym typeface="Calibri"/>
            </a:endParaRPr>
          </a:p>
          <a:p>
            <a:pPr marL="457200" lvl="0" indent="0" algn="l" rtl="0">
              <a:lnSpc>
                <a:spcPct val="90000"/>
              </a:lnSpc>
              <a:spcBef>
                <a:spcPts val="1000"/>
              </a:spcBef>
              <a:spcAft>
                <a:spcPts val="0"/>
              </a:spcAft>
              <a:buSzPts val="1800"/>
              <a:buNone/>
            </a:pPr>
            <a:endParaRPr sz="2800" dirty="0"/>
          </a:p>
        </p:txBody>
      </p:sp>
      <p:pic>
        <p:nvPicPr>
          <p:cNvPr id="263" name="Google Shape;263;g33940ca1dbd_0_15"/>
          <p:cNvPicPr preferRelativeResize="0"/>
          <p:nvPr/>
        </p:nvPicPr>
        <p:blipFill rotWithShape="1">
          <a:blip r:embed="rId3">
            <a:alphaModFix/>
          </a:blip>
          <a:srcRect t="62631" b="11230"/>
          <a:stretch/>
        </p:blipFill>
        <p:spPr>
          <a:xfrm>
            <a:off x="6146400" y="4895388"/>
            <a:ext cx="5588401" cy="1462650"/>
          </a:xfrm>
          <a:prstGeom prst="rect">
            <a:avLst/>
          </a:prstGeom>
          <a:noFill/>
          <a:ln>
            <a:noFill/>
          </a:ln>
        </p:spPr>
      </p:pic>
      <p:pic>
        <p:nvPicPr>
          <p:cNvPr id="264" name="Google Shape;264;g33940ca1dbd_0_15"/>
          <p:cNvPicPr preferRelativeResize="0"/>
          <p:nvPr/>
        </p:nvPicPr>
        <p:blipFill rotWithShape="1">
          <a:blip r:embed="rId4">
            <a:alphaModFix/>
          </a:blip>
          <a:srcRect/>
          <a:stretch/>
        </p:blipFill>
        <p:spPr>
          <a:xfrm>
            <a:off x="6146400" y="1300425"/>
            <a:ext cx="5588399" cy="3476000"/>
          </a:xfrm>
          <a:prstGeom prst="rect">
            <a:avLst/>
          </a:prstGeom>
          <a:noFill/>
          <a:ln>
            <a:noFill/>
          </a:ln>
        </p:spPr>
      </p:pic>
      <p:sp>
        <p:nvSpPr>
          <p:cNvPr id="265" name="Google Shape;265;g33940ca1dbd_0_1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66" name="Google Shape;266;g33940ca1dbd_0_1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22</a:t>
            </a:fld>
            <a:endParaRPr dirty="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339ea5e4a83_0_11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73" name="Google Shape;273;g339ea5e4a83_0_112"/>
          <p:cNvSpPr txBox="1">
            <a:spLocks noGrp="1"/>
          </p:cNvSpPr>
          <p:nvPr>
            <p:ph type="body" idx="1"/>
          </p:nvPr>
        </p:nvSpPr>
        <p:spPr>
          <a:xfrm>
            <a:off x="304800" y="1253325"/>
            <a:ext cx="56913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Live network capture capabilities on the provided network interface</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Traffic history logged in JSON format</a:t>
            </a:r>
            <a:endParaRPr sz="2800" dirty="0">
              <a:latin typeface="Calibri"/>
              <a:ea typeface="Calibri"/>
              <a:cs typeface="Calibri"/>
              <a:sym typeface="Calibri"/>
            </a:endParaRPr>
          </a:p>
        </p:txBody>
      </p:sp>
      <p:pic>
        <p:nvPicPr>
          <p:cNvPr id="274" name="Google Shape;274;g339ea5e4a83_0_112"/>
          <p:cNvPicPr preferRelativeResize="0"/>
          <p:nvPr/>
        </p:nvPicPr>
        <p:blipFill rotWithShape="1">
          <a:blip r:embed="rId3">
            <a:alphaModFix/>
          </a:blip>
          <a:srcRect/>
          <a:stretch/>
        </p:blipFill>
        <p:spPr>
          <a:xfrm>
            <a:off x="6146400" y="1253325"/>
            <a:ext cx="5841602" cy="4677156"/>
          </a:xfrm>
          <a:prstGeom prst="rect">
            <a:avLst/>
          </a:prstGeom>
          <a:noFill/>
          <a:ln>
            <a:noFill/>
          </a:ln>
        </p:spPr>
      </p:pic>
      <p:pic>
        <p:nvPicPr>
          <p:cNvPr id="275" name="Google Shape;275;g339ea5e4a83_0_112"/>
          <p:cNvPicPr preferRelativeResize="0"/>
          <p:nvPr/>
        </p:nvPicPr>
        <p:blipFill rotWithShape="1">
          <a:blip r:embed="rId4">
            <a:alphaModFix/>
          </a:blip>
          <a:srcRect l="6119" t="8667" r="6460" b="8378"/>
          <a:stretch/>
        </p:blipFill>
        <p:spPr>
          <a:xfrm>
            <a:off x="817175" y="3207475"/>
            <a:ext cx="4648601" cy="2969449"/>
          </a:xfrm>
          <a:prstGeom prst="rect">
            <a:avLst/>
          </a:prstGeom>
          <a:noFill/>
          <a:ln>
            <a:noFill/>
          </a:ln>
        </p:spPr>
      </p:pic>
      <p:sp>
        <p:nvSpPr>
          <p:cNvPr id="276" name="Google Shape;276;g339ea5e4a83_0_11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77" name="Google Shape;277;g339ea5e4a83_0_11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23</a:t>
            </a:fld>
            <a:endParaRPr dirty="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33940ca1dbd_0_5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Font typeface="Arial"/>
              <a:buNone/>
            </a:pPr>
            <a:r>
              <a:rPr lang="en-US" dirty="0">
                <a:latin typeface="Calibri"/>
                <a:ea typeface="Calibri"/>
                <a:cs typeface="Calibri"/>
                <a:sym typeface="Calibri"/>
              </a:rPr>
              <a:t>Major Project Accomplishments</a:t>
            </a:r>
            <a:endParaRPr dirty="0">
              <a:latin typeface="Calibri"/>
              <a:ea typeface="Calibri"/>
              <a:cs typeface="Calibri"/>
              <a:sym typeface="Calibri"/>
            </a:endParaRPr>
          </a:p>
        </p:txBody>
      </p:sp>
      <p:sp>
        <p:nvSpPr>
          <p:cNvPr id="284" name="Google Shape;284;g33940ca1dbd_0_50"/>
          <p:cNvSpPr txBox="1">
            <a:spLocks noGrp="1"/>
          </p:cNvSpPr>
          <p:nvPr>
            <p:ph type="body" idx="1"/>
          </p:nvPr>
        </p:nvSpPr>
        <p:spPr>
          <a:xfrm>
            <a:off x="304800" y="1253325"/>
            <a:ext cx="52797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800"/>
              <a:buFont typeface="Calibri"/>
              <a:buChar char="●"/>
            </a:pPr>
            <a:r>
              <a:rPr lang="en-US" sz="2800" dirty="0">
                <a:latin typeface="Calibri"/>
                <a:ea typeface="Calibri"/>
                <a:cs typeface="Calibri"/>
                <a:sym typeface="Calibri"/>
              </a:rPr>
              <a:t>Updated fuzzing workflow with ThreadSanitizer integration, including Masscan’s Makefile and our fuzzing workflow </a:t>
            </a:r>
            <a:r>
              <a:rPr lang="en-US" sz="2800">
                <a:latin typeface="Calibri"/>
                <a:ea typeface="Calibri"/>
                <a:cs typeface="Calibri"/>
                <a:sym typeface="Calibri"/>
              </a:rPr>
              <a:t>automation script</a:t>
            </a:r>
            <a:endParaRPr sz="2800" dirty="0">
              <a:latin typeface="Calibri"/>
              <a:ea typeface="Calibri"/>
              <a:cs typeface="Calibri"/>
              <a:sym typeface="Calibri"/>
            </a:endParaRPr>
          </a:p>
        </p:txBody>
      </p:sp>
      <p:pic>
        <p:nvPicPr>
          <p:cNvPr id="285" name="Google Shape;285;g33940ca1dbd_0_50"/>
          <p:cNvPicPr preferRelativeResize="0"/>
          <p:nvPr/>
        </p:nvPicPr>
        <p:blipFill rotWithShape="1">
          <a:blip r:embed="rId3">
            <a:alphaModFix/>
          </a:blip>
          <a:srcRect l="4085" t="4932" r="4095" b="4232"/>
          <a:stretch/>
        </p:blipFill>
        <p:spPr>
          <a:xfrm>
            <a:off x="5822250" y="1333863"/>
            <a:ext cx="5339601" cy="4914462"/>
          </a:xfrm>
          <a:prstGeom prst="rect">
            <a:avLst/>
          </a:prstGeom>
          <a:noFill/>
          <a:ln>
            <a:noFill/>
          </a:ln>
        </p:spPr>
      </p:pic>
      <p:sp>
        <p:nvSpPr>
          <p:cNvPr id="286" name="Google Shape;286;g33940ca1dbd_0_5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87" name="Google Shape;287;g33940ca1dbd_0_5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24</a:t>
            </a:fld>
            <a:endParaRPr dirty="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92"/>
        <p:cNvGrpSpPr/>
        <p:nvPr/>
      </p:nvGrpSpPr>
      <p:grpSpPr>
        <a:xfrm>
          <a:off x="0" y="0"/>
          <a:ext cx="0" cy="0"/>
          <a:chOff x="0" y="0"/>
          <a:chExt cx="0" cy="0"/>
        </a:xfrm>
      </p:grpSpPr>
      <p:sp>
        <p:nvSpPr>
          <p:cNvPr id="293" name="Google Shape;293;g34a7a1cb4f7_0_77"/>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Demo Video </a:t>
            </a:r>
            <a:endParaRPr dirty="0"/>
          </a:p>
        </p:txBody>
      </p:sp>
      <p:sp>
        <p:nvSpPr>
          <p:cNvPr id="294" name="Google Shape;294;g34a7a1cb4f7_0_7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95" name="Google Shape;295;g34a7a1cb4f7_0_7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25</a:t>
            </a:fld>
            <a:endParaRPr dirty="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33940ca1dbd_0_68"/>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Proposed Timeline</a:t>
            </a:r>
            <a:endParaRPr dirty="0">
              <a:latin typeface="Calibri"/>
              <a:ea typeface="Calibri"/>
              <a:cs typeface="Calibri"/>
              <a:sym typeface="Calibri"/>
            </a:endParaRPr>
          </a:p>
        </p:txBody>
      </p:sp>
      <p:pic>
        <p:nvPicPr>
          <p:cNvPr id="302" name="Google Shape;302;g33940ca1dbd_0_68"/>
          <p:cNvPicPr preferRelativeResize="0"/>
          <p:nvPr/>
        </p:nvPicPr>
        <p:blipFill rotWithShape="1">
          <a:blip r:embed="rId3">
            <a:alphaModFix/>
          </a:blip>
          <a:srcRect t="3306"/>
          <a:stretch/>
        </p:blipFill>
        <p:spPr>
          <a:xfrm>
            <a:off x="457200" y="1062550"/>
            <a:ext cx="10983412" cy="5361674"/>
          </a:xfrm>
          <a:prstGeom prst="rect">
            <a:avLst/>
          </a:prstGeom>
          <a:noFill/>
          <a:ln>
            <a:noFill/>
          </a:ln>
        </p:spPr>
      </p:pic>
      <p:sp>
        <p:nvSpPr>
          <p:cNvPr id="303" name="Google Shape;303;g33940ca1dbd_0_68"/>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04" name="Google Shape;304;g33940ca1dbd_0_68"/>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26</a:t>
            </a:fld>
            <a:endParaRPr dirty="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g33940ca1dbd_0_7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Timeline</a:t>
            </a:r>
            <a:endParaRPr dirty="0">
              <a:latin typeface="Calibri"/>
              <a:ea typeface="Calibri"/>
              <a:cs typeface="Calibri"/>
              <a:sym typeface="Calibri"/>
            </a:endParaRPr>
          </a:p>
        </p:txBody>
      </p:sp>
      <p:pic>
        <p:nvPicPr>
          <p:cNvPr id="311" name="Google Shape;311;g33940ca1dbd_0_75"/>
          <p:cNvPicPr preferRelativeResize="0"/>
          <p:nvPr/>
        </p:nvPicPr>
        <p:blipFill rotWithShape="1">
          <a:blip r:embed="rId3">
            <a:alphaModFix/>
          </a:blip>
          <a:srcRect/>
          <a:stretch/>
        </p:blipFill>
        <p:spPr>
          <a:xfrm>
            <a:off x="430250" y="950850"/>
            <a:ext cx="10870745" cy="5474749"/>
          </a:xfrm>
          <a:prstGeom prst="rect">
            <a:avLst/>
          </a:prstGeom>
          <a:noFill/>
          <a:ln>
            <a:noFill/>
          </a:ln>
        </p:spPr>
      </p:pic>
      <p:sp>
        <p:nvSpPr>
          <p:cNvPr id="312" name="Google Shape;312;g33940ca1dbd_0_75"/>
          <p:cNvSpPr/>
          <p:nvPr/>
        </p:nvSpPr>
        <p:spPr>
          <a:xfrm>
            <a:off x="2895952" y="1730530"/>
            <a:ext cx="6658200" cy="4039200"/>
          </a:xfrm>
          <a:prstGeom prst="rect">
            <a:avLst/>
          </a:prstGeom>
          <a:solidFill>
            <a:srgbClr val="00C420">
              <a:alpha val="6274"/>
            </a:srgbClr>
          </a:solid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3" name="Google Shape;313;g33940ca1dbd_0_75"/>
          <p:cNvSpPr txBox="1"/>
          <p:nvPr/>
        </p:nvSpPr>
        <p:spPr>
          <a:xfrm>
            <a:off x="10095239" y="3139378"/>
            <a:ext cx="1514100" cy="453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2"/>
                </a:solidFill>
                <a:latin typeface="Arial"/>
                <a:ea typeface="Arial"/>
                <a:cs typeface="Arial"/>
                <a:sym typeface="Arial"/>
              </a:rPr>
              <a:t>Complete</a:t>
            </a:r>
            <a:endParaRPr sz="1800" b="1" i="0" u="none" strike="noStrike" cap="none" dirty="0">
              <a:solidFill>
                <a:schemeClr val="dk2"/>
              </a:solidFill>
              <a:latin typeface="Arial"/>
              <a:ea typeface="Arial"/>
              <a:cs typeface="Arial"/>
              <a:sym typeface="Arial"/>
            </a:endParaRPr>
          </a:p>
        </p:txBody>
      </p:sp>
      <p:cxnSp>
        <p:nvCxnSpPr>
          <p:cNvPr id="314" name="Google Shape;314;g33940ca1dbd_0_75"/>
          <p:cNvCxnSpPr>
            <a:stCxn id="313" idx="1"/>
            <a:endCxn id="312" idx="3"/>
          </p:cNvCxnSpPr>
          <p:nvPr/>
        </p:nvCxnSpPr>
        <p:spPr>
          <a:xfrm flipH="1">
            <a:off x="9554039" y="3366178"/>
            <a:ext cx="541200" cy="384000"/>
          </a:xfrm>
          <a:prstGeom prst="straightConnector1">
            <a:avLst/>
          </a:prstGeom>
          <a:noFill/>
          <a:ln w="28575" cap="flat" cmpd="sng">
            <a:solidFill>
              <a:schemeClr val="dk2"/>
            </a:solidFill>
            <a:prstDash val="solid"/>
            <a:round/>
            <a:headEnd type="none" w="sm" len="sm"/>
            <a:tailEnd type="triangle" w="med" len="med"/>
          </a:ln>
        </p:spPr>
      </p:cxnSp>
      <p:sp>
        <p:nvSpPr>
          <p:cNvPr id="315" name="Google Shape;315;g33940ca1dbd_0_7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16" name="Google Shape;316;g33940ca1dbd_0_7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27</a:t>
            </a:fld>
            <a:endParaRPr dirty="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afa493a832_1_57"/>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Proposed Milestones</a:t>
            </a:r>
            <a:endParaRPr dirty="0">
              <a:latin typeface="Calibri"/>
              <a:ea typeface="Calibri"/>
              <a:cs typeface="Calibri"/>
              <a:sym typeface="Calibri"/>
            </a:endParaRPr>
          </a:p>
        </p:txBody>
      </p:sp>
      <p:graphicFrame>
        <p:nvGraphicFramePr>
          <p:cNvPr id="323" name="Google Shape;323;g2afa493a832_1_57"/>
          <p:cNvGraphicFramePr/>
          <p:nvPr>
            <p:extLst>
              <p:ext uri="{D42A27DB-BD31-4B8C-83A1-F6EECF244321}">
                <p14:modId xmlns:p14="http://schemas.microsoft.com/office/powerpoint/2010/main" val="3461865095"/>
              </p:ext>
            </p:extLst>
          </p:nvPr>
        </p:nvGraphicFramePr>
        <p:xfrm>
          <a:off x="409125" y="1176950"/>
          <a:ext cx="11325675" cy="5028870"/>
        </p:xfrm>
        <a:graphic>
          <a:graphicData uri="http://schemas.openxmlformats.org/drawingml/2006/table">
            <a:tbl>
              <a:tblPr>
                <a:noFill/>
                <a:tableStyleId>{BBCBF20D-E1F8-4987-A8B4-83E606921EF3}</a:tableStyleId>
              </a:tblPr>
              <a:tblGrid>
                <a:gridCol w="9608900">
                  <a:extLst>
                    <a:ext uri="{9D8B030D-6E8A-4147-A177-3AD203B41FA5}">
                      <a16:colId xmlns:a16="http://schemas.microsoft.com/office/drawing/2014/main" val="20000"/>
                    </a:ext>
                  </a:extLst>
                </a:gridCol>
                <a:gridCol w="171677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ThreadSanitizer Integration for AFLnet Fuzzing</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User Interface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Relay Error and Traffic Logging Module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Banner-Grabbing Attack Tool</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Relay Network Handling Module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LDRA Static Analysis on Gen-AI Banner-Grabber Tools</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Brute-Force Attack Tool</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Comparison of Results of Analysis &amp; Fuzzing on Gen-AI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Static Analysis Performed on Gen-AI Brute Force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Gen-AI Multi-Threaded Banner-Grabbing Attack Tool</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24" name="Google Shape;324;g2afa493a832_1_57"/>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25" name="Google Shape;325;g2afa493a832_1_57"/>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28</a:t>
            </a:fld>
            <a:endParaRPr dirty="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afa493a832_1_3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Proposed Milestones</a:t>
            </a:r>
            <a:endParaRPr dirty="0">
              <a:latin typeface="Calibri"/>
              <a:ea typeface="Calibri"/>
              <a:cs typeface="Calibri"/>
              <a:sym typeface="Calibri"/>
            </a:endParaRPr>
          </a:p>
        </p:txBody>
      </p:sp>
      <p:sp>
        <p:nvSpPr>
          <p:cNvPr id="332" name="Google Shape;332;g2afa493a832_1_36"/>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dirty="0"/>
          </a:p>
        </p:txBody>
      </p:sp>
      <p:graphicFrame>
        <p:nvGraphicFramePr>
          <p:cNvPr id="333" name="Google Shape;333;g2afa493a832_1_36"/>
          <p:cNvGraphicFramePr/>
          <p:nvPr>
            <p:extLst>
              <p:ext uri="{D42A27DB-BD31-4B8C-83A1-F6EECF244321}">
                <p14:modId xmlns:p14="http://schemas.microsoft.com/office/powerpoint/2010/main" val="371294690"/>
              </p:ext>
            </p:extLst>
          </p:nvPr>
        </p:nvGraphicFramePr>
        <p:xfrm>
          <a:off x="409125" y="1176950"/>
          <a:ext cx="11325675" cy="5303190"/>
        </p:xfrm>
        <a:graphic>
          <a:graphicData uri="http://schemas.openxmlformats.org/drawingml/2006/table">
            <a:tbl>
              <a:tblPr>
                <a:noFill/>
                <a:tableStyleId>{BBCBF20D-E1F8-4987-A8B4-83E606921EF3}</a:tableStyleId>
              </a:tblPr>
              <a:tblGrid>
                <a:gridCol w="9608900">
                  <a:extLst>
                    <a:ext uri="{9D8B030D-6E8A-4147-A177-3AD203B41FA5}">
                      <a16:colId xmlns:a16="http://schemas.microsoft.com/office/drawing/2014/main" val="20000"/>
                    </a:ext>
                  </a:extLst>
                </a:gridCol>
                <a:gridCol w="1716775">
                  <a:extLst>
                    <a:ext uri="{9D8B030D-6E8A-4147-A177-3AD203B41FA5}">
                      <a16:colId xmlns:a16="http://schemas.microsoft.com/office/drawing/2014/main" val="20001"/>
                    </a:ext>
                  </a:extLst>
                </a:gridCol>
              </a:tblGrid>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2192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Compare Gen-AI Brute-Force Attack Tool Performance</a:t>
                      </a:r>
                      <a:endParaRPr sz="180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Between Models</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Multi-Threaded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51175">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Brute Force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Receiver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Sender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Attack Tool Comparison Report Finished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Unit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Review of Masscan ThreadSanitizer Results</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Integration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4511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Acceptance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334" name="Google Shape;334;g2afa493a832_1_3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35" name="Google Shape;335;g2afa493a832_1_3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29</a:t>
            </a:fld>
            <a:endParaRPr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116e21320b_3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Stalling Attacker’s Tools</a:t>
            </a:r>
            <a:endParaRPr dirty="0">
              <a:latin typeface="Calibri"/>
              <a:ea typeface="Calibri"/>
              <a:cs typeface="Calibri"/>
              <a:sym typeface="Calibri"/>
            </a:endParaRPr>
          </a:p>
        </p:txBody>
      </p:sp>
      <p:sp>
        <p:nvSpPr>
          <p:cNvPr id="83" name="Google Shape;83;g3116e21320b_3_0"/>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381000" algn="l" rtl="0">
              <a:lnSpc>
                <a:spcPct val="115000"/>
              </a:lnSpc>
              <a:spcBef>
                <a:spcPts val="1200"/>
              </a:spcBef>
              <a:spcAft>
                <a:spcPts val="0"/>
              </a:spcAft>
              <a:buSzPts val="2400"/>
              <a:buFont typeface="Calibri"/>
              <a:buChar char="●"/>
            </a:pPr>
            <a:r>
              <a:rPr lang="en-US" dirty="0">
                <a:latin typeface="Calibri"/>
                <a:ea typeface="Calibri"/>
                <a:cs typeface="Calibri"/>
                <a:sym typeface="Calibri"/>
              </a:rPr>
              <a:t>Modern attack tools are highly efficient, while the cybersecurity industry lacks active defense capabilities.</a:t>
            </a:r>
            <a:endParaRPr dirty="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dirty="0">
                <a:latin typeface="Calibri"/>
                <a:ea typeface="Calibri"/>
                <a:cs typeface="Calibri"/>
                <a:sym typeface="Calibri"/>
              </a:rPr>
              <a:t>Current passive defenses primarily focus on mitigating threats by disabling ports or services, which can disrupt business operations. Other methods, such as blocking source IP addresses, may prove ineffective, as adversaries can spoof IP addresses through proxies or VPNs.</a:t>
            </a:r>
            <a:endParaRPr dirty="0">
              <a:latin typeface="Calibri"/>
              <a:ea typeface="Calibri"/>
              <a:cs typeface="Calibri"/>
              <a:sym typeface="Calibri"/>
            </a:endParaRPr>
          </a:p>
          <a:p>
            <a:pPr marL="457200" lvl="0" indent="-381000" algn="l" rtl="0">
              <a:lnSpc>
                <a:spcPct val="115000"/>
              </a:lnSpc>
              <a:spcBef>
                <a:spcPts val="0"/>
              </a:spcBef>
              <a:spcAft>
                <a:spcPts val="0"/>
              </a:spcAft>
              <a:buSzPts val="2400"/>
              <a:buFont typeface="Calibri"/>
              <a:buChar char="●"/>
            </a:pPr>
            <a:r>
              <a:rPr lang="en-US" dirty="0">
                <a:latin typeface="Calibri"/>
                <a:ea typeface="Calibri"/>
                <a:cs typeface="Calibri"/>
                <a:sym typeface="Calibri"/>
              </a:rPr>
              <a:t>With the rapid advancement of artificial intelligence and prompt engineering, attackers can instantly generate various attack tools to target organizations.</a:t>
            </a:r>
            <a:endParaRPr dirty="0">
              <a:latin typeface="Calibri"/>
              <a:ea typeface="Calibri"/>
              <a:cs typeface="Calibri"/>
              <a:sym typeface="Calibri"/>
            </a:endParaRPr>
          </a:p>
        </p:txBody>
      </p:sp>
      <p:sp>
        <p:nvSpPr>
          <p:cNvPr id="84" name="Google Shape;84;g3116e21320b_3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5" name="Google Shape;85;g3116e21320b_3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a:t>
            </a:fld>
            <a:endParaRPr dirty="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33940ca1dbd_0_89"/>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42" name="Google Shape;342;g33940ca1dbd_0_89"/>
          <p:cNvGraphicFramePr/>
          <p:nvPr/>
        </p:nvGraphicFramePr>
        <p:xfrm>
          <a:off x="304800" y="1142975"/>
          <a:ext cx="11429950" cy="484602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with ThreadSanitizer Integrated into Fuzzing Workflow</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1/31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000000"/>
                        </a:buClr>
                        <a:buSzPts val="1800"/>
                        <a:buFont typeface="Arial"/>
                        <a:buNone/>
                      </a:pPr>
                      <a:r>
                        <a:rPr lang="en-US" sz="1800" b="1" u="none" strike="noStrike" cap="none" dirty="0">
                          <a:solidFill>
                            <a:srgbClr val="6AA84F"/>
                          </a:solidFill>
                          <a:latin typeface="Calibri"/>
                          <a:ea typeface="Calibri"/>
                          <a:cs typeface="Calibri"/>
                          <a:sym typeface="Calibri"/>
                        </a:rPr>
                        <a:t>✔</a:t>
                      </a:r>
                      <a:endParaRPr sz="1800" b="1" u="none" strike="noStrike" cap="none" dirty="0">
                        <a:solidFill>
                          <a:srgbClr val="6AA84F"/>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User Interface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2/3</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Error &amp; Traffic Logging Module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
                      </a:r>
                      <a:r>
                        <a:rPr lang="en-US" sz="1800" u="none" strike="noStrike" cap="none" dirty="0">
                          <a:solidFill>
                            <a:schemeClr val="dk1"/>
                          </a:solidFill>
                          <a:latin typeface="Calibri"/>
                          <a:ea typeface="Calibri"/>
                          <a:cs typeface="Calibri"/>
                          <a:sym typeface="Calibri"/>
                        </a:rPr>
                        <a:t>Banner-Grabber </a:t>
                      </a:r>
                      <a:r>
                        <a:rPr lang="en-US" sz="1800" u="none" strike="noStrike" cap="none" dirty="0">
                          <a:latin typeface="Calibri"/>
                          <a:ea typeface="Calibri"/>
                          <a:cs typeface="Calibri"/>
                          <a:sym typeface="Calibri"/>
                        </a:rPr>
                        <a:t>Attack Tools Generated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Response Handling Module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Gen-AI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Banner-Grabber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Brute Force Attack Tools Generated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Comparison of Results of Analysis &amp; Fuzzing on Gen-AI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2/28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43" name="Google Shape;343;g33940ca1dbd_0_89"/>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44" name="Google Shape;344;g33940ca1dbd_0_89"/>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45" name="Google Shape;345;g33940ca1dbd_0_89"/>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30</a:t>
            </a:fld>
            <a:endParaRPr dirty="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2afa493a832_1_74"/>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52" name="Google Shape;352;g2afa493a832_1_74"/>
          <p:cNvGraphicFramePr/>
          <p:nvPr/>
        </p:nvGraphicFramePr>
        <p:xfrm>
          <a:off x="381025" y="1142975"/>
          <a:ext cx="11429950" cy="521181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Gen-AI Brute Force Attack Tools </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b="1" u="none" strike="noStrike" cap="none" dirty="0">
                        <a:solidFill>
                          <a:srgbClr val="E06666"/>
                        </a:solidFill>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Static Analysis Performed on Gen-AI Brute Force Attack Tools</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3/7</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Gen-AI Multi-threaded Banner-Grabber Attack Tools Generated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3/10</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latin typeface="Calibri"/>
                        <a:ea typeface="Calibri"/>
                        <a:cs typeface="Calibri"/>
                        <a:sym typeface="Calibri"/>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Multi-Threaded Banner-Grabber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Fuzzing Workflow Applied to Multi-Threaded Banner-Grabber Gen-AI 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Static Analysis Performed on Gen-AI </a:t>
                      </a:r>
                      <a:r>
                        <a:rPr lang="en-US" sz="1800" u="none" strike="noStrike" cap="none" dirty="0">
                          <a:solidFill>
                            <a:schemeClr val="dk1"/>
                          </a:solidFill>
                          <a:latin typeface="Calibri"/>
                          <a:ea typeface="Calibri"/>
                          <a:cs typeface="Calibri"/>
                          <a:sym typeface="Calibri"/>
                        </a:rPr>
                        <a:t>Multi-Threaded Banner-Grabber </a:t>
                      </a:r>
                      <a:r>
                        <a:rPr lang="en-US" sz="1800" u="none" strike="noStrike" cap="none" dirty="0">
                          <a:latin typeface="Calibri"/>
                          <a:ea typeface="Calibri"/>
                          <a:cs typeface="Calibri"/>
                          <a:sym typeface="Calibri"/>
                        </a:rPr>
                        <a:t>Attack Tools </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3/15</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solidFill>
                            <a:schemeClr val="dk1"/>
                          </a:solidFill>
                          <a:latin typeface="Calibri"/>
                          <a:ea typeface="Calibri"/>
                          <a:cs typeface="Calibri"/>
                          <a:sym typeface="Calibri"/>
                        </a:rPr>
                        <a:t>Comparison of Results of Analysis &amp; Fuzzing on Gen-AI Brute Force Attack Tools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3/21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Receiver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600" u="none" strike="noStrike" cap="none" dirty="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353" name="Google Shape;353;g2afa493a832_1_74"/>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54" name="Google Shape;354;g2afa493a832_1_7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55" name="Google Shape;355;g2afa493a832_1_7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31</a:t>
            </a:fld>
            <a:endParaRPr dirty="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2afa493a832_1_8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Actual Milestones</a:t>
            </a:r>
            <a:endParaRPr dirty="0">
              <a:latin typeface="Calibri"/>
              <a:ea typeface="Calibri"/>
              <a:cs typeface="Calibri"/>
              <a:sym typeface="Calibri"/>
            </a:endParaRPr>
          </a:p>
        </p:txBody>
      </p:sp>
      <p:graphicFrame>
        <p:nvGraphicFramePr>
          <p:cNvPr id="362" name="Google Shape;362;g2afa493a832_1_82"/>
          <p:cNvGraphicFramePr/>
          <p:nvPr/>
        </p:nvGraphicFramePr>
        <p:xfrm>
          <a:off x="381025" y="1142975"/>
          <a:ext cx="11429950" cy="4571700"/>
        </p:xfrm>
        <a:graphic>
          <a:graphicData uri="http://schemas.openxmlformats.org/drawingml/2006/table">
            <a:tbl>
              <a:tblPr>
                <a:noFill/>
                <a:tableStyleId>{BBCBF20D-E1F8-4987-A8B4-83E606921EF3}</a:tableStyleId>
              </a:tblPr>
              <a:tblGrid>
                <a:gridCol w="6425450">
                  <a:extLst>
                    <a:ext uri="{9D8B030D-6E8A-4147-A177-3AD203B41FA5}">
                      <a16:colId xmlns:a16="http://schemas.microsoft.com/office/drawing/2014/main" val="20000"/>
                    </a:ext>
                  </a:extLst>
                </a:gridCol>
                <a:gridCol w="1666325">
                  <a:extLst>
                    <a:ext uri="{9D8B030D-6E8A-4147-A177-3AD203B41FA5}">
                      <a16:colId xmlns:a16="http://schemas.microsoft.com/office/drawing/2014/main" val="20001"/>
                    </a:ext>
                  </a:extLst>
                </a:gridCol>
                <a:gridCol w="1666325">
                  <a:extLst>
                    <a:ext uri="{9D8B030D-6E8A-4147-A177-3AD203B41FA5}">
                      <a16:colId xmlns:a16="http://schemas.microsoft.com/office/drawing/2014/main" val="20002"/>
                    </a:ext>
                  </a:extLst>
                </a:gridCol>
                <a:gridCol w="16718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alibri"/>
                          <a:ea typeface="Calibri"/>
                          <a:cs typeface="Calibri"/>
                          <a:sym typeface="Calibri"/>
                        </a:rPr>
                        <a:t>Milestone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Proj. </a:t>
                      </a:r>
                      <a:r>
                        <a:rPr lang="en-US" sz="1800" b="1" u="none" strike="noStrike" cap="none" dirty="0">
                          <a:latin typeface="Calibri"/>
                          <a:ea typeface="Calibri"/>
                          <a:cs typeface="Calibri"/>
                          <a:sym typeface="Calibri"/>
                        </a:rPr>
                        <a:t>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1" dirty="0">
                          <a:latin typeface="Calibri"/>
                          <a:ea typeface="Calibri"/>
                          <a:cs typeface="Calibri"/>
                          <a:sym typeface="Calibri"/>
                        </a:rPr>
                        <a:t>Act. End Date</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Status</a:t>
                      </a:r>
                      <a:endParaRPr sz="1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Python Service Network Sender Module Developed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3/28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3/1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chemeClr val="dk1"/>
                        </a:buClr>
                        <a:buSzPts val="1100"/>
                        <a:buFont typeface="Arial"/>
                        <a:buNone/>
                      </a:pPr>
                      <a:r>
                        <a:rPr lang="en-US" sz="1800" b="1" u="none" strike="noStrike" cap="none"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Gen-AI Attack Tool Comparison Report Finished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4/4</a:t>
                      </a:r>
                      <a:endParaRPr sz="18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Unit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Masscan ThreadSanitizer Fuzzing Results Analyzed</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4/4</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Integration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4/11</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90000"/>
                        </a:lnSpc>
                        <a:spcBef>
                          <a:spcPts val="0"/>
                        </a:spcBef>
                        <a:spcAft>
                          <a:spcPts val="0"/>
                        </a:spcAft>
                        <a:buClr>
                          <a:schemeClr val="dk1"/>
                        </a:buClr>
                        <a:buSzPts val="1800"/>
                        <a:buFont typeface="Arial"/>
                        <a:buNone/>
                      </a:pPr>
                      <a:r>
                        <a:rPr lang="en-US" sz="1800" b="1" dirty="0">
                          <a:solidFill>
                            <a:srgbClr val="6AA84F"/>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Acceptance Testing Complete</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4/18</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IEEE Conference Paper Written</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4/25</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7"/>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Documentation &amp; GitHub Repository Updated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5/2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u="none" strike="noStrike" cap="none"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8"/>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GitHub Repository &amp; Research Published</a:t>
                      </a:r>
                      <a:endParaRPr sz="1800" u="none" strike="noStrike" cap="none" dirty="0">
                        <a:solidFill>
                          <a:schemeClr val="dk1"/>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5/2</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None/>
                      </a:pPr>
                      <a:r>
                        <a:rPr lang="en-US" sz="1800" dirty="0">
                          <a:latin typeface="Calibri"/>
                          <a:ea typeface="Calibri"/>
                          <a:cs typeface="Calibri"/>
                          <a:sym typeface="Calibri"/>
                        </a:rPr>
                        <a:t>-</a:t>
                      </a:r>
                      <a:endParaRPr sz="1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rgbClr val="E06666"/>
                          </a:solidFill>
                          <a:latin typeface="Calibri"/>
                          <a:ea typeface="Calibri"/>
                          <a:cs typeface="Calibri"/>
                          <a:sym typeface="Calibri"/>
                        </a:rPr>
                        <a:t>✘</a:t>
                      </a:r>
                      <a:endParaRPr sz="1800" b="1" u="none" strike="noStrike" cap="none" dirty="0">
                        <a:solidFill>
                          <a:srgbClr val="E06666"/>
                        </a:solidFill>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accent6"/>
                    </a:solidFill>
                  </a:tcPr>
                </a:tc>
                <a:extLst>
                  <a:ext uri="{0D108BD9-81ED-4DB2-BD59-A6C34878D82A}">
                    <a16:rowId xmlns:a16="http://schemas.microsoft.com/office/drawing/2014/main" val="10009"/>
                  </a:ext>
                </a:extLst>
              </a:tr>
            </a:tbl>
          </a:graphicData>
        </a:graphic>
      </p:graphicFrame>
      <p:sp>
        <p:nvSpPr>
          <p:cNvPr id="363" name="Google Shape;363;g2afa493a832_1_82"/>
          <p:cNvSpPr txBox="1"/>
          <p:nvPr/>
        </p:nvSpPr>
        <p:spPr>
          <a:xfrm>
            <a:off x="10243425" y="673775"/>
            <a:ext cx="1491300" cy="40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2"/>
                </a:solidFill>
                <a:highlight>
                  <a:schemeClr val="accent6"/>
                </a:highlight>
                <a:latin typeface="Arial"/>
                <a:ea typeface="Arial"/>
                <a:cs typeface="Arial"/>
                <a:sym typeface="Arial"/>
              </a:rPr>
              <a:t>Yellow</a:t>
            </a:r>
            <a:r>
              <a:rPr lang="en-US" sz="1500" b="0" i="0" u="none" strike="noStrike" cap="none" dirty="0">
                <a:solidFill>
                  <a:schemeClr val="dk2"/>
                </a:solidFill>
                <a:latin typeface="Arial"/>
                <a:ea typeface="Arial"/>
                <a:cs typeface="Arial"/>
                <a:sym typeface="Arial"/>
              </a:rPr>
              <a:t> = New</a:t>
            </a:r>
            <a:endParaRPr sz="1500" dirty="0">
              <a:solidFill>
                <a:schemeClr val="dk1"/>
              </a:solidFill>
            </a:endParaRPr>
          </a:p>
        </p:txBody>
      </p:sp>
      <p:sp>
        <p:nvSpPr>
          <p:cNvPr id="364" name="Google Shape;364;g2afa493a832_1_8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65" name="Google Shape;365;g2afa493a832_1_8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32</a:t>
            </a:fld>
            <a:endParaRPr dirty="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34a16387c41_0_85"/>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72" name="Google Shape;372;g34a16387c41_0_85"/>
          <p:cNvGraphicFramePr/>
          <p:nvPr/>
        </p:nvGraphicFramePr>
        <p:xfrm>
          <a:off x="304800" y="1142975"/>
          <a:ext cx="11506175" cy="1874460"/>
        </p:xfrm>
        <a:graphic>
          <a:graphicData uri="http://schemas.openxmlformats.org/drawingml/2006/table">
            <a:tbl>
              <a:tblPr>
                <a:noFill/>
                <a:tableStyleId>{BBCBF20D-E1F8-4987-A8B4-83E606921EF3}</a:tableStyleId>
              </a:tblPr>
              <a:tblGrid>
                <a:gridCol w="4712125">
                  <a:extLst>
                    <a:ext uri="{9D8B030D-6E8A-4147-A177-3AD203B41FA5}">
                      <a16:colId xmlns:a16="http://schemas.microsoft.com/office/drawing/2014/main" val="20000"/>
                    </a:ext>
                  </a:extLst>
                </a:gridCol>
                <a:gridCol w="2062675">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318625">
                <a:tc>
                  <a:txBody>
                    <a:bodyPr/>
                    <a:lstStyle/>
                    <a:p>
                      <a:pPr marL="0" marR="0" lvl="0" indent="0" algn="l"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Missed </a:t>
                      </a:r>
                      <a:r>
                        <a:rPr lang="en-US" sz="2300" b="1" u="none" strike="noStrike" cap="none" dirty="0">
                          <a:latin typeface="Calibri"/>
                          <a:ea typeface="Calibri"/>
                          <a:cs typeface="Calibri"/>
                          <a:sym typeface="Calibri"/>
                        </a:rPr>
                        <a:t>Milestones</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Proj. </a:t>
                      </a:r>
                      <a:r>
                        <a:rPr lang="en-US" sz="2300" b="1" u="none" strike="noStrike" cap="none" dirty="0">
                          <a:latin typeface="Calibri"/>
                          <a:ea typeface="Calibri"/>
                          <a:cs typeface="Calibri"/>
                          <a:sym typeface="Calibri"/>
                        </a:rPr>
                        <a:t>End Date</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300" b="1" dirty="0">
                          <a:latin typeface="Calibri"/>
                          <a:ea typeface="Calibri"/>
                          <a:cs typeface="Calibri"/>
                          <a:sym typeface="Calibri"/>
                        </a:rPr>
                        <a:t>Act. End Date</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b="1" dirty="0">
                          <a:latin typeface="Calibri"/>
                          <a:ea typeface="Calibri"/>
                          <a:cs typeface="Calibri"/>
                          <a:sym typeface="Calibri"/>
                        </a:rPr>
                        <a:t>Reason</a:t>
                      </a:r>
                      <a:endParaRPr sz="23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18625">
                <a:tc>
                  <a:txBody>
                    <a:bodyPr/>
                    <a:lstStyle/>
                    <a:p>
                      <a:pPr marL="0" lvl="0" indent="0" algn="l" rtl="0">
                        <a:spcBef>
                          <a:spcPts val="0"/>
                        </a:spcBef>
                        <a:spcAft>
                          <a:spcPts val="0"/>
                        </a:spcAft>
                        <a:buClr>
                          <a:schemeClr val="dk1"/>
                        </a:buClr>
                        <a:buSzPts val="1800"/>
                        <a:buFont typeface="Arial"/>
                        <a:buNone/>
                      </a:pPr>
                      <a:r>
                        <a:rPr lang="en-US" sz="2300" dirty="0">
                          <a:solidFill>
                            <a:schemeClr val="dk1"/>
                          </a:solidFill>
                          <a:latin typeface="Calibri"/>
                          <a:ea typeface="Calibri"/>
                          <a:cs typeface="Calibri"/>
                          <a:sym typeface="Calibri"/>
                        </a:rPr>
                        <a:t>Masscan ThreadSanitizer Fuzzing Results Analyzed</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300" dirty="0">
                          <a:latin typeface="Calibri"/>
                          <a:ea typeface="Calibri"/>
                          <a:cs typeface="Calibri"/>
                          <a:sym typeface="Calibri"/>
                        </a:rPr>
                        <a:t>4/4</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300" dirty="0">
                          <a:latin typeface="Calibri"/>
                          <a:ea typeface="Calibri"/>
                          <a:cs typeface="Calibri"/>
                          <a:sym typeface="Calibri"/>
                        </a:rPr>
                        <a:t>4/11</a:t>
                      </a:r>
                      <a:endParaRPr sz="23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1900" dirty="0"/>
                        <a:t>Server running AFLnet testing crashed, had to be re-imaged from backups. </a:t>
                      </a:r>
                      <a:endParaRPr sz="19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73" name="Google Shape;373;g34a16387c41_0_85"/>
          <p:cNvSpPr txBox="1"/>
          <p:nvPr/>
        </p:nvSpPr>
        <p:spPr>
          <a:xfrm>
            <a:off x="266700" y="3429000"/>
            <a:ext cx="11506200" cy="18339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Calibri"/>
              <a:buChar char="●"/>
            </a:pPr>
            <a:r>
              <a:rPr lang="en-US" sz="2300" dirty="0">
                <a:solidFill>
                  <a:schemeClr val="dk2"/>
                </a:solidFill>
                <a:latin typeface="Calibri"/>
                <a:ea typeface="Calibri"/>
                <a:cs typeface="Calibri"/>
                <a:sym typeface="Calibri"/>
              </a:rPr>
              <a:t>Missing this milestone did not set us back much, as the unit testing for the fuzzing workflow with Masscan was set later in the week. </a:t>
            </a:r>
            <a:endParaRPr sz="2300" dirty="0">
              <a:solidFill>
                <a:schemeClr val="dk2"/>
              </a:solidFill>
              <a:latin typeface="Calibri"/>
              <a:ea typeface="Calibri"/>
              <a:cs typeface="Calibri"/>
              <a:sym typeface="Calibri"/>
            </a:endParaRPr>
          </a:p>
        </p:txBody>
      </p:sp>
      <p:sp>
        <p:nvSpPr>
          <p:cNvPr id="374" name="Google Shape;374;g34a16387c41_0_8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75" name="Google Shape;375;g34a16387c41_0_8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33</a:t>
            </a:fld>
            <a:endParaRPr dirty="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g34a16387c41_1_2"/>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82" name="Google Shape;382;g34a16387c41_1_2"/>
          <p:cNvGraphicFramePr/>
          <p:nvPr/>
        </p:nvGraphicFramePr>
        <p:xfrm>
          <a:off x="266713" y="1142975"/>
          <a:ext cx="11506175" cy="5303400"/>
        </p:xfrm>
        <a:graphic>
          <a:graphicData uri="http://schemas.openxmlformats.org/drawingml/2006/table">
            <a:tbl>
              <a:tblPr>
                <a:noFill/>
                <a:tableStyleId>{BBCBF20D-E1F8-4987-A8B4-83E606921EF3}</a:tableStyleId>
              </a:tblPr>
              <a:tblGrid>
                <a:gridCol w="4971900">
                  <a:extLst>
                    <a:ext uri="{9D8B030D-6E8A-4147-A177-3AD203B41FA5}">
                      <a16:colId xmlns:a16="http://schemas.microsoft.com/office/drawing/2014/main" val="20000"/>
                    </a:ext>
                  </a:extLst>
                </a:gridCol>
                <a:gridCol w="1802900">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432550">
                <a:tc>
                  <a:txBody>
                    <a:bodyPr/>
                    <a:lstStyle/>
                    <a:p>
                      <a:pPr marL="0" marR="0" lvl="0" indent="0" algn="l"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Early Milestones</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Proj. </a:t>
                      </a:r>
                      <a:r>
                        <a:rPr lang="en-US" sz="2000" b="1" u="none" strike="noStrike" cap="none" dirty="0">
                          <a:latin typeface="Calibri"/>
                          <a:ea typeface="Calibri"/>
                          <a:cs typeface="Calibri"/>
                          <a:sym typeface="Calibri"/>
                        </a:rPr>
                        <a:t>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dirty="0">
                          <a:latin typeface="Calibri"/>
                          <a:ea typeface="Calibri"/>
                          <a:cs typeface="Calibri"/>
                          <a:sym typeface="Calibri"/>
                        </a:rPr>
                        <a:t>Act. 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Reason</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980500">
                <a:tc>
                  <a:txBody>
                    <a:bodyPr/>
                    <a:lstStyle/>
                    <a:p>
                      <a:pPr marL="0" lvl="0" indent="0" algn="l" rtl="0">
                        <a:spcBef>
                          <a:spcPts val="0"/>
                        </a:spcBef>
                        <a:spcAft>
                          <a:spcPts val="0"/>
                        </a:spcAft>
                        <a:buClr>
                          <a:schemeClr val="dk1"/>
                        </a:buClr>
                        <a:buSzPts val="1800"/>
                        <a:buFont typeface="Arial"/>
                        <a:buNone/>
                      </a:pPr>
                      <a:r>
                        <a:rPr lang="en-US" sz="2000" dirty="0">
                          <a:solidFill>
                            <a:schemeClr val="dk1"/>
                          </a:solidFill>
                          <a:latin typeface="Calibri"/>
                          <a:ea typeface="Calibri"/>
                          <a:cs typeface="Calibri"/>
                          <a:sym typeface="Calibri"/>
                        </a:rPr>
                        <a:t>Gen-AI Brute Force Attack Tools Generated</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2/28</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2/24</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t>Overestimated duration of prompting before getting functional program that correctly compiled. </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92100">
                <a:tc>
                  <a:txBody>
                    <a:bodyPr/>
                    <a:lstStyle/>
                    <a:p>
                      <a:pPr marL="0" lvl="0" indent="0" algn="l" rtl="0">
                        <a:spcBef>
                          <a:spcPts val="0"/>
                        </a:spcBef>
                        <a:spcAft>
                          <a:spcPts val="0"/>
                        </a:spcAft>
                        <a:buClr>
                          <a:schemeClr val="dk1"/>
                        </a:buClr>
                        <a:buSzPts val="1100"/>
                        <a:buFont typeface="Arial"/>
                        <a:buNone/>
                      </a:pPr>
                      <a:r>
                        <a:rPr lang="en-US" sz="2000" dirty="0">
                          <a:solidFill>
                            <a:schemeClr val="dk1"/>
                          </a:solidFill>
                          <a:latin typeface="Calibri"/>
                          <a:ea typeface="Calibri"/>
                          <a:cs typeface="Calibri"/>
                          <a:sym typeface="Calibri"/>
                        </a:rPr>
                        <a:t>Static Analysis Performed on Gen-AI Brute Force Attack Tools</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3/7</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t>Generated tool earlier than originally estimated.</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873200">
                <a:tc>
                  <a:txBody>
                    <a:bodyPr/>
                    <a:lstStyle/>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Gen-AI Multi-threaded Banner-Grabber Attack Tools Generated</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3/14</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3/10</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Overestimated duration of prompting before getting functional program that compiled. </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83" name="Google Shape;383;g34a16387c41_1_2"/>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84" name="Google Shape;384;g34a16387c41_1_2"/>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34</a:t>
            </a:fld>
            <a:endParaRPr dirty="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34a6bff0cb5_0_1"/>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Milestone Analysis</a:t>
            </a:r>
            <a:endParaRPr dirty="0">
              <a:latin typeface="Calibri"/>
              <a:ea typeface="Calibri"/>
              <a:cs typeface="Calibri"/>
              <a:sym typeface="Calibri"/>
            </a:endParaRPr>
          </a:p>
        </p:txBody>
      </p:sp>
      <p:graphicFrame>
        <p:nvGraphicFramePr>
          <p:cNvPr id="391" name="Google Shape;391;g34a6bff0cb5_0_1"/>
          <p:cNvGraphicFramePr/>
          <p:nvPr>
            <p:extLst>
              <p:ext uri="{D42A27DB-BD31-4B8C-83A1-F6EECF244321}">
                <p14:modId xmlns:p14="http://schemas.microsoft.com/office/powerpoint/2010/main" val="3000323288"/>
              </p:ext>
            </p:extLst>
          </p:nvPr>
        </p:nvGraphicFramePr>
        <p:xfrm>
          <a:off x="266713" y="1142975"/>
          <a:ext cx="11506175" cy="4389000"/>
        </p:xfrm>
        <a:graphic>
          <a:graphicData uri="http://schemas.openxmlformats.org/drawingml/2006/table">
            <a:tbl>
              <a:tblPr>
                <a:noFill/>
                <a:tableStyleId>{BBCBF20D-E1F8-4987-A8B4-83E606921EF3}</a:tableStyleId>
              </a:tblPr>
              <a:tblGrid>
                <a:gridCol w="4971900">
                  <a:extLst>
                    <a:ext uri="{9D8B030D-6E8A-4147-A177-3AD203B41FA5}">
                      <a16:colId xmlns:a16="http://schemas.microsoft.com/office/drawing/2014/main" val="20000"/>
                    </a:ext>
                  </a:extLst>
                </a:gridCol>
                <a:gridCol w="1802900">
                  <a:extLst>
                    <a:ext uri="{9D8B030D-6E8A-4147-A177-3AD203B41FA5}">
                      <a16:colId xmlns:a16="http://schemas.microsoft.com/office/drawing/2014/main" val="20001"/>
                    </a:ext>
                  </a:extLst>
                </a:gridCol>
                <a:gridCol w="1959000">
                  <a:extLst>
                    <a:ext uri="{9D8B030D-6E8A-4147-A177-3AD203B41FA5}">
                      <a16:colId xmlns:a16="http://schemas.microsoft.com/office/drawing/2014/main" val="20002"/>
                    </a:ext>
                  </a:extLst>
                </a:gridCol>
                <a:gridCol w="2772375">
                  <a:extLst>
                    <a:ext uri="{9D8B030D-6E8A-4147-A177-3AD203B41FA5}">
                      <a16:colId xmlns:a16="http://schemas.microsoft.com/office/drawing/2014/main" val="20003"/>
                    </a:ext>
                  </a:extLst>
                </a:gridCol>
              </a:tblGrid>
              <a:tr h="432550">
                <a:tc>
                  <a:txBody>
                    <a:bodyPr/>
                    <a:lstStyle/>
                    <a:p>
                      <a:pPr marL="0" marR="0" lvl="0" indent="0" algn="l"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Early Milestones</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Proj. </a:t>
                      </a:r>
                      <a:r>
                        <a:rPr lang="en-US" sz="2000" b="1" u="none" strike="noStrike" cap="none" dirty="0">
                          <a:latin typeface="Calibri"/>
                          <a:ea typeface="Calibri"/>
                          <a:cs typeface="Calibri"/>
                          <a:sym typeface="Calibri"/>
                        </a:rPr>
                        <a:t>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b="1" dirty="0">
                          <a:latin typeface="Calibri"/>
                          <a:ea typeface="Calibri"/>
                          <a:cs typeface="Calibri"/>
                          <a:sym typeface="Calibri"/>
                        </a:rPr>
                        <a:t>Act. End Date</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b="1" dirty="0">
                          <a:latin typeface="Calibri"/>
                          <a:ea typeface="Calibri"/>
                          <a:cs typeface="Calibri"/>
                          <a:sym typeface="Calibri"/>
                        </a:rPr>
                        <a:t>Reason</a:t>
                      </a:r>
                      <a:endParaRPr sz="20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862525">
                <a:tc>
                  <a:txBody>
                    <a:bodyPr/>
                    <a:lstStyle/>
                    <a:p>
                      <a:pPr marL="0" lvl="0" indent="0" algn="l" rtl="0">
                        <a:spcBef>
                          <a:spcPts val="0"/>
                        </a:spcBef>
                        <a:spcAft>
                          <a:spcPts val="0"/>
                        </a:spcAft>
                        <a:buClr>
                          <a:schemeClr val="dk1"/>
                        </a:buClr>
                        <a:buSzPts val="1100"/>
                        <a:buFont typeface="Arial"/>
                        <a:buNone/>
                      </a:pPr>
                      <a:r>
                        <a:rPr lang="en-US" sz="2000" dirty="0">
                          <a:latin typeface="Calibri"/>
                          <a:ea typeface="Calibri"/>
                          <a:cs typeface="Calibri"/>
                          <a:sym typeface="Calibri"/>
                        </a:rPr>
                        <a:t>Static Analysis Performed on Gen-AI Multi-Threaded Banner-Grabber Attack Tools</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3/21</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3/15</a:t>
                      </a:r>
                      <a:endParaRPr sz="20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Generated tool earlier than originally estimated.</a:t>
                      </a:r>
                      <a:endParaRPr sz="2000"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62525">
                <a:tc>
                  <a:txBody>
                    <a:bodyPr/>
                    <a:lstStyle/>
                    <a:p>
                      <a:pPr marL="0" lvl="0" indent="0" algn="l" rtl="0">
                        <a:spcBef>
                          <a:spcPts val="0"/>
                        </a:spcBef>
                        <a:spcAft>
                          <a:spcPts val="0"/>
                        </a:spcAft>
                        <a:buNone/>
                      </a:pPr>
                      <a:r>
                        <a:rPr lang="en-US" sz="2000" dirty="0">
                          <a:latin typeface="Calibri"/>
                          <a:ea typeface="Calibri"/>
                          <a:cs typeface="Calibri"/>
                          <a:sym typeface="Calibri"/>
                        </a:rPr>
                        <a:t>Python Service Network Receiver Module Developed</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3/28</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3/4</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sz="2000" dirty="0">
                          <a:solidFill>
                            <a:schemeClr val="dk1"/>
                          </a:solidFill>
                        </a:rPr>
                        <a:t>Completed at the same time as the implementation of the initial traffic sniffing.</a:t>
                      </a:r>
                      <a:endParaRPr sz="20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2350">
                <a:tc>
                  <a:txBody>
                    <a:bodyPr/>
                    <a:lstStyle/>
                    <a:p>
                      <a:pPr marL="0" lvl="0" indent="0" algn="l" rtl="0">
                        <a:spcBef>
                          <a:spcPts val="0"/>
                        </a:spcBef>
                        <a:spcAft>
                          <a:spcPts val="0"/>
                        </a:spcAft>
                        <a:buNone/>
                      </a:pPr>
                      <a:r>
                        <a:rPr lang="en-US" sz="2000" dirty="0">
                          <a:latin typeface="Calibri"/>
                          <a:ea typeface="Calibri"/>
                          <a:cs typeface="Calibri"/>
                          <a:sym typeface="Calibri"/>
                        </a:rPr>
                        <a:t>Python Service Network Sender Module Developed</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3/28</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000" dirty="0">
                          <a:latin typeface="Calibri"/>
                          <a:ea typeface="Calibri"/>
                          <a:cs typeface="Calibri"/>
                          <a:sym typeface="Calibri"/>
                        </a:rPr>
                        <a:t>3/1</a:t>
                      </a:r>
                      <a:endParaRPr sz="2000"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sz="2000" dirty="0">
                          <a:solidFill>
                            <a:schemeClr val="dk1"/>
                          </a:solidFill>
                        </a:rPr>
                        <a:t>Completed at the same time as the implementation of the initial traffic sniffing.</a:t>
                      </a:r>
                      <a:endParaRPr sz="2000" dirty="0">
                        <a:solidFill>
                          <a:schemeClr val="dk1"/>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92" name="Google Shape;392;g34a6bff0cb5_0_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393" name="Google Shape;393;g34a6bff0cb5_0_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35</a:t>
            </a:fld>
            <a:endParaRPr dirty="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33940ca1dbd_0_96"/>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Project Timing &amp; Analysis</a:t>
            </a:r>
            <a:endParaRPr dirty="0">
              <a:latin typeface="Calibri"/>
              <a:ea typeface="Calibri"/>
              <a:cs typeface="Calibri"/>
              <a:sym typeface="Calibri"/>
            </a:endParaRPr>
          </a:p>
        </p:txBody>
      </p:sp>
      <p:sp>
        <p:nvSpPr>
          <p:cNvPr id="400" name="Google Shape;400;g33940ca1dbd_0_96"/>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Level of completion for project</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Masscan integrated with ThreadSanitizer. ✓</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Generated 3 out of 3 attack tools: 100%</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Performed Static Analysis on 3 out of 3 attack tools: 100%</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Python service complete: 100%</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User interface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Live traffic monitoring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Traffic and error logging ✓</a:t>
            </a:r>
            <a:endParaRPr sz="2800" dirty="0">
              <a:latin typeface="Calibri"/>
              <a:ea typeface="Calibri"/>
              <a:cs typeface="Calibri"/>
              <a:sym typeface="Calibri"/>
            </a:endParaRPr>
          </a:p>
          <a:p>
            <a:pPr marL="1371600" lvl="2"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Active defense response handling ✓</a:t>
            </a:r>
            <a:endParaRPr sz="2800" dirty="0">
              <a:latin typeface="Calibri"/>
              <a:ea typeface="Calibri"/>
              <a:cs typeface="Calibri"/>
              <a:sym typeface="Calibri"/>
            </a:endParaRPr>
          </a:p>
        </p:txBody>
      </p:sp>
      <p:sp>
        <p:nvSpPr>
          <p:cNvPr id="401" name="Google Shape;401;g33940ca1dbd_0_9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02" name="Google Shape;402;g33940ca1dbd_0_9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36</a:t>
            </a:fld>
            <a:endParaRPr dirty="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g34b2f561795_6_0"/>
          <p:cNvSpPr txBox="1"/>
          <p:nvPr/>
        </p:nvSpPr>
        <p:spPr>
          <a:xfrm>
            <a:off x="422475" y="5645450"/>
            <a:ext cx="11312400" cy="831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Font typeface="Calibri"/>
              <a:buChar char="●"/>
            </a:pPr>
            <a:r>
              <a:rPr lang="en-US" sz="2400" i="1" dirty="0">
                <a:solidFill>
                  <a:schemeClr val="dk2"/>
                </a:solidFill>
                <a:latin typeface="Calibri"/>
                <a:ea typeface="Calibri"/>
                <a:cs typeface="Calibri"/>
                <a:sym typeface="Calibri"/>
              </a:rPr>
              <a:t>Full individual contribution breakdown for each reporting period is available in appendix. </a:t>
            </a:r>
            <a:endParaRPr sz="2400" i="1" dirty="0">
              <a:solidFill>
                <a:schemeClr val="dk2"/>
              </a:solidFill>
              <a:latin typeface="Calibri"/>
              <a:ea typeface="Calibri"/>
              <a:cs typeface="Calibri"/>
              <a:sym typeface="Calibri"/>
            </a:endParaRPr>
          </a:p>
        </p:txBody>
      </p:sp>
      <p:sp>
        <p:nvSpPr>
          <p:cNvPr id="409" name="Google Shape;409;g34b2f561795_6_0"/>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Individual Contributions</a:t>
            </a:r>
            <a:endParaRPr dirty="0">
              <a:latin typeface="Calibri"/>
              <a:ea typeface="Calibri"/>
              <a:cs typeface="Calibri"/>
              <a:sym typeface="Calibri"/>
            </a:endParaRPr>
          </a:p>
        </p:txBody>
      </p:sp>
      <p:sp>
        <p:nvSpPr>
          <p:cNvPr id="410" name="Google Shape;410;g34b2f561795_6_0"/>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37</a:t>
            </a:fld>
            <a:endParaRPr dirty="0"/>
          </a:p>
        </p:txBody>
      </p:sp>
      <p:graphicFrame>
        <p:nvGraphicFramePr>
          <p:cNvPr id="411" name="Google Shape;411;g34b2f561795_6_0"/>
          <p:cNvGraphicFramePr/>
          <p:nvPr>
            <p:extLst>
              <p:ext uri="{D42A27DB-BD31-4B8C-83A1-F6EECF244321}">
                <p14:modId xmlns:p14="http://schemas.microsoft.com/office/powerpoint/2010/main" val="1549184265"/>
              </p:ext>
            </p:extLst>
          </p:nvPr>
        </p:nvGraphicFramePr>
        <p:xfrm>
          <a:off x="594800" y="1142975"/>
          <a:ext cx="10644700" cy="4429200"/>
        </p:xfrm>
        <a:graphic>
          <a:graphicData uri="http://schemas.openxmlformats.org/drawingml/2006/table">
            <a:tbl>
              <a:tblPr>
                <a:noFill/>
                <a:tableStyleId>{B90EBDB6-5C6A-450D-953B-A4BFFA922E75}</a:tableStyleId>
              </a:tblPr>
              <a:tblGrid>
                <a:gridCol w="2600925">
                  <a:extLst>
                    <a:ext uri="{9D8B030D-6E8A-4147-A177-3AD203B41FA5}">
                      <a16:colId xmlns:a16="http://schemas.microsoft.com/office/drawing/2014/main" val="20000"/>
                    </a:ext>
                  </a:extLst>
                </a:gridCol>
                <a:gridCol w="8043775">
                  <a:extLst>
                    <a:ext uri="{9D8B030D-6E8A-4147-A177-3AD203B41FA5}">
                      <a16:colId xmlns:a16="http://schemas.microsoft.com/office/drawing/2014/main" val="20001"/>
                    </a:ext>
                  </a:extLst>
                </a:gridCol>
              </a:tblGrid>
              <a:tr h="527850">
                <a:tc>
                  <a:txBody>
                    <a:bodyPr/>
                    <a:lstStyle/>
                    <a:p>
                      <a:pPr marL="0" lvl="0" indent="0" algn="l" rtl="0">
                        <a:spcBef>
                          <a:spcPts val="0"/>
                        </a:spcBef>
                        <a:spcAft>
                          <a:spcPts val="0"/>
                        </a:spcAft>
                        <a:buNone/>
                      </a:pPr>
                      <a:r>
                        <a:rPr lang="en-US" sz="2100" b="1" dirty="0">
                          <a:latin typeface="Calibri"/>
                          <a:ea typeface="Calibri"/>
                          <a:cs typeface="Calibri"/>
                          <a:sym typeface="Calibri"/>
                        </a:rPr>
                        <a:t>Member</a:t>
                      </a:r>
                      <a:endParaRPr sz="2100" b="1"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100" b="1" dirty="0">
                          <a:latin typeface="Calibri"/>
                          <a:ea typeface="Calibri"/>
                          <a:cs typeface="Calibri"/>
                          <a:sym typeface="Calibri"/>
                        </a:rPr>
                        <a:t>Overview of Contributions</a:t>
                      </a:r>
                      <a:endParaRPr sz="2100" b="1"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1652175">
                <a:tc>
                  <a:txBody>
                    <a:bodyPr/>
                    <a:lstStyle/>
                    <a:p>
                      <a:pPr marL="0" lvl="0" indent="0" algn="l" rtl="0">
                        <a:spcBef>
                          <a:spcPts val="0"/>
                        </a:spcBef>
                        <a:spcAft>
                          <a:spcPts val="0"/>
                        </a:spcAft>
                        <a:buNone/>
                      </a:pPr>
                      <a:r>
                        <a:rPr lang="en-US" sz="2000" dirty="0">
                          <a:latin typeface="Calibri"/>
                          <a:ea typeface="Calibri"/>
                          <a:cs typeface="Calibri"/>
                          <a:sym typeface="Calibri"/>
                        </a:rPr>
                        <a:t>Noah </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Maintaining GitHub repository - organization, structure, general upkeep.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Python replay service development - UI, logging and network handling.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Application of fuzzing workflow on Gen-AI tools.</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792200">
                <a:tc>
                  <a:txBody>
                    <a:bodyPr/>
                    <a:lstStyle/>
                    <a:p>
                      <a:pPr marL="0" lvl="0" indent="0" algn="l" rtl="0">
                        <a:spcBef>
                          <a:spcPts val="0"/>
                        </a:spcBef>
                        <a:spcAft>
                          <a:spcPts val="0"/>
                        </a:spcAft>
                        <a:buNone/>
                      </a:pPr>
                      <a:r>
                        <a:rPr lang="en-US" sz="2000" dirty="0">
                          <a:latin typeface="Calibri"/>
                          <a:ea typeface="Calibri"/>
                          <a:cs typeface="Calibri"/>
                          <a:sym typeface="Calibri"/>
                        </a:rPr>
                        <a:t>Adam</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Generating the three attack tools from the Phind model.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Performing Valgrind and Flawfinder analysis on all generated attack tools. </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792200">
                <a:tc>
                  <a:txBody>
                    <a:bodyPr/>
                    <a:lstStyle/>
                    <a:p>
                      <a:pPr marL="0" lvl="0" indent="0" algn="l" rtl="0">
                        <a:spcBef>
                          <a:spcPts val="0"/>
                        </a:spcBef>
                        <a:spcAft>
                          <a:spcPts val="0"/>
                        </a:spcAft>
                        <a:buNone/>
                      </a:pPr>
                      <a:r>
                        <a:rPr lang="en-US" sz="2000" dirty="0">
                          <a:latin typeface="Calibri"/>
                          <a:ea typeface="Calibri"/>
                          <a:cs typeface="Calibri"/>
                          <a:sym typeface="Calibri"/>
                        </a:rPr>
                        <a:t>Will</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2000" dirty="0">
                          <a:latin typeface="Calibri"/>
                          <a:ea typeface="Calibri"/>
                          <a:cs typeface="Calibri"/>
                          <a:sym typeface="Calibri"/>
                        </a:rPr>
                        <a:t>Generating the three attack  tools from the GitHub Copilot model. </a:t>
                      </a:r>
                      <a:br>
                        <a:rPr lang="en-US" sz="2000" dirty="0">
                          <a:latin typeface="Calibri"/>
                          <a:ea typeface="Calibri"/>
                          <a:cs typeface="Calibri"/>
                          <a:sym typeface="Calibri"/>
                        </a:rPr>
                      </a:br>
                      <a:br>
                        <a:rPr lang="en-US" sz="2000" dirty="0">
                          <a:latin typeface="Calibri"/>
                          <a:ea typeface="Calibri"/>
                          <a:cs typeface="Calibri"/>
                          <a:sym typeface="Calibri"/>
                        </a:rPr>
                      </a:br>
                      <a:r>
                        <a:rPr lang="en-US" sz="2000" dirty="0">
                          <a:latin typeface="Calibri"/>
                          <a:ea typeface="Calibri"/>
                          <a:cs typeface="Calibri"/>
                          <a:sym typeface="Calibri"/>
                        </a:rPr>
                        <a:t>Performing LDRA static analysis on all generated attack tools.</a:t>
                      </a:r>
                      <a:endParaRPr sz="20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bl>
          </a:graphicData>
        </a:graphic>
      </p:graphicFrame>
      <p:sp>
        <p:nvSpPr>
          <p:cNvPr id="2" name="Google Shape;146;g349df81d0fa_0_63">
            <a:extLst>
              <a:ext uri="{FF2B5EF4-FFF2-40B4-BE49-F238E27FC236}">
                <a16:creationId xmlns:a16="http://schemas.microsoft.com/office/drawing/2014/main" id="{5B5986CB-2AE2-496A-2163-EA1BA05341AC}"/>
              </a:ext>
            </a:extLst>
          </p:cNvPr>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34b2f561795_6_8"/>
          <p:cNvSpPr txBox="1">
            <a:spLocks noGrp="1"/>
          </p:cNvSpPr>
          <p:nvPr>
            <p:ph type="title"/>
          </p:nvPr>
        </p:nvSpPr>
        <p:spPr>
          <a:xfrm>
            <a:off x="304800" y="311383"/>
            <a:ext cx="11430000" cy="8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dirty="0">
                <a:latin typeface="Calibri"/>
                <a:ea typeface="Calibri"/>
                <a:cs typeface="Calibri"/>
                <a:sym typeface="Calibri"/>
              </a:rPr>
              <a:t>Level of Effort </a:t>
            </a:r>
            <a:endParaRPr dirty="0">
              <a:latin typeface="Calibri"/>
              <a:ea typeface="Calibri"/>
              <a:cs typeface="Calibri"/>
              <a:sym typeface="Calibri"/>
            </a:endParaRPr>
          </a:p>
        </p:txBody>
      </p:sp>
      <p:sp>
        <p:nvSpPr>
          <p:cNvPr id="418" name="Google Shape;418;g34b2f561795_6_8"/>
          <p:cNvSpPr txBox="1">
            <a:spLocks noGrp="1"/>
          </p:cNvSpPr>
          <p:nvPr>
            <p:ph type="sldNum" idx="12"/>
          </p:nvPr>
        </p:nvSpPr>
        <p:spPr>
          <a:xfrm>
            <a:off x="11277600" y="6477000"/>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38</a:t>
            </a:fld>
            <a:endParaRPr dirty="0"/>
          </a:p>
        </p:txBody>
      </p:sp>
      <p:graphicFrame>
        <p:nvGraphicFramePr>
          <p:cNvPr id="419" name="Google Shape;419;g34b2f561795_6_8"/>
          <p:cNvGraphicFramePr/>
          <p:nvPr/>
        </p:nvGraphicFramePr>
        <p:xfrm>
          <a:off x="462301" y="1142963"/>
          <a:ext cx="11267375" cy="3350625"/>
        </p:xfrm>
        <a:graphic>
          <a:graphicData uri="http://schemas.openxmlformats.org/drawingml/2006/table">
            <a:tbl>
              <a:tblPr>
                <a:noFill/>
                <a:tableStyleId>{BBCBF20D-E1F8-4987-A8B4-83E606921EF3}</a:tableStyleId>
              </a:tblPr>
              <a:tblGrid>
                <a:gridCol w="2225675">
                  <a:extLst>
                    <a:ext uri="{9D8B030D-6E8A-4147-A177-3AD203B41FA5}">
                      <a16:colId xmlns:a16="http://schemas.microsoft.com/office/drawing/2014/main" val="20000"/>
                    </a:ext>
                  </a:extLst>
                </a:gridCol>
                <a:gridCol w="1305825">
                  <a:extLst>
                    <a:ext uri="{9D8B030D-6E8A-4147-A177-3AD203B41FA5}">
                      <a16:colId xmlns:a16="http://schemas.microsoft.com/office/drawing/2014/main" val="20001"/>
                    </a:ext>
                  </a:extLst>
                </a:gridCol>
                <a:gridCol w="1305825">
                  <a:extLst>
                    <a:ext uri="{9D8B030D-6E8A-4147-A177-3AD203B41FA5}">
                      <a16:colId xmlns:a16="http://schemas.microsoft.com/office/drawing/2014/main" val="20002"/>
                    </a:ext>
                  </a:extLst>
                </a:gridCol>
                <a:gridCol w="1305825">
                  <a:extLst>
                    <a:ext uri="{9D8B030D-6E8A-4147-A177-3AD203B41FA5}">
                      <a16:colId xmlns:a16="http://schemas.microsoft.com/office/drawing/2014/main" val="20003"/>
                    </a:ext>
                  </a:extLst>
                </a:gridCol>
                <a:gridCol w="1305825">
                  <a:extLst>
                    <a:ext uri="{9D8B030D-6E8A-4147-A177-3AD203B41FA5}">
                      <a16:colId xmlns:a16="http://schemas.microsoft.com/office/drawing/2014/main" val="20004"/>
                    </a:ext>
                  </a:extLst>
                </a:gridCol>
                <a:gridCol w="1305825">
                  <a:extLst>
                    <a:ext uri="{9D8B030D-6E8A-4147-A177-3AD203B41FA5}">
                      <a16:colId xmlns:a16="http://schemas.microsoft.com/office/drawing/2014/main" val="20005"/>
                    </a:ext>
                  </a:extLst>
                </a:gridCol>
                <a:gridCol w="1305825">
                  <a:extLst>
                    <a:ext uri="{9D8B030D-6E8A-4147-A177-3AD203B41FA5}">
                      <a16:colId xmlns:a16="http://schemas.microsoft.com/office/drawing/2014/main" val="20006"/>
                    </a:ext>
                  </a:extLst>
                </a:gridCol>
                <a:gridCol w="1206750">
                  <a:extLst>
                    <a:ext uri="{9D8B030D-6E8A-4147-A177-3AD203B41FA5}">
                      <a16:colId xmlns:a16="http://schemas.microsoft.com/office/drawing/2014/main" val="20007"/>
                    </a:ext>
                  </a:extLst>
                </a:gridCol>
              </a:tblGrid>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Member</a:t>
                      </a:r>
                      <a:endParaRPr sz="2800" b="1"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1</a:t>
                      </a:r>
                      <a:endParaRPr sz="2800" b="1"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2</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3</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Brief 4</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b="1" dirty="0">
                          <a:latin typeface="Calibri"/>
                          <a:ea typeface="Calibri"/>
                          <a:cs typeface="Calibri"/>
                          <a:sym typeface="Calibri"/>
                        </a:rPr>
                        <a:t>Brief 5</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b="1" dirty="0">
                          <a:latin typeface="Calibri"/>
                          <a:ea typeface="Calibri"/>
                          <a:cs typeface="Calibri"/>
                          <a:sym typeface="Calibri"/>
                        </a:rPr>
                        <a:t>Brief 6</a:t>
                      </a:r>
                      <a:endParaRPr sz="2800" b="1"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Total</a:t>
                      </a:r>
                      <a:endParaRPr sz="2800" b="1"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Noah</a:t>
                      </a:r>
                      <a:endParaRPr sz="2800" u="none" strike="noStrike" cap="none" dirty="0">
                        <a:latin typeface="Calibri"/>
                        <a:ea typeface="Calibri"/>
                        <a:cs typeface="Calibri"/>
                        <a:sym typeface="Calibri"/>
                      </a:endParaRPr>
                    </a:p>
                  </a:txBody>
                  <a:tcPr marL="91425" marR="91425" marT="91425" marB="91425">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15</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30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64</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7</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167</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Adam</a:t>
                      </a:r>
                      <a:endParaRPr sz="2800" u="none" strike="noStrike" cap="none" dirty="0">
                        <a:latin typeface="Calibri"/>
                        <a:ea typeface="Calibri"/>
                        <a:cs typeface="Calibri"/>
                        <a:sym typeface="Calibri"/>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5</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18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24</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65</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Will</a:t>
                      </a:r>
                      <a:endParaRPr sz="2800" u="none" strike="noStrike" cap="none" dirty="0">
                        <a:latin typeface="Calibri"/>
                        <a:ea typeface="Calibri"/>
                        <a:cs typeface="Calibri"/>
                        <a:sym typeface="Calibri"/>
                      </a:endParaRPr>
                    </a:p>
                  </a:txBody>
                  <a:tcPr marL="91425" marR="91425" marT="91425" marB="91425">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7</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5</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20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3</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58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70125">
                <a:tc>
                  <a:txBody>
                    <a:bodyPr/>
                    <a:lstStyle/>
                    <a:p>
                      <a:pPr marL="0" marR="0" lvl="0" indent="0" algn="l" rtl="0">
                        <a:lnSpc>
                          <a:spcPct val="100000"/>
                        </a:lnSpc>
                        <a:spcBef>
                          <a:spcPts val="0"/>
                        </a:spcBef>
                        <a:spcAft>
                          <a:spcPts val="0"/>
                        </a:spcAft>
                        <a:buClr>
                          <a:srgbClr val="000000"/>
                        </a:buClr>
                        <a:buSzPts val="2800"/>
                        <a:buFont typeface="Arial"/>
                        <a:buNone/>
                      </a:pPr>
                      <a:r>
                        <a:rPr lang="en-US" sz="2800" b="1" u="none" strike="noStrike" cap="none" dirty="0">
                          <a:latin typeface="Calibri"/>
                          <a:ea typeface="Calibri"/>
                          <a:cs typeface="Calibri"/>
                          <a:sym typeface="Calibri"/>
                        </a:rPr>
                        <a:t>Total</a:t>
                      </a:r>
                      <a:endParaRPr sz="2800" b="1" u="none" strike="noStrike" cap="none" dirty="0">
                        <a:latin typeface="Calibri"/>
                        <a:ea typeface="Calibri"/>
                        <a:cs typeface="Calibri"/>
                        <a:sym typeface="Calibri"/>
                      </a:endParaRPr>
                    </a:p>
                  </a:txBody>
                  <a:tcPr marL="91425" marR="91425" marT="91425" marB="91425">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29</a:t>
                      </a:r>
                      <a:endParaRPr sz="2800" u="none" strike="noStrike" cap="none" dirty="0">
                        <a:latin typeface="Calibri"/>
                        <a:ea typeface="Calibri"/>
                        <a:cs typeface="Calibri"/>
                        <a:sym typeface="Calibri"/>
                      </a:endParaRPr>
                    </a:p>
                  </a:txBody>
                  <a:tcPr marL="91425" marR="91425" marT="91425" marB="91425">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66</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latin typeface="Calibri"/>
                          <a:ea typeface="Calibri"/>
                          <a:cs typeface="Calibri"/>
                          <a:sym typeface="Calibri"/>
                        </a:rPr>
                        <a:t>36</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41</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108</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2800" dirty="0">
                          <a:latin typeface="Calibri"/>
                          <a:ea typeface="Calibri"/>
                          <a:cs typeface="Calibri"/>
                          <a:sym typeface="Calibri"/>
                        </a:rPr>
                        <a:t>12</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dirty="0">
                          <a:latin typeface="Calibri"/>
                          <a:ea typeface="Calibri"/>
                          <a:cs typeface="Calibri"/>
                          <a:sym typeface="Calibri"/>
                        </a:rPr>
                        <a:t>290</a:t>
                      </a:r>
                      <a:endParaRPr sz="2800" u="none" strike="noStrike" cap="none" dirty="0">
                        <a:latin typeface="Calibri"/>
                        <a:ea typeface="Calibri"/>
                        <a:cs typeface="Calibri"/>
                        <a:sym typeface="Calibri"/>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420" name="Google Shape;420;g34b2f561795_6_8"/>
          <p:cNvSpPr txBox="1"/>
          <p:nvPr/>
        </p:nvSpPr>
        <p:spPr>
          <a:xfrm>
            <a:off x="517350" y="4731975"/>
            <a:ext cx="11212200" cy="17451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2"/>
              </a:buClr>
              <a:buSzPts val="2400"/>
              <a:buChar char="●"/>
            </a:pPr>
            <a:r>
              <a:rPr lang="en-US" sz="2400" dirty="0">
                <a:solidFill>
                  <a:schemeClr val="dk2"/>
                </a:solidFill>
              </a:rPr>
              <a:t>Total work hours for each semester = 193 + 290 = 483. Original estimated effort ~= 450 hours. </a:t>
            </a:r>
            <a:endParaRPr sz="2400" dirty="0">
              <a:solidFill>
                <a:schemeClr val="dk2"/>
              </a:solidFill>
            </a:endParaRPr>
          </a:p>
        </p:txBody>
      </p:sp>
      <p:sp>
        <p:nvSpPr>
          <p:cNvPr id="2" name="Google Shape;146;g349df81d0fa_0_63">
            <a:extLst>
              <a:ext uri="{FF2B5EF4-FFF2-40B4-BE49-F238E27FC236}">
                <a16:creationId xmlns:a16="http://schemas.microsoft.com/office/drawing/2014/main" id="{8B7CB9E8-F120-25D2-E1A3-90A4B81AA9AC}"/>
              </a:ext>
            </a:extLst>
          </p:cNvPr>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349df81d0fa_0_98"/>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Future Work</a:t>
            </a:r>
            <a:endParaRPr dirty="0">
              <a:latin typeface="Calibri"/>
              <a:ea typeface="Calibri"/>
              <a:cs typeface="Calibri"/>
              <a:sym typeface="Calibri"/>
            </a:endParaRPr>
          </a:p>
        </p:txBody>
      </p:sp>
      <p:sp>
        <p:nvSpPr>
          <p:cNvPr id="427" name="Google Shape;427;g349df81d0fa_0_98"/>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US" sz="2000" dirty="0">
                <a:latin typeface="Calibri"/>
                <a:ea typeface="Calibri"/>
                <a:cs typeface="Calibri"/>
                <a:sym typeface="Calibri"/>
              </a:rPr>
              <a:t>Some goals we would set if given more time to work on the current project include:</a:t>
            </a:r>
            <a:endParaRPr sz="2000" dirty="0">
              <a:latin typeface="Calibri"/>
              <a:ea typeface="Calibri"/>
              <a:cs typeface="Calibri"/>
              <a:sym typeface="Calibri"/>
            </a:endParaRPr>
          </a:p>
          <a:p>
            <a:pPr marL="457200" lvl="0" indent="-381000" algn="l" rtl="0">
              <a:lnSpc>
                <a:spcPct val="100000"/>
              </a:lnSpc>
              <a:spcBef>
                <a:spcPts val="1000"/>
              </a:spcBef>
              <a:spcAft>
                <a:spcPts val="0"/>
              </a:spcAft>
              <a:buSzPts val="2400"/>
              <a:buFont typeface="Calibri"/>
              <a:buAutoNum type="arabicPeriod"/>
            </a:pPr>
            <a:r>
              <a:rPr lang="en-US" sz="2000" b="1" dirty="0">
                <a:latin typeface="Calibri"/>
                <a:ea typeface="Calibri"/>
                <a:cs typeface="Calibri"/>
                <a:sym typeface="Calibri"/>
              </a:rPr>
              <a:t>Extend the fuzzing workflow to include other network-based fuzzing and attack tools</a:t>
            </a:r>
          </a:p>
          <a:p>
            <a:pPr marL="876300" lvl="1">
              <a:lnSpc>
                <a:spcPct val="100000"/>
              </a:lnSpc>
              <a:spcBef>
                <a:spcPts val="1000"/>
              </a:spcBef>
              <a:buSzPts val="2400"/>
            </a:pPr>
            <a:r>
              <a:rPr lang="en-US" sz="2000" dirty="0">
                <a:latin typeface="Calibri"/>
                <a:ea typeface="Calibri"/>
                <a:cs typeface="Calibri"/>
                <a:sym typeface="Calibri"/>
              </a:rPr>
              <a:t>While our first semester’s efforts focused on testing several fuzzing tools to use for the fuzzing workflow, there are still many available on the market we did not have time to assess. </a:t>
            </a:r>
          </a:p>
          <a:p>
            <a:pPr lvl="1" indent="-381000">
              <a:lnSpc>
                <a:spcPct val="100000"/>
              </a:lnSpc>
              <a:spcBef>
                <a:spcPts val="1000"/>
              </a:spcBef>
              <a:buSzPts val="2400"/>
            </a:pPr>
            <a:r>
              <a:rPr lang="en-US" sz="2000" dirty="0">
                <a:latin typeface="Calibri"/>
                <a:ea typeface="Calibri"/>
                <a:cs typeface="Calibri"/>
                <a:sym typeface="Calibri"/>
              </a:rPr>
              <a:t>Time/effort required would depend on the scope of additional tools but could vary from a few weeks or an entirely new project. </a:t>
            </a:r>
            <a:endParaRPr lang="en-US" sz="2000" b="1" dirty="0">
              <a:latin typeface="Calibri"/>
              <a:ea typeface="Calibri"/>
              <a:cs typeface="Calibri"/>
              <a:sym typeface="Calibri"/>
            </a:endParaRPr>
          </a:p>
          <a:p>
            <a:pPr indent="-381000">
              <a:lnSpc>
                <a:spcPct val="100000"/>
              </a:lnSpc>
              <a:buSzPts val="2400"/>
              <a:buFont typeface="Calibri"/>
              <a:buAutoNum type="arabicPeriod"/>
            </a:pPr>
            <a:r>
              <a:rPr lang="en-US" sz="2000" b="1" dirty="0">
                <a:latin typeface="Calibri"/>
                <a:ea typeface="Calibri"/>
                <a:cs typeface="Calibri"/>
                <a:sym typeface="Calibri"/>
              </a:rPr>
              <a:t>Explore other AIs to use for generating attack tools</a:t>
            </a:r>
          </a:p>
          <a:p>
            <a:pPr lvl="1" indent="-381000">
              <a:lnSpc>
                <a:spcPct val="100000"/>
              </a:lnSpc>
              <a:buSzPts val="2400"/>
            </a:pPr>
            <a:r>
              <a:rPr lang="en-US" sz="2000" dirty="0">
                <a:latin typeface="Calibri"/>
                <a:ea typeface="Calibri"/>
                <a:cs typeface="Calibri"/>
                <a:sym typeface="Calibri"/>
              </a:rPr>
              <a:t>Time/effort required would most likely warrant an entire design project - two semesters. This was originally planned but dropped by recommendation of the sponsor. </a:t>
            </a:r>
            <a:endParaRPr lang="en-US" sz="2000" b="1" dirty="0">
              <a:latin typeface="Calibri"/>
              <a:ea typeface="Calibri"/>
              <a:cs typeface="Calibri"/>
              <a:sym typeface="Calibri"/>
            </a:endParaRPr>
          </a:p>
          <a:p>
            <a:pPr indent="-381000">
              <a:lnSpc>
                <a:spcPct val="100000"/>
              </a:lnSpc>
              <a:buSzPts val="2400"/>
              <a:buFont typeface="Calibri"/>
              <a:buAutoNum type="arabicPeriod"/>
            </a:pPr>
            <a:r>
              <a:rPr lang="en-US" sz="2000" b="1" dirty="0">
                <a:latin typeface="Calibri"/>
                <a:ea typeface="Calibri"/>
                <a:cs typeface="Calibri"/>
                <a:sym typeface="Calibri"/>
              </a:rPr>
              <a:t>Implement attack tool traffic identification to the Python replay service</a:t>
            </a:r>
            <a:endParaRPr lang="en-US" sz="2000" dirty="0">
              <a:latin typeface="Calibri"/>
              <a:ea typeface="Calibri"/>
              <a:cs typeface="Calibri"/>
              <a:sym typeface="Calibri"/>
            </a:endParaRPr>
          </a:p>
          <a:p>
            <a:pPr marL="901700">
              <a:lnSpc>
                <a:spcPct val="100000"/>
              </a:lnSpc>
              <a:spcBef>
                <a:spcPts val="0"/>
              </a:spcBef>
              <a:buSzPct val="120000"/>
            </a:pPr>
            <a:r>
              <a:rPr lang="en-US" sz="2000" dirty="0">
                <a:latin typeface="Calibri"/>
                <a:ea typeface="Calibri"/>
                <a:cs typeface="Calibri"/>
                <a:sym typeface="Calibri"/>
              </a:rPr>
              <a:t>Time/effort required would likely be similar to this semester - two AI models for three different attack tools. </a:t>
            </a:r>
            <a:endParaRPr sz="2000" dirty="0">
              <a:latin typeface="Calibri"/>
              <a:ea typeface="Calibri"/>
              <a:cs typeface="Calibri"/>
              <a:sym typeface="Calibri"/>
            </a:endParaRPr>
          </a:p>
        </p:txBody>
      </p:sp>
      <p:sp>
        <p:nvSpPr>
          <p:cNvPr id="428" name="Google Shape;428;g349df81d0fa_0_98"/>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29" name="Google Shape;429;g349df81d0fa_0_98"/>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39</a:t>
            </a:fld>
            <a:endParaRPr dirty="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91" name="Google Shape;91;p3"/>
          <p:cNvSpPr txBox="1">
            <a:spLocks noGrp="1"/>
          </p:cNvSpPr>
          <p:nvPr>
            <p:ph type="title"/>
          </p:nvPr>
        </p:nvSpPr>
        <p:spPr>
          <a:xfrm>
            <a:off x="304800" y="311383"/>
            <a:ext cx="11430000" cy="8316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dirty="0">
                <a:latin typeface="Calibri"/>
                <a:ea typeface="Calibri"/>
                <a:cs typeface="Calibri"/>
                <a:sym typeface="Calibri"/>
              </a:rPr>
              <a:t>Charger Active Defense Overview</a:t>
            </a:r>
            <a:endParaRPr dirty="0">
              <a:latin typeface="Calibri"/>
              <a:ea typeface="Calibri"/>
              <a:cs typeface="Calibri"/>
              <a:sym typeface="Calibri"/>
            </a:endParaRPr>
          </a:p>
        </p:txBody>
      </p:sp>
      <p:sp>
        <p:nvSpPr>
          <p:cNvPr id="92" name="Google Shape;92;p3"/>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a:t>
            </a:fld>
            <a:endParaRPr dirty="0">
              <a:solidFill>
                <a:schemeClr val="lt1"/>
              </a:solidFill>
            </a:endParaRPr>
          </a:p>
        </p:txBody>
      </p:sp>
      <p:pic>
        <p:nvPicPr>
          <p:cNvPr id="93" name="Google Shape;93;p3"/>
          <p:cNvPicPr preferRelativeResize="0"/>
          <p:nvPr/>
        </p:nvPicPr>
        <p:blipFill rotWithShape="1">
          <a:blip r:embed="rId3">
            <a:alphaModFix/>
          </a:blip>
          <a:srcRect/>
          <a:stretch/>
        </p:blipFill>
        <p:spPr>
          <a:xfrm>
            <a:off x="853150" y="979175"/>
            <a:ext cx="10333281" cy="5497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349df81d0fa_0_14"/>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Lessons Learned</a:t>
            </a:r>
            <a:endParaRPr dirty="0">
              <a:latin typeface="Calibri"/>
              <a:ea typeface="Calibri"/>
              <a:cs typeface="Calibri"/>
              <a:sym typeface="Calibri"/>
            </a:endParaRPr>
          </a:p>
        </p:txBody>
      </p:sp>
      <p:sp>
        <p:nvSpPr>
          <p:cNvPr id="436" name="Google Shape;436;g349df81d0fa_0_14"/>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Autofit/>
          </a:bodyPr>
          <a:lstStyle/>
          <a:p>
            <a:pPr marL="457200" lvl="0" indent="-355600" algn="l" rtl="0">
              <a:lnSpc>
                <a:spcPct val="100000"/>
              </a:lnSpc>
              <a:spcBef>
                <a:spcPts val="1000"/>
              </a:spcBef>
              <a:spcAft>
                <a:spcPts val="0"/>
              </a:spcAft>
              <a:buSzPts val="2000"/>
              <a:buFont typeface="Calibri"/>
              <a:buChar char="●"/>
            </a:pPr>
            <a:r>
              <a:rPr lang="en-US" dirty="0">
                <a:latin typeface="Calibri"/>
                <a:ea typeface="Calibri"/>
                <a:cs typeface="Calibri"/>
                <a:sym typeface="Calibri"/>
              </a:rPr>
              <a:t>Multi-threaded applications are often resistant to crashing and hanging, making fuzz-testing difficult.</a:t>
            </a:r>
            <a:endParaRPr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GitHub copilot educational licenses have a several day approval process.</a:t>
            </a:r>
            <a:endParaRPr dirty="0">
              <a:latin typeface="Calibri"/>
              <a:ea typeface="Calibri"/>
              <a:cs typeface="Calibri"/>
              <a:sym typeface="Calibri"/>
            </a:endParaRPr>
          </a:p>
          <a:p>
            <a:pPr marL="914400" lvl="1" indent="-374650" algn="l" rtl="0">
              <a:lnSpc>
                <a:spcPct val="100000"/>
              </a:lnSpc>
              <a:spcBef>
                <a:spcPts val="0"/>
              </a:spcBef>
              <a:spcAft>
                <a:spcPts val="0"/>
              </a:spcAft>
              <a:buSzPts val="2300"/>
              <a:buFont typeface="Calibri"/>
              <a:buChar char="○"/>
            </a:pPr>
            <a:r>
              <a:rPr lang="en-US" sz="2400" dirty="0">
                <a:latin typeface="Calibri"/>
                <a:ea typeface="Calibri"/>
                <a:cs typeface="Calibri"/>
                <a:sym typeface="Calibri"/>
              </a:rPr>
              <a:t>We were able start a one-month trial for Pro while we waited.</a:t>
            </a:r>
            <a:endParaRPr sz="2400"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ThreadSanitizer output does not display when using AFLnet.</a:t>
            </a:r>
            <a:endParaRPr dirty="0">
              <a:latin typeface="Calibri"/>
              <a:ea typeface="Calibri"/>
              <a:cs typeface="Calibri"/>
              <a:sym typeface="Calibri"/>
            </a:endParaRPr>
          </a:p>
          <a:p>
            <a:pPr marL="914400" lvl="1" indent="-374650" algn="l" rtl="0">
              <a:lnSpc>
                <a:spcPct val="100000"/>
              </a:lnSpc>
              <a:spcBef>
                <a:spcPts val="0"/>
              </a:spcBef>
              <a:spcAft>
                <a:spcPts val="0"/>
              </a:spcAft>
              <a:buSzPts val="2300"/>
              <a:buFont typeface="Calibri"/>
              <a:buChar char="○"/>
            </a:pPr>
            <a:r>
              <a:rPr lang="en-US" sz="2400" dirty="0">
                <a:latin typeface="Calibri"/>
                <a:ea typeface="Calibri"/>
                <a:cs typeface="Calibri"/>
                <a:sym typeface="Calibri"/>
              </a:rPr>
              <a:t>Fixed by piping the output to a file.</a:t>
            </a:r>
            <a:endParaRPr sz="2400" dirty="0">
              <a:latin typeface="Calibri"/>
              <a:ea typeface="Calibri"/>
              <a:cs typeface="Calibri"/>
              <a:sym typeface="Calibri"/>
            </a:endParaRPr>
          </a:p>
          <a:p>
            <a:pPr marL="457200" lvl="0" indent="-355600" algn="l" rtl="0">
              <a:lnSpc>
                <a:spcPct val="100000"/>
              </a:lnSpc>
              <a:spcBef>
                <a:spcPts val="0"/>
              </a:spcBef>
              <a:spcAft>
                <a:spcPts val="0"/>
              </a:spcAft>
              <a:buSzPts val="2000"/>
              <a:buFont typeface="Calibri"/>
              <a:buChar char="●"/>
            </a:pPr>
            <a:r>
              <a:rPr lang="en-US" dirty="0">
                <a:latin typeface="Calibri"/>
                <a:ea typeface="Calibri"/>
                <a:cs typeface="Calibri"/>
                <a:sym typeface="Calibri"/>
              </a:rPr>
              <a:t>The Phind AI raises ethical and legal concerns when generating password brute forcing tools.</a:t>
            </a:r>
            <a:endParaRPr dirty="0">
              <a:latin typeface="Calibri"/>
              <a:ea typeface="Calibri"/>
              <a:cs typeface="Calibri"/>
              <a:sym typeface="Calibri"/>
            </a:endParaRPr>
          </a:p>
        </p:txBody>
      </p:sp>
      <p:sp>
        <p:nvSpPr>
          <p:cNvPr id="437" name="Google Shape;437;g349df81d0fa_0_1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38" name="Google Shape;438;g349df81d0fa_0_1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40</a:t>
            </a:fld>
            <a:endParaRPr dirty="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349df81d0fa_0_91"/>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Analysis of Modifications from Original Plan</a:t>
            </a:r>
            <a:endParaRPr dirty="0">
              <a:latin typeface="Calibri"/>
              <a:ea typeface="Calibri"/>
              <a:cs typeface="Calibri"/>
              <a:sym typeface="Calibri"/>
            </a:endParaRPr>
          </a:p>
        </p:txBody>
      </p:sp>
      <p:sp>
        <p:nvSpPr>
          <p:cNvPr id="454" name="Google Shape;454;g349df81d0fa_0_91"/>
          <p:cNvSpPr txBox="1">
            <a:spLocks noGrp="1"/>
          </p:cNvSpPr>
          <p:nvPr>
            <p:ph type="body" idx="1"/>
          </p:nvPr>
        </p:nvSpPr>
        <p:spPr>
          <a:xfrm>
            <a:off x="304800" y="1253330"/>
            <a:ext cx="11430000" cy="4995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b="1" dirty="0">
                <a:latin typeface="Calibri"/>
                <a:ea typeface="Calibri"/>
                <a:cs typeface="Calibri"/>
                <a:sym typeface="Calibri"/>
              </a:rPr>
              <a:t>Key Changes</a:t>
            </a:r>
            <a:endParaRPr b="1" dirty="0">
              <a:latin typeface="Calibri"/>
              <a:ea typeface="Calibri"/>
              <a:cs typeface="Calibri"/>
              <a:sym typeface="Calibri"/>
            </a:endParaRPr>
          </a:p>
          <a:p>
            <a:pPr marL="457200" lvl="0" indent="-342900" algn="l" rtl="0">
              <a:spcBef>
                <a:spcPts val="1000"/>
              </a:spcBef>
              <a:spcAft>
                <a:spcPts val="0"/>
              </a:spcAft>
              <a:buSzPts val="1800"/>
              <a:buFont typeface="Calibri"/>
              <a:buChar char="●"/>
            </a:pPr>
            <a:r>
              <a:rPr lang="en-US" dirty="0">
                <a:latin typeface="Calibri"/>
                <a:ea typeface="Calibri"/>
                <a:cs typeface="Calibri"/>
                <a:sym typeface="Calibri"/>
              </a:rPr>
              <a:t>Incoming traffic between attacker and victim VMs are assumed to be the attacking tool. </a:t>
            </a:r>
            <a:endParaRPr dirty="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dirty="0">
                <a:latin typeface="Calibri"/>
                <a:ea typeface="Calibri"/>
                <a:cs typeface="Calibri"/>
                <a:sym typeface="Calibri"/>
              </a:rPr>
              <a:t>Removed attack tool traffic identification requirement at recommendation of the sponsor due to added complexity and feasibility. </a:t>
            </a: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Added AI-generated attack tools to scope of fuzz testing targets. </a:t>
            </a:r>
            <a:endParaRPr dirty="0">
              <a:latin typeface="Calibri"/>
              <a:ea typeface="Calibri"/>
              <a:cs typeface="Calibri"/>
              <a:sym typeface="Calibri"/>
            </a:endParaRPr>
          </a:p>
          <a:p>
            <a:pPr marL="914400" lvl="1" indent="-342900" algn="l" rtl="0">
              <a:spcBef>
                <a:spcPts val="0"/>
              </a:spcBef>
              <a:spcAft>
                <a:spcPts val="0"/>
              </a:spcAft>
              <a:buSzPts val="1800"/>
              <a:buFont typeface="Calibri"/>
              <a:buChar char="○"/>
            </a:pPr>
            <a:r>
              <a:rPr lang="en-US" dirty="0">
                <a:latin typeface="Calibri"/>
                <a:ea typeface="Calibri"/>
                <a:cs typeface="Calibri"/>
                <a:sym typeface="Calibri"/>
              </a:rPr>
              <a:t>Originally, the sponsor wished for us to use AI to generate active defense responses, but he allowed us to instead use it to generate AI attack tools.</a:t>
            </a:r>
            <a:endParaRPr dirty="0">
              <a:latin typeface="Calibri"/>
              <a:ea typeface="Calibri"/>
              <a:cs typeface="Calibri"/>
              <a:sym typeface="Calibri"/>
            </a:endParaRPr>
          </a:p>
        </p:txBody>
      </p:sp>
      <p:sp>
        <p:nvSpPr>
          <p:cNvPr id="455" name="Google Shape;455;g349df81d0fa_0_91"/>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56" name="Google Shape;456;g349df81d0fa_0_91"/>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41</a:t>
            </a:fld>
            <a:endParaRPr dirty="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15"/>
          <p:cNvSpPr txBox="1">
            <a:spLocks noGrp="1"/>
          </p:cNvSpPr>
          <p:nvPr>
            <p:ph type="title"/>
          </p:nvPr>
        </p:nvSpPr>
        <p:spPr>
          <a:xfrm>
            <a:off x="304800" y="311383"/>
            <a:ext cx="11430000" cy="8316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dirty="0">
                <a:latin typeface="Calibri"/>
                <a:ea typeface="Calibri"/>
                <a:cs typeface="Calibri"/>
                <a:sym typeface="Calibri"/>
              </a:rPr>
              <a:t>Conclusion</a:t>
            </a:r>
            <a:endParaRPr dirty="0">
              <a:latin typeface="Calibri"/>
              <a:ea typeface="Calibri"/>
              <a:cs typeface="Calibri"/>
              <a:sym typeface="Calibri"/>
            </a:endParaRPr>
          </a:p>
        </p:txBody>
      </p:sp>
      <p:sp>
        <p:nvSpPr>
          <p:cNvPr id="462" name="Google Shape;462;p15"/>
          <p:cNvSpPr txBox="1">
            <a:spLocks noGrp="1"/>
          </p:cNvSpPr>
          <p:nvPr>
            <p:ph type="body" idx="1"/>
          </p:nvPr>
        </p:nvSpPr>
        <p:spPr>
          <a:xfrm>
            <a:off x="304800" y="1253330"/>
            <a:ext cx="11430000" cy="49950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Attackers today use tools that are extremely efficient, often capable of sending hundreds if not thousands of requests per minute.</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Our solution is to have an active defense mechanism that targets attackers directly by sending data packets that hang or crash the attacker's application.</a:t>
            </a:r>
            <a:endParaRPr sz="2800" dirty="0">
              <a:latin typeface="Calibri"/>
              <a:ea typeface="Calibri"/>
              <a:cs typeface="Calibri"/>
              <a:sym typeface="Calibri"/>
            </a:endParaRPr>
          </a:p>
          <a:p>
            <a:pPr marL="914400" lvl="1"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This is different from the standard solution of blacklisting the attacker’s IP address.</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rPr>
              <a:t>This is innovative since it focuses on exploiting vulnerabilities in the attacker's code instead of patching our own.</a:t>
            </a:r>
            <a:endParaRPr sz="2800" dirty="0">
              <a:latin typeface="Calibri"/>
              <a:ea typeface="Calibri"/>
              <a:cs typeface="Calibri"/>
              <a:sym typeface="Calibri"/>
            </a:endParaRPr>
          </a:p>
          <a:p>
            <a:pPr marL="457200" lvl="0" indent="-406400" algn="l" rtl="0">
              <a:lnSpc>
                <a:spcPct val="90000"/>
              </a:lnSpc>
              <a:spcBef>
                <a:spcPts val="0"/>
              </a:spcBef>
              <a:spcAft>
                <a:spcPts val="0"/>
              </a:spcAft>
              <a:buSzPts val="2800"/>
              <a:buFont typeface="Calibri"/>
              <a:buChar char="●"/>
            </a:pPr>
            <a:r>
              <a:rPr lang="en-US" sz="2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4"/>
                  </a:ext>
                </a:extLst>
              </a:rPr>
              <a:t>We hope that our project will pave the way for </a:t>
            </a:r>
            <a:r>
              <a:rPr lang="en-US" sz="2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further</a:t>
            </a:r>
            <a:r>
              <a:rPr lang="en-US" sz="2800"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 research into the feasibility of active defense. </a:t>
            </a:r>
            <a:endParaRPr sz="2800" dirty="0">
              <a:latin typeface="Calibri"/>
              <a:ea typeface="Calibri"/>
              <a:cs typeface="Calibri"/>
              <a:sym typeface="Calibri"/>
            </a:endParaRPr>
          </a:p>
        </p:txBody>
      </p:sp>
      <p:sp>
        <p:nvSpPr>
          <p:cNvPr id="463" name="Google Shape;463;p15"/>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464" name="Google Shape;464;p15"/>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42</a:t>
            </a:fld>
            <a:endParaRPr dirty="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34b2f561795_2_0"/>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p>
            <a:pPr marL="0" lvl="0" indent="0" algn="ctr" rtl="0">
              <a:spcBef>
                <a:spcPts val="0"/>
              </a:spcBef>
              <a:spcAft>
                <a:spcPts val="0"/>
              </a:spcAft>
              <a:buNone/>
            </a:pPr>
            <a:r>
              <a:rPr lang="en-US" dirty="0"/>
              <a:t>Questions</a:t>
            </a:r>
            <a:endParaRPr dirty="0"/>
          </a:p>
        </p:txBody>
      </p:sp>
      <p:sp>
        <p:nvSpPr>
          <p:cNvPr id="471" name="Google Shape;471;g34b2f561795_2_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p>
            <a:pPr marL="0" lvl="0" indent="0" algn="r" rtl="0">
              <a:spcBef>
                <a:spcPts val="0"/>
              </a:spcBef>
              <a:spcAft>
                <a:spcPts val="0"/>
              </a:spcAft>
              <a:buClr>
                <a:srgbClr val="000000"/>
              </a:buClr>
              <a:buSzPts val="1300"/>
              <a:buFont typeface="Arial"/>
              <a:buNone/>
            </a:pPr>
            <a:fld id="{00000000-1234-1234-1234-123412341234}" type="slidenum">
              <a:rPr lang="en-US" sz="1300">
                <a:solidFill>
                  <a:schemeClr val="dk2"/>
                </a:solidFill>
                <a:latin typeface="Arial"/>
                <a:ea typeface="Arial"/>
                <a:cs typeface="Arial"/>
                <a:sym typeface="Arial"/>
              </a:rPr>
              <a:t>43</a:t>
            </a:fld>
            <a:endParaRPr sz="1300" dirty="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349df81d0fa_0_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0" name="Google Shape;100;g349df81d0fa_0_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5</a:t>
            </a:fld>
            <a:endParaRPr dirty="0">
              <a:solidFill>
                <a:schemeClr val="lt1"/>
              </a:solidFill>
            </a:endParaRPr>
          </a:p>
        </p:txBody>
      </p:sp>
      <p:sp>
        <p:nvSpPr>
          <p:cNvPr id="101" name="Google Shape;101;g349df81d0fa_0_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Patents</a:t>
            </a:r>
            <a:endParaRPr dirty="0">
              <a:latin typeface="Calibri"/>
              <a:ea typeface="Calibri"/>
              <a:cs typeface="Calibri"/>
              <a:sym typeface="Calibri"/>
            </a:endParaRPr>
          </a:p>
        </p:txBody>
      </p:sp>
      <p:sp>
        <p:nvSpPr>
          <p:cNvPr id="102" name="Google Shape;102;g349df81d0fa_0_0"/>
          <p:cNvSpPr txBox="1">
            <a:spLocks noGrp="1"/>
          </p:cNvSpPr>
          <p:nvPr>
            <p:ph type="body" idx="1"/>
          </p:nvPr>
        </p:nvSpPr>
        <p:spPr>
          <a:xfrm>
            <a:off x="381000" y="919950"/>
            <a:ext cx="11430000" cy="52236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Continuous Active Defense for Digital Services [1]</a:t>
            </a:r>
            <a:endParaRPr sz="2200" b="1"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Created a secure client-server session using challenge-response pairs. Collected behavior patterns on the client’s server to detect threats.</a:t>
            </a:r>
            <a:endParaRPr sz="2200"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This method enables dynamic countermeasures based on real-time behavior analysis. Countermeasures are initiated by the client device for proactive defense. Various countermeasures include screen blackening, challenge responses, and session logout. It uses databases to store affected sessions, countermeasures, and rules for their application.</a:t>
            </a:r>
            <a:endParaRPr sz="22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Cyber Threat Defense System and Method [2]</a:t>
            </a:r>
            <a:endParaRPr sz="2200" b="1" dirty="0">
              <a:latin typeface="Calibri"/>
              <a:ea typeface="Calibri"/>
              <a:cs typeface="Calibri"/>
              <a:sym typeface="Calibri"/>
            </a:endParaRPr>
          </a:p>
          <a:p>
            <a:pPr marL="914400" lvl="0" indent="-381000" algn="l" rtl="0">
              <a:lnSpc>
                <a:spcPct val="100000"/>
              </a:lnSpc>
              <a:spcBef>
                <a:spcPts val="0"/>
              </a:spcBef>
              <a:spcAft>
                <a:spcPts val="0"/>
              </a:spcAft>
              <a:buSzPts val="2400"/>
              <a:buFont typeface="Calibri"/>
              <a:buChar char="●"/>
            </a:pPr>
            <a:r>
              <a:rPr lang="en-US" sz="2200" dirty="0">
                <a:latin typeface="Calibri"/>
                <a:ea typeface="Calibri"/>
                <a:cs typeface="Calibri"/>
                <a:sym typeface="Calibri"/>
              </a:rPr>
              <a:t>A cyber threat defense system utilizes machine learning and artificial intelligence to analyze network data and detect threats. It integrates multiple machine learning modules to assess overall data, identify metrics, and evaluate breach likelihood. An autonomous response module can transmit reports and initiate mitigation actions upon detecting a breach. The system continuously trains its AI classifier to enhance threat identification.</a:t>
            </a:r>
            <a:endParaRPr sz="14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[1] Casas, Jose Carlos. Continuous Active Defense for Digital Services. 18 Jan. 2024, patents.google.com/patent/US20240022581A1/en?oq=20240022581.</a:t>
            </a:r>
            <a:endParaRPr sz="12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[2] Humphrey, Dickon Murray. Cyber Threat Defense System and Method. 20 Aug. 2024, patents.google.com/patent/US20210273960A1/en.</a:t>
            </a:r>
            <a:endParaRPr sz="1200"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4a7a1cb4f7_0_34"/>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09" name="Google Shape;109;g34a7a1cb4f7_0_34"/>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6</a:t>
            </a:fld>
            <a:endParaRPr dirty="0">
              <a:solidFill>
                <a:schemeClr val="lt1"/>
              </a:solidFill>
            </a:endParaRPr>
          </a:p>
        </p:txBody>
      </p:sp>
      <p:sp>
        <p:nvSpPr>
          <p:cNvPr id="110" name="Google Shape;110;g34a7a1cb4f7_0_34"/>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Patents</a:t>
            </a:r>
            <a:endParaRPr dirty="0">
              <a:latin typeface="Calibri"/>
              <a:ea typeface="Calibri"/>
              <a:cs typeface="Calibri"/>
              <a:sym typeface="Calibri"/>
            </a:endParaRPr>
          </a:p>
        </p:txBody>
      </p:sp>
      <p:sp>
        <p:nvSpPr>
          <p:cNvPr id="111" name="Google Shape;111;g34a7a1cb4f7_0_34"/>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startAt="3"/>
            </a:pPr>
            <a:r>
              <a:rPr lang="en-US" sz="2200" b="1" dirty="0">
                <a:latin typeface="Calibri"/>
                <a:ea typeface="Calibri"/>
                <a:cs typeface="Calibri"/>
                <a:sym typeface="Calibri"/>
              </a:rPr>
              <a:t>Fuzz Testing of Asynchronous Program Code [3]</a:t>
            </a:r>
            <a:endParaRPr sz="2200" b="1" dirty="0">
              <a:latin typeface="Calibri"/>
              <a:ea typeface="Calibri"/>
              <a:cs typeface="Calibri"/>
              <a:sym typeface="Calibri"/>
            </a:endParaRPr>
          </a:p>
          <a:p>
            <a:pPr marL="914400" lvl="0" indent="-368300" algn="l" rtl="0">
              <a:lnSpc>
                <a:spcPct val="100000"/>
              </a:lnSpc>
              <a:spcBef>
                <a:spcPts val="0"/>
              </a:spcBef>
              <a:spcAft>
                <a:spcPts val="0"/>
              </a:spcAft>
              <a:buSzPts val="2200"/>
              <a:buFont typeface="Calibri"/>
              <a:buChar char="●"/>
            </a:pPr>
            <a:r>
              <a:rPr lang="en-US" sz="2200" dirty="0">
                <a:latin typeface="Calibri"/>
                <a:ea typeface="Calibri"/>
                <a:cs typeface="Calibri"/>
                <a:sym typeface="Calibri"/>
              </a:rPr>
              <a:t>Developed a fuzz testing methodology for asynchronous event processing applications by introducing event processors between sources and sinks to modify event streams. The application starts with asynchronous behavior, managing sources and sinks by transforming and supplying modified events. Key components include event abstraction, event processor, source and sink interfaces, statistical distributions, and test storage.</a:t>
            </a:r>
            <a:endParaRPr sz="2200" dirty="0">
              <a:latin typeface="Calibri"/>
              <a:ea typeface="Calibri"/>
              <a:cs typeface="Calibri"/>
              <a:sym typeface="Calibri"/>
            </a:endParaRPr>
          </a:p>
          <a:p>
            <a:pPr marL="914400" lvl="0" indent="-390525" algn="l" rtl="0">
              <a:lnSpc>
                <a:spcPct val="100000"/>
              </a:lnSpc>
              <a:spcBef>
                <a:spcPts val="0"/>
              </a:spcBef>
              <a:spcAft>
                <a:spcPts val="0"/>
              </a:spcAft>
              <a:buSzPts val="2550"/>
              <a:buFont typeface="Calibri"/>
              <a:buChar char="●"/>
            </a:pPr>
            <a:r>
              <a:rPr lang="en-US" sz="2200" dirty="0">
                <a:latin typeface="Calibri"/>
                <a:ea typeface="Calibri"/>
                <a:cs typeface="Calibri"/>
                <a:sym typeface="Calibri"/>
              </a:rPr>
              <a:t>A uniform interface connects event processing to sources, enabling abstracted event-related code. Event processors can modify or create events between the source and sink, affecting application behavior. The statistical distribution component stores seeds for generating specific test runs, aiding in defect reproduction and test storage. </a:t>
            </a:r>
            <a:br>
              <a:rPr lang="en-US" sz="2550" dirty="0">
                <a:latin typeface="Calibri"/>
                <a:ea typeface="Calibri"/>
                <a:cs typeface="Calibri"/>
                <a:sym typeface="Calibri"/>
              </a:rPr>
            </a:br>
            <a:endParaRPr sz="1350" dirty="0">
              <a:solidFill>
                <a:schemeClr val="dk1"/>
              </a:solidFill>
            </a:endParaRPr>
          </a:p>
          <a:p>
            <a:pPr marL="0" lvl="0" indent="0" algn="l" rtl="0">
              <a:spcBef>
                <a:spcPts val="1000"/>
              </a:spcBef>
              <a:spcAft>
                <a:spcPts val="0"/>
              </a:spcAft>
              <a:buClr>
                <a:schemeClr val="dk1"/>
              </a:buClr>
              <a:buSzPts val="1100"/>
              <a:buFont typeface="Arial"/>
              <a:buNone/>
            </a:pPr>
            <a:r>
              <a:rPr lang="en-US" sz="1200" dirty="0">
                <a:latin typeface="Calibri"/>
                <a:ea typeface="Calibri"/>
                <a:cs typeface="Calibri"/>
                <a:sym typeface="Calibri"/>
              </a:rPr>
              <a:t>[3] Meijer, Erik. Fuzz Testing of Asynchronous Program Code. 21 Apr. 2015, patents.google.com/patent/US20120089868A1/en?oq=20120089868.</a:t>
            </a:r>
            <a:endParaRPr sz="12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349df81d0fa_0_56"/>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Survey: Products</a:t>
            </a:r>
            <a:endParaRPr dirty="0">
              <a:latin typeface="Calibri"/>
              <a:ea typeface="Calibri"/>
              <a:cs typeface="Calibri"/>
              <a:sym typeface="Calibri"/>
            </a:endParaRPr>
          </a:p>
        </p:txBody>
      </p:sp>
      <p:sp>
        <p:nvSpPr>
          <p:cNvPr id="118" name="Google Shape;118;g349df81d0fa_0_56"/>
          <p:cNvSpPr txBox="1">
            <a:spLocks noGrp="1"/>
          </p:cNvSpPr>
          <p:nvPr>
            <p:ph type="body" idx="1"/>
          </p:nvPr>
        </p:nvSpPr>
        <p:spPr>
          <a:xfrm>
            <a:off x="304800" y="1047675"/>
            <a:ext cx="11430000" cy="5484000"/>
          </a:xfrm>
          <a:prstGeom prst="rect">
            <a:avLst/>
          </a:prstGeom>
        </p:spPr>
        <p:txBody>
          <a:bodyPr spcFirstLastPara="1" wrap="square" lIns="91425" tIns="45700" rIns="91425" bIns="45700" anchor="t" anchorCtr="0">
            <a:noAutofit/>
          </a:bodyPr>
          <a:lstStyle/>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Defensics, BlackDuck (AppSec) [4]</a:t>
            </a:r>
            <a:r>
              <a:rPr lang="en-US" sz="2200" dirty="0">
                <a:latin typeface="Calibri"/>
                <a:ea typeface="Calibri"/>
                <a:cs typeface="Calibri"/>
                <a:sym typeface="Calibri"/>
              </a:rPr>
              <a:t> – ~13k/server + license</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Comprehensive and flexible fuzzing tool that provides over 300 pre-built testing suites for various protocols, file formats, and interfaces. It also offers vulnerability mapping to industry standards like CWE and injection types.</a:t>
            </a:r>
            <a:endParaRPr sz="20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beSTORM, BeyondSecurity [5]</a:t>
            </a:r>
            <a:r>
              <a:rPr lang="en-US" sz="2200" dirty="0">
                <a:latin typeface="Calibri"/>
                <a:ea typeface="Calibri"/>
                <a:cs typeface="Calibri"/>
                <a:sym typeface="Calibri"/>
              </a:rPr>
              <a:t> – $50,000/one-time</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A black-box dynamic application security testing and fuzzing suite designed to test millions of attack combinations. Able to perform test cases without access to the source code of the targeted application. Offers 250+ pre-built modules and protocols with the ability to implement custom protocols.</a:t>
            </a:r>
            <a:endParaRPr sz="2000" dirty="0">
              <a:latin typeface="Calibri"/>
              <a:ea typeface="Calibri"/>
              <a:cs typeface="Calibri"/>
              <a:sym typeface="Calibri"/>
            </a:endParaRPr>
          </a:p>
          <a:p>
            <a:pPr marL="457200" lvl="0" indent="-368300" algn="l" rtl="0">
              <a:lnSpc>
                <a:spcPct val="100000"/>
              </a:lnSpc>
              <a:spcBef>
                <a:spcPts val="1000"/>
              </a:spcBef>
              <a:spcAft>
                <a:spcPts val="0"/>
              </a:spcAft>
              <a:buSzPts val="2200"/>
              <a:buFont typeface="Calibri"/>
              <a:buAutoNum type="arabicPeriod"/>
            </a:pPr>
            <a:r>
              <a:rPr lang="en-US" sz="2200" b="1" dirty="0">
                <a:latin typeface="Calibri"/>
                <a:ea typeface="Calibri"/>
                <a:cs typeface="Calibri"/>
                <a:sym typeface="Calibri"/>
              </a:rPr>
              <a:t>Burp Suite Professional, PortSwigger [6]</a:t>
            </a:r>
            <a:r>
              <a:rPr lang="en-US" sz="2200" dirty="0">
                <a:latin typeface="Calibri"/>
                <a:ea typeface="Calibri"/>
                <a:cs typeface="Calibri"/>
                <a:sym typeface="Calibri"/>
              </a:rPr>
              <a:t> – $449/year</a:t>
            </a:r>
            <a:endParaRPr sz="2200" dirty="0">
              <a:latin typeface="Calibri"/>
              <a:ea typeface="Calibri"/>
              <a:cs typeface="Calibri"/>
              <a:sym typeface="Calibri"/>
            </a:endParaRPr>
          </a:p>
          <a:p>
            <a:pPr marL="914400" lvl="0" indent="-355600" algn="l" rtl="0">
              <a:lnSpc>
                <a:spcPct val="100000"/>
              </a:lnSpc>
              <a:spcBef>
                <a:spcPts val="0"/>
              </a:spcBef>
              <a:spcAft>
                <a:spcPts val="0"/>
              </a:spcAft>
              <a:buSzPts val="2000"/>
              <a:buFont typeface="Calibri"/>
              <a:buChar char="●"/>
            </a:pPr>
            <a:r>
              <a:rPr lang="en-US" sz="2000" dirty="0">
                <a:latin typeface="Calibri"/>
                <a:ea typeface="Calibri"/>
                <a:cs typeface="Calibri"/>
                <a:sym typeface="Calibri"/>
              </a:rPr>
              <a:t>Features: A complete suite of web-based application testing tools capable of intercepting and manipulating network requests before repeating them back. Allows you to capture, filter, and query automated attack results.</a:t>
            </a:r>
            <a:endParaRPr sz="20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[4 ]BlackDuck, AppSec. “Defensics Fuzz Testing Tools &amp; Services | Black Duck.” Blackduck.com, 2023, www.blackduck.com/fuzz-testing.html. Accessed 10 Jan. 2025.</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[5] Security, Beyond. “Dynamic Application Security Testing Tool (DAST) | BeSTORM.” Vulnerability Security Testing &amp; DAST | beyond Security, 2019, www.beyondsecurity.com</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[6] PortSwigger. “Burp Suite Professional.” Portswigger.net, 2020, portswigger.net/burp/pro</a:t>
            </a:r>
            <a:endParaRPr sz="1200" dirty="0">
              <a:latin typeface="Calibri"/>
              <a:ea typeface="Calibri"/>
              <a:cs typeface="Calibri"/>
              <a:sym typeface="Calibri"/>
            </a:endParaRPr>
          </a:p>
        </p:txBody>
      </p:sp>
      <p:sp>
        <p:nvSpPr>
          <p:cNvPr id="119" name="Google Shape;119;g349df81d0fa_0_56"/>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20" name="Google Shape;120;g349df81d0fa_0_56"/>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7</a:t>
            </a:fld>
            <a:endParaRPr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349df81d0fa_0_49"/>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Projects</a:t>
            </a:r>
            <a:endParaRPr dirty="0">
              <a:latin typeface="Calibri"/>
              <a:ea typeface="Calibri"/>
              <a:cs typeface="Calibri"/>
              <a:sym typeface="Calibri"/>
            </a:endParaRPr>
          </a:p>
        </p:txBody>
      </p:sp>
      <p:sp>
        <p:nvSpPr>
          <p:cNvPr id="127" name="Google Shape;127;g349df81d0fa_0_49"/>
          <p:cNvSpPr txBox="1">
            <a:spLocks noGrp="1"/>
          </p:cNvSpPr>
          <p:nvPr>
            <p:ph type="body" idx="1"/>
          </p:nvPr>
        </p:nvSpPr>
        <p:spPr>
          <a:xfrm>
            <a:off x="304800" y="1142983"/>
            <a:ext cx="11430000" cy="52236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Calibri"/>
              <a:buAutoNum type="arabicPeriod"/>
            </a:pPr>
            <a:r>
              <a:rPr lang="en-US" b="1" dirty="0">
                <a:latin typeface="Calibri"/>
                <a:ea typeface="Calibri"/>
                <a:cs typeface="Calibri"/>
                <a:sym typeface="Calibri"/>
              </a:rPr>
              <a:t>SnapFuzz [7]</a:t>
            </a:r>
            <a:endParaRPr b="1"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Offers a robust architecture that transforms slow asynchronous network communication into fast synchronous communications.</a:t>
            </a:r>
            <a:endParaRPr sz="2200"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Snapshots the target at the latest point, speeds up all file operations by redirecting them to a custom in-memory filesystem, and removes the need for many fragile modifications, such as configuring time delays or writing clean-up scripts.</a:t>
            </a:r>
            <a:endParaRPr sz="2200" dirty="0">
              <a:latin typeface="Calibri"/>
              <a:ea typeface="Calibri"/>
              <a:cs typeface="Calibri"/>
              <a:sym typeface="Calibri"/>
            </a:endParaRPr>
          </a:p>
          <a:p>
            <a:pPr marL="914400" lvl="1" indent="-361950" algn="l" rtl="0">
              <a:spcBef>
                <a:spcPts val="0"/>
              </a:spcBef>
              <a:spcAft>
                <a:spcPts val="0"/>
              </a:spcAft>
              <a:buSzPts val="2100"/>
              <a:buFont typeface="Calibri"/>
              <a:buChar char="•"/>
            </a:pPr>
            <a:r>
              <a:rPr lang="en-US" sz="2200" dirty="0">
                <a:latin typeface="Calibri"/>
                <a:ea typeface="Calibri"/>
                <a:cs typeface="Calibri"/>
                <a:sym typeface="Calibri"/>
              </a:rPr>
              <a:t>Integrates directly with AFLnet to improve overall performance and speed of protocol fuzzing.</a:t>
            </a:r>
            <a:endParaRPr sz="2200" dirty="0">
              <a:latin typeface="Calibri"/>
              <a:ea typeface="Calibri"/>
              <a:cs typeface="Calibri"/>
              <a:sym typeface="Calibri"/>
            </a:endParaRPr>
          </a:p>
          <a:p>
            <a:pPr marL="457200" lvl="0" indent="-381000" algn="l" rtl="0">
              <a:spcBef>
                <a:spcPts val="0"/>
              </a:spcBef>
              <a:spcAft>
                <a:spcPts val="0"/>
              </a:spcAft>
              <a:buSzPts val="2400"/>
              <a:buFont typeface="Calibri"/>
              <a:buAutoNum type="arabicPeriod"/>
            </a:pPr>
            <a:r>
              <a:rPr lang="en-US" b="1" dirty="0">
                <a:latin typeface="Calibri"/>
                <a:ea typeface="Calibri"/>
                <a:cs typeface="Calibri"/>
                <a:sym typeface="Calibri"/>
              </a:rPr>
              <a:t>HonggFuzz [8]</a:t>
            </a:r>
            <a:endParaRPr b="1"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Security-oriented software fuzzer that supports feedback-driven fuzzing based on code coverage for software and hardware fuzz testing.</a:t>
            </a:r>
            <a:endParaRPr sz="2200"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It is multi-process and multi-threaded, making it incredibly efficient. File corpus is automatically shared and improved between all fuzzed processes.</a:t>
            </a:r>
            <a:endParaRPr sz="2200" dirty="0">
              <a:latin typeface="Calibri"/>
              <a:ea typeface="Calibri"/>
              <a:cs typeface="Calibri"/>
              <a:sym typeface="Calibri"/>
            </a:endParaRPr>
          </a:p>
          <a:p>
            <a:pPr marL="914400" lvl="1" indent="-368300" algn="l" rtl="0">
              <a:spcBef>
                <a:spcPts val="0"/>
              </a:spcBef>
              <a:spcAft>
                <a:spcPts val="0"/>
              </a:spcAft>
              <a:buSzPts val="2200"/>
              <a:buFont typeface="Calibri"/>
              <a:buChar char="•"/>
            </a:pPr>
            <a:r>
              <a:rPr lang="en-US" sz="2200" dirty="0">
                <a:latin typeface="Calibri"/>
                <a:ea typeface="Calibri"/>
                <a:cs typeface="Calibri"/>
                <a:sym typeface="Calibri"/>
              </a:rPr>
              <a:t>It provides a corpus minimization mode, enabling it to optimize input data to improve fuzzing results.</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[7]srg-imperial. “GitHub - Srg-Imperial/SnapFuzz.” </a:t>
            </a:r>
            <a:r>
              <a:rPr lang="en-US" sz="1200" i="1" dirty="0">
                <a:latin typeface="Calibri"/>
                <a:ea typeface="Calibri"/>
                <a:cs typeface="Calibri"/>
                <a:sym typeface="Calibri"/>
              </a:rPr>
              <a:t>GitHub, </a:t>
            </a:r>
            <a:r>
              <a:rPr lang="en-US" sz="1200" dirty="0">
                <a:latin typeface="Calibri"/>
                <a:ea typeface="Calibri"/>
                <a:cs typeface="Calibri"/>
                <a:sym typeface="Calibri"/>
              </a:rPr>
              <a:t>2022, github.com/srg-imperial/SnapFuzz. </a:t>
            </a:r>
            <a:endParaRPr sz="1200" dirty="0">
              <a:latin typeface="Calibri"/>
              <a:ea typeface="Calibri"/>
              <a:cs typeface="Calibri"/>
              <a:sym typeface="Calibri"/>
            </a:endParaRPr>
          </a:p>
          <a:p>
            <a:pPr marL="0" lvl="0" indent="0" algn="l" rtl="0">
              <a:lnSpc>
                <a:spcPct val="80000"/>
              </a:lnSpc>
              <a:spcBef>
                <a:spcPts val="1000"/>
              </a:spcBef>
              <a:spcAft>
                <a:spcPts val="0"/>
              </a:spcAft>
              <a:buNone/>
            </a:pPr>
            <a:r>
              <a:rPr lang="en-US" sz="1200" dirty="0">
                <a:latin typeface="Calibri"/>
                <a:ea typeface="Calibri"/>
                <a:cs typeface="Calibri"/>
                <a:sym typeface="Calibri"/>
              </a:rPr>
              <a:t>[8] honggfuzz, Google. “Honggfuzz.” </a:t>
            </a:r>
            <a:r>
              <a:rPr lang="en-US" sz="1200" i="1" dirty="0">
                <a:latin typeface="Calibri"/>
                <a:ea typeface="Calibri"/>
                <a:cs typeface="Calibri"/>
                <a:sym typeface="Calibri"/>
              </a:rPr>
              <a:t>GitHub, </a:t>
            </a:r>
            <a:r>
              <a:rPr lang="en-US" sz="1200" dirty="0">
                <a:latin typeface="Calibri"/>
                <a:ea typeface="Calibri"/>
                <a:cs typeface="Calibri"/>
                <a:sym typeface="Calibri"/>
              </a:rPr>
              <a:t>25 Jan. 2022, github.com/google/honggfuzz.</a:t>
            </a:r>
            <a:endParaRPr dirty="0">
              <a:latin typeface="Calibri"/>
              <a:ea typeface="Calibri"/>
              <a:cs typeface="Calibri"/>
              <a:sym typeface="Calibri"/>
            </a:endParaRPr>
          </a:p>
        </p:txBody>
      </p:sp>
      <p:sp>
        <p:nvSpPr>
          <p:cNvPr id="128" name="Google Shape;128;g349df81d0fa_0_49"/>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29" name="Google Shape;129;g349df81d0fa_0_49"/>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8</a:t>
            </a:fld>
            <a:endParaRPr dirty="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34a7a1cb4f7_0_70"/>
          <p:cNvSpPr txBox="1">
            <a:spLocks noGrp="1"/>
          </p:cNvSpPr>
          <p:nvPr>
            <p:ph type="title"/>
          </p:nvPr>
        </p:nvSpPr>
        <p:spPr>
          <a:xfrm>
            <a:off x="304800" y="311383"/>
            <a:ext cx="11430000" cy="831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latin typeface="Calibri"/>
                <a:ea typeface="Calibri"/>
                <a:cs typeface="Calibri"/>
                <a:sym typeface="Calibri"/>
              </a:rPr>
              <a:t>Survey: Projects</a:t>
            </a:r>
            <a:endParaRPr dirty="0">
              <a:latin typeface="Calibri"/>
              <a:ea typeface="Calibri"/>
              <a:cs typeface="Calibri"/>
              <a:sym typeface="Calibri"/>
            </a:endParaRPr>
          </a:p>
        </p:txBody>
      </p:sp>
      <p:sp>
        <p:nvSpPr>
          <p:cNvPr id="136" name="Google Shape;136;g34a7a1cb4f7_0_70"/>
          <p:cNvSpPr txBox="1">
            <a:spLocks noGrp="1"/>
          </p:cNvSpPr>
          <p:nvPr>
            <p:ph type="body" idx="1"/>
          </p:nvPr>
        </p:nvSpPr>
        <p:spPr>
          <a:xfrm>
            <a:off x="304800" y="1253325"/>
            <a:ext cx="11430000" cy="5223600"/>
          </a:xfrm>
          <a:prstGeom prst="rect">
            <a:avLst/>
          </a:prstGeom>
        </p:spPr>
        <p:txBody>
          <a:bodyPr spcFirstLastPara="1" wrap="square" lIns="91425" tIns="45700" rIns="91425" bIns="45700" anchor="t" anchorCtr="0">
            <a:noAutofit/>
          </a:bodyPr>
          <a:lstStyle/>
          <a:p>
            <a:pPr marL="457200" lvl="0" indent="-381000" algn="l" rtl="0">
              <a:spcBef>
                <a:spcPts val="1000"/>
              </a:spcBef>
              <a:spcAft>
                <a:spcPts val="0"/>
              </a:spcAft>
              <a:buSzPts val="2400"/>
              <a:buFont typeface="Calibri"/>
              <a:buAutoNum type="arabicPeriod" startAt="3"/>
            </a:pPr>
            <a:r>
              <a:rPr lang="en-US" b="1" dirty="0">
                <a:latin typeface="Calibri"/>
                <a:ea typeface="Calibri"/>
                <a:cs typeface="Calibri"/>
                <a:sym typeface="Calibri"/>
              </a:rPr>
              <a:t>SGANFuzz [9]</a:t>
            </a:r>
            <a:endParaRPr b="1"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Uses Generative Adversarial Networks (GANs) to generate realistic MQTT message sequences.</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Supports multiple message types and parameters, allowing users to configure message sequence lengths and batch sizes.</a:t>
            </a:r>
            <a:endParaRPr sz="2400" dirty="0">
              <a:latin typeface="Calibri"/>
              <a:ea typeface="Calibri"/>
              <a:cs typeface="Calibri"/>
              <a:sym typeface="Calibri"/>
            </a:endParaRPr>
          </a:p>
          <a:p>
            <a:pPr marL="914400" lvl="1" indent="-381000" algn="l" rtl="0">
              <a:spcBef>
                <a:spcPts val="0"/>
              </a:spcBef>
              <a:spcAft>
                <a:spcPts val="0"/>
              </a:spcAft>
              <a:buSzPts val="2400"/>
              <a:buFont typeface="Calibri"/>
              <a:buChar char="•"/>
            </a:pPr>
            <a:r>
              <a:rPr lang="en-US" sz="2400" dirty="0">
                <a:latin typeface="Calibri"/>
                <a:ea typeface="Calibri"/>
                <a:cs typeface="Calibri"/>
                <a:sym typeface="Calibri"/>
              </a:rPr>
              <a:t>It provides visualization tools to help users analyze generated message sequences.</a:t>
            </a:r>
            <a:endParaRPr sz="2400" dirty="0">
              <a:latin typeface="Calibri"/>
              <a:ea typeface="Calibri"/>
              <a:cs typeface="Calibri"/>
              <a:sym typeface="Calibri"/>
            </a:endParaRPr>
          </a:p>
          <a:p>
            <a:pPr marL="0" lvl="0" indent="0" algn="l" rtl="0">
              <a:spcBef>
                <a:spcPts val="1000"/>
              </a:spcBef>
              <a:spcAft>
                <a:spcPts val="0"/>
              </a:spcAft>
              <a:buNone/>
            </a:pPr>
            <a:br>
              <a:rPr lang="en-US" sz="1200" dirty="0">
                <a:latin typeface="Calibri"/>
                <a:ea typeface="Calibri"/>
                <a:cs typeface="Calibri"/>
                <a:sym typeface="Calibri"/>
              </a:rPr>
            </a:b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endParaRPr sz="1200" dirty="0">
              <a:latin typeface="Calibri"/>
              <a:ea typeface="Calibri"/>
              <a:cs typeface="Calibri"/>
              <a:sym typeface="Calibri"/>
            </a:endParaRPr>
          </a:p>
          <a:p>
            <a:pPr marL="0" lvl="0" indent="0" algn="l" rtl="0">
              <a:spcBef>
                <a:spcPts val="1000"/>
              </a:spcBef>
              <a:spcAft>
                <a:spcPts val="0"/>
              </a:spcAft>
              <a:buNone/>
            </a:pPr>
            <a:r>
              <a:rPr lang="en-US" sz="1200" dirty="0">
                <a:latin typeface="Calibri"/>
                <a:ea typeface="Calibri"/>
                <a:cs typeface="Calibri"/>
                <a:sym typeface="Calibri"/>
              </a:rPr>
              <a:t>[9] Peter Wei Just. “GitHub - PeterWeiJust/SGANFuzz.” </a:t>
            </a:r>
            <a:r>
              <a:rPr lang="en-US" sz="1200" i="1" dirty="0">
                <a:latin typeface="Calibri"/>
                <a:ea typeface="Calibri"/>
                <a:cs typeface="Calibri"/>
                <a:sym typeface="Calibri"/>
              </a:rPr>
              <a:t>GitHub, </a:t>
            </a:r>
            <a:r>
              <a:rPr lang="en-US" sz="1200" dirty="0">
                <a:latin typeface="Calibri"/>
                <a:ea typeface="Calibri"/>
                <a:cs typeface="Calibri"/>
                <a:sym typeface="Calibri"/>
              </a:rPr>
              <a:t>2023, github.com/PeterWeiJust/SGANFuzz.</a:t>
            </a:r>
            <a:endParaRPr dirty="0">
              <a:latin typeface="Calibri"/>
              <a:ea typeface="Calibri"/>
              <a:cs typeface="Calibri"/>
              <a:sym typeface="Calibri"/>
            </a:endParaRPr>
          </a:p>
        </p:txBody>
      </p:sp>
      <p:sp>
        <p:nvSpPr>
          <p:cNvPr id="137" name="Google Shape;137;g34a7a1cb4f7_0_70"/>
          <p:cNvSpPr/>
          <p:nvPr/>
        </p:nvSpPr>
        <p:spPr>
          <a:xfrm>
            <a:off x="0" y="6465825"/>
            <a:ext cx="12192000" cy="392100"/>
          </a:xfrm>
          <a:prstGeom prst="rect">
            <a:avLst/>
          </a:prstGeom>
          <a:solidFill>
            <a:srgbClr val="0077C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38" name="Google Shape;138;g34a7a1cb4f7_0_70"/>
          <p:cNvSpPr txBox="1">
            <a:spLocks noGrp="1"/>
          </p:cNvSpPr>
          <p:nvPr>
            <p:ph type="sldNum" idx="12"/>
          </p:nvPr>
        </p:nvSpPr>
        <p:spPr>
          <a:xfrm>
            <a:off x="11599375" y="6531675"/>
            <a:ext cx="457200" cy="2604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solidFill>
                  <a:schemeClr val="lt1"/>
                </a:solidFill>
              </a:rPr>
              <a:t>9</a:t>
            </a:fld>
            <a:endParaRPr dirty="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3828</Words>
  <Application>Microsoft Office PowerPoint</Application>
  <PresentationFormat>Widescreen</PresentationFormat>
  <Paragraphs>576</Paragraphs>
  <Slides>43</Slides>
  <Notes>43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Times New Roman</vt:lpstr>
      <vt:lpstr>Simple Light</vt:lpstr>
      <vt:lpstr>Charger Active Defense - Adversarial Attack Tool Defense</vt:lpstr>
      <vt:lpstr>Some Important Terms</vt:lpstr>
      <vt:lpstr>Stalling Attacker’s Tools</vt:lpstr>
      <vt:lpstr>Charger Active Defense Overview</vt:lpstr>
      <vt:lpstr>Survey: Patents</vt:lpstr>
      <vt:lpstr>Survey: Patents</vt:lpstr>
      <vt:lpstr>Survey: Products</vt:lpstr>
      <vt:lpstr>Survey: Projects</vt:lpstr>
      <vt:lpstr>Survey: Projects</vt:lpstr>
      <vt:lpstr>Marketing Requirements</vt:lpstr>
      <vt:lpstr>Marketing Requirements</vt:lpstr>
      <vt:lpstr>Engineering Requirements</vt:lpstr>
      <vt:lpstr>Engineering Requirements</vt:lpstr>
      <vt:lpstr>System Components Overview </vt:lpstr>
      <vt:lpstr>Proposed Solution</vt:lpstr>
      <vt:lpstr>Proposed Solution</vt:lpstr>
      <vt:lpstr>Alternative Solutions / Tradeoffs</vt:lpstr>
      <vt:lpstr>Current Functionality</vt:lpstr>
      <vt:lpstr>Major Project Accomplishments</vt:lpstr>
      <vt:lpstr>Major Project Accomplishments</vt:lpstr>
      <vt:lpstr>Major Project Accomplishments</vt:lpstr>
      <vt:lpstr>Major Project Accomplishments</vt:lpstr>
      <vt:lpstr>Major Project Accomplishments</vt:lpstr>
      <vt:lpstr>Major Project Accomplishments</vt:lpstr>
      <vt:lpstr>Demo Video </vt:lpstr>
      <vt:lpstr>Proposed Timeline</vt:lpstr>
      <vt:lpstr>Actual Timeline</vt:lpstr>
      <vt:lpstr>Proposed Milestones</vt:lpstr>
      <vt:lpstr>Proposed Milestones</vt:lpstr>
      <vt:lpstr>Actual Milestones</vt:lpstr>
      <vt:lpstr>Actual Milestones</vt:lpstr>
      <vt:lpstr>Actual Milestones</vt:lpstr>
      <vt:lpstr>Milestone Analysis</vt:lpstr>
      <vt:lpstr>Milestone Analysis</vt:lpstr>
      <vt:lpstr>Milestone Analysis</vt:lpstr>
      <vt:lpstr>Project Timing &amp; Analysis</vt:lpstr>
      <vt:lpstr>Individual Contributions</vt:lpstr>
      <vt:lpstr>Level of Effort </vt:lpstr>
      <vt:lpstr>Future Work</vt:lpstr>
      <vt:lpstr>Lessons Learned</vt:lpstr>
      <vt:lpstr>Analysis of Modifications from Original Plan</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Emil Jovanov</dc:creator>
  <cp:lastModifiedBy>Noah Sickels</cp:lastModifiedBy>
  <cp:revision>14</cp:revision>
  <dcterms:created xsi:type="dcterms:W3CDTF">2000-08-22T23:43:45Z</dcterms:created>
  <dcterms:modified xsi:type="dcterms:W3CDTF">2025-04-17T18:45:44Z</dcterms:modified>
</cp:coreProperties>
</file>