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6858000" cx="12192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Noah Sickels"/>
  <p:cmAuthor clrIdx="1" id="1" initials="" lastIdx="1" name="Adam Branno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69EC5C-E8DA-406D-BC2D-DA5864814565}">
  <a:tblStyle styleId="{6169EC5C-E8DA-406D-BC2D-DA58648145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9-18T14:24:06.059">
    <p:pos x="159" y="62"/>
    <p:text>I think we should either make this a singular engineering requirement and put it on the previous slide, or exclude this</p:text>
  </p:cm>
  <p:cm authorId="1" idx="1" dt="2024-09-18T16:29:58.583">
    <p:pos x="6000" y="0"/>
    <p:text>I thought that engineering requirements needed to be concise with singular points?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57200" y="719138"/>
            <a:ext cx="64008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041a04595_0_0:notes"/>
          <p:cNvSpPr txBox="1"/>
          <p:nvPr>
            <p:ph idx="12" type="sldNum"/>
          </p:nvPr>
        </p:nvSpPr>
        <p:spPr>
          <a:xfrm>
            <a:off x="4143587" y="9119474"/>
            <a:ext cx="3169800" cy="48000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03" name="Google Shape;103;g30041a04595_0_0: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g30041a04595_0_0:notes"/>
          <p:cNvSpPr txBox="1"/>
          <p:nvPr>
            <p:ph idx="1" type="body"/>
          </p:nvPr>
        </p:nvSpPr>
        <p:spPr>
          <a:xfrm>
            <a:off x="731520" y="4560570"/>
            <a:ext cx="5852100" cy="43206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0d00aaf79_0_55: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7" name="Google Shape;177;g300d00aaf79_0_55: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0d00aaf79_0_71: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5" name="Google Shape;185;g300d00aaf79_0_71: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0ba20e6d5_0_5: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0ba20e6d5_0_5: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4" name="Google Shape;194;g300ba20e6d5_0_5: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0041a04595_0_56: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4" name="Google Shape;204;g30041a04595_0_56: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020e07fd85_0_16: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3020e07fd85_0_16:notes"/>
          <p:cNvSpPr txBox="1"/>
          <p:nvPr>
            <p:ph idx="1" type="body"/>
          </p:nvPr>
        </p:nvSpPr>
        <p:spPr>
          <a:xfrm>
            <a:off x="731520" y="4560570"/>
            <a:ext cx="5852100" cy="43206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3" name="Google Shape;213;g3020e07fd85_0_16:notes"/>
          <p:cNvSpPr txBox="1"/>
          <p:nvPr>
            <p:ph idx="12" type="sldNum"/>
          </p:nvPr>
        </p:nvSpPr>
        <p:spPr>
          <a:xfrm>
            <a:off x="4143587" y="9119474"/>
            <a:ext cx="3169800" cy="48000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20e07fd85_0_24: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1" name="Google Shape;221;g3020e07fd85_0_24: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00ba20e6d5_0_19: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9" name="Google Shape;229;g300ba20e6d5_0_19: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0041a04595_0_78: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7" name="Google Shape;237;g30041a04595_0_78: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00d00aaf79_0_27: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5" name="Google Shape;245;g300d00aaf79_0_27: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0041a04595_0_99: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4" name="Google Shape;254;g30041a04595_0_99: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041a04595_0_7: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2" name="Google Shape;112;g30041a04595_0_7: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0041a04595_0_106: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2" name="Google Shape;262;g30041a04595_0_106: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00d00aaf79_0_20: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0" name="Google Shape;270;g300d00aaf79_0_20: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0226163040_3_18: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8" name="Google Shape;278;g30226163040_3_18: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8ae46844c9_3_14: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6" name="Google Shape;286;g28ae46844c9_3_14: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020e07fd85_1_0: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4" name="Google Shape;294;g3020e07fd85_1_0: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8ae46844c9_1_0: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8ae46844c9_1_0: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3" name="Google Shape;303;g28ae46844c9_1_0: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8ae46844c9_6_7: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8ae46844c9_6_7: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2" name="Google Shape;312;g28ae46844c9_6_7: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8ae46844c9_6_13: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8ae46844c9_6_13: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1" name="Google Shape;321;g28ae46844c9_6_13: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8ae334236f_0_0: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9" name="Google Shape;329;g28ae334236f_0_0: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0226163040_3_25: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0226163040_3_25: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38" name="Google Shape;338;g30226163040_3_25: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20e07fd85_0_0: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20e07fd85_0_0: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1" name="Google Shape;121;g3020e07fd85_0_0: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8ae46844c9_9_1: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8ae46844c9_9_1: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0" name="Google Shape;130;g28ae46844c9_9_1:notes"/>
          <p:cNvSpPr txBox="1"/>
          <p:nvPr>
            <p:ph idx="12" type="sldNum"/>
          </p:nvPr>
        </p:nvSpPr>
        <p:spPr>
          <a:xfrm>
            <a:off x="4143587" y="9119474"/>
            <a:ext cx="3169800" cy="4800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041a04595_0_22: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6" name="Google Shape;136;g30041a04595_0_22: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0d00aaf79_0_13: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4" name="Google Shape;144;g300d00aaf79_0_13: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0d00aaf79_0_47: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3" name="Google Shape;153;g300d00aaf79_0_47: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0d00aaf79_0_6: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1" name="Google Shape;161;g300d00aaf79_0_6: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0d00aaf79_0_0:notes"/>
          <p:cNvSpPr txBox="1"/>
          <p:nvPr>
            <p:ph idx="1" type="body"/>
          </p:nvPr>
        </p:nvSpPr>
        <p:spPr>
          <a:xfrm>
            <a:off x="731520" y="4560570"/>
            <a:ext cx="5852100" cy="432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9" name="Google Shape;169;g300d00aaf79_0_0:notes"/>
          <p:cNvSpPr/>
          <p:nvPr>
            <p:ph idx="2" type="sldImg"/>
          </p:nvPr>
        </p:nvSpPr>
        <p:spPr>
          <a:xfrm>
            <a:off x="457200" y="719138"/>
            <a:ext cx="64008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2"/>
          <p:cNvSpPr txBox="1"/>
          <p:nvPr>
            <p:ph type="title"/>
          </p:nvPr>
        </p:nvSpPr>
        <p:spPr>
          <a:xfrm>
            <a:off x="253219" y="99632"/>
            <a:ext cx="10058400" cy="78462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body"/>
          </p:nvPr>
        </p:nvSpPr>
        <p:spPr>
          <a:xfrm>
            <a:off x="253219" y="1041866"/>
            <a:ext cx="11603836" cy="5117774"/>
          </a:xfrm>
          <a:prstGeom prst="rect">
            <a:avLst/>
          </a:prstGeom>
          <a:noFill/>
          <a:ln>
            <a:noFill/>
          </a:ln>
        </p:spPr>
        <p:txBody>
          <a:bodyPr anchorCtr="0" anchor="t" bIns="45700" lIns="0" spcFirstLastPara="1" rIns="0" wrap="square" tIns="45700">
            <a:normAutofit/>
          </a:bodyPr>
          <a:lstStyle>
            <a:lvl1pPr indent="-381000" lvl="0" marL="457200" algn="l">
              <a:lnSpc>
                <a:spcPct val="90000"/>
              </a:lnSpc>
              <a:spcBef>
                <a:spcPts val="1200"/>
              </a:spcBef>
              <a:spcAft>
                <a:spcPts val="0"/>
              </a:spcAft>
              <a:buSzPts val="2400"/>
              <a:buChar char=" "/>
              <a:defRPr sz="2400"/>
            </a:lvl1pPr>
            <a:lvl2pPr indent="-381000" lvl="1" marL="914400" algn="l">
              <a:lnSpc>
                <a:spcPct val="90000"/>
              </a:lnSpc>
              <a:spcBef>
                <a:spcPts val="200"/>
              </a:spcBef>
              <a:spcAft>
                <a:spcPts val="0"/>
              </a:spcAft>
              <a:buSzPts val="2400"/>
              <a:buChar char="◦"/>
              <a:defRPr sz="2400"/>
            </a:lvl2pPr>
            <a:lvl3pPr indent="-342900" lvl="2" marL="1371600" algn="l">
              <a:lnSpc>
                <a:spcPct val="90000"/>
              </a:lnSpc>
              <a:spcBef>
                <a:spcPts val="400"/>
              </a:spcBef>
              <a:spcAft>
                <a:spcPts val="0"/>
              </a:spcAft>
              <a:buSzPts val="1800"/>
              <a:buChar char="◦"/>
              <a:defRPr sz="1800"/>
            </a:lvl3pPr>
            <a:lvl4pPr indent="-342900" lvl="3" marL="1828800" algn="l">
              <a:lnSpc>
                <a:spcPct val="90000"/>
              </a:lnSpc>
              <a:spcBef>
                <a:spcPts val="400"/>
              </a:spcBef>
              <a:spcAft>
                <a:spcPts val="0"/>
              </a:spcAft>
              <a:buSzPts val="1800"/>
              <a:buChar char="◦"/>
              <a:defRPr sz="1800"/>
            </a:lvl4pPr>
            <a:lvl5pPr indent="-342900" lvl="4" marL="2286000" algn="l">
              <a:lnSpc>
                <a:spcPct val="90000"/>
              </a:lnSpc>
              <a:spcBef>
                <a:spcPts val="400"/>
              </a:spcBef>
              <a:spcAft>
                <a:spcPts val="0"/>
              </a:spcAft>
              <a:buSzPts val="1800"/>
              <a:buChar char="◦"/>
              <a:defRPr sz="18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1" name="Google Shape;21;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1646040" y="6459785"/>
            <a:ext cx="4035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1"/>
          <p:cNvSpPr txBox="1"/>
          <p:nvPr>
            <p:ph type="title"/>
          </p:nvPr>
        </p:nvSpPr>
        <p:spPr>
          <a:xfrm>
            <a:off x="213025" y="130566"/>
            <a:ext cx="10387986" cy="63310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1"/>
          <p:cNvSpPr txBox="1"/>
          <p:nvPr>
            <p:ph idx="1" type="body"/>
          </p:nvPr>
        </p:nvSpPr>
        <p:spPr>
          <a:xfrm rot="5400000">
            <a:off x="3472809" y="-2159947"/>
            <a:ext cx="5064172" cy="1158374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11"/>
          <p:cNvSpPr txBox="1"/>
          <p:nvPr>
            <p:ph idx="10" type="dt"/>
          </p:nvPr>
        </p:nvSpPr>
        <p:spPr>
          <a:xfrm>
            <a:off x="1097280" y="6459785"/>
            <a:ext cx="2472271"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2" type="sldNum"/>
          </p:nvPr>
        </p:nvSpPr>
        <p:spPr>
          <a:xfrm>
            <a:off x="11646040" y="6459785"/>
            <a:ext cx="4035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12"/>
          <p:cNvSpPr txBox="1"/>
          <p:nvPr>
            <p:ph idx="10" type="dt"/>
          </p:nvPr>
        </p:nvSpPr>
        <p:spPr>
          <a:xfrm>
            <a:off x="1097280" y="6459785"/>
            <a:ext cx="2472271"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Google Shape;99;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2" type="sldNum"/>
          </p:nvPr>
        </p:nvSpPr>
        <p:spPr>
          <a:xfrm>
            <a:off x="11646040" y="6459785"/>
            <a:ext cx="4035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3" name="Shape 23"/>
        <p:cNvGrpSpPr/>
        <p:nvPr/>
      </p:nvGrpSpPr>
      <p:grpSpPr>
        <a:xfrm>
          <a:off x="0" y="0"/>
          <a:ext cx="0" cy="0"/>
          <a:chOff x="0" y="0"/>
          <a:chExt cx="0" cy="0"/>
        </a:xfrm>
      </p:grpSpPr>
      <p:sp>
        <p:nvSpPr>
          <p:cNvPr id="24" name="Google Shape;24;p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28" name="Google Shape;28;p3"/>
          <p:cNvSpPr txBox="1"/>
          <p:nvPr>
            <p:ph idx="10" type="dt"/>
          </p:nvPr>
        </p:nvSpPr>
        <p:spPr>
          <a:xfrm>
            <a:off x="1097280" y="6459785"/>
            <a:ext cx="2472271"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11646040" y="6459785"/>
            <a:ext cx="4035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3"/>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2" name="Shape 32"/>
        <p:cNvGrpSpPr/>
        <p:nvPr/>
      </p:nvGrpSpPr>
      <p:grpSpPr>
        <a:xfrm>
          <a:off x="0" y="0"/>
          <a:ext cx="0" cy="0"/>
          <a:chOff x="0" y="0"/>
          <a:chExt cx="0" cy="0"/>
        </a:xfrm>
      </p:grpSpPr>
      <p:sp>
        <p:nvSpPr>
          <p:cNvPr id="33" name="Google Shape;33;p4"/>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37" name="Google Shape;37;p4"/>
          <p:cNvSpPr txBox="1"/>
          <p:nvPr>
            <p:ph idx="10" type="dt"/>
          </p:nvPr>
        </p:nvSpPr>
        <p:spPr>
          <a:xfrm>
            <a:off x="1097280" y="6459785"/>
            <a:ext cx="2472271"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11646040" y="6459785"/>
            <a:ext cx="4035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0" name="Google Shape;40;p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pic>
        <p:nvPicPr>
          <p:cNvPr id="41" name="Google Shape;41;p4"/>
          <p:cNvPicPr preferRelativeResize="0"/>
          <p:nvPr/>
        </p:nvPicPr>
        <p:blipFill rotWithShape="1">
          <a:blip r:embed="rId2">
            <a:alphaModFix/>
          </a:blip>
          <a:srcRect b="0" l="0" r="0" t="0"/>
          <a:stretch/>
        </p:blipFill>
        <p:spPr>
          <a:xfrm>
            <a:off x="9954126" y="130565"/>
            <a:ext cx="2146874" cy="113919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1097280" y="1845734"/>
            <a:ext cx="493776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5"/>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5"/>
          <p:cNvSpPr txBox="1"/>
          <p:nvPr>
            <p:ph idx="10" type="dt"/>
          </p:nvPr>
        </p:nvSpPr>
        <p:spPr>
          <a:xfrm>
            <a:off x="1097280" y="6459785"/>
            <a:ext cx="2472271"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646040" y="6459785"/>
            <a:ext cx="4035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6"/>
          <p:cNvSpPr txBox="1"/>
          <p:nvPr>
            <p:ph idx="2" type="body"/>
          </p:nvPr>
        </p:nvSpPr>
        <p:spPr>
          <a:xfrm>
            <a:off x="1097280" y="2582335"/>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6"/>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6"/>
          <p:cNvSpPr txBox="1"/>
          <p:nvPr>
            <p:ph idx="4" type="body"/>
          </p:nvPr>
        </p:nvSpPr>
        <p:spPr>
          <a:xfrm>
            <a:off x="6217920" y="2582334"/>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6"/>
          <p:cNvSpPr txBox="1"/>
          <p:nvPr>
            <p:ph idx="10" type="dt"/>
          </p:nvPr>
        </p:nvSpPr>
        <p:spPr>
          <a:xfrm>
            <a:off x="1097280" y="6459785"/>
            <a:ext cx="2472271"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2" type="sldNum"/>
          </p:nvPr>
        </p:nvSpPr>
        <p:spPr>
          <a:xfrm>
            <a:off x="11646040" y="6459785"/>
            <a:ext cx="4035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7"/>
          <p:cNvSpPr txBox="1"/>
          <p:nvPr>
            <p:ph type="title"/>
          </p:nvPr>
        </p:nvSpPr>
        <p:spPr>
          <a:xfrm>
            <a:off x="213025" y="130566"/>
            <a:ext cx="10387986" cy="63310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
          <p:cNvSpPr txBox="1"/>
          <p:nvPr>
            <p:ph idx="10" type="dt"/>
          </p:nvPr>
        </p:nvSpPr>
        <p:spPr>
          <a:xfrm>
            <a:off x="1097280" y="6459785"/>
            <a:ext cx="2472271"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11646040" y="6459785"/>
            <a:ext cx="4035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txBox="1"/>
          <p:nvPr>
            <p:ph idx="10" type="dt"/>
          </p:nvPr>
        </p:nvSpPr>
        <p:spPr>
          <a:xfrm>
            <a:off x="1097280" y="6459785"/>
            <a:ext cx="2472271"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11646040" y="6459785"/>
            <a:ext cx="4035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9"/>
          <p:cNvSpPr txBox="1"/>
          <p:nvPr>
            <p:ph idx="10" type="dt"/>
          </p:nvPr>
        </p:nvSpPr>
        <p:spPr>
          <a:xfrm>
            <a:off x="465512" y="6459785"/>
            <a:ext cx="26185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11646040" y="6459785"/>
            <a:ext cx="4035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50" u="none" cap="none" strike="noStrike">
                <a:solidFill>
                  <a:schemeClr val="dk2"/>
                </a:solidFill>
                <a:latin typeface="Calibri"/>
                <a:ea typeface="Calibri"/>
                <a:cs typeface="Calibri"/>
                <a:sym typeface="Calibri"/>
              </a:defRPr>
            </a:lvl1pPr>
            <a:lvl2pPr indent="0" lvl="1" marL="0" algn="r">
              <a:spcBef>
                <a:spcPts val="0"/>
              </a:spcBef>
              <a:buNone/>
              <a:defRPr b="0" i="0" sz="1050" u="none" cap="none" strike="noStrike">
                <a:solidFill>
                  <a:schemeClr val="dk2"/>
                </a:solidFill>
                <a:latin typeface="Calibri"/>
                <a:ea typeface="Calibri"/>
                <a:cs typeface="Calibri"/>
                <a:sym typeface="Calibri"/>
              </a:defRPr>
            </a:lvl2pPr>
            <a:lvl3pPr indent="0" lvl="2" marL="0" algn="r">
              <a:spcBef>
                <a:spcPts val="0"/>
              </a:spcBef>
              <a:buNone/>
              <a:defRPr b="0" i="0" sz="1050" u="none" cap="none" strike="noStrike">
                <a:solidFill>
                  <a:schemeClr val="dk2"/>
                </a:solidFill>
                <a:latin typeface="Calibri"/>
                <a:ea typeface="Calibri"/>
                <a:cs typeface="Calibri"/>
                <a:sym typeface="Calibri"/>
              </a:defRPr>
            </a:lvl3pPr>
            <a:lvl4pPr indent="0" lvl="3" marL="0" algn="r">
              <a:spcBef>
                <a:spcPts val="0"/>
              </a:spcBef>
              <a:buNone/>
              <a:defRPr b="0" i="0" sz="1050" u="none" cap="none" strike="noStrike">
                <a:solidFill>
                  <a:schemeClr val="dk2"/>
                </a:solidFill>
                <a:latin typeface="Calibri"/>
                <a:ea typeface="Calibri"/>
                <a:cs typeface="Calibri"/>
                <a:sym typeface="Calibri"/>
              </a:defRPr>
            </a:lvl4pPr>
            <a:lvl5pPr indent="0" lvl="4" marL="0" algn="r">
              <a:spcBef>
                <a:spcPts val="0"/>
              </a:spcBef>
              <a:buNone/>
              <a:defRPr b="0" i="0" sz="1050" u="none" cap="none" strike="noStrike">
                <a:solidFill>
                  <a:schemeClr val="dk2"/>
                </a:solidFill>
                <a:latin typeface="Calibri"/>
                <a:ea typeface="Calibri"/>
                <a:cs typeface="Calibri"/>
                <a:sym typeface="Calibri"/>
              </a:defRPr>
            </a:lvl5pPr>
            <a:lvl6pPr indent="0" lvl="5" marL="0" algn="r">
              <a:spcBef>
                <a:spcPts val="0"/>
              </a:spcBef>
              <a:buNone/>
              <a:defRPr b="0" i="0" sz="1050" u="none" cap="none" strike="noStrike">
                <a:solidFill>
                  <a:schemeClr val="dk2"/>
                </a:solidFill>
                <a:latin typeface="Calibri"/>
                <a:ea typeface="Calibri"/>
                <a:cs typeface="Calibri"/>
                <a:sym typeface="Calibri"/>
              </a:defRPr>
            </a:lvl6pPr>
            <a:lvl7pPr indent="0" lvl="6" marL="0" algn="r">
              <a:spcBef>
                <a:spcPts val="0"/>
              </a:spcBef>
              <a:buNone/>
              <a:defRPr b="0" i="0" sz="1050" u="none" cap="none" strike="noStrike">
                <a:solidFill>
                  <a:schemeClr val="dk2"/>
                </a:solidFill>
                <a:latin typeface="Calibri"/>
                <a:ea typeface="Calibri"/>
                <a:cs typeface="Calibri"/>
                <a:sym typeface="Calibri"/>
              </a:defRPr>
            </a:lvl7pPr>
            <a:lvl8pPr indent="0" lvl="7" marL="0" algn="r">
              <a:spcBef>
                <a:spcPts val="0"/>
              </a:spcBef>
              <a:buNone/>
              <a:defRPr b="0" i="0" sz="1050" u="none" cap="none" strike="noStrike">
                <a:solidFill>
                  <a:schemeClr val="dk2"/>
                </a:solidFill>
                <a:latin typeface="Calibri"/>
                <a:ea typeface="Calibri"/>
                <a:cs typeface="Calibri"/>
                <a:sym typeface="Calibri"/>
              </a:defRPr>
            </a:lvl8pPr>
            <a:lvl9pPr indent="0" lvl="8" marL="0" algn="r">
              <a:spcBef>
                <a:spcPts val="0"/>
              </a:spcBef>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15" y="0"/>
            <a:ext cx="12191985" cy="4915076"/>
          </a:xfrm>
          <a:prstGeom prst="rect">
            <a:avLst/>
          </a:prstGeom>
          <a:solidFill>
            <a:srgbClr val="BECAD4"/>
          </a:solidFill>
          <a:ln>
            <a:noFill/>
          </a:ln>
        </p:spPr>
      </p:sp>
      <p:sp>
        <p:nvSpPr>
          <p:cNvPr id="83" name="Google Shape;83;p10"/>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10"/>
          <p:cNvSpPr txBox="1"/>
          <p:nvPr>
            <p:ph idx="10" type="dt"/>
          </p:nvPr>
        </p:nvSpPr>
        <p:spPr>
          <a:xfrm>
            <a:off x="1097280" y="6459785"/>
            <a:ext cx="2472271"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11646040" y="6459785"/>
            <a:ext cx="4035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213025" y="130566"/>
            <a:ext cx="10387986" cy="633104"/>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213025" y="1099837"/>
            <a:ext cx="11583740" cy="5064172"/>
          </a:xfrm>
          <a:prstGeom prst="rect">
            <a:avLst/>
          </a:prstGeom>
          <a:noFill/>
          <a:ln>
            <a:noFill/>
          </a:ln>
        </p:spPr>
        <p:txBody>
          <a:bodyPr anchorCtr="0" anchor="t" bIns="45700" lIns="0" spcFirstLastPara="1" rIns="0" wrap="square" tIns="45700">
            <a:normAutofit/>
          </a:bodyPr>
          <a:lstStyle>
            <a:lvl1pPr indent="-381000" lvl="0" marL="457200" marR="0" rtl="0" algn="l">
              <a:lnSpc>
                <a:spcPct val="90000"/>
              </a:lnSpc>
              <a:spcBef>
                <a:spcPts val="1200"/>
              </a:spcBef>
              <a:spcAft>
                <a:spcPts val="0"/>
              </a:spcAft>
              <a:buClr>
                <a:schemeClr val="accent1"/>
              </a:buClr>
              <a:buSzPts val="2400"/>
              <a:buFont typeface="Calibri"/>
              <a:buChar char=" "/>
              <a:defRPr b="0" i="0" sz="2400" u="none" cap="none" strike="noStrike">
                <a:solidFill>
                  <a:srgbClr val="3F3F3F"/>
                </a:solidFill>
                <a:latin typeface="Calibri"/>
                <a:ea typeface="Calibri"/>
                <a:cs typeface="Calibri"/>
                <a:sym typeface="Calibri"/>
              </a:defRPr>
            </a:lvl1pPr>
            <a:lvl2pPr indent="-355600" lvl="1" marL="914400" marR="0" rtl="0" algn="l">
              <a:lnSpc>
                <a:spcPct val="90000"/>
              </a:lnSpc>
              <a:spcBef>
                <a:spcPts val="200"/>
              </a:spcBef>
              <a:spcAft>
                <a:spcPts val="0"/>
              </a:spcAft>
              <a:buClr>
                <a:schemeClr val="accent1"/>
              </a:buClr>
              <a:buSzPts val="2000"/>
              <a:buFont typeface="Calibri"/>
              <a:buChar char="◦"/>
              <a:defRPr b="0" i="0" sz="2000" u="none" cap="none" strike="noStrike">
                <a:solidFill>
                  <a:srgbClr val="3F3F3F"/>
                </a:solidFill>
                <a:latin typeface="Calibri"/>
                <a:ea typeface="Calibri"/>
                <a:cs typeface="Calibri"/>
                <a:sym typeface="Calibri"/>
              </a:defRPr>
            </a:lvl2pPr>
            <a:lvl3pPr indent="-330200" lvl="2" marL="1371600" marR="0" rtl="0" algn="l">
              <a:lnSpc>
                <a:spcPct val="90000"/>
              </a:lnSpc>
              <a:spcBef>
                <a:spcPts val="400"/>
              </a:spcBef>
              <a:spcAft>
                <a:spcPts val="0"/>
              </a:spcAft>
              <a:buClr>
                <a:schemeClr val="accent1"/>
              </a:buClr>
              <a:buSzPts val="1600"/>
              <a:buFont typeface="Calibri"/>
              <a:buChar char="◦"/>
              <a:defRPr b="0" i="0" sz="1600" u="none" cap="none" strike="noStrike">
                <a:solidFill>
                  <a:srgbClr val="3F3F3F"/>
                </a:solidFill>
                <a:latin typeface="Calibri"/>
                <a:ea typeface="Calibri"/>
                <a:cs typeface="Calibri"/>
                <a:sym typeface="Calibri"/>
              </a:defRPr>
            </a:lvl3pPr>
            <a:lvl4pPr indent="-330200" lvl="3" marL="1828800" marR="0" rtl="0" algn="l">
              <a:lnSpc>
                <a:spcPct val="90000"/>
              </a:lnSpc>
              <a:spcBef>
                <a:spcPts val="400"/>
              </a:spcBef>
              <a:spcAft>
                <a:spcPts val="0"/>
              </a:spcAft>
              <a:buClr>
                <a:schemeClr val="accent1"/>
              </a:buClr>
              <a:buSzPts val="1600"/>
              <a:buFont typeface="Calibri"/>
              <a:buChar char="◦"/>
              <a:defRPr b="0" i="0" sz="1600" u="none" cap="none" strike="noStrike">
                <a:solidFill>
                  <a:srgbClr val="3F3F3F"/>
                </a:solidFill>
                <a:latin typeface="Calibri"/>
                <a:ea typeface="Calibri"/>
                <a:cs typeface="Calibri"/>
                <a:sym typeface="Calibri"/>
              </a:defRPr>
            </a:lvl4pPr>
            <a:lvl5pPr indent="-330200" lvl="4" marL="2286000" marR="0" rtl="0" algn="l">
              <a:lnSpc>
                <a:spcPct val="90000"/>
              </a:lnSpc>
              <a:spcBef>
                <a:spcPts val="400"/>
              </a:spcBef>
              <a:spcAft>
                <a:spcPts val="0"/>
              </a:spcAft>
              <a:buClr>
                <a:schemeClr val="accent1"/>
              </a:buClr>
              <a:buSzPts val="1600"/>
              <a:buFont typeface="Calibri"/>
              <a:buChar char="◦"/>
              <a:defRPr b="0" i="0" sz="16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2" type="sldNum"/>
          </p:nvPr>
        </p:nvSpPr>
        <p:spPr>
          <a:xfrm>
            <a:off x="11646040" y="6459785"/>
            <a:ext cx="4035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6" name="Google Shape;16;p1"/>
          <p:cNvCxnSpPr/>
          <p:nvPr/>
        </p:nvCxnSpPr>
        <p:spPr>
          <a:xfrm flipH="1" rot="10800000">
            <a:off x="213025" y="880510"/>
            <a:ext cx="11814852" cy="53467"/>
          </a:xfrm>
          <a:prstGeom prst="straightConnector1">
            <a:avLst/>
          </a:prstGeom>
          <a:noFill/>
          <a:ln cap="flat" cmpd="sng" w="9525">
            <a:solidFill>
              <a:srgbClr val="7F7F7F"/>
            </a:solidFill>
            <a:prstDash val="solid"/>
            <a:round/>
            <a:headEnd len="sm" w="sm" type="none"/>
            <a:tailEnd len="sm" w="sm" type="none"/>
          </a:ln>
        </p:spPr>
      </p:cxnSp>
      <p:pic>
        <p:nvPicPr>
          <p:cNvPr id="17" name="Google Shape;17;p1"/>
          <p:cNvPicPr preferRelativeResize="0"/>
          <p:nvPr/>
        </p:nvPicPr>
        <p:blipFill rotWithShape="1">
          <a:blip r:embed="rId1">
            <a:alphaModFix/>
          </a:blip>
          <a:srcRect b="0" l="0" r="0" t="0"/>
          <a:stretch/>
        </p:blipFill>
        <p:spPr>
          <a:xfrm>
            <a:off x="10460333" y="-109919"/>
            <a:ext cx="1866525" cy="99042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mailto:ajb0093@uah.edu" TargetMode="External"/><Relationship Id="rId4" Type="http://schemas.openxmlformats.org/officeDocument/2006/relationships/hyperlink" Target="mailto:ncs0016@uah.edu" TargetMode="External"/><Relationship Id="rId5" Type="http://schemas.openxmlformats.org/officeDocument/2006/relationships/hyperlink" Target="mailto:wpl0001@uah.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comments" Target="../comments/commen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dx.doi.org/10.14722/ndss.2015.2323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p:nvPr/>
        </p:nvSpPr>
        <p:spPr>
          <a:xfrm>
            <a:off x="56025" y="5867425"/>
            <a:ext cx="11785800" cy="6921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90000"/>
              </a:lnSpc>
              <a:spcBef>
                <a:spcPts val="0"/>
              </a:spcBef>
              <a:spcAft>
                <a:spcPts val="0"/>
              </a:spcAft>
              <a:buClr>
                <a:schemeClr val="dk1"/>
              </a:buClr>
              <a:buSzPts val="1600"/>
              <a:buFont typeface="Noto Sans Symbols"/>
              <a:buNone/>
            </a:pPr>
            <a:r>
              <a:rPr b="1" i="0" lang="en-US" sz="2000" u="none" cap="none" strike="noStrike">
                <a:solidFill>
                  <a:schemeClr val="dk1"/>
                </a:solidFill>
                <a:latin typeface="Calibri"/>
                <a:ea typeface="Calibri"/>
                <a:cs typeface="Calibri"/>
                <a:sym typeface="Calibri"/>
              </a:rPr>
              <a:t>email:</a:t>
            </a:r>
            <a:r>
              <a:rPr lang="en-US" sz="2400">
                <a:solidFill>
                  <a:schemeClr val="dk1"/>
                </a:solidFill>
                <a:latin typeface="Comic Sans MS"/>
                <a:ea typeface="Comic Sans MS"/>
                <a:cs typeface="Comic Sans MS"/>
                <a:sym typeface="Comic Sans MS"/>
              </a:rPr>
              <a:t> </a:t>
            </a:r>
            <a:r>
              <a:rPr lang="en-US" sz="2400" u="sng">
                <a:solidFill>
                  <a:schemeClr val="hlink"/>
                </a:solidFill>
                <a:latin typeface="Comic Sans MS"/>
                <a:ea typeface="Comic Sans MS"/>
                <a:cs typeface="Comic Sans MS"/>
                <a:sym typeface="Comic Sans MS"/>
                <a:hlinkClick r:id="rId3"/>
              </a:rPr>
              <a:t>ajb0093@uah.edu</a:t>
            </a:r>
            <a:r>
              <a:rPr lang="en-US" sz="2400">
                <a:solidFill>
                  <a:schemeClr val="dk1"/>
                </a:solidFill>
                <a:latin typeface="Comic Sans MS"/>
                <a:ea typeface="Comic Sans MS"/>
                <a:cs typeface="Comic Sans MS"/>
                <a:sym typeface="Comic Sans MS"/>
              </a:rPr>
              <a:t>, </a:t>
            </a:r>
            <a:r>
              <a:rPr lang="en-US" sz="2400" u="sng">
                <a:solidFill>
                  <a:schemeClr val="hlink"/>
                </a:solidFill>
                <a:latin typeface="Comic Sans MS"/>
                <a:ea typeface="Comic Sans MS"/>
                <a:cs typeface="Comic Sans MS"/>
                <a:sym typeface="Comic Sans MS"/>
                <a:hlinkClick r:id="rId4"/>
              </a:rPr>
              <a:t>ncs0016@uah.edu</a:t>
            </a:r>
            <a:r>
              <a:rPr lang="en-US"/>
              <a:t>, </a:t>
            </a:r>
            <a:r>
              <a:rPr lang="en-US" sz="2400" u="sng">
                <a:solidFill>
                  <a:schemeClr val="hlink"/>
                </a:solidFill>
                <a:latin typeface="Comic Sans MS"/>
                <a:ea typeface="Comic Sans MS"/>
                <a:cs typeface="Comic Sans MS"/>
                <a:sym typeface="Comic Sans MS"/>
                <a:hlinkClick r:id="rId5"/>
              </a:rPr>
              <a:t>wpl0001@uah.edu</a:t>
            </a:r>
            <a:endParaRPr b="0" i="0" sz="2400" u="none" cap="none" strike="noStrike">
              <a:solidFill>
                <a:schemeClr val="dk1"/>
              </a:solidFill>
              <a:latin typeface="Comic Sans MS"/>
              <a:ea typeface="Comic Sans MS"/>
              <a:cs typeface="Comic Sans MS"/>
              <a:sym typeface="Comic Sans MS"/>
            </a:endParaRPr>
          </a:p>
        </p:txBody>
      </p:sp>
      <p:sp>
        <p:nvSpPr>
          <p:cNvPr id="107" name="Google Shape;107;p13"/>
          <p:cNvSpPr txBox="1"/>
          <p:nvPr>
            <p:ph type="ctrTitle"/>
          </p:nvPr>
        </p:nvSpPr>
        <p:spPr>
          <a:xfrm>
            <a:off x="2227257" y="206753"/>
            <a:ext cx="7767000" cy="16464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85000"/>
              </a:lnSpc>
              <a:spcBef>
                <a:spcPts val="0"/>
              </a:spcBef>
              <a:spcAft>
                <a:spcPts val="0"/>
              </a:spcAft>
              <a:buClr>
                <a:srgbClr val="262626"/>
              </a:buClr>
              <a:buSzPct val="100000"/>
              <a:buFont typeface="Calibri"/>
              <a:buNone/>
            </a:pPr>
            <a:r>
              <a:rPr lang="en-US" sz="4800"/>
              <a:t>Software Fuzzing Workflow &amp; Tool for Slowing Adversarial Attack Tools</a:t>
            </a:r>
            <a:endParaRPr/>
          </a:p>
        </p:txBody>
      </p:sp>
      <p:sp>
        <p:nvSpPr>
          <p:cNvPr id="108" name="Google Shape;108;p13"/>
          <p:cNvSpPr txBox="1"/>
          <p:nvPr>
            <p:ph idx="1" type="subTitle"/>
          </p:nvPr>
        </p:nvSpPr>
        <p:spPr>
          <a:xfrm>
            <a:off x="2065418" y="2103928"/>
            <a:ext cx="7767000" cy="37635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SzPts val="2400"/>
              <a:buNone/>
            </a:pPr>
            <a:r>
              <a:rPr lang="en-US"/>
              <a:t>Adam Brannon, Noah Sickels, William Lochte</a:t>
            </a:r>
            <a:endParaRPr/>
          </a:p>
          <a:p>
            <a:pPr indent="0" lvl="0" marL="0" rtl="0" algn="ctr">
              <a:lnSpc>
                <a:spcPct val="80000"/>
              </a:lnSpc>
              <a:spcBef>
                <a:spcPts val="1400"/>
              </a:spcBef>
              <a:spcAft>
                <a:spcPts val="0"/>
              </a:spcAft>
              <a:buSzPts val="2400"/>
              <a:buNone/>
            </a:pPr>
            <a:r>
              <a:rPr lang="en-US" sz="2400"/>
              <a:t>MENTOR: </a:t>
            </a:r>
            <a:r>
              <a:rPr lang="en-US"/>
              <a:t>Dr. David Coe</a:t>
            </a:r>
            <a:endParaRPr/>
          </a:p>
          <a:p>
            <a:pPr indent="0" lvl="0" marL="0" rtl="0" algn="ctr">
              <a:lnSpc>
                <a:spcPct val="80000"/>
              </a:lnSpc>
              <a:spcBef>
                <a:spcPts val="1400"/>
              </a:spcBef>
              <a:spcAft>
                <a:spcPts val="0"/>
              </a:spcAft>
              <a:buSzPts val="2400"/>
              <a:buNone/>
            </a:pPr>
            <a:r>
              <a:t/>
            </a:r>
            <a:endParaRPr sz="2400"/>
          </a:p>
          <a:p>
            <a:pPr indent="0" lvl="0" marL="0" rtl="0" algn="ctr">
              <a:lnSpc>
                <a:spcPct val="80000"/>
              </a:lnSpc>
              <a:spcBef>
                <a:spcPts val="1400"/>
              </a:spcBef>
              <a:spcAft>
                <a:spcPts val="0"/>
              </a:spcAft>
              <a:buSzPts val="2400"/>
              <a:buNone/>
            </a:pPr>
            <a:r>
              <a:t/>
            </a:r>
            <a:endParaRPr/>
          </a:p>
          <a:p>
            <a:pPr indent="0" lvl="0" marL="0" rtl="0" algn="ctr">
              <a:lnSpc>
                <a:spcPct val="80000"/>
              </a:lnSpc>
              <a:spcBef>
                <a:spcPts val="1400"/>
              </a:spcBef>
              <a:spcAft>
                <a:spcPts val="0"/>
              </a:spcAft>
              <a:buSzPts val="2400"/>
              <a:buNone/>
            </a:pPr>
            <a:r>
              <a:t/>
            </a:r>
            <a:endParaRPr/>
          </a:p>
          <a:p>
            <a:pPr indent="0" lvl="0" marL="0" rtl="0" algn="ctr">
              <a:lnSpc>
                <a:spcPct val="80000"/>
              </a:lnSpc>
              <a:spcBef>
                <a:spcPts val="1400"/>
              </a:spcBef>
              <a:spcAft>
                <a:spcPts val="0"/>
              </a:spcAft>
              <a:buSzPts val="2400"/>
              <a:buNone/>
            </a:pPr>
            <a:r>
              <a:rPr lang="en-US" sz="2400"/>
              <a:t>CPE495 COMPUTER ENGINEERING DESIGN I</a:t>
            </a:r>
            <a:br>
              <a:rPr lang="en-US" sz="2400"/>
            </a:br>
            <a:r>
              <a:rPr lang="en-US"/>
              <a:t>CPE 488: CYBERSECURITY ENGINEERING CAPSTONE I</a:t>
            </a:r>
            <a:r>
              <a:rPr lang="en-US" sz="2400"/>
              <a:t> </a:t>
            </a:r>
            <a:endParaRPr/>
          </a:p>
          <a:p>
            <a:pPr indent="0" lvl="0" marL="0" rtl="0" algn="ctr">
              <a:lnSpc>
                <a:spcPct val="80000"/>
              </a:lnSpc>
              <a:spcBef>
                <a:spcPts val="1400"/>
              </a:spcBef>
              <a:spcAft>
                <a:spcPts val="0"/>
              </a:spcAft>
              <a:buSzPts val="2400"/>
              <a:buNone/>
            </a:pPr>
            <a:r>
              <a:rPr lang="en-US" sz="2400"/>
              <a:t>ELECTRICAL AND COMPUTER ENGINEERING </a:t>
            </a:r>
            <a:br>
              <a:rPr lang="en-US" sz="2400"/>
            </a:br>
            <a:r>
              <a:rPr lang="en-US" sz="2400"/>
              <a:t>UNIVERSITY OF ALABAMA IN HUNTSVILLE</a:t>
            </a:r>
            <a:endParaRPr/>
          </a:p>
        </p:txBody>
      </p:sp>
      <p:sp>
        <p:nvSpPr>
          <p:cNvPr id="109" name="Google Shape;109;p13"/>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idx="1" type="body"/>
          </p:nvPr>
        </p:nvSpPr>
        <p:spPr>
          <a:xfrm>
            <a:off x="253219" y="1041866"/>
            <a:ext cx="11603700" cy="5117700"/>
          </a:xfrm>
          <a:prstGeom prst="rect">
            <a:avLst/>
          </a:prstGeom>
          <a:noFill/>
          <a:ln>
            <a:noFill/>
          </a:ln>
        </p:spPr>
        <p:txBody>
          <a:bodyPr anchorCtr="0" anchor="t" bIns="45700" lIns="0" spcFirstLastPara="1" rIns="0" wrap="square" tIns="45700">
            <a:normAutofit lnSpcReduction="10000"/>
          </a:bodyPr>
          <a:lstStyle/>
          <a:p>
            <a:pPr indent="-381000" lvl="0" marL="457200" rtl="0" algn="l">
              <a:spcBef>
                <a:spcPts val="400"/>
              </a:spcBef>
              <a:spcAft>
                <a:spcPts val="0"/>
              </a:spcAft>
              <a:buSzPts val="2400"/>
              <a:buChar char="●"/>
            </a:pPr>
            <a:r>
              <a:rPr b="1" lang="en-US"/>
              <a:t>IMMIX-Intrusion Detection &amp; Prevention Systems</a:t>
            </a:r>
            <a:r>
              <a:rPr lang="en-US"/>
              <a:t>, </a:t>
            </a:r>
            <a:r>
              <a:rPr i="1" lang="en-US"/>
              <a:t>Cylance Inc.</a:t>
            </a:r>
            <a:endParaRPr/>
          </a:p>
          <a:p>
            <a:pPr indent="-381000" lvl="1" marL="914400" rtl="0" algn="l">
              <a:spcBef>
                <a:spcPts val="0"/>
              </a:spcBef>
              <a:spcAft>
                <a:spcPts val="0"/>
              </a:spcAft>
              <a:buSzPts val="2400"/>
              <a:buChar char="○"/>
            </a:pPr>
            <a:r>
              <a:rPr lang="en-US"/>
              <a:t>Endpoint detection and response utilizing machine learning.</a:t>
            </a:r>
            <a:endParaRPr/>
          </a:p>
          <a:p>
            <a:pPr indent="0" lvl="0" marL="0" rtl="0" algn="l">
              <a:spcBef>
                <a:spcPts val="400"/>
              </a:spcBef>
              <a:spcAft>
                <a:spcPts val="0"/>
              </a:spcAft>
              <a:buNone/>
            </a:pPr>
            <a:r>
              <a:t/>
            </a:r>
            <a:endParaRPr/>
          </a:p>
          <a:p>
            <a:pPr indent="-381000" lvl="0" marL="457200" rtl="0" algn="l">
              <a:spcBef>
                <a:spcPts val="400"/>
              </a:spcBef>
              <a:spcAft>
                <a:spcPts val="0"/>
              </a:spcAft>
              <a:buSzPts val="2400"/>
              <a:buChar char="●"/>
            </a:pPr>
            <a:r>
              <a:rPr b="1" lang="en-US"/>
              <a:t>“Detection of Anomalies, Threat Indicators, &amp; Threats to Network Security”</a:t>
            </a:r>
            <a:r>
              <a:rPr lang="en-US"/>
              <a:t>, </a:t>
            </a:r>
            <a:r>
              <a:rPr i="1" lang="en-US"/>
              <a:t>Splunk</a:t>
            </a:r>
            <a:endParaRPr i="1"/>
          </a:p>
          <a:p>
            <a:pPr indent="-381000" lvl="1" marL="914400" rtl="0" algn="l">
              <a:spcBef>
                <a:spcPts val="0"/>
              </a:spcBef>
              <a:spcAft>
                <a:spcPts val="0"/>
              </a:spcAft>
              <a:buSzPts val="2400"/>
              <a:buChar char="○"/>
            </a:pPr>
            <a:r>
              <a:rPr lang="en-US"/>
              <a:t>Methodology for detecting anomalies in activity on a computer network by processing, using a plurality of machine-learning anomaly models to identify, generate, and process anomaly data. </a:t>
            </a:r>
            <a:endParaRPr/>
          </a:p>
          <a:p>
            <a:pPr indent="0" lvl="0" marL="0" rtl="0" algn="l">
              <a:spcBef>
                <a:spcPts val="400"/>
              </a:spcBef>
              <a:spcAft>
                <a:spcPts val="0"/>
              </a:spcAft>
              <a:buNone/>
            </a:pPr>
            <a:r>
              <a:t/>
            </a:r>
            <a:endParaRPr/>
          </a:p>
          <a:p>
            <a:pPr indent="-381000" lvl="0" marL="457200" rtl="0" algn="l">
              <a:spcBef>
                <a:spcPts val="400"/>
              </a:spcBef>
              <a:spcAft>
                <a:spcPts val="0"/>
              </a:spcAft>
              <a:buSzPts val="2400"/>
              <a:buChar char="●"/>
            </a:pPr>
            <a:r>
              <a:rPr b="1" lang="en-US"/>
              <a:t>Automated Analysis using Sandbox &amp; Machine Learning Classification </a:t>
            </a:r>
            <a:r>
              <a:rPr i="1" lang="en-US"/>
              <a:t>Veracode Inc.</a:t>
            </a:r>
            <a:endParaRPr i="1"/>
          </a:p>
          <a:p>
            <a:pPr indent="-381000" lvl="1" marL="914400" rtl="0" algn="l">
              <a:spcBef>
                <a:spcPts val="0"/>
              </a:spcBef>
              <a:spcAft>
                <a:spcPts val="0"/>
              </a:spcAft>
              <a:buSzPts val="2400"/>
              <a:buChar char="○"/>
            </a:pPr>
            <a:r>
              <a:rPr lang="en-US"/>
              <a:t>Methodology for automated behavioral and static analysis using a sandboxed environment and machine learning detection.</a:t>
            </a:r>
            <a:endParaRPr/>
          </a:p>
          <a:p>
            <a:pPr indent="0" lvl="0" marL="0" rtl="0" algn="l">
              <a:spcBef>
                <a:spcPts val="400"/>
              </a:spcBef>
              <a:spcAft>
                <a:spcPts val="0"/>
              </a:spcAft>
              <a:buNone/>
            </a:pPr>
            <a:r>
              <a:t/>
            </a:r>
            <a:endParaRPr sz="1800"/>
          </a:p>
          <a:p>
            <a:pPr indent="0" lvl="0" marL="0" rtl="0" algn="l">
              <a:spcBef>
                <a:spcPts val="400"/>
              </a:spcBef>
              <a:spcAft>
                <a:spcPts val="0"/>
              </a:spcAft>
              <a:buNone/>
            </a:pPr>
            <a:r>
              <a:t/>
            </a:r>
            <a:endParaRPr sz="1800"/>
          </a:p>
          <a:p>
            <a:pPr indent="-457200" lvl="0" marL="457200" rtl="0" algn="l">
              <a:spcBef>
                <a:spcPts val="400"/>
              </a:spcBef>
              <a:spcAft>
                <a:spcPts val="0"/>
              </a:spcAft>
              <a:buNone/>
            </a:pPr>
            <a:r>
              <a:rPr lang="en-US" sz="1700"/>
              <a:t>IMMIX, Rahul C. Kashyap, Vadmin D. Kotov, Samuel J. Oswald, 2018, ID: EP3568792B1</a:t>
            </a:r>
            <a:endParaRPr sz="1700"/>
          </a:p>
          <a:p>
            <a:pPr indent="-457200" lvl="0" marL="457200" rtl="0" algn="l">
              <a:spcBef>
                <a:spcPts val="400"/>
              </a:spcBef>
              <a:spcAft>
                <a:spcPts val="0"/>
              </a:spcAft>
              <a:buNone/>
            </a:pPr>
            <a:r>
              <a:rPr lang="en-US" sz="1700"/>
              <a:t>Splunk Security Platform, Sudhakar Muddu, Christos Tryfonas, 2019, ID: US20190342311A1</a:t>
            </a:r>
            <a:endParaRPr sz="1700"/>
          </a:p>
          <a:p>
            <a:pPr indent="-457200" lvl="0" marL="457200" rtl="0" algn="l">
              <a:spcBef>
                <a:spcPts val="400"/>
              </a:spcBef>
              <a:spcAft>
                <a:spcPts val="0"/>
              </a:spcAft>
              <a:buNone/>
            </a:pPr>
            <a:r>
              <a:rPr lang="en-US" sz="1700"/>
              <a:t>Veracode Automated Analysis Methodology, Theodora H. Titonis, Nelson R. Manohar-Alers, Christopher J. Wysopal, 2017, ID: EP2610776B1</a:t>
            </a:r>
            <a:endParaRPr sz="1700"/>
          </a:p>
        </p:txBody>
      </p:sp>
      <p:sp>
        <p:nvSpPr>
          <p:cNvPr id="180" name="Google Shape;180;p22"/>
          <p:cNvSpPr txBox="1"/>
          <p:nvPr>
            <p:ph type="title"/>
          </p:nvPr>
        </p:nvSpPr>
        <p:spPr>
          <a:xfrm>
            <a:off x="253219" y="99632"/>
            <a:ext cx="10058400" cy="784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lang="en-US"/>
              <a:t>Existing Patents</a:t>
            </a:r>
            <a:endParaRPr/>
          </a:p>
        </p:txBody>
      </p:sp>
      <p:sp>
        <p:nvSpPr>
          <p:cNvPr id="181" name="Google Shape;181;p22"/>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sp>
        <p:nvSpPr>
          <p:cNvPr id="182" name="Google Shape;182;p22"/>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253219" y="99632"/>
            <a:ext cx="10058400" cy="784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lang="en-US"/>
              <a:t>Possible Approaches</a:t>
            </a:r>
            <a:endParaRPr/>
          </a:p>
        </p:txBody>
      </p:sp>
      <p:sp>
        <p:nvSpPr>
          <p:cNvPr id="188" name="Google Shape;188;p23"/>
          <p:cNvSpPr txBox="1"/>
          <p:nvPr>
            <p:ph idx="1" type="body"/>
          </p:nvPr>
        </p:nvSpPr>
        <p:spPr>
          <a:xfrm>
            <a:off x="295725" y="1113100"/>
            <a:ext cx="11603700" cy="4839900"/>
          </a:xfrm>
          <a:prstGeom prst="rect">
            <a:avLst/>
          </a:prstGeom>
          <a:noFill/>
          <a:ln>
            <a:noFill/>
          </a:ln>
        </p:spPr>
        <p:txBody>
          <a:bodyPr anchorCtr="0" anchor="t" bIns="45700" lIns="0" spcFirstLastPara="1" rIns="0" wrap="square" tIns="45700">
            <a:noAutofit/>
          </a:bodyPr>
          <a:lstStyle/>
          <a:p>
            <a:pPr indent="-152400" lvl="0" marL="91440" rtl="0" algn="l">
              <a:lnSpc>
                <a:spcPct val="90000"/>
              </a:lnSpc>
              <a:spcBef>
                <a:spcPts val="0"/>
              </a:spcBef>
              <a:spcAft>
                <a:spcPts val="0"/>
              </a:spcAft>
              <a:buSzPts val="2400"/>
              <a:buChar char="●"/>
            </a:pPr>
            <a:r>
              <a:rPr lang="en-US"/>
              <a:t>  </a:t>
            </a:r>
            <a:r>
              <a:rPr b="1" lang="en-US"/>
              <a:t>Smart Fuzzing</a:t>
            </a:r>
            <a:endParaRPr b="1"/>
          </a:p>
          <a:p>
            <a:pPr indent="-182880" lvl="1" marL="384048" rtl="0" algn="l">
              <a:lnSpc>
                <a:spcPct val="90000"/>
              </a:lnSpc>
              <a:spcBef>
                <a:spcPts val="0"/>
              </a:spcBef>
              <a:spcAft>
                <a:spcPts val="0"/>
              </a:spcAft>
              <a:buSzPts val="2400"/>
              <a:buChar char="○"/>
            </a:pPr>
            <a:r>
              <a:rPr lang="en-US"/>
              <a:t> Uses built-in intelligence</a:t>
            </a:r>
            <a:endParaRPr/>
          </a:p>
          <a:p>
            <a:pPr indent="-182880" lvl="1" marL="384048" rtl="0" algn="l">
              <a:lnSpc>
                <a:spcPct val="90000"/>
              </a:lnSpc>
              <a:spcBef>
                <a:spcPts val="0"/>
              </a:spcBef>
              <a:spcAft>
                <a:spcPts val="0"/>
              </a:spcAft>
              <a:buSzPts val="2400"/>
              <a:buChar char="○"/>
            </a:pPr>
            <a:r>
              <a:rPr lang="en-US"/>
              <a:t> Achieves higher code coverage</a:t>
            </a:r>
            <a:endParaRPr/>
          </a:p>
          <a:p>
            <a:pPr indent="-182880" lvl="1" marL="384048" rtl="0" algn="l">
              <a:lnSpc>
                <a:spcPct val="90000"/>
              </a:lnSpc>
              <a:spcBef>
                <a:spcPts val="0"/>
              </a:spcBef>
              <a:spcAft>
                <a:spcPts val="0"/>
              </a:spcAft>
              <a:buSzPts val="2400"/>
              <a:buChar char="○"/>
            </a:pPr>
            <a:r>
              <a:rPr lang="en-US"/>
              <a:t> More efficient in terms of computation and time</a:t>
            </a:r>
            <a:endParaRPr/>
          </a:p>
          <a:p>
            <a:pPr indent="0" lvl="0" marL="0" rtl="0" algn="l">
              <a:lnSpc>
                <a:spcPct val="90000"/>
              </a:lnSpc>
              <a:spcBef>
                <a:spcPts val="0"/>
              </a:spcBef>
              <a:spcAft>
                <a:spcPts val="0"/>
              </a:spcAft>
              <a:buNone/>
            </a:pPr>
            <a:r>
              <a:t/>
            </a:r>
            <a:endParaRPr/>
          </a:p>
          <a:p>
            <a:pPr indent="-152400" lvl="0" marL="91440" rtl="0" algn="l">
              <a:lnSpc>
                <a:spcPct val="90000"/>
              </a:lnSpc>
              <a:spcBef>
                <a:spcPts val="0"/>
              </a:spcBef>
              <a:spcAft>
                <a:spcPts val="0"/>
              </a:spcAft>
              <a:buSzPts val="2400"/>
              <a:buChar char="●"/>
            </a:pPr>
            <a:r>
              <a:rPr lang="en-US"/>
              <a:t>  </a:t>
            </a:r>
            <a:r>
              <a:rPr b="1" lang="en-US"/>
              <a:t>Dumb Fuzzing</a:t>
            </a:r>
            <a:endParaRPr b="1"/>
          </a:p>
          <a:p>
            <a:pPr indent="-182880" lvl="1" marL="384048" rtl="0" algn="l">
              <a:lnSpc>
                <a:spcPct val="90000"/>
              </a:lnSpc>
              <a:spcBef>
                <a:spcPts val="0"/>
              </a:spcBef>
              <a:spcAft>
                <a:spcPts val="0"/>
              </a:spcAft>
              <a:buSzPts val="2400"/>
              <a:buChar char="○"/>
            </a:pPr>
            <a:r>
              <a:rPr lang="en-US"/>
              <a:t> Generates completely random input</a:t>
            </a:r>
            <a:endParaRPr/>
          </a:p>
          <a:p>
            <a:pPr indent="-182880" lvl="1" marL="384048" rtl="0" algn="l">
              <a:lnSpc>
                <a:spcPct val="90000"/>
              </a:lnSpc>
              <a:spcBef>
                <a:spcPts val="0"/>
              </a:spcBef>
              <a:spcAft>
                <a:spcPts val="0"/>
              </a:spcAft>
              <a:buSzPts val="2400"/>
              <a:buChar char="○"/>
            </a:pPr>
            <a:r>
              <a:rPr lang="en-US"/>
              <a:t> May uncover bugs more readily</a:t>
            </a:r>
            <a:endParaRPr/>
          </a:p>
          <a:p>
            <a:pPr indent="-182880" lvl="1" marL="384048" rtl="0" algn="l">
              <a:lnSpc>
                <a:spcPct val="90000"/>
              </a:lnSpc>
              <a:spcBef>
                <a:spcPts val="0"/>
              </a:spcBef>
              <a:spcAft>
                <a:spcPts val="0"/>
              </a:spcAft>
              <a:buSzPts val="2400"/>
              <a:buChar char="○"/>
            </a:pPr>
            <a:r>
              <a:rPr lang="en-US"/>
              <a:t> Time and computationally intensive</a:t>
            </a:r>
            <a:endParaRPr/>
          </a:p>
          <a:p>
            <a:pPr indent="0" lvl="0" marL="91440" rtl="0" algn="l">
              <a:lnSpc>
                <a:spcPct val="90000"/>
              </a:lnSpc>
              <a:spcBef>
                <a:spcPts val="0"/>
              </a:spcBef>
              <a:spcAft>
                <a:spcPts val="0"/>
              </a:spcAft>
              <a:buNone/>
            </a:pPr>
            <a:r>
              <a:t/>
            </a:r>
            <a:endParaRPr/>
          </a:p>
          <a:p>
            <a:pPr indent="-152400" lvl="0" marL="91440" rtl="0" algn="l">
              <a:lnSpc>
                <a:spcPct val="90000"/>
              </a:lnSpc>
              <a:spcBef>
                <a:spcPts val="0"/>
              </a:spcBef>
              <a:spcAft>
                <a:spcPts val="0"/>
              </a:spcAft>
              <a:buSzPts val="2400"/>
              <a:buChar char="●"/>
            </a:pPr>
            <a:r>
              <a:rPr lang="en-US"/>
              <a:t>  </a:t>
            </a:r>
            <a:r>
              <a:rPr b="1" lang="en-US"/>
              <a:t>Comparison</a:t>
            </a:r>
            <a:endParaRPr b="1"/>
          </a:p>
          <a:p>
            <a:pPr indent="-182880" lvl="1" marL="384048" rtl="0" algn="l">
              <a:lnSpc>
                <a:spcPct val="90000"/>
              </a:lnSpc>
              <a:spcBef>
                <a:spcPts val="0"/>
              </a:spcBef>
              <a:spcAft>
                <a:spcPts val="0"/>
              </a:spcAft>
              <a:buSzPts val="2400"/>
              <a:buChar char="○"/>
            </a:pPr>
            <a:r>
              <a:rPr lang="en-US"/>
              <a:t> Smart fuzzers focus on specific areas of code</a:t>
            </a:r>
            <a:endParaRPr/>
          </a:p>
          <a:p>
            <a:pPr indent="-182880" lvl="1" marL="384048" rtl="0" algn="l">
              <a:spcBef>
                <a:spcPts val="0"/>
              </a:spcBef>
              <a:spcAft>
                <a:spcPts val="0"/>
              </a:spcAft>
              <a:buSzPts val="2400"/>
              <a:buChar char="○"/>
            </a:pPr>
            <a:r>
              <a:rPr lang="en-US"/>
              <a:t> Smart fuzzers are generally more favorable due to efficiency</a:t>
            </a:r>
            <a:endParaRPr/>
          </a:p>
          <a:p>
            <a:pPr indent="-182880" lvl="1" marL="384048" rtl="0" algn="l">
              <a:lnSpc>
                <a:spcPct val="90000"/>
              </a:lnSpc>
              <a:spcBef>
                <a:spcPts val="0"/>
              </a:spcBef>
              <a:spcAft>
                <a:spcPts val="0"/>
              </a:spcAft>
              <a:buSzPts val="2400"/>
              <a:buChar char="○"/>
            </a:pPr>
            <a:r>
              <a:rPr lang="en-US"/>
              <a:t> Dumb fuzzers explore broader possibilities</a:t>
            </a:r>
            <a:endParaRPr/>
          </a:p>
          <a:p>
            <a:pPr indent="0" lvl="0" marL="384048"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1600"/>
              </a:spcBef>
              <a:spcAft>
                <a:spcPts val="0"/>
              </a:spcAft>
              <a:buNone/>
            </a:pPr>
            <a:r>
              <a:t/>
            </a:r>
            <a:endParaRPr/>
          </a:p>
        </p:txBody>
      </p:sp>
      <p:sp>
        <p:nvSpPr>
          <p:cNvPr id="189" name="Google Shape;189;p23"/>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sp>
        <p:nvSpPr>
          <p:cNvPr id="190" name="Google Shape;190;p23"/>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253219" y="99632"/>
            <a:ext cx="10058400" cy="784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Possible Fuzzing Targets</a:t>
            </a:r>
            <a:endParaRPr/>
          </a:p>
        </p:txBody>
      </p:sp>
      <p:sp>
        <p:nvSpPr>
          <p:cNvPr id="197" name="Google Shape;197;p24"/>
          <p:cNvSpPr txBox="1"/>
          <p:nvPr>
            <p:ph idx="1" type="body"/>
          </p:nvPr>
        </p:nvSpPr>
        <p:spPr>
          <a:xfrm>
            <a:off x="253225" y="1041875"/>
            <a:ext cx="7007400" cy="1904700"/>
          </a:xfrm>
          <a:prstGeom prst="rect">
            <a:avLst/>
          </a:prstGeom>
        </p:spPr>
        <p:txBody>
          <a:bodyPr anchorCtr="0" anchor="t" bIns="45700" lIns="0" spcFirstLastPara="1" rIns="0" wrap="square" tIns="45700">
            <a:normAutofit/>
          </a:bodyPr>
          <a:lstStyle/>
          <a:p>
            <a:pPr indent="-381000" lvl="0" marL="457200" rtl="0" algn="l">
              <a:spcBef>
                <a:spcPts val="1200"/>
              </a:spcBef>
              <a:spcAft>
                <a:spcPts val="0"/>
              </a:spcAft>
              <a:buSzPts val="2400"/>
              <a:buChar char="●"/>
            </a:pPr>
            <a:r>
              <a:rPr b="1" lang="en-US"/>
              <a:t>Masscan</a:t>
            </a:r>
            <a:r>
              <a:rPr lang="en-US"/>
              <a:t>, </a:t>
            </a:r>
            <a:r>
              <a:rPr i="1" lang="en-US"/>
              <a:t>asynchronous port scanner </a:t>
            </a:r>
            <a:r>
              <a:rPr lang="en-US"/>
              <a:t>- 99.8% C</a:t>
            </a:r>
            <a:endParaRPr/>
          </a:p>
          <a:p>
            <a:pPr indent="-381000" lvl="0" marL="457200" rtl="0" algn="l">
              <a:spcBef>
                <a:spcPts val="0"/>
              </a:spcBef>
              <a:spcAft>
                <a:spcPts val="0"/>
              </a:spcAft>
              <a:buSzPts val="2400"/>
              <a:buChar char="●"/>
            </a:pPr>
            <a:r>
              <a:rPr b="1" lang="en-US"/>
              <a:t>Aircrack-ng</a:t>
            </a:r>
            <a:r>
              <a:rPr lang="en-US"/>
              <a:t>, </a:t>
            </a:r>
            <a:r>
              <a:rPr i="1" lang="en-US"/>
              <a:t>WiFi security auditing suite</a:t>
            </a:r>
            <a:r>
              <a:rPr lang="en-US"/>
              <a:t> - 71.9% C</a:t>
            </a:r>
            <a:endParaRPr/>
          </a:p>
          <a:p>
            <a:pPr indent="-381000" lvl="0" marL="457200" rtl="0" algn="l">
              <a:spcBef>
                <a:spcPts val="0"/>
              </a:spcBef>
              <a:spcAft>
                <a:spcPts val="0"/>
              </a:spcAft>
              <a:buSzPts val="2400"/>
              <a:buChar char="●"/>
            </a:pPr>
            <a:r>
              <a:rPr b="1" lang="en-US"/>
              <a:t>Medusa</a:t>
            </a:r>
            <a:r>
              <a:rPr lang="en-US"/>
              <a:t>, </a:t>
            </a:r>
            <a:r>
              <a:rPr i="1" lang="en-US"/>
              <a:t>login brute-forcer</a:t>
            </a:r>
            <a:r>
              <a:rPr lang="en-US"/>
              <a:t> - 69.8% C</a:t>
            </a:r>
            <a:endParaRPr/>
          </a:p>
          <a:p>
            <a:pPr indent="-381000" lvl="0" marL="457200" rtl="0" algn="l">
              <a:spcBef>
                <a:spcPts val="0"/>
              </a:spcBef>
              <a:spcAft>
                <a:spcPts val="0"/>
              </a:spcAft>
              <a:buSzPts val="2400"/>
              <a:buChar char="●"/>
            </a:pPr>
            <a:r>
              <a:rPr b="1" lang="en-US"/>
              <a:t>Reaver</a:t>
            </a:r>
            <a:r>
              <a:rPr lang="en-US"/>
              <a:t>, </a:t>
            </a:r>
            <a:r>
              <a:rPr i="1" lang="en-US"/>
              <a:t>WPS brute-forcer </a:t>
            </a:r>
            <a:r>
              <a:rPr lang="en-US"/>
              <a:t>- 99.4% C</a:t>
            </a:r>
            <a:endParaRPr/>
          </a:p>
          <a:p>
            <a:pPr indent="-381000" lvl="0" marL="457200" rtl="0" algn="l">
              <a:spcBef>
                <a:spcPts val="0"/>
              </a:spcBef>
              <a:spcAft>
                <a:spcPts val="0"/>
              </a:spcAft>
              <a:buSzPts val="2400"/>
              <a:buChar char="●"/>
            </a:pPr>
            <a:r>
              <a:rPr b="1" lang="en-US"/>
              <a:t>Yersinia</a:t>
            </a:r>
            <a:r>
              <a:rPr lang="en-US"/>
              <a:t>, </a:t>
            </a:r>
            <a:r>
              <a:rPr i="1" lang="en-US"/>
              <a:t>framework for layer-2 attacks</a:t>
            </a:r>
            <a:r>
              <a:rPr lang="en-US"/>
              <a:t> - 95.9% C</a:t>
            </a:r>
            <a:endParaRPr/>
          </a:p>
        </p:txBody>
      </p:sp>
      <p:graphicFrame>
        <p:nvGraphicFramePr>
          <p:cNvPr id="198" name="Google Shape;198;p24"/>
          <p:cNvGraphicFramePr/>
          <p:nvPr/>
        </p:nvGraphicFramePr>
        <p:xfrm>
          <a:off x="845350" y="2898375"/>
          <a:ext cx="3000000" cy="3000000"/>
        </p:xfrm>
        <a:graphic>
          <a:graphicData uri="http://schemas.openxmlformats.org/drawingml/2006/table">
            <a:tbl>
              <a:tblPr>
                <a:noFill/>
                <a:tableStyleId>{6169EC5C-E8DA-406D-BC2D-DA5864814565}</a:tableStyleId>
              </a:tblPr>
              <a:tblGrid>
                <a:gridCol w="2571750"/>
                <a:gridCol w="2571750"/>
                <a:gridCol w="2571750"/>
                <a:gridCol w="2571750"/>
              </a:tblGrid>
              <a:tr h="650800">
                <a:tc>
                  <a:txBody>
                    <a:bodyPr/>
                    <a:lstStyle/>
                    <a:p>
                      <a:pPr indent="0" lvl="0" marL="0" rtl="0" algn="l">
                        <a:spcBef>
                          <a:spcPts val="0"/>
                        </a:spcBef>
                        <a:spcAft>
                          <a:spcPts val="0"/>
                        </a:spcAft>
                        <a:buNone/>
                      </a:pPr>
                      <a:r>
                        <a:rPr b="1" lang="en-US" sz="1800"/>
                        <a:t>Tool</a:t>
                      </a:r>
                      <a:endParaRPr b="1" sz="1800"/>
                    </a:p>
                  </a:txBody>
                  <a:tcPr marT="91425" marB="91425" marR="91425" marL="91425"/>
                </a:tc>
                <a:tc>
                  <a:txBody>
                    <a:bodyPr/>
                    <a:lstStyle/>
                    <a:p>
                      <a:pPr indent="0" lvl="0" marL="0" rtl="0" algn="l">
                        <a:spcBef>
                          <a:spcPts val="0"/>
                        </a:spcBef>
                        <a:spcAft>
                          <a:spcPts val="0"/>
                        </a:spcAft>
                        <a:buNone/>
                      </a:pPr>
                      <a:r>
                        <a:rPr b="1" lang="en-US" sz="1800"/>
                        <a:t>Est. </a:t>
                      </a:r>
                      <a:r>
                        <a:rPr b="1" lang="en-US" sz="1800"/>
                        <a:t>Importance</a:t>
                      </a:r>
                      <a:endParaRPr b="1" sz="1800"/>
                    </a:p>
                  </a:txBody>
                  <a:tcPr marT="91425" marB="91425" marR="91425" marL="91425"/>
                </a:tc>
                <a:tc>
                  <a:txBody>
                    <a:bodyPr/>
                    <a:lstStyle/>
                    <a:p>
                      <a:pPr indent="0" lvl="0" marL="0" rtl="0" algn="l">
                        <a:spcBef>
                          <a:spcPts val="0"/>
                        </a:spcBef>
                        <a:spcAft>
                          <a:spcPts val="0"/>
                        </a:spcAft>
                        <a:buNone/>
                      </a:pPr>
                      <a:r>
                        <a:rPr b="1" lang="en-US" sz="1800"/>
                        <a:t>Est. </a:t>
                      </a:r>
                      <a:r>
                        <a:rPr b="1" lang="en-US" sz="1800"/>
                        <a:t>Likelihood of Vulnerability</a:t>
                      </a:r>
                      <a:endParaRPr b="1" sz="1800"/>
                    </a:p>
                  </a:txBody>
                  <a:tcPr marT="91425" marB="91425" marR="91425" marL="91425"/>
                </a:tc>
                <a:tc>
                  <a:txBody>
                    <a:bodyPr/>
                    <a:lstStyle/>
                    <a:p>
                      <a:pPr indent="0" lvl="0" marL="0" rtl="0" algn="l">
                        <a:spcBef>
                          <a:spcPts val="0"/>
                        </a:spcBef>
                        <a:spcAft>
                          <a:spcPts val="0"/>
                        </a:spcAft>
                        <a:buNone/>
                      </a:pPr>
                      <a:r>
                        <a:rPr b="1" lang="en-US" sz="1800"/>
                        <a:t>Priority</a:t>
                      </a:r>
                      <a:endParaRPr b="1" sz="1800"/>
                    </a:p>
                  </a:txBody>
                  <a:tcPr marT="91425" marB="91425" marR="91425" marL="91425"/>
                </a:tc>
              </a:tr>
              <a:tr h="406725">
                <a:tc>
                  <a:txBody>
                    <a:bodyPr/>
                    <a:lstStyle/>
                    <a:p>
                      <a:pPr indent="0" lvl="0" marL="0" rtl="0" algn="l">
                        <a:spcBef>
                          <a:spcPts val="0"/>
                        </a:spcBef>
                        <a:spcAft>
                          <a:spcPts val="0"/>
                        </a:spcAft>
                        <a:buNone/>
                      </a:pPr>
                      <a:r>
                        <a:rPr lang="en-US" sz="1800"/>
                        <a:t>Aircrack-ng</a:t>
                      </a:r>
                      <a:endParaRPr sz="1800"/>
                    </a:p>
                  </a:txBody>
                  <a:tcPr marT="91425" marB="91425" marR="91425" marL="91425"/>
                </a:tc>
                <a:tc>
                  <a:txBody>
                    <a:bodyPr/>
                    <a:lstStyle/>
                    <a:p>
                      <a:pPr indent="0" lvl="0" marL="0" rtl="0" algn="l">
                        <a:spcBef>
                          <a:spcPts val="0"/>
                        </a:spcBef>
                        <a:spcAft>
                          <a:spcPts val="0"/>
                        </a:spcAft>
                        <a:buNone/>
                      </a:pPr>
                      <a:r>
                        <a:rPr lang="en-US" sz="1800"/>
                        <a:t>5</a:t>
                      </a:r>
                      <a:endParaRPr sz="1800"/>
                    </a:p>
                  </a:txBody>
                  <a:tcPr marT="91425" marB="91425" marR="91425" marL="91425"/>
                </a:tc>
                <a:tc>
                  <a:txBody>
                    <a:bodyPr/>
                    <a:lstStyle/>
                    <a:p>
                      <a:pPr indent="0" lvl="0" marL="0" rtl="0" algn="l">
                        <a:spcBef>
                          <a:spcPts val="0"/>
                        </a:spcBef>
                        <a:spcAft>
                          <a:spcPts val="0"/>
                        </a:spcAft>
                        <a:buNone/>
                      </a:pPr>
                      <a:r>
                        <a:rPr lang="en-US" sz="1800"/>
                        <a:t>3</a:t>
                      </a:r>
                      <a:endParaRPr sz="1800"/>
                    </a:p>
                  </a:txBody>
                  <a:tcPr marT="91425" marB="91425" marR="91425" marL="91425"/>
                </a:tc>
                <a:tc>
                  <a:txBody>
                    <a:bodyPr/>
                    <a:lstStyle/>
                    <a:p>
                      <a:pPr indent="0" lvl="0" marL="0" rtl="0" algn="l">
                        <a:spcBef>
                          <a:spcPts val="0"/>
                        </a:spcBef>
                        <a:spcAft>
                          <a:spcPts val="0"/>
                        </a:spcAft>
                        <a:buNone/>
                      </a:pPr>
                      <a:r>
                        <a:rPr lang="en-US" sz="1800"/>
                        <a:t>15</a:t>
                      </a:r>
                      <a:endParaRPr sz="1800"/>
                    </a:p>
                  </a:txBody>
                  <a:tcPr marT="91425" marB="91425" marR="91425" marL="91425"/>
                </a:tc>
              </a:tr>
              <a:tr h="406725">
                <a:tc>
                  <a:txBody>
                    <a:bodyPr/>
                    <a:lstStyle/>
                    <a:p>
                      <a:pPr indent="0" lvl="0" marL="0" rtl="0" algn="l">
                        <a:spcBef>
                          <a:spcPts val="0"/>
                        </a:spcBef>
                        <a:spcAft>
                          <a:spcPts val="0"/>
                        </a:spcAft>
                        <a:buNone/>
                      </a:pPr>
                      <a:r>
                        <a:rPr lang="en-US" sz="1800"/>
                        <a:t>Reaver</a:t>
                      </a:r>
                      <a:endParaRPr sz="1800"/>
                    </a:p>
                  </a:txBody>
                  <a:tcPr marT="91425" marB="91425" marR="91425" marL="91425"/>
                </a:tc>
                <a:tc>
                  <a:txBody>
                    <a:bodyPr/>
                    <a:lstStyle/>
                    <a:p>
                      <a:pPr indent="0" lvl="0" marL="0" rtl="0" algn="l">
                        <a:spcBef>
                          <a:spcPts val="0"/>
                        </a:spcBef>
                        <a:spcAft>
                          <a:spcPts val="0"/>
                        </a:spcAft>
                        <a:buNone/>
                      </a:pPr>
                      <a:r>
                        <a:rPr lang="en-US" sz="1800"/>
                        <a:t>3</a:t>
                      </a:r>
                      <a:endParaRPr sz="1800"/>
                    </a:p>
                  </a:txBody>
                  <a:tcPr marT="91425" marB="91425" marR="91425" marL="91425"/>
                </a:tc>
                <a:tc>
                  <a:txBody>
                    <a:bodyPr/>
                    <a:lstStyle/>
                    <a:p>
                      <a:pPr indent="0" lvl="0" marL="0" rtl="0" algn="l">
                        <a:spcBef>
                          <a:spcPts val="0"/>
                        </a:spcBef>
                        <a:spcAft>
                          <a:spcPts val="0"/>
                        </a:spcAft>
                        <a:buNone/>
                      </a:pPr>
                      <a:r>
                        <a:rPr lang="en-US" sz="1800"/>
                        <a:t>4</a:t>
                      </a:r>
                      <a:endParaRPr sz="1800"/>
                    </a:p>
                  </a:txBody>
                  <a:tcPr marT="91425" marB="91425" marR="91425" marL="91425"/>
                </a:tc>
                <a:tc>
                  <a:txBody>
                    <a:bodyPr/>
                    <a:lstStyle/>
                    <a:p>
                      <a:pPr indent="0" lvl="0" marL="0" rtl="0" algn="l">
                        <a:spcBef>
                          <a:spcPts val="0"/>
                        </a:spcBef>
                        <a:spcAft>
                          <a:spcPts val="0"/>
                        </a:spcAft>
                        <a:buNone/>
                      </a:pPr>
                      <a:r>
                        <a:rPr lang="en-US" sz="1800"/>
                        <a:t>12</a:t>
                      </a:r>
                      <a:endParaRPr sz="1800"/>
                    </a:p>
                  </a:txBody>
                  <a:tcPr marT="91425" marB="91425" marR="91425" marL="91425"/>
                </a:tc>
              </a:tr>
              <a:tr h="406725">
                <a:tc>
                  <a:txBody>
                    <a:bodyPr/>
                    <a:lstStyle/>
                    <a:p>
                      <a:pPr indent="0" lvl="0" marL="0" rtl="0" algn="l">
                        <a:spcBef>
                          <a:spcPts val="0"/>
                        </a:spcBef>
                        <a:spcAft>
                          <a:spcPts val="0"/>
                        </a:spcAft>
                        <a:buNone/>
                      </a:pPr>
                      <a:r>
                        <a:rPr lang="en-US" sz="1800"/>
                        <a:t>Yersinia</a:t>
                      </a:r>
                      <a:endParaRPr sz="1800"/>
                    </a:p>
                  </a:txBody>
                  <a:tcPr marT="91425" marB="91425" marR="91425" marL="91425"/>
                </a:tc>
                <a:tc>
                  <a:txBody>
                    <a:bodyPr/>
                    <a:lstStyle/>
                    <a:p>
                      <a:pPr indent="0" lvl="0" marL="0" rtl="0" algn="l">
                        <a:spcBef>
                          <a:spcPts val="0"/>
                        </a:spcBef>
                        <a:spcAft>
                          <a:spcPts val="0"/>
                        </a:spcAft>
                        <a:buNone/>
                      </a:pPr>
                      <a:r>
                        <a:rPr lang="en-US" sz="1800"/>
                        <a:t>1</a:t>
                      </a:r>
                      <a:endParaRPr sz="1800"/>
                    </a:p>
                  </a:txBody>
                  <a:tcPr marT="91425" marB="91425" marR="91425" marL="91425"/>
                </a:tc>
                <a:tc>
                  <a:txBody>
                    <a:bodyPr/>
                    <a:lstStyle/>
                    <a:p>
                      <a:pPr indent="0" lvl="0" marL="0" rtl="0" algn="l">
                        <a:spcBef>
                          <a:spcPts val="0"/>
                        </a:spcBef>
                        <a:spcAft>
                          <a:spcPts val="0"/>
                        </a:spcAft>
                        <a:buNone/>
                      </a:pPr>
                      <a:r>
                        <a:rPr lang="en-US" sz="1800"/>
                        <a:t>4</a:t>
                      </a:r>
                      <a:endParaRPr sz="1800"/>
                    </a:p>
                  </a:txBody>
                  <a:tcPr marT="91425" marB="91425" marR="91425" marL="91425"/>
                </a:tc>
                <a:tc>
                  <a:txBody>
                    <a:bodyPr/>
                    <a:lstStyle/>
                    <a:p>
                      <a:pPr indent="0" lvl="0" marL="0" rtl="0" algn="l">
                        <a:spcBef>
                          <a:spcPts val="0"/>
                        </a:spcBef>
                        <a:spcAft>
                          <a:spcPts val="0"/>
                        </a:spcAft>
                        <a:buNone/>
                      </a:pPr>
                      <a:r>
                        <a:rPr lang="en-US" sz="1800"/>
                        <a:t>4</a:t>
                      </a:r>
                      <a:endParaRPr sz="1800"/>
                    </a:p>
                  </a:txBody>
                  <a:tcPr marT="91425" marB="91425" marR="91425" marL="91425"/>
                </a:tc>
              </a:tr>
              <a:tr h="406725">
                <a:tc>
                  <a:txBody>
                    <a:bodyPr/>
                    <a:lstStyle/>
                    <a:p>
                      <a:pPr indent="0" lvl="0" marL="0" rtl="0" algn="l">
                        <a:spcBef>
                          <a:spcPts val="0"/>
                        </a:spcBef>
                        <a:spcAft>
                          <a:spcPts val="0"/>
                        </a:spcAft>
                        <a:buNone/>
                      </a:pPr>
                      <a:r>
                        <a:rPr lang="en-US" sz="1800"/>
                        <a:t>Masscan</a:t>
                      </a:r>
                      <a:endParaRPr sz="1800"/>
                    </a:p>
                  </a:txBody>
                  <a:tcPr marT="91425" marB="91425" marR="91425" marL="91425"/>
                </a:tc>
                <a:tc>
                  <a:txBody>
                    <a:bodyPr/>
                    <a:lstStyle/>
                    <a:p>
                      <a:pPr indent="0" lvl="0" marL="0" rtl="0" algn="l">
                        <a:spcBef>
                          <a:spcPts val="0"/>
                        </a:spcBef>
                        <a:spcAft>
                          <a:spcPts val="0"/>
                        </a:spcAft>
                        <a:buNone/>
                      </a:pPr>
                      <a:r>
                        <a:rPr lang="en-US" sz="1800"/>
                        <a:t>3</a:t>
                      </a:r>
                      <a:endParaRPr sz="1800"/>
                    </a:p>
                  </a:txBody>
                  <a:tcPr marT="91425" marB="91425" marR="91425" marL="91425"/>
                </a:tc>
                <a:tc>
                  <a:txBody>
                    <a:bodyPr/>
                    <a:lstStyle/>
                    <a:p>
                      <a:pPr indent="0" lvl="0" marL="0" rtl="0" algn="l">
                        <a:spcBef>
                          <a:spcPts val="0"/>
                        </a:spcBef>
                        <a:spcAft>
                          <a:spcPts val="0"/>
                        </a:spcAft>
                        <a:buNone/>
                      </a:pPr>
                      <a:r>
                        <a:rPr lang="en-US" sz="1800"/>
                        <a:t>3</a:t>
                      </a:r>
                      <a:endParaRPr sz="1800"/>
                    </a:p>
                  </a:txBody>
                  <a:tcPr marT="91425" marB="91425" marR="91425" marL="91425"/>
                </a:tc>
                <a:tc>
                  <a:txBody>
                    <a:bodyPr/>
                    <a:lstStyle/>
                    <a:p>
                      <a:pPr indent="0" lvl="0" marL="0" rtl="0" algn="l">
                        <a:spcBef>
                          <a:spcPts val="0"/>
                        </a:spcBef>
                        <a:spcAft>
                          <a:spcPts val="0"/>
                        </a:spcAft>
                        <a:buNone/>
                      </a:pPr>
                      <a:r>
                        <a:rPr lang="en-US" sz="1800"/>
                        <a:t>9</a:t>
                      </a:r>
                      <a:endParaRPr sz="1800"/>
                    </a:p>
                  </a:txBody>
                  <a:tcPr marT="91425" marB="91425" marR="91425" marL="91425"/>
                </a:tc>
              </a:tr>
              <a:tr h="406725">
                <a:tc>
                  <a:txBody>
                    <a:bodyPr/>
                    <a:lstStyle/>
                    <a:p>
                      <a:pPr indent="0" lvl="0" marL="0" rtl="0" algn="l">
                        <a:spcBef>
                          <a:spcPts val="0"/>
                        </a:spcBef>
                        <a:spcAft>
                          <a:spcPts val="0"/>
                        </a:spcAft>
                        <a:buNone/>
                      </a:pPr>
                      <a:r>
                        <a:rPr lang="en-US" sz="1800"/>
                        <a:t>Medusa</a:t>
                      </a:r>
                      <a:endParaRPr sz="1800"/>
                    </a:p>
                  </a:txBody>
                  <a:tcPr marT="91425" marB="91425" marR="91425" marL="91425"/>
                </a:tc>
                <a:tc>
                  <a:txBody>
                    <a:bodyPr/>
                    <a:lstStyle/>
                    <a:p>
                      <a:pPr indent="0" lvl="0" marL="0" rtl="0" algn="l">
                        <a:spcBef>
                          <a:spcPts val="0"/>
                        </a:spcBef>
                        <a:spcAft>
                          <a:spcPts val="0"/>
                        </a:spcAft>
                        <a:buNone/>
                      </a:pPr>
                      <a:r>
                        <a:rPr lang="en-US" sz="1800"/>
                        <a:t>2</a:t>
                      </a:r>
                      <a:endParaRPr sz="1800"/>
                    </a:p>
                  </a:txBody>
                  <a:tcPr marT="91425" marB="91425" marR="91425" marL="91425"/>
                </a:tc>
                <a:tc>
                  <a:txBody>
                    <a:bodyPr/>
                    <a:lstStyle/>
                    <a:p>
                      <a:pPr indent="0" lvl="0" marL="0" rtl="0" algn="l">
                        <a:spcBef>
                          <a:spcPts val="0"/>
                        </a:spcBef>
                        <a:spcAft>
                          <a:spcPts val="0"/>
                        </a:spcAft>
                        <a:buNone/>
                      </a:pPr>
                      <a:r>
                        <a:rPr lang="en-US" sz="1800"/>
                        <a:t>5</a:t>
                      </a:r>
                      <a:endParaRPr sz="1800"/>
                    </a:p>
                  </a:txBody>
                  <a:tcPr marT="91425" marB="91425" marR="91425" marL="91425"/>
                </a:tc>
                <a:tc>
                  <a:txBody>
                    <a:bodyPr/>
                    <a:lstStyle/>
                    <a:p>
                      <a:pPr indent="0" lvl="0" marL="0" rtl="0" algn="l">
                        <a:spcBef>
                          <a:spcPts val="0"/>
                        </a:spcBef>
                        <a:spcAft>
                          <a:spcPts val="0"/>
                        </a:spcAft>
                        <a:buNone/>
                      </a:pPr>
                      <a:r>
                        <a:rPr lang="en-US" sz="1800"/>
                        <a:t>10</a:t>
                      </a:r>
                      <a:endParaRPr sz="1800"/>
                    </a:p>
                  </a:txBody>
                  <a:tcPr marT="91425" marB="91425" marR="91425" marL="91425"/>
                </a:tc>
              </a:tr>
            </a:tbl>
          </a:graphicData>
        </a:graphic>
      </p:graphicFrame>
      <p:sp>
        <p:nvSpPr>
          <p:cNvPr id="199" name="Google Shape;199;p24"/>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0" name="Google Shape;200;p24"/>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sp>
        <p:nvSpPr>
          <p:cNvPr id="201" name="Google Shape;201;p24"/>
          <p:cNvSpPr txBox="1"/>
          <p:nvPr/>
        </p:nvSpPr>
        <p:spPr>
          <a:xfrm>
            <a:off x="845350" y="5915600"/>
            <a:ext cx="10287000" cy="15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800">
                <a:solidFill>
                  <a:srgbClr val="3F3F3F"/>
                </a:solidFill>
                <a:latin typeface="Calibri"/>
                <a:ea typeface="Calibri"/>
                <a:cs typeface="Calibri"/>
                <a:sym typeface="Calibri"/>
              </a:rPr>
              <a:t>Scale of 0-5 where 0 is least important/likely and 5 is most important/likely</a:t>
            </a:r>
            <a:endParaRPr i="1" sz="1800">
              <a:solidFill>
                <a:srgbClr val="3F3F3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253219" y="99632"/>
            <a:ext cx="10058400" cy="784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lang="en-US"/>
              <a:t>Risks for the Fuzzing Workflow</a:t>
            </a:r>
            <a:endParaRPr/>
          </a:p>
        </p:txBody>
      </p:sp>
      <p:sp>
        <p:nvSpPr>
          <p:cNvPr id="207" name="Google Shape;207;p25"/>
          <p:cNvSpPr txBox="1"/>
          <p:nvPr>
            <p:ph idx="1" type="body"/>
          </p:nvPr>
        </p:nvSpPr>
        <p:spPr>
          <a:xfrm>
            <a:off x="253219" y="1041866"/>
            <a:ext cx="11603700" cy="5117700"/>
          </a:xfrm>
          <a:prstGeom prst="rect">
            <a:avLst/>
          </a:prstGeom>
          <a:noFill/>
          <a:ln>
            <a:noFill/>
          </a:ln>
        </p:spPr>
        <p:txBody>
          <a:bodyPr anchorCtr="0" anchor="t" bIns="45700" lIns="0" spcFirstLastPara="1" rIns="0" wrap="square" tIns="45700">
            <a:noAutofit/>
          </a:bodyPr>
          <a:lstStyle/>
          <a:p>
            <a:pPr indent="-342900" lvl="0" marL="457200" rtl="0" algn="l">
              <a:lnSpc>
                <a:spcPct val="90000"/>
              </a:lnSpc>
              <a:spcBef>
                <a:spcPts val="0"/>
              </a:spcBef>
              <a:spcAft>
                <a:spcPts val="0"/>
              </a:spcAft>
              <a:buSzPts val="1800"/>
              <a:buChar char="●"/>
            </a:pPr>
            <a:r>
              <a:rPr b="1" lang="en-US" sz="1800"/>
              <a:t>Attack Tool Identification</a:t>
            </a:r>
            <a:endParaRPr b="1" sz="1800"/>
          </a:p>
          <a:p>
            <a:pPr indent="-342900" lvl="1" marL="914400" rtl="0" algn="l">
              <a:lnSpc>
                <a:spcPct val="90000"/>
              </a:lnSpc>
              <a:spcBef>
                <a:spcPts val="0"/>
              </a:spcBef>
              <a:spcAft>
                <a:spcPts val="0"/>
              </a:spcAft>
              <a:buSzPts val="1800"/>
              <a:buChar char="○"/>
            </a:pPr>
            <a:r>
              <a:rPr lang="en-US" sz="1800"/>
              <a:t>Likelihood: Medium-High</a:t>
            </a:r>
            <a:endParaRPr sz="1800"/>
          </a:p>
          <a:p>
            <a:pPr indent="-342900" lvl="1" marL="914400" rtl="0" algn="l">
              <a:lnSpc>
                <a:spcPct val="90000"/>
              </a:lnSpc>
              <a:spcBef>
                <a:spcPts val="0"/>
              </a:spcBef>
              <a:spcAft>
                <a:spcPts val="0"/>
              </a:spcAft>
              <a:buSzPts val="1800"/>
              <a:buChar char="○"/>
            </a:pPr>
            <a:r>
              <a:rPr lang="en-US" sz="1800"/>
              <a:t>Impact: High</a:t>
            </a:r>
            <a:endParaRPr sz="1800"/>
          </a:p>
          <a:p>
            <a:pPr indent="-342900" lvl="1" marL="914400" rtl="0" algn="l">
              <a:lnSpc>
                <a:spcPct val="90000"/>
              </a:lnSpc>
              <a:spcBef>
                <a:spcPts val="0"/>
              </a:spcBef>
              <a:spcAft>
                <a:spcPts val="0"/>
              </a:spcAft>
              <a:buSzPts val="1800"/>
              <a:buChar char="○"/>
            </a:pPr>
            <a:r>
              <a:rPr lang="en-US" sz="1800"/>
              <a:t>Mitigation: Extensively test each of the various attack tool candidates with several analysis tools to ensure attack tool is sufficient</a:t>
            </a:r>
            <a:endParaRPr sz="1800"/>
          </a:p>
          <a:p>
            <a:pPr indent="-342900" lvl="0" marL="457200" rtl="0" algn="l">
              <a:lnSpc>
                <a:spcPct val="90000"/>
              </a:lnSpc>
              <a:spcBef>
                <a:spcPts val="0"/>
              </a:spcBef>
              <a:spcAft>
                <a:spcPts val="0"/>
              </a:spcAft>
              <a:buSzPts val="1800"/>
              <a:buChar char="●"/>
            </a:pPr>
            <a:r>
              <a:rPr b="1" lang="en-US" sz="1800"/>
              <a:t>Vulnerability Discovery Capability</a:t>
            </a:r>
            <a:endParaRPr b="1" sz="1800"/>
          </a:p>
          <a:p>
            <a:pPr indent="-342900" lvl="1" marL="914400" rtl="0" algn="l">
              <a:lnSpc>
                <a:spcPct val="90000"/>
              </a:lnSpc>
              <a:spcBef>
                <a:spcPts val="0"/>
              </a:spcBef>
              <a:spcAft>
                <a:spcPts val="0"/>
              </a:spcAft>
              <a:buSzPts val="1800"/>
              <a:buChar char="○"/>
            </a:pPr>
            <a:r>
              <a:rPr lang="en-US" sz="1800"/>
              <a:t>Likelihood: High</a:t>
            </a:r>
            <a:endParaRPr sz="1800"/>
          </a:p>
          <a:p>
            <a:pPr indent="-342900" lvl="1" marL="914400" rtl="0" algn="l">
              <a:lnSpc>
                <a:spcPct val="90000"/>
              </a:lnSpc>
              <a:spcBef>
                <a:spcPts val="0"/>
              </a:spcBef>
              <a:spcAft>
                <a:spcPts val="0"/>
              </a:spcAft>
              <a:buSzPts val="1800"/>
              <a:buChar char="○"/>
            </a:pPr>
            <a:r>
              <a:rPr lang="en-US" sz="1800"/>
              <a:t>Impact: Critical</a:t>
            </a:r>
            <a:endParaRPr sz="1800"/>
          </a:p>
          <a:p>
            <a:pPr indent="-342900" lvl="1" marL="914400" rtl="0" algn="l">
              <a:lnSpc>
                <a:spcPct val="90000"/>
              </a:lnSpc>
              <a:spcBef>
                <a:spcPts val="0"/>
              </a:spcBef>
              <a:spcAft>
                <a:spcPts val="0"/>
              </a:spcAft>
              <a:buSzPts val="1800"/>
              <a:buChar char="○"/>
            </a:pPr>
            <a:r>
              <a:rPr lang="en-US" sz="1800"/>
              <a:t>Mitigation: Employ multiple fuzzing techniques, integrate with static analysis tools. </a:t>
            </a:r>
            <a:endParaRPr sz="1800"/>
          </a:p>
          <a:p>
            <a:pPr indent="-342900" lvl="0" marL="457200" rtl="0" algn="l">
              <a:lnSpc>
                <a:spcPct val="90000"/>
              </a:lnSpc>
              <a:spcBef>
                <a:spcPts val="0"/>
              </a:spcBef>
              <a:spcAft>
                <a:spcPts val="0"/>
              </a:spcAft>
              <a:buSzPts val="1800"/>
              <a:buChar char="●"/>
            </a:pPr>
            <a:r>
              <a:rPr b="1" lang="en-US" sz="1800"/>
              <a:t>Fuzz Testing Workflow</a:t>
            </a:r>
            <a:endParaRPr b="1" sz="1800"/>
          </a:p>
          <a:p>
            <a:pPr indent="-342900" lvl="1" marL="914400" rtl="0" algn="l">
              <a:lnSpc>
                <a:spcPct val="90000"/>
              </a:lnSpc>
              <a:spcBef>
                <a:spcPts val="0"/>
              </a:spcBef>
              <a:spcAft>
                <a:spcPts val="0"/>
              </a:spcAft>
              <a:buSzPts val="1800"/>
              <a:buChar char="○"/>
            </a:pPr>
            <a:r>
              <a:rPr lang="en-US" sz="1800"/>
              <a:t>Likelihood: Medium</a:t>
            </a:r>
            <a:endParaRPr sz="1800"/>
          </a:p>
          <a:p>
            <a:pPr indent="-342900" lvl="1" marL="914400" rtl="0" algn="l">
              <a:lnSpc>
                <a:spcPct val="90000"/>
              </a:lnSpc>
              <a:spcBef>
                <a:spcPts val="0"/>
              </a:spcBef>
              <a:spcAft>
                <a:spcPts val="0"/>
              </a:spcAft>
              <a:buSzPts val="1800"/>
              <a:buChar char="○"/>
            </a:pPr>
            <a:r>
              <a:rPr lang="en-US" sz="1800"/>
              <a:t>Impact: Moderate</a:t>
            </a:r>
            <a:endParaRPr sz="1800"/>
          </a:p>
          <a:p>
            <a:pPr indent="-342900" lvl="0" marL="457200" rtl="0" algn="l">
              <a:lnSpc>
                <a:spcPct val="90000"/>
              </a:lnSpc>
              <a:spcBef>
                <a:spcPts val="0"/>
              </a:spcBef>
              <a:spcAft>
                <a:spcPts val="0"/>
              </a:spcAft>
              <a:buSzPts val="1800"/>
              <a:buChar char="●"/>
            </a:pPr>
            <a:r>
              <a:rPr b="1" lang="en-US" sz="1800"/>
              <a:t>Active Defense Response Generation</a:t>
            </a:r>
            <a:endParaRPr b="1" sz="1800"/>
          </a:p>
          <a:p>
            <a:pPr indent="-342900" lvl="1" marL="914400" rtl="0" algn="l">
              <a:lnSpc>
                <a:spcPct val="90000"/>
              </a:lnSpc>
              <a:spcBef>
                <a:spcPts val="0"/>
              </a:spcBef>
              <a:spcAft>
                <a:spcPts val="0"/>
              </a:spcAft>
              <a:buSzPts val="1800"/>
              <a:buChar char="○"/>
            </a:pPr>
            <a:r>
              <a:rPr lang="en-US" sz="1800"/>
              <a:t>Likelihood: High</a:t>
            </a:r>
            <a:endParaRPr sz="1800"/>
          </a:p>
          <a:p>
            <a:pPr indent="-342900" lvl="1" marL="914400" rtl="0" algn="l">
              <a:lnSpc>
                <a:spcPct val="90000"/>
              </a:lnSpc>
              <a:spcBef>
                <a:spcPts val="0"/>
              </a:spcBef>
              <a:spcAft>
                <a:spcPts val="0"/>
              </a:spcAft>
              <a:buSzPts val="1800"/>
              <a:buChar char="○"/>
            </a:pPr>
            <a:r>
              <a:rPr lang="en-US" sz="1800"/>
              <a:t>Impact: Critical</a:t>
            </a:r>
            <a:endParaRPr sz="1800"/>
          </a:p>
          <a:p>
            <a:pPr indent="-342900" lvl="1" marL="914400" rtl="0" algn="l">
              <a:lnSpc>
                <a:spcPct val="90000"/>
              </a:lnSpc>
              <a:spcBef>
                <a:spcPts val="0"/>
              </a:spcBef>
              <a:spcAft>
                <a:spcPts val="0"/>
              </a:spcAft>
              <a:buSzPts val="1800"/>
              <a:buChar char="○"/>
            </a:pPr>
            <a:r>
              <a:rPr lang="en-US" sz="1800"/>
              <a:t>Mitigation: Develop multiple response types, implement thorough testing procedures </a:t>
            </a:r>
            <a:endParaRPr sz="1800"/>
          </a:p>
          <a:p>
            <a:pPr indent="-342900" lvl="0" marL="457200" rtl="0" algn="l">
              <a:lnSpc>
                <a:spcPct val="90000"/>
              </a:lnSpc>
              <a:spcBef>
                <a:spcPts val="0"/>
              </a:spcBef>
              <a:spcAft>
                <a:spcPts val="0"/>
              </a:spcAft>
              <a:buSzPts val="1800"/>
              <a:buChar char="●"/>
            </a:pPr>
            <a:r>
              <a:rPr b="1" lang="en-US" sz="1800"/>
              <a:t>Scalable Framework Implementation</a:t>
            </a:r>
            <a:endParaRPr b="1" sz="1800"/>
          </a:p>
          <a:p>
            <a:pPr indent="-342900" lvl="1" marL="914400" rtl="0" algn="l">
              <a:lnSpc>
                <a:spcPct val="90000"/>
              </a:lnSpc>
              <a:spcBef>
                <a:spcPts val="0"/>
              </a:spcBef>
              <a:spcAft>
                <a:spcPts val="0"/>
              </a:spcAft>
              <a:buSzPts val="1800"/>
              <a:buChar char="○"/>
            </a:pPr>
            <a:r>
              <a:rPr lang="en-US" sz="1800"/>
              <a:t>Likelihood: Medium</a:t>
            </a:r>
            <a:endParaRPr sz="1800"/>
          </a:p>
          <a:p>
            <a:pPr indent="-342900" lvl="1" marL="914400" rtl="0" algn="l">
              <a:lnSpc>
                <a:spcPct val="90000"/>
              </a:lnSpc>
              <a:spcBef>
                <a:spcPts val="0"/>
              </a:spcBef>
              <a:spcAft>
                <a:spcPts val="0"/>
              </a:spcAft>
              <a:buSzPts val="1800"/>
              <a:buChar char="○"/>
            </a:pPr>
            <a:r>
              <a:rPr lang="en-US" sz="1800"/>
              <a:t>Impact: Moderate</a:t>
            </a:r>
            <a:endParaRPr sz="1800"/>
          </a:p>
          <a:p>
            <a:pPr indent="-342900" lvl="0" marL="457200" rtl="0" algn="l">
              <a:lnSpc>
                <a:spcPct val="90000"/>
              </a:lnSpc>
              <a:spcBef>
                <a:spcPts val="0"/>
              </a:spcBef>
              <a:spcAft>
                <a:spcPts val="0"/>
              </a:spcAft>
              <a:buSzPts val="1800"/>
              <a:buChar char="●"/>
            </a:pPr>
            <a:r>
              <a:rPr b="1" lang="en-US" sz="1800"/>
              <a:t>Overall Risk Exposure:</a:t>
            </a:r>
            <a:r>
              <a:rPr lang="en-US" sz="1800"/>
              <a:t> High-Moderate</a:t>
            </a:r>
            <a:endParaRPr sz="1800"/>
          </a:p>
        </p:txBody>
      </p:sp>
      <p:sp>
        <p:nvSpPr>
          <p:cNvPr id="208" name="Google Shape;208;p25"/>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sp>
        <p:nvSpPr>
          <p:cNvPr id="209" name="Google Shape;209;p25"/>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253219" y="103632"/>
            <a:ext cx="10058400" cy="784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lang="en-US"/>
              <a:t>Summary</a:t>
            </a:r>
            <a:endParaRPr/>
          </a:p>
        </p:txBody>
      </p:sp>
      <p:sp>
        <p:nvSpPr>
          <p:cNvPr id="216" name="Google Shape;216;p26"/>
          <p:cNvSpPr txBox="1"/>
          <p:nvPr>
            <p:ph idx="1" type="body"/>
          </p:nvPr>
        </p:nvSpPr>
        <p:spPr>
          <a:xfrm>
            <a:off x="294144" y="1115091"/>
            <a:ext cx="11603700" cy="5117700"/>
          </a:xfrm>
          <a:prstGeom prst="rect">
            <a:avLst/>
          </a:prstGeom>
          <a:noFill/>
          <a:ln>
            <a:noFill/>
          </a:ln>
        </p:spPr>
        <p:txBody>
          <a:bodyPr anchorCtr="0" anchor="t" bIns="45700" lIns="0" spcFirstLastPara="1" rIns="0" wrap="square" tIns="45700">
            <a:noAutofit/>
          </a:bodyPr>
          <a:lstStyle/>
          <a:p>
            <a:pPr indent="-393700" lvl="0" marL="457200" rtl="0" algn="l">
              <a:spcBef>
                <a:spcPts val="600"/>
              </a:spcBef>
              <a:spcAft>
                <a:spcPts val="0"/>
              </a:spcAft>
              <a:buSzPts val="2600"/>
              <a:buChar char="●"/>
            </a:pPr>
            <a:r>
              <a:rPr lang="en-US" sz="2600"/>
              <a:t>The need for this project is to find an exploitable </a:t>
            </a:r>
            <a:r>
              <a:rPr lang="en-US" sz="2600"/>
              <a:t>vulnerability</a:t>
            </a:r>
            <a:r>
              <a:rPr lang="en-US" sz="2600"/>
              <a:t> for a cyber attack tool that a victim computer or organization can exploit as an active </a:t>
            </a:r>
            <a:r>
              <a:rPr lang="en-US" sz="2600"/>
              <a:t>defense</a:t>
            </a:r>
            <a:r>
              <a:rPr lang="en-US" sz="2600"/>
              <a:t> mechanism</a:t>
            </a:r>
            <a:endParaRPr sz="2600"/>
          </a:p>
          <a:p>
            <a:pPr indent="-393700" lvl="0" marL="457200" rtl="0" algn="l">
              <a:spcBef>
                <a:spcPts val="0"/>
              </a:spcBef>
              <a:spcAft>
                <a:spcPts val="0"/>
              </a:spcAft>
              <a:buSzPts val="2600"/>
              <a:buChar char="●"/>
            </a:pPr>
            <a:r>
              <a:rPr lang="en-US" sz="2600"/>
              <a:t>We plan to accomplish this by using a fuzz testing software to find bugs to exploit in an attacking tool</a:t>
            </a:r>
            <a:endParaRPr sz="2600"/>
          </a:p>
          <a:p>
            <a:pPr indent="-393700" lvl="0" marL="457200" rtl="0" algn="l">
              <a:spcBef>
                <a:spcPts val="0"/>
              </a:spcBef>
              <a:spcAft>
                <a:spcPts val="0"/>
              </a:spcAft>
              <a:buSzPts val="2600"/>
              <a:buChar char="●"/>
            </a:pPr>
            <a:r>
              <a:rPr lang="en-US" sz="2600"/>
              <a:t>The vulnerability should slow down the attack or prevent the attacker from using that specific tool</a:t>
            </a:r>
            <a:endParaRPr sz="2600"/>
          </a:p>
          <a:p>
            <a:pPr indent="-393700" lvl="0" marL="457200" rtl="0" algn="l">
              <a:spcBef>
                <a:spcPts val="0"/>
              </a:spcBef>
              <a:spcAft>
                <a:spcPts val="0"/>
              </a:spcAft>
              <a:buSzPts val="2600"/>
              <a:buChar char="●"/>
            </a:pPr>
            <a:r>
              <a:rPr lang="en-US" sz="2600"/>
              <a:t>We plan on developing a workflow that streamlines this process to make it easier for others to accomplish the same thing</a:t>
            </a:r>
            <a:endParaRPr sz="2600"/>
          </a:p>
          <a:p>
            <a:pPr indent="-393700" lvl="0" marL="457200" rtl="0" algn="l">
              <a:spcBef>
                <a:spcPts val="0"/>
              </a:spcBef>
              <a:spcAft>
                <a:spcPts val="0"/>
              </a:spcAft>
              <a:buSzPts val="2600"/>
              <a:buChar char="●"/>
            </a:pPr>
            <a:r>
              <a:rPr lang="en-US" sz="2600"/>
              <a:t>We plan to write an IEEE/ACM style paper to document the workflow of fuzz testing the cyber attacking tool</a:t>
            </a:r>
            <a:endParaRPr sz="2600"/>
          </a:p>
          <a:p>
            <a:pPr indent="0" lvl="0" marL="0" rtl="0" algn="l">
              <a:spcBef>
                <a:spcPts val="600"/>
              </a:spcBef>
              <a:spcAft>
                <a:spcPts val="0"/>
              </a:spcAft>
              <a:buClr>
                <a:schemeClr val="dk1"/>
              </a:buClr>
              <a:buSzPts val="1100"/>
              <a:buFont typeface="Arial"/>
              <a:buNone/>
            </a:pPr>
            <a:r>
              <a:t/>
            </a:r>
            <a:endParaRPr sz="2600"/>
          </a:p>
          <a:p>
            <a:pPr indent="0" lvl="0" marL="0" rtl="0" algn="l">
              <a:lnSpc>
                <a:spcPct val="90000"/>
              </a:lnSpc>
              <a:spcBef>
                <a:spcPts val="600"/>
              </a:spcBef>
              <a:spcAft>
                <a:spcPts val="0"/>
              </a:spcAft>
              <a:buNone/>
            </a:pPr>
            <a:r>
              <a:t/>
            </a:r>
            <a:endParaRPr sz="2600"/>
          </a:p>
        </p:txBody>
      </p:sp>
      <p:sp>
        <p:nvSpPr>
          <p:cNvPr id="217" name="Google Shape;217;p26"/>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sp>
        <p:nvSpPr>
          <p:cNvPr id="218" name="Google Shape;218;p26"/>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253219" y="99632"/>
            <a:ext cx="10058400" cy="784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Calibri"/>
              <a:buNone/>
            </a:pPr>
            <a:r>
              <a:rPr lang="en-US" sz="4000"/>
              <a:t>Functional Decomposition</a:t>
            </a:r>
            <a:endParaRPr/>
          </a:p>
        </p:txBody>
      </p:sp>
      <p:pic>
        <p:nvPicPr>
          <p:cNvPr id="224" name="Google Shape;224;p27"/>
          <p:cNvPicPr preferRelativeResize="0"/>
          <p:nvPr/>
        </p:nvPicPr>
        <p:blipFill>
          <a:blip r:embed="rId3">
            <a:alphaModFix/>
          </a:blip>
          <a:stretch>
            <a:fillRect/>
          </a:stretch>
        </p:blipFill>
        <p:spPr>
          <a:xfrm>
            <a:off x="152400" y="1180857"/>
            <a:ext cx="11887201" cy="3848249"/>
          </a:xfrm>
          <a:prstGeom prst="rect">
            <a:avLst/>
          </a:prstGeom>
          <a:noFill/>
          <a:ln>
            <a:noFill/>
          </a:ln>
        </p:spPr>
      </p:pic>
      <p:sp>
        <p:nvSpPr>
          <p:cNvPr id="225" name="Google Shape;225;p27"/>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6" name="Google Shape;226;p27"/>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253219" y="99632"/>
            <a:ext cx="10058400" cy="784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000"/>
              <a:buFont typeface="Calibri"/>
              <a:buNone/>
            </a:pPr>
            <a:r>
              <a:rPr lang="en-US" sz="4000"/>
              <a:t>Behavioral Decomposition</a:t>
            </a:r>
            <a:endParaRPr/>
          </a:p>
        </p:txBody>
      </p:sp>
      <p:pic>
        <p:nvPicPr>
          <p:cNvPr id="232" name="Google Shape;232;p28"/>
          <p:cNvPicPr preferRelativeResize="0"/>
          <p:nvPr/>
        </p:nvPicPr>
        <p:blipFill>
          <a:blip r:embed="rId3">
            <a:alphaModFix/>
          </a:blip>
          <a:stretch>
            <a:fillRect/>
          </a:stretch>
        </p:blipFill>
        <p:spPr>
          <a:xfrm>
            <a:off x="1114425" y="1509720"/>
            <a:ext cx="9963150" cy="3838575"/>
          </a:xfrm>
          <a:prstGeom prst="rect">
            <a:avLst/>
          </a:prstGeom>
          <a:noFill/>
          <a:ln>
            <a:noFill/>
          </a:ln>
        </p:spPr>
      </p:pic>
      <p:sp>
        <p:nvSpPr>
          <p:cNvPr id="233" name="Google Shape;233;p28"/>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4" name="Google Shape;234;p28"/>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idx="1" type="body"/>
          </p:nvPr>
        </p:nvSpPr>
        <p:spPr>
          <a:xfrm>
            <a:off x="253219" y="1041866"/>
            <a:ext cx="11603700" cy="5117700"/>
          </a:xfrm>
          <a:prstGeom prst="rect">
            <a:avLst/>
          </a:prstGeom>
          <a:noFill/>
          <a:ln>
            <a:noFill/>
          </a:ln>
        </p:spPr>
        <p:txBody>
          <a:bodyPr anchorCtr="0" anchor="t" bIns="45700" lIns="0" spcFirstLastPara="1" rIns="0" wrap="square" tIns="45700">
            <a:noAutofit/>
          </a:bodyPr>
          <a:lstStyle/>
          <a:p>
            <a:pPr indent="-406400" lvl="0" marL="457200" rtl="0" algn="l">
              <a:lnSpc>
                <a:spcPct val="80000"/>
              </a:lnSpc>
              <a:spcBef>
                <a:spcPts val="400"/>
              </a:spcBef>
              <a:spcAft>
                <a:spcPts val="0"/>
              </a:spcAft>
              <a:buSzPts val="2800"/>
              <a:buChar char="●"/>
            </a:pPr>
            <a:r>
              <a:rPr lang="en-US" sz="2800"/>
              <a:t>Unit Tests</a:t>
            </a:r>
            <a:endParaRPr sz="2800"/>
          </a:p>
          <a:p>
            <a:pPr indent="-406400" lvl="1" marL="914400" rtl="0" algn="l">
              <a:lnSpc>
                <a:spcPct val="80000"/>
              </a:lnSpc>
              <a:spcBef>
                <a:spcPts val="0"/>
              </a:spcBef>
              <a:spcAft>
                <a:spcPts val="0"/>
              </a:spcAft>
              <a:buSzPts val="2800"/>
              <a:buChar char="○"/>
            </a:pPr>
            <a:r>
              <a:rPr lang="en-US" sz="2800"/>
              <a:t>Valid fuzzing test response(s) acquisition</a:t>
            </a:r>
            <a:endParaRPr sz="2800"/>
          </a:p>
          <a:p>
            <a:pPr indent="-406400" lvl="1" marL="914400" rtl="0" algn="l">
              <a:lnSpc>
                <a:spcPct val="80000"/>
              </a:lnSpc>
              <a:spcBef>
                <a:spcPts val="0"/>
              </a:spcBef>
              <a:spcAft>
                <a:spcPts val="0"/>
              </a:spcAft>
              <a:buSzPts val="2800"/>
              <a:buChar char="○"/>
            </a:pPr>
            <a:r>
              <a:rPr lang="en-US" sz="2800"/>
              <a:t>Network traffic acquisition</a:t>
            </a:r>
            <a:endParaRPr sz="2800"/>
          </a:p>
          <a:p>
            <a:pPr indent="-406400" lvl="1" marL="914400" rtl="0" algn="l">
              <a:lnSpc>
                <a:spcPct val="80000"/>
              </a:lnSpc>
              <a:spcBef>
                <a:spcPts val="0"/>
              </a:spcBef>
              <a:spcAft>
                <a:spcPts val="0"/>
              </a:spcAft>
              <a:buSzPts val="2800"/>
              <a:buChar char="○"/>
            </a:pPr>
            <a:r>
              <a:rPr lang="en-US" sz="2800"/>
              <a:t>Attack tool network traffic identification</a:t>
            </a:r>
            <a:endParaRPr sz="2800"/>
          </a:p>
          <a:p>
            <a:pPr indent="-406400" lvl="0" marL="457200" rtl="0" algn="l">
              <a:lnSpc>
                <a:spcPct val="80000"/>
              </a:lnSpc>
              <a:spcBef>
                <a:spcPts val="0"/>
              </a:spcBef>
              <a:spcAft>
                <a:spcPts val="0"/>
              </a:spcAft>
              <a:buSzPts val="2800"/>
              <a:buChar char="●"/>
            </a:pPr>
            <a:r>
              <a:rPr lang="en-US" sz="2800"/>
              <a:t>Integration Tests</a:t>
            </a:r>
            <a:endParaRPr sz="2800"/>
          </a:p>
          <a:p>
            <a:pPr indent="-406400" lvl="1" marL="914400" rtl="0" algn="l">
              <a:lnSpc>
                <a:spcPct val="80000"/>
              </a:lnSpc>
              <a:spcBef>
                <a:spcPts val="0"/>
              </a:spcBef>
              <a:spcAft>
                <a:spcPts val="0"/>
              </a:spcAft>
              <a:buSzPts val="2800"/>
              <a:buChar char="○"/>
            </a:pPr>
            <a:r>
              <a:rPr lang="en-US" sz="2800"/>
              <a:t>Analyzing captured network traffic </a:t>
            </a:r>
            <a:endParaRPr sz="2800"/>
          </a:p>
          <a:p>
            <a:pPr indent="-406400" lvl="1" marL="914400" rtl="0" algn="l">
              <a:lnSpc>
                <a:spcPct val="80000"/>
              </a:lnSpc>
              <a:spcBef>
                <a:spcPts val="0"/>
              </a:spcBef>
              <a:spcAft>
                <a:spcPts val="0"/>
              </a:spcAft>
              <a:buSzPts val="2800"/>
              <a:buChar char="○"/>
            </a:pPr>
            <a:r>
              <a:rPr lang="en-US" sz="2800"/>
              <a:t>Sending generated response back to adversary</a:t>
            </a:r>
            <a:endParaRPr sz="2800"/>
          </a:p>
          <a:p>
            <a:pPr indent="-406400" lvl="1" marL="914400" rtl="0" algn="l">
              <a:lnSpc>
                <a:spcPct val="80000"/>
              </a:lnSpc>
              <a:spcBef>
                <a:spcPts val="0"/>
              </a:spcBef>
              <a:spcAft>
                <a:spcPts val="0"/>
              </a:spcAft>
              <a:buSzPts val="2800"/>
              <a:buChar char="○"/>
            </a:pPr>
            <a:r>
              <a:rPr lang="en-US" sz="2800"/>
              <a:t>Script sends proper response based on identified traffic</a:t>
            </a:r>
            <a:endParaRPr sz="2800"/>
          </a:p>
          <a:p>
            <a:pPr indent="-406400" lvl="0" marL="457200" rtl="0" algn="l">
              <a:lnSpc>
                <a:spcPct val="80000"/>
              </a:lnSpc>
              <a:spcBef>
                <a:spcPts val="0"/>
              </a:spcBef>
              <a:spcAft>
                <a:spcPts val="0"/>
              </a:spcAft>
              <a:buSzPts val="2800"/>
              <a:buChar char="●"/>
            </a:pPr>
            <a:r>
              <a:rPr lang="en-US" sz="2800"/>
              <a:t>Acceptance Tests</a:t>
            </a:r>
            <a:endParaRPr sz="2800"/>
          </a:p>
          <a:p>
            <a:pPr indent="-406400" lvl="1" marL="914400" rtl="0" algn="l">
              <a:lnSpc>
                <a:spcPct val="80000"/>
              </a:lnSpc>
              <a:spcBef>
                <a:spcPts val="0"/>
              </a:spcBef>
              <a:spcAft>
                <a:spcPts val="0"/>
              </a:spcAft>
              <a:buSzPts val="2800"/>
              <a:buChar char="○"/>
            </a:pPr>
            <a:r>
              <a:rPr lang="en-US" sz="2800"/>
              <a:t>Workflow adequately finds and generates counter-attack responses to adversarial applications</a:t>
            </a:r>
            <a:endParaRPr sz="2800"/>
          </a:p>
          <a:p>
            <a:pPr indent="-406400" lvl="1" marL="914400" rtl="0" algn="l">
              <a:lnSpc>
                <a:spcPct val="80000"/>
              </a:lnSpc>
              <a:spcBef>
                <a:spcPts val="0"/>
              </a:spcBef>
              <a:spcAft>
                <a:spcPts val="0"/>
              </a:spcAft>
              <a:buSzPts val="2800"/>
              <a:buChar char="○"/>
            </a:pPr>
            <a:r>
              <a:rPr lang="en-US" sz="2800"/>
              <a:t>Appropriate response generated</a:t>
            </a:r>
            <a:endParaRPr sz="2800"/>
          </a:p>
          <a:p>
            <a:pPr indent="-406400" lvl="1" marL="914400" rtl="0" algn="l">
              <a:lnSpc>
                <a:spcPct val="80000"/>
              </a:lnSpc>
              <a:spcBef>
                <a:spcPts val="0"/>
              </a:spcBef>
              <a:spcAft>
                <a:spcPts val="0"/>
              </a:spcAft>
              <a:buSzPts val="2800"/>
              <a:buChar char="○"/>
            </a:pPr>
            <a:r>
              <a:rPr lang="en-US" sz="2800"/>
              <a:t>Attack tool network traffic correctly identified</a:t>
            </a:r>
            <a:endParaRPr sz="2800"/>
          </a:p>
          <a:p>
            <a:pPr indent="0" lvl="0" marL="914400" rtl="0" algn="l">
              <a:lnSpc>
                <a:spcPct val="80000"/>
              </a:lnSpc>
              <a:spcBef>
                <a:spcPts val="600"/>
              </a:spcBef>
              <a:spcAft>
                <a:spcPts val="0"/>
              </a:spcAft>
              <a:buNone/>
            </a:pPr>
            <a:r>
              <a:t/>
            </a:r>
            <a:endParaRPr sz="2700"/>
          </a:p>
          <a:p>
            <a:pPr indent="0" lvl="0" marL="91440" rtl="0" algn="l">
              <a:lnSpc>
                <a:spcPct val="80000"/>
              </a:lnSpc>
              <a:spcBef>
                <a:spcPts val="1600"/>
              </a:spcBef>
              <a:spcAft>
                <a:spcPts val="0"/>
              </a:spcAft>
              <a:buNone/>
            </a:pPr>
            <a:r>
              <a:t/>
            </a:r>
            <a:endParaRPr sz="2700" u="sng"/>
          </a:p>
        </p:txBody>
      </p:sp>
      <p:sp>
        <p:nvSpPr>
          <p:cNvPr id="240" name="Google Shape;240;p29"/>
          <p:cNvSpPr txBox="1"/>
          <p:nvPr>
            <p:ph type="title"/>
          </p:nvPr>
        </p:nvSpPr>
        <p:spPr>
          <a:xfrm>
            <a:off x="253219" y="99632"/>
            <a:ext cx="10058400" cy="784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lang="en-US"/>
              <a:t>Testing Plan </a:t>
            </a:r>
            <a:endParaRPr/>
          </a:p>
        </p:txBody>
      </p:sp>
      <p:sp>
        <p:nvSpPr>
          <p:cNvPr id="241" name="Google Shape;241;p29"/>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sp>
        <p:nvSpPr>
          <p:cNvPr id="242" name="Google Shape;242;p29"/>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253219" y="99632"/>
            <a:ext cx="10058400" cy="784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lang="en-US"/>
              <a:t>Project Timeline </a:t>
            </a:r>
            <a:endParaRPr/>
          </a:p>
        </p:txBody>
      </p:sp>
      <p:sp>
        <p:nvSpPr>
          <p:cNvPr id="248" name="Google Shape;248;p30"/>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sp>
        <p:nvSpPr>
          <p:cNvPr id="249" name="Google Shape;249;p30"/>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0" name="Google Shape;250;p30"/>
          <p:cNvPicPr preferRelativeResize="0"/>
          <p:nvPr/>
        </p:nvPicPr>
        <p:blipFill>
          <a:blip r:embed="rId3">
            <a:alphaModFix/>
          </a:blip>
          <a:stretch>
            <a:fillRect/>
          </a:stretch>
        </p:blipFill>
        <p:spPr>
          <a:xfrm>
            <a:off x="107150" y="951175"/>
            <a:ext cx="11942400" cy="4942424"/>
          </a:xfrm>
          <a:prstGeom prst="rect">
            <a:avLst/>
          </a:prstGeom>
          <a:noFill/>
          <a:ln>
            <a:noFill/>
          </a:ln>
        </p:spPr>
      </p:pic>
      <p:sp>
        <p:nvSpPr>
          <p:cNvPr id="251" name="Google Shape;251;p30"/>
          <p:cNvSpPr txBox="1"/>
          <p:nvPr/>
        </p:nvSpPr>
        <p:spPr>
          <a:xfrm>
            <a:off x="253225" y="5822150"/>
            <a:ext cx="11306100" cy="416700"/>
          </a:xfrm>
          <a:prstGeom prst="rect">
            <a:avLst/>
          </a:prstGeom>
          <a:noFill/>
          <a:ln>
            <a:noFill/>
          </a:ln>
        </p:spPr>
        <p:txBody>
          <a:bodyPr anchorCtr="0" anchor="t" bIns="91425" lIns="91425" spcFirstLastPara="1" rIns="91425" wrap="square" tIns="91425">
            <a:noAutofit/>
          </a:bodyPr>
          <a:lstStyle/>
          <a:p>
            <a:pPr indent="-160020" lvl="0" marL="274320" rtl="0" algn="l">
              <a:spcBef>
                <a:spcPts val="0"/>
              </a:spcBef>
              <a:spcAft>
                <a:spcPts val="0"/>
              </a:spcAft>
              <a:buClr>
                <a:schemeClr val="accent1"/>
              </a:buClr>
              <a:buSzPts val="1800"/>
              <a:buFont typeface="Calibri"/>
              <a:buChar char="●"/>
            </a:pPr>
            <a:r>
              <a:rPr b="1" lang="en-US" sz="1800">
                <a:solidFill>
                  <a:srgbClr val="3F3F3F"/>
                </a:solidFill>
                <a:latin typeface="Calibri"/>
                <a:ea typeface="Calibri"/>
                <a:cs typeface="Calibri"/>
                <a:sym typeface="Calibri"/>
              </a:rPr>
              <a:t>Critical path duration: </a:t>
            </a:r>
            <a:r>
              <a:rPr lang="en-US" sz="1800">
                <a:solidFill>
                  <a:srgbClr val="3F3F3F"/>
                </a:solidFill>
                <a:latin typeface="Calibri"/>
                <a:ea typeface="Calibri"/>
                <a:cs typeface="Calibri"/>
                <a:sym typeface="Calibri"/>
              </a:rPr>
              <a:t>~85 days</a:t>
            </a:r>
            <a:endParaRPr sz="1800">
              <a:solidFill>
                <a:srgbClr val="3F3F3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253219" y="99632"/>
            <a:ext cx="10058400" cy="784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lang="en-US"/>
              <a:t>Individual Responsibility </a:t>
            </a:r>
            <a:endParaRPr/>
          </a:p>
        </p:txBody>
      </p:sp>
      <p:sp>
        <p:nvSpPr>
          <p:cNvPr id="257" name="Google Shape;257;p31"/>
          <p:cNvSpPr txBox="1"/>
          <p:nvPr>
            <p:ph idx="1" type="body"/>
          </p:nvPr>
        </p:nvSpPr>
        <p:spPr>
          <a:xfrm>
            <a:off x="253219" y="1041866"/>
            <a:ext cx="11603700" cy="51177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None/>
            </a:pPr>
            <a:r>
              <a:rPr b="1" lang="en-US" sz="2800"/>
              <a:t>Adam Brannon</a:t>
            </a:r>
            <a:r>
              <a:rPr lang="en-US" sz="2800"/>
              <a:t>:</a:t>
            </a:r>
            <a:endParaRPr sz="2800"/>
          </a:p>
          <a:p>
            <a:pPr indent="-406400" lvl="0" marL="457200" rtl="0" algn="l">
              <a:spcBef>
                <a:spcPts val="0"/>
              </a:spcBef>
              <a:spcAft>
                <a:spcPts val="0"/>
              </a:spcAft>
              <a:buSzPts val="2800"/>
              <a:buChar char="●"/>
            </a:pPr>
            <a:r>
              <a:rPr lang="en-US" sz="2800"/>
              <a:t>Primary: </a:t>
            </a:r>
            <a:r>
              <a:rPr lang="en-US" sz="2800"/>
              <a:t>Fuzzer</a:t>
            </a:r>
            <a:endParaRPr sz="2800"/>
          </a:p>
          <a:p>
            <a:pPr indent="-406400" lvl="0" marL="457200" rtl="0" algn="l">
              <a:spcBef>
                <a:spcPts val="0"/>
              </a:spcBef>
              <a:spcAft>
                <a:spcPts val="0"/>
              </a:spcAft>
              <a:buSzPts val="2800"/>
              <a:buChar char="●"/>
            </a:pPr>
            <a:r>
              <a:rPr lang="en-US" sz="2800"/>
              <a:t>Secondary: Primary processing</a:t>
            </a:r>
            <a:endParaRPr sz="2800"/>
          </a:p>
          <a:p>
            <a:pPr indent="0" lvl="0" marL="0" rtl="0" algn="l">
              <a:lnSpc>
                <a:spcPct val="90000"/>
              </a:lnSpc>
              <a:spcBef>
                <a:spcPts val="0"/>
              </a:spcBef>
              <a:spcAft>
                <a:spcPts val="0"/>
              </a:spcAft>
              <a:buNone/>
            </a:pPr>
            <a:r>
              <a:t/>
            </a:r>
            <a:endParaRPr sz="2800"/>
          </a:p>
          <a:p>
            <a:pPr indent="0" lvl="0" marL="0" rtl="0" algn="l">
              <a:lnSpc>
                <a:spcPct val="90000"/>
              </a:lnSpc>
              <a:spcBef>
                <a:spcPts val="0"/>
              </a:spcBef>
              <a:spcAft>
                <a:spcPts val="0"/>
              </a:spcAft>
              <a:buNone/>
            </a:pPr>
            <a:r>
              <a:rPr b="1" lang="en-US" sz="2800"/>
              <a:t>Noah Sickels</a:t>
            </a:r>
            <a:r>
              <a:rPr lang="en-US" sz="2800"/>
              <a:t>:</a:t>
            </a:r>
            <a:endParaRPr sz="2800"/>
          </a:p>
          <a:p>
            <a:pPr indent="-406400" lvl="0" marL="457200" rtl="0" algn="l">
              <a:spcBef>
                <a:spcPts val="0"/>
              </a:spcBef>
              <a:spcAft>
                <a:spcPts val="0"/>
              </a:spcAft>
              <a:buSzPts val="2800"/>
              <a:buChar char="●"/>
            </a:pPr>
            <a:r>
              <a:rPr lang="en-US" sz="2800"/>
              <a:t>Primary: </a:t>
            </a:r>
            <a:r>
              <a:rPr lang="en-US" sz="2800"/>
              <a:t>Attack tool selection</a:t>
            </a:r>
            <a:endParaRPr sz="2800"/>
          </a:p>
          <a:p>
            <a:pPr indent="-406400" lvl="0" marL="457200" rtl="0" algn="l">
              <a:spcBef>
                <a:spcPts val="0"/>
              </a:spcBef>
              <a:spcAft>
                <a:spcPts val="0"/>
              </a:spcAft>
              <a:buSzPts val="2800"/>
              <a:buChar char="●"/>
            </a:pPr>
            <a:r>
              <a:rPr lang="en-US" sz="2800"/>
              <a:t>Secondary: Fuzz tool selection</a:t>
            </a:r>
            <a:endParaRPr sz="2800"/>
          </a:p>
          <a:p>
            <a:pPr indent="0" lvl="0" marL="0" rtl="0" algn="l">
              <a:lnSpc>
                <a:spcPct val="90000"/>
              </a:lnSpc>
              <a:spcBef>
                <a:spcPts val="0"/>
              </a:spcBef>
              <a:spcAft>
                <a:spcPts val="0"/>
              </a:spcAft>
              <a:buNone/>
            </a:pPr>
            <a:r>
              <a:t/>
            </a:r>
            <a:endParaRPr sz="2800"/>
          </a:p>
          <a:p>
            <a:pPr indent="0" lvl="0" marL="0" rtl="0" algn="l">
              <a:lnSpc>
                <a:spcPct val="90000"/>
              </a:lnSpc>
              <a:spcBef>
                <a:spcPts val="0"/>
              </a:spcBef>
              <a:spcAft>
                <a:spcPts val="0"/>
              </a:spcAft>
              <a:buNone/>
            </a:pPr>
            <a:r>
              <a:rPr b="1" lang="en-US" sz="2800"/>
              <a:t>William Lochte</a:t>
            </a:r>
            <a:r>
              <a:rPr lang="en-US" sz="2800"/>
              <a:t>: </a:t>
            </a:r>
            <a:endParaRPr sz="2800"/>
          </a:p>
          <a:p>
            <a:pPr indent="-406400" lvl="0" marL="457200" rtl="0" algn="l">
              <a:lnSpc>
                <a:spcPct val="90000"/>
              </a:lnSpc>
              <a:spcBef>
                <a:spcPts val="0"/>
              </a:spcBef>
              <a:spcAft>
                <a:spcPts val="0"/>
              </a:spcAft>
              <a:buSzPts val="2800"/>
              <a:buChar char="●"/>
            </a:pPr>
            <a:r>
              <a:rPr lang="en-US" sz="2800"/>
              <a:t>Primary: Packet Capture</a:t>
            </a:r>
            <a:endParaRPr sz="2800"/>
          </a:p>
          <a:p>
            <a:pPr indent="-406400" lvl="0" marL="457200" rtl="0" algn="l">
              <a:lnSpc>
                <a:spcPct val="90000"/>
              </a:lnSpc>
              <a:spcBef>
                <a:spcPts val="0"/>
              </a:spcBef>
              <a:spcAft>
                <a:spcPts val="0"/>
              </a:spcAft>
              <a:buSzPts val="2800"/>
              <a:buChar char="●"/>
            </a:pPr>
            <a:r>
              <a:rPr lang="en-US" sz="2800"/>
              <a:t>Secondary: Testing (Unit, Integration, Acceptance)</a:t>
            </a:r>
            <a:endParaRPr sz="2800"/>
          </a:p>
        </p:txBody>
      </p:sp>
      <p:sp>
        <p:nvSpPr>
          <p:cNvPr id="258" name="Google Shape;258;p31"/>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sp>
        <p:nvSpPr>
          <p:cNvPr id="259" name="Google Shape;259;p31"/>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sp>
        <p:nvSpPr>
          <p:cNvPr id="115" name="Google Shape;115;p14"/>
          <p:cNvSpPr txBox="1"/>
          <p:nvPr>
            <p:ph type="title"/>
          </p:nvPr>
        </p:nvSpPr>
        <p:spPr>
          <a:xfrm>
            <a:off x="253219" y="99632"/>
            <a:ext cx="10058400" cy="784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lang="en-US"/>
              <a:t>Stalling Attacker’s Tools</a:t>
            </a:r>
            <a:endParaRPr/>
          </a:p>
        </p:txBody>
      </p:sp>
      <p:sp>
        <p:nvSpPr>
          <p:cNvPr id="116" name="Google Shape;116;p14"/>
          <p:cNvSpPr txBox="1"/>
          <p:nvPr>
            <p:ph idx="1" type="body"/>
          </p:nvPr>
        </p:nvSpPr>
        <p:spPr>
          <a:xfrm>
            <a:off x="253219" y="1041866"/>
            <a:ext cx="11603700" cy="5117700"/>
          </a:xfrm>
          <a:prstGeom prst="rect">
            <a:avLst/>
          </a:prstGeom>
          <a:noFill/>
          <a:ln>
            <a:noFill/>
          </a:ln>
        </p:spPr>
        <p:txBody>
          <a:bodyPr anchorCtr="0" anchor="t" bIns="45700" lIns="0" spcFirstLastPara="1" rIns="0" wrap="square" tIns="45700">
            <a:normAutofit/>
          </a:bodyPr>
          <a:lstStyle/>
          <a:p>
            <a:pPr indent="-406400" lvl="0" marL="457200" rtl="0" algn="l">
              <a:lnSpc>
                <a:spcPct val="90000"/>
              </a:lnSpc>
              <a:spcBef>
                <a:spcPts val="0"/>
              </a:spcBef>
              <a:spcAft>
                <a:spcPts val="0"/>
              </a:spcAft>
              <a:buSzPts val="2800"/>
              <a:buChar char="●"/>
            </a:pPr>
            <a:r>
              <a:rPr lang="en-US" sz="2800"/>
              <a:t>Attackers today use tools that are extremely efficient, often capable of sending hundreds if not thousands of requests per minute or send packets infrequently over multiple days to avoid detection.</a:t>
            </a:r>
            <a:endParaRPr sz="2800"/>
          </a:p>
          <a:p>
            <a:pPr indent="-406400" lvl="0" marL="457200" rtl="0" algn="l">
              <a:lnSpc>
                <a:spcPct val="90000"/>
              </a:lnSpc>
              <a:spcBef>
                <a:spcPts val="0"/>
              </a:spcBef>
              <a:spcAft>
                <a:spcPts val="0"/>
              </a:spcAft>
              <a:buSzPts val="2800"/>
              <a:buChar char="●"/>
            </a:pPr>
            <a:r>
              <a:rPr lang="en-US" sz="2800"/>
              <a:t>Therefore, it is important to slow down or stop attackers. An active defense mechanism can do this by neutralizing an attacking application, wasting an attacker’s time and resources.</a:t>
            </a:r>
            <a:endParaRPr sz="2800"/>
          </a:p>
          <a:p>
            <a:pPr indent="-406400" lvl="1" marL="914400" rtl="0" algn="l">
              <a:lnSpc>
                <a:spcPct val="90000"/>
              </a:lnSpc>
              <a:spcBef>
                <a:spcPts val="0"/>
              </a:spcBef>
              <a:spcAft>
                <a:spcPts val="0"/>
              </a:spcAft>
              <a:buSzPts val="2800"/>
              <a:buChar char="○"/>
            </a:pPr>
            <a:r>
              <a:rPr lang="en-US" sz="2800"/>
              <a:t>Useful for all businesses with information to protect.</a:t>
            </a:r>
            <a:endParaRPr sz="2800"/>
          </a:p>
          <a:p>
            <a:pPr indent="-406400" lvl="0" marL="457200" rtl="0" algn="l">
              <a:lnSpc>
                <a:spcPct val="90000"/>
              </a:lnSpc>
              <a:spcBef>
                <a:spcPts val="0"/>
              </a:spcBef>
              <a:spcAft>
                <a:spcPts val="0"/>
              </a:spcAft>
              <a:buSzPts val="2800"/>
              <a:buChar char="●"/>
            </a:pPr>
            <a:r>
              <a:rPr lang="en-US" sz="2800"/>
              <a:t>It will also be helpful to perform a counterattack using binary exploitation to install malware on the attacker’s computer in cases where it is legal to do so.</a:t>
            </a:r>
            <a:endParaRPr sz="2800"/>
          </a:p>
          <a:p>
            <a:pPr indent="-406400" lvl="1" marL="914400" rtl="0" algn="l">
              <a:lnSpc>
                <a:spcPct val="90000"/>
              </a:lnSpc>
              <a:spcBef>
                <a:spcPts val="0"/>
              </a:spcBef>
              <a:spcAft>
                <a:spcPts val="0"/>
              </a:spcAft>
              <a:buSzPts val="2800"/>
              <a:buChar char="○"/>
            </a:pPr>
            <a:r>
              <a:rPr lang="en-US" sz="2800"/>
              <a:t>Could be useful in a nation-state scenario.</a:t>
            </a:r>
            <a:endParaRPr/>
          </a:p>
        </p:txBody>
      </p:sp>
      <p:sp>
        <p:nvSpPr>
          <p:cNvPr id="117" name="Google Shape;117;p14"/>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253219" y="99632"/>
            <a:ext cx="10058400" cy="784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lang="en-US"/>
              <a:t>Cost Estimation </a:t>
            </a:r>
            <a:endParaRPr/>
          </a:p>
        </p:txBody>
      </p:sp>
      <p:sp>
        <p:nvSpPr>
          <p:cNvPr id="265" name="Google Shape;265;p32"/>
          <p:cNvSpPr txBox="1"/>
          <p:nvPr>
            <p:ph idx="1" type="body"/>
          </p:nvPr>
        </p:nvSpPr>
        <p:spPr>
          <a:xfrm>
            <a:off x="253219" y="1041866"/>
            <a:ext cx="11603700" cy="5117700"/>
          </a:xfrm>
          <a:prstGeom prst="rect">
            <a:avLst/>
          </a:prstGeom>
          <a:noFill/>
          <a:ln>
            <a:noFill/>
          </a:ln>
        </p:spPr>
        <p:txBody>
          <a:bodyPr anchorCtr="0" anchor="t" bIns="45700" lIns="0" spcFirstLastPara="1" rIns="0" wrap="square" tIns="45700">
            <a:normAutofit/>
          </a:bodyPr>
          <a:lstStyle/>
          <a:p>
            <a:pPr indent="0" lvl="0" marL="0" rtl="0" algn="l">
              <a:spcBef>
                <a:spcPts val="600"/>
              </a:spcBef>
              <a:spcAft>
                <a:spcPts val="0"/>
              </a:spcAft>
              <a:buClr>
                <a:schemeClr val="dk1"/>
              </a:buClr>
              <a:buSzPts val="1100"/>
              <a:buFont typeface="Arial"/>
              <a:buNone/>
            </a:pPr>
            <a:r>
              <a:rPr b="1" lang="en-US" sz="2800"/>
              <a:t>Estimated Cost</a:t>
            </a:r>
            <a:r>
              <a:rPr lang="en-US" sz="2800"/>
              <a:t>: $300.00</a:t>
            </a:r>
            <a:endParaRPr sz="2800"/>
          </a:p>
          <a:p>
            <a:pPr indent="0" lvl="0" marL="0" rtl="0" algn="l">
              <a:lnSpc>
                <a:spcPct val="90000"/>
              </a:lnSpc>
              <a:spcBef>
                <a:spcPts val="0"/>
              </a:spcBef>
              <a:spcAft>
                <a:spcPts val="0"/>
              </a:spcAft>
              <a:buNone/>
            </a:pPr>
            <a:r>
              <a:t/>
            </a:r>
            <a:endParaRPr sz="2800"/>
          </a:p>
          <a:p>
            <a:pPr indent="0" lvl="0" marL="0" rtl="0" algn="l">
              <a:lnSpc>
                <a:spcPct val="90000"/>
              </a:lnSpc>
              <a:spcBef>
                <a:spcPts val="0"/>
              </a:spcBef>
              <a:spcAft>
                <a:spcPts val="0"/>
              </a:spcAft>
              <a:buNone/>
            </a:pPr>
            <a:r>
              <a:rPr b="1" lang="en-US" sz="2800"/>
              <a:t>Expected Software</a:t>
            </a:r>
            <a:r>
              <a:rPr lang="en-US" sz="2800"/>
              <a:t>:</a:t>
            </a:r>
            <a:endParaRPr sz="2800"/>
          </a:p>
          <a:p>
            <a:pPr indent="-406400" lvl="0" marL="457200" rtl="0" algn="l">
              <a:lnSpc>
                <a:spcPct val="90000"/>
              </a:lnSpc>
              <a:spcBef>
                <a:spcPts val="0"/>
              </a:spcBef>
              <a:spcAft>
                <a:spcPts val="0"/>
              </a:spcAft>
              <a:buSzPts val="2800"/>
              <a:buChar char="●"/>
            </a:pPr>
            <a:r>
              <a:rPr lang="en-US" sz="2800"/>
              <a:t>AFL (including forks)</a:t>
            </a:r>
            <a:endParaRPr sz="2800"/>
          </a:p>
          <a:p>
            <a:pPr indent="-406400" lvl="1" marL="914400" rtl="0" algn="l">
              <a:lnSpc>
                <a:spcPct val="90000"/>
              </a:lnSpc>
              <a:spcBef>
                <a:spcPts val="0"/>
              </a:spcBef>
              <a:spcAft>
                <a:spcPts val="0"/>
              </a:spcAft>
              <a:buSzPts val="2800"/>
              <a:buChar char="○"/>
            </a:pPr>
            <a:r>
              <a:rPr lang="en-US" sz="2800"/>
              <a:t>Cost: $0.00</a:t>
            </a:r>
            <a:endParaRPr sz="2800"/>
          </a:p>
          <a:p>
            <a:pPr indent="-406400" lvl="0" marL="457200" rtl="0" algn="l">
              <a:lnSpc>
                <a:spcPct val="90000"/>
              </a:lnSpc>
              <a:spcBef>
                <a:spcPts val="0"/>
              </a:spcBef>
              <a:spcAft>
                <a:spcPts val="0"/>
              </a:spcAft>
              <a:buSzPts val="2800"/>
              <a:buChar char="●"/>
            </a:pPr>
            <a:r>
              <a:rPr lang="en-US" sz="2800"/>
              <a:t>LDRA</a:t>
            </a:r>
            <a:endParaRPr sz="2800"/>
          </a:p>
          <a:p>
            <a:pPr indent="-406400" lvl="1" marL="914400" rtl="0" algn="l">
              <a:lnSpc>
                <a:spcPct val="90000"/>
              </a:lnSpc>
              <a:spcBef>
                <a:spcPts val="0"/>
              </a:spcBef>
              <a:spcAft>
                <a:spcPts val="0"/>
              </a:spcAft>
              <a:buSzPts val="2800"/>
              <a:buChar char="○"/>
            </a:pPr>
            <a:r>
              <a:rPr lang="en-US" sz="2800"/>
              <a:t>Cost: $0.00</a:t>
            </a:r>
            <a:endParaRPr sz="2800"/>
          </a:p>
          <a:p>
            <a:pPr indent="-406400" lvl="1" marL="914400" rtl="0" algn="l">
              <a:lnSpc>
                <a:spcPct val="90000"/>
              </a:lnSpc>
              <a:spcBef>
                <a:spcPts val="0"/>
              </a:spcBef>
              <a:spcAft>
                <a:spcPts val="0"/>
              </a:spcAft>
              <a:buSzPts val="2800"/>
              <a:buChar char="○"/>
            </a:pPr>
            <a:r>
              <a:rPr lang="en-US" sz="2800"/>
              <a:t>Licensed to UAH</a:t>
            </a:r>
            <a:endParaRPr sz="2800"/>
          </a:p>
          <a:p>
            <a:pPr indent="-406400" lvl="0" marL="457200" rtl="0" algn="l">
              <a:lnSpc>
                <a:spcPct val="90000"/>
              </a:lnSpc>
              <a:spcBef>
                <a:spcPts val="0"/>
              </a:spcBef>
              <a:spcAft>
                <a:spcPts val="0"/>
              </a:spcAft>
              <a:buSzPts val="2800"/>
              <a:buChar char="●"/>
            </a:pPr>
            <a:r>
              <a:rPr lang="en-US" sz="2800"/>
              <a:t>Premium Chat GPT</a:t>
            </a:r>
            <a:endParaRPr sz="2800"/>
          </a:p>
          <a:p>
            <a:pPr indent="-406400" lvl="1" marL="914400" rtl="0" algn="l">
              <a:lnSpc>
                <a:spcPct val="90000"/>
              </a:lnSpc>
              <a:spcBef>
                <a:spcPts val="0"/>
              </a:spcBef>
              <a:spcAft>
                <a:spcPts val="0"/>
              </a:spcAft>
              <a:buSzPts val="2800"/>
              <a:buChar char="○"/>
            </a:pPr>
            <a:r>
              <a:rPr lang="en-US" sz="2800"/>
              <a:t>Cost: $20.00/person per month</a:t>
            </a:r>
            <a:endParaRPr sz="2800"/>
          </a:p>
          <a:p>
            <a:pPr indent="0" lvl="0" marL="0" rtl="0" algn="l">
              <a:lnSpc>
                <a:spcPct val="90000"/>
              </a:lnSpc>
              <a:spcBef>
                <a:spcPts val="0"/>
              </a:spcBef>
              <a:spcAft>
                <a:spcPts val="0"/>
              </a:spcAft>
              <a:buNone/>
            </a:pPr>
            <a:r>
              <a:t/>
            </a:r>
            <a:endParaRPr sz="2800"/>
          </a:p>
          <a:p>
            <a:pPr indent="0" lvl="0" marL="0" rtl="0" algn="l">
              <a:lnSpc>
                <a:spcPct val="90000"/>
              </a:lnSpc>
              <a:spcBef>
                <a:spcPts val="0"/>
              </a:spcBef>
              <a:spcAft>
                <a:spcPts val="0"/>
              </a:spcAft>
              <a:buNone/>
            </a:pPr>
            <a:r>
              <a:rPr b="1" lang="en-US" sz="2800"/>
              <a:t>Labor Cost:</a:t>
            </a:r>
            <a:r>
              <a:rPr lang="en-US" sz="2800"/>
              <a:t> 150 hours/person, 450 hours total</a:t>
            </a:r>
            <a:endParaRPr sz="2800"/>
          </a:p>
        </p:txBody>
      </p:sp>
      <p:sp>
        <p:nvSpPr>
          <p:cNvPr id="266" name="Google Shape;266;p32"/>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sp>
        <p:nvSpPr>
          <p:cNvPr id="267" name="Google Shape;267;p32"/>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3"/>
          <p:cNvSpPr txBox="1"/>
          <p:nvPr>
            <p:ph type="title"/>
          </p:nvPr>
        </p:nvSpPr>
        <p:spPr>
          <a:xfrm>
            <a:off x="253219" y="99632"/>
            <a:ext cx="10058400" cy="784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lang="en-US"/>
              <a:t>CPE 495/496 Expected Deliverables </a:t>
            </a:r>
            <a:endParaRPr/>
          </a:p>
        </p:txBody>
      </p:sp>
      <p:sp>
        <p:nvSpPr>
          <p:cNvPr id="273" name="Google Shape;273;p33"/>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sp>
        <p:nvSpPr>
          <p:cNvPr id="274" name="Google Shape;274;p33"/>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75" name="Google Shape;275;p33"/>
          <p:cNvGraphicFramePr/>
          <p:nvPr/>
        </p:nvGraphicFramePr>
        <p:xfrm>
          <a:off x="253213" y="1116850"/>
          <a:ext cx="3000000" cy="3000000"/>
        </p:xfrm>
        <a:graphic>
          <a:graphicData uri="http://schemas.openxmlformats.org/drawingml/2006/table">
            <a:tbl>
              <a:tblPr>
                <a:noFill/>
                <a:tableStyleId>{6169EC5C-E8DA-406D-BC2D-DA5864814565}</a:tableStyleId>
              </a:tblPr>
              <a:tblGrid>
                <a:gridCol w="574725"/>
                <a:gridCol w="2124075"/>
                <a:gridCol w="1861625"/>
                <a:gridCol w="1949100"/>
                <a:gridCol w="1237000"/>
                <a:gridCol w="1043950"/>
                <a:gridCol w="1986975"/>
                <a:gridCol w="953275"/>
              </a:tblGrid>
              <a:tr h="634425">
                <a:tc>
                  <a:txBody>
                    <a:bodyPr/>
                    <a:lstStyle/>
                    <a:p>
                      <a:pPr indent="0" lvl="0" marL="0" rtl="0" algn="ctr">
                        <a:spcBef>
                          <a:spcPts val="0"/>
                        </a:spcBef>
                        <a:spcAft>
                          <a:spcPts val="0"/>
                        </a:spcAft>
                        <a:buNone/>
                      </a:pPr>
                      <a:r>
                        <a:rPr b="1" lang="en-US" sz="1300"/>
                        <a:t>ID</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Activity</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Description</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Deliverables / Checkpoints</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Duration (Days)</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People</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Resources</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Prede- cessors</a:t>
                      </a:r>
                      <a:endParaRPr b="1" sz="1300"/>
                    </a:p>
                  </a:txBody>
                  <a:tcPr marT="91425" marB="91425" marR="91425" marL="91425">
                    <a:solidFill>
                      <a:srgbClr val="CCCCCC"/>
                    </a:solidFill>
                  </a:tcPr>
                </a:tc>
              </a:tr>
              <a:tr h="347225">
                <a:tc>
                  <a:txBody>
                    <a:bodyPr/>
                    <a:lstStyle/>
                    <a:p>
                      <a:pPr indent="0" lvl="0" marL="0" rtl="0" algn="ctr">
                        <a:spcBef>
                          <a:spcPts val="0"/>
                        </a:spcBef>
                        <a:spcAft>
                          <a:spcPts val="0"/>
                        </a:spcAft>
                        <a:buNone/>
                      </a:pPr>
                      <a:r>
                        <a:rPr lang="en-US" sz="1300"/>
                        <a:t>1</a:t>
                      </a:r>
                      <a:endParaRPr sz="1300"/>
                    </a:p>
                  </a:txBody>
                  <a:tcPr marT="91425" marB="91425" marR="91425" marL="91425">
                    <a:solidFill>
                      <a:schemeClr val="lt1"/>
                    </a:solidFill>
                  </a:tcPr>
                </a:tc>
                <a:tc>
                  <a:txBody>
                    <a:bodyPr/>
                    <a:lstStyle/>
                    <a:p>
                      <a:pPr indent="0" lvl="0" marL="0" rtl="0" algn="l">
                        <a:spcBef>
                          <a:spcPts val="0"/>
                        </a:spcBef>
                        <a:spcAft>
                          <a:spcPts val="0"/>
                        </a:spcAft>
                        <a:buNone/>
                      </a:pPr>
                      <a:r>
                        <a:rPr b="1" lang="en-US" sz="1300"/>
                        <a:t>Tool(s) Selection</a:t>
                      </a:r>
                      <a:endParaRPr b="1" sz="1300"/>
                    </a:p>
                  </a:txBody>
                  <a:tcPr marT="91425" marB="91425" marR="91425" marL="91425">
                    <a:solidFill>
                      <a:schemeClr val="lt1"/>
                    </a:solidFill>
                  </a:tcPr>
                </a:tc>
                <a:tc>
                  <a:txBody>
                    <a:bodyPr/>
                    <a:lstStyle/>
                    <a:p>
                      <a:pPr indent="0" lvl="0" marL="0" rtl="0" algn="l">
                        <a:spcBef>
                          <a:spcPts val="0"/>
                        </a:spcBef>
                        <a:spcAft>
                          <a:spcPts val="0"/>
                        </a:spcAft>
                        <a:buNone/>
                      </a:pPr>
                      <a:r>
                        <a:t/>
                      </a:r>
                      <a:endParaRPr sz="1300"/>
                    </a:p>
                  </a:txBody>
                  <a:tcPr marT="91425" marB="91425" marR="91425" marL="91425">
                    <a:solidFill>
                      <a:schemeClr val="lt1"/>
                    </a:solidFill>
                  </a:tcPr>
                </a:tc>
                <a:tc>
                  <a:txBody>
                    <a:bodyPr/>
                    <a:lstStyle/>
                    <a:p>
                      <a:pPr indent="0" lvl="0" marL="0" rtl="0" algn="l">
                        <a:spcBef>
                          <a:spcPts val="0"/>
                        </a:spcBef>
                        <a:spcAft>
                          <a:spcPts val="0"/>
                        </a:spcAft>
                        <a:buNone/>
                      </a:pPr>
                      <a:r>
                        <a:t/>
                      </a:r>
                      <a:endParaRPr sz="1300"/>
                    </a:p>
                  </a:txBody>
                  <a:tcPr marT="91425" marB="91425" marR="91425" marL="91425">
                    <a:solidFill>
                      <a:schemeClr val="lt1"/>
                    </a:solidFill>
                  </a:tcPr>
                </a:tc>
                <a:tc>
                  <a:txBody>
                    <a:bodyPr/>
                    <a:lstStyle/>
                    <a:p>
                      <a:pPr indent="0" lvl="0" marL="0" rtl="0" algn="l">
                        <a:spcBef>
                          <a:spcPts val="0"/>
                        </a:spcBef>
                        <a:spcAft>
                          <a:spcPts val="0"/>
                        </a:spcAft>
                        <a:buNone/>
                      </a:pPr>
                      <a:r>
                        <a:t/>
                      </a:r>
                      <a:endParaRPr sz="1300"/>
                    </a:p>
                  </a:txBody>
                  <a:tcPr marT="91425" marB="91425" marR="91425" marL="91425">
                    <a:solidFill>
                      <a:schemeClr val="lt1"/>
                    </a:solidFill>
                  </a:tcPr>
                </a:tc>
                <a:tc>
                  <a:txBody>
                    <a:bodyPr/>
                    <a:lstStyle/>
                    <a:p>
                      <a:pPr indent="0" lvl="0" marL="0" rtl="0" algn="l">
                        <a:spcBef>
                          <a:spcPts val="0"/>
                        </a:spcBef>
                        <a:spcAft>
                          <a:spcPts val="0"/>
                        </a:spcAft>
                        <a:buNone/>
                      </a:pPr>
                      <a:r>
                        <a:t/>
                      </a:r>
                      <a:endParaRPr sz="1300"/>
                    </a:p>
                  </a:txBody>
                  <a:tcPr marT="91425" marB="91425" marR="91425" marL="91425">
                    <a:solidFill>
                      <a:schemeClr val="lt1"/>
                    </a:solidFill>
                  </a:tcPr>
                </a:tc>
                <a:tc>
                  <a:txBody>
                    <a:bodyPr/>
                    <a:lstStyle/>
                    <a:p>
                      <a:pPr indent="0" lvl="0" marL="0" rtl="0" algn="l">
                        <a:spcBef>
                          <a:spcPts val="0"/>
                        </a:spcBef>
                        <a:spcAft>
                          <a:spcPts val="0"/>
                        </a:spcAft>
                        <a:buNone/>
                      </a:pPr>
                      <a:r>
                        <a:t/>
                      </a:r>
                      <a:endParaRPr sz="1300"/>
                    </a:p>
                  </a:txBody>
                  <a:tcPr marT="91425" marB="91425" marR="91425" marL="91425">
                    <a:solidFill>
                      <a:schemeClr val="lt1"/>
                    </a:solidFill>
                  </a:tcPr>
                </a:tc>
                <a:tc>
                  <a:txBody>
                    <a:bodyPr/>
                    <a:lstStyle/>
                    <a:p>
                      <a:pPr indent="0" lvl="0" marL="0" rtl="0" algn="l">
                        <a:spcBef>
                          <a:spcPts val="0"/>
                        </a:spcBef>
                        <a:spcAft>
                          <a:spcPts val="0"/>
                        </a:spcAft>
                        <a:buNone/>
                      </a:pPr>
                      <a:r>
                        <a:t/>
                      </a:r>
                      <a:endParaRPr sz="1300"/>
                    </a:p>
                  </a:txBody>
                  <a:tcPr marT="91425" marB="91425" marR="91425" marL="91425">
                    <a:solidFill>
                      <a:schemeClr val="lt1"/>
                    </a:solidFill>
                  </a:tcPr>
                </a:tc>
              </a:tr>
              <a:tr h="586000">
                <a:tc>
                  <a:txBody>
                    <a:bodyPr/>
                    <a:lstStyle/>
                    <a:p>
                      <a:pPr indent="0" lvl="0" marL="0" rtl="0" algn="ctr">
                        <a:spcBef>
                          <a:spcPts val="0"/>
                        </a:spcBef>
                        <a:spcAft>
                          <a:spcPts val="0"/>
                        </a:spcAft>
                        <a:buNone/>
                      </a:pPr>
                      <a:r>
                        <a:rPr lang="en-US" sz="1300"/>
                        <a:t>1.1</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Attack Tool</a:t>
                      </a:r>
                      <a:r>
                        <a:rPr lang="en-US" sz="1300"/>
                        <a:t>s</a:t>
                      </a:r>
                      <a:r>
                        <a:rPr lang="en-US" sz="1300"/>
                        <a:t> Selection</a:t>
                      </a:r>
                      <a:endParaRPr sz="1300"/>
                    </a:p>
                  </a:txBody>
                  <a:tcPr marT="91425" marB="91425" marR="91425" marL="91425">
                    <a:solidFill>
                      <a:schemeClr val="lt1"/>
                    </a:solidFill>
                  </a:tcPr>
                </a:tc>
                <a:tc>
                  <a:txBody>
                    <a:bodyPr/>
                    <a:lstStyle/>
                    <a:p>
                      <a:pPr indent="0" lvl="0" marL="0" rtl="0" algn="l">
                        <a:spcBef>
                          <a:spcPts val="0"/>
                        </a:spcBef>
                        <a:spcAft>
                          <a:spcPts val="0"/>
                        </a:spcAft>
                        <a:buNone/>
                      </a:pPr>
                      <a:r>
                        <a:rPr lang="en-US" sz="1300"/>
                        <a:t>Choose attack tools to analyze</a:t>
                      </a:r>
                      <a:endParaRPr sz="1300"/>
                    </a:p>
                  </a:txBody>
                  <a:tcPr marT="91425" marB="91425" marR="91425" marL="91425">
                    <a:solidFill>
                      <a:schemeClr val="lt1"/>
                    </a:solidFill>
                  </a:tcPr>
                </a:tc>
                <a:tc>
                  <a:txBody>
                    <a:bodyPr/>
                    <a:lstStyle/>
                    <a:p>
                      <a:pPr indent="-128270" lvl="0" marL="274320" rtl="0" algn="l">
                        <a:spcBef>
                          <a:spcPts val="0"/>
                        </a:spcBef>
                        <a:spcAft>
                          <a:spcPts val="0"/>
                        </a:spcAft>
                        <a:buSzPts val="1300"/>
                        <a:buChar char="●"/>
                      </a:pPr>
                      <a:r>
                        <a:rPr lang="en-US" sz="1300"/>
                        <a:t>Identify two potential tools for testing</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1</a:t>
                      </a:r>
                      <a:endParaRPr sz="1300"/>
                    </a:p>
                  </a:txBody>
                  <a:tcPr marT="91425" marB="91425" marR="91425" marL="91425">
                    <a:solidFill>
                      <a:schemeClr val="lt1"/>
                    </a:solidFill>
                  </a:tcPr>
                </a:tc>
                <a:tc>
                  <a:txBody>
                    <a:bodyPr/>
                    <a:lstStyle/>
                    <a:p>
                      <a:pPr indent="0" lvl="0" marL="0" rtl="0" algn="l">
                        <a:spcBef>
                          <a:spcPts val="0"/>
                        </a:spcBef>
                        <a:spcAft>
                          <a:spcPts val="0"/>
                        </a:spcAft>
                        <a:buNone/>
                      </a:pPr>
                      <a:r>
                        <a:rPr lang="en-US" sz="1300"/>
                        <a:t>Noah </a:t>
                      </a:r>
                      <a:endParaRPr sz="1300"/>
                    </a:p>
                    <a:p>
                      <a:pPr indent="0" lvl="0" marL="0" rtl="0" algn="l">
                        <a:spcBef>
                          <a:spcPts val="0"/>
                        </a:spcBef>
                        <a:spcAft>
                          <a:spcPts val="0"/>
                        </a:spcAft>
                        <a:buNone/>
                      </a:pPr>
                      <a:r>
                        <a:t/>
                      </a:r>
                      <a:endParaRPr sz="1300"/>
                    </a:p>
                  </a:txBody>
                  <a:tcPr marT="91425" marB="91425" marR="91425" marL="91425">
                    <a:solidFill>
                      <a:schemeClr val="lt1"/>
                    </a:solidFill>
                  </a:tcPr>
                </a:tc>
                <a:tc>
                  <a:txBody>
                    <a:bodyPr/>
                    <a:lstStyle/>
                    <a:p>
                      <a:pPr indent="0" lvl="0" marL="0" rtl="0" algn="l">
                        <a:spcBef>
                          <a:spcPts val="0"/>
                        </a:spcBef>
                        <a:spcAft>
                          <a:spcPts val="0"/>
                        </a:spcAft>
                        <a:buNone/>
                      </a:pPr>
                      <a:r>
                        <a:t/>
                      </a:r>
                      <a:endParaRPr sz="1300"/>
                    </a:p>
                    <a:p>
                      <a:pPr indent="0" lvl="0" marL="457200" rtl="0" algn="l">
                        <a:spcBef>
                          <a:spcPts val="0"/>
                        </a:spcBef>
                        <a:spcAft>
                          <a:spcPts val="0"/>
                        </a:spcAft>
                        <a:buNone/>
                      </a:pPr>
                      <a:r>
                        <a:t/>
                      </a:r>
                      <a:endParaRPr sz="1300"/>
                    </a:p>
                  </a:txBody>
                  <a:tcPr marT="91425" marB="91425" marR="91425" marL="91425">
                    <a:solidFill>
                      <a:schemeClr val="lt1"/>
                    </a:solidFill>
                  </a:tcPr>
                </a:tc>
                <a:tc>
                  <a:txBody>
                    <a:bodyPr/>
                    <a:lstStyle/>
                    <a:p>
                      <a:pPr indent="0" lvl="0" marL="0" rtl="0" algn="l">
                        <a:spcBef>
                          <a:spcPts val="0"/>
                        </a:spcBef>
                        <a:spcAft>
                          <a:spcPts val="0"/>
                        </a:spcAft>
                        <a:buNone/>
                      </a:pPr>
                      <a:r>
                        <a:t/>
                      </a:r>
                      <a:endParaRPr sz="1300"/>
                    </a:p>
                  </a:txBody>
                  <a:tcPr marT="91425" marB="91425" marR="91425" marL="91425">
                    <a:solidFill>
                      <a:schemeClr val="lt1"/>
                    </a:solidFill>
                  </a:tcPr>
                </a:tc>
              </a:tr>
              <a:tr h="585700">
                <a:tc>
                  <a:txBody>
                    <a:bodyPr/>
                    <a:lstStyle/>
                    <a:p>
                      <a:pPr indent="0" lvl="0" marL="0" rtl="0" algn="ctr">
                        <a:spcBef>
                          <a:spcPts val="0"/>
                        </a:spcBef>
                        <a:spcAft>
                          <a:spcPts val="0"/>
                        </a:spcAft>
                        <a:buNone/>
                      </a:pPr>
                      <a:r>
                        <a:rPr lang="en-US" sz="1300"/>
                        <a:t>1.2</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Fuzzing Tool</a:t>
                      </a:r>
                      <a:r>
                        <a:rPr lang="en-US" sz="1300"/>
                        <a:t>(s) </a:t>
                      </a:r>
                      <a:r>
                        <a:rPr lang="en-US" sz="1300"/>
                        <a:t>Selection</a:t>
                      </a:r>
                      <a:endParaRPr sz="1300"/>
                    </a:p>
                  </a:txBody>
                  <a:tcPr marT="91425" marB="91425" marR="91425" marL="91425">
                    <a:solidFill>
                      <a:schemeClr val="lt1"/>
                    </a:solidFill>
                  </a:tcPr>
                </a:tc>
                <a:tc>
                  <a:txBody>
                    <a:bodyPr/>
                    <a:lstStyle/>
                    <a:p>
                      <a:pPr indent="0" lvl="0" marL="0" rtl="0" algn="l">
                        <a:spcBef>
                          <a:spcPts val="0"/>
                        </a:spcBef>
                        <a:spcAft>
                          <a:spcPts val="0"/>
                        </a:spcAft>
                        <a:buNone/>
                      </a:pPr>
                      <a:r>
                        <a:rPr lang="en-US" sz="1300"/>
                        <a:t>Choose tools to analyze with</a:t>
                      </a:r>
                      <a:endParaRPr sz="1300"/>
                    </a:p>
                  </a:txBody>
                  <a:tcPr marT="91425" marB="91425" marR="91425" marL="91425">
                    <a:solidFill>
                      <a:schemeClr val="lt1"/>
                    </a:solidFill>
                  </a:tcPr>
                </a:tc>
                <a:tc>
                  <a:txBody>
                    <a:bodyPr/>
                    <a:lstStyle/>
                    <a:p>
                      <a:pPr indent="-128270" lvl="0" marL="274320" rtl="0" algn="l">
                        <a:spcBef>
                          <a:spcPts val="0"/>
                        </a:spcBef>
                        <a:spcAft>
                          <a:spcPts val="0"/>
                        </a:spcAft>
                        <a:buClr>
                          <a:schemeClr val="dk1"/>
                        </a:buClr>
                        <a:buSzPts val="1300"/>
                        <a:buChar char="●"/>
                      </a:pPr>
                      <a:r>
                        <a:rPr lang="en-US" sz="1300">
                          <a:solidFill>
                            <a:schemeClr val="dk1"/>
                          </a:solidFill>
                        </a:rPr>
                        <a:t>Identify all fuzzing tools for workflow</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1</a:t>
                      </a:r>
                      <a:endParaRPr sz="1300"/>
                    </a:p>
                  </a:txBody>
                  <a:tcPr marT="91425" marB="91425" marR="91425" marL="91425">
                    <a:solidFill>
                      <a:schemeClr val="lt1"/>
                    </a:solidFill>
                  </a:tcPr>
                </a:tc>
                <a:tc>
                  <a:txBody>
                    <a:bodyPr/>
                    <a:lstStyle/>
                    <a:p>
                      <a:pPr indent="0" lvl="0" marL="0" rtl="0" algn="l">
                        <a:spcBef>
                          <a:spcPts val="0"/>
                        </a:spcBef>
                        <a:spcAft>
                          <a:spcPts val="0"/>
                        </a:spcAft>
                        <a:buNone/>
                      </a:pPr>
                      <a:r>
                        <a:rPr lang="en-US" sz="1300"/>
                        <a:t>Noah </a:t>
                      </a:r>
                      <a:endParaRPr sz="1300"/>
                    </a:p>
                  </a:txBody>
                  <a:tcPr marT="91425" marB="91425" marR="91425" marL="91425">
                    <a:solidFill>
                      <a:schemeClr val="lt1"/>
                    </a:solidFill>
                  </a:tcPr>
                </a:tc>
                <a:tc>
                  <a:txBody>
                    <a:bodyPr/>
                    <a:lstStyle/>
                    <a:p>
                      <a:pPr indent="0" lvl="0" marL="0" rtl="0" algn="l">
                        <a:spcBef>
                          <a:spcPts val="0"/>
                        </a:spcBef>
                        <a:spcAft>
                          <a:spcPts val="0"/>
                        </a:spcAft>
                        <a:buNone/>
                      </a:pPr>
                      <a:r>
                        <a:t/>
                      </a:r>
                      <a:endParaRPr sz="1300"/>
                    </a:p>
                  </a:txBody>
                  <a:tcPr marT="91425" marB="91425" marR="91425" marL="91425">
                    <a:solidFill>
                      <a:schemeClr val="lt1"/>
                    </a:solidFill>
                  </a:tcPr>
                </a:tc>
                <a:tc>
                  <a:txBody>
                    <a:bodyPr/>
                    <a:lstStyle/>
                    <a:p>
                      <a:pPr indent="0" lvl="0" marL="0" rtl="0" algn="l">
                        <a:spcBef>
                          <a:spcPts val="0"/>
                        </a:spcBef>
                        <a:spcAft>
                          <a:spcPts val="0"/>
                        </a:spcAft>
                        <a:buNone/>
                      </a:pPr>
                      <a:r>
                        <a:t/>
                      </a:r>
                      <a:endParaRPr sz="1300"/>
                    </a:p>
                  </a:txBody>
                  <a:tcPr marT="91425" marB="91425" marR="91425" marL="91425">
                    <a:solidFill>
                      <a:schemeClr val="lt1"/>
                    </a:solidFill>
                  </a:tcPr>
                </a:tc>
              </a:tr>
              <a:tr h="308675">
                <a:tc>
                  <a:txBody>
                    <a:bodyPr/>
                    <a:lstStyle/>
                    <a:p>
                      <a:pPr indent="0" lvl="0" marL="0" rtl="0" algn="ctr">
                        <a:spcBef>
                          <a:spcPts val="0"/>
                        </a:spcBef>
                        <a:spcAft>
                          <a:spcPts val="0"/>
                        </a:spcAft>
                        <a:buNone/>
                      </a:pPr>
                      <a:r>
                        <a:rPr lang="en-US" sz="1300"/>
                        <a:t>1.3</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Pre-screening Tools</a:t>
                      </a:r>
                      <a:endParaRPr sz="1300"/>
                    </a:p>
                  </a:txBody>
                  <a:tcPr marT="91425" marB="91425" marR="91425" marL="91425">
                    <a:solidFill>
                      <a:schemeClr val="lt1"/>
                    </a:solidFill>
                  </a:tcPr>
                </a:tc>
                <a:tc>
                  <a:txBody>
                    <a:bodyPr/>
                    <a:lstStyle/>
                    <a:p>
                      <a:pPr indent="0" lvl="0" marL="0" rtl="0" algn="l">
                        <a:spcBef>
                          <a:spcPts val="0"/>
                        </a:spcBef>
                        <a:spcAft>
                          <a:spcPts val="0"/>
                        </a:spcAft>
                        <a:buNone/>
                      </a:pPr>
                      <a:r>
                        <a:rPr lang="en-US" sz="1300"/>
                        <a:t>(opt) Prescreen attack tools for candidate</a:t>
                      </a:r>
                      <a:endParaRPr sz="1300"/>
                    </a:p>
                  </a:txBody>
                  <a:tcPr marT="91425" marB="91425" marR="91425" marL="91425">
                    <a:solidFill>
                      <a:schemeClr val="lt1"/>
                    </a:solidFill>
                  </a:tcPr>
                </a:tc>
                <a:tc>
                  <a:txBody>
                    <a:bodyPr/>
                    <a:lstStyle/>
                    <a:p>
                      <a:pPr indent="-128270" lvl="0" marL="274320" rtl="0" algn="l">
                        <a:spcBef>
                          <a:spcPts val="0"/>
                        </a:spcBef>
                        <a:spcAft>
                          <a:spcPts val="0"/>
                        </a:spcAft>
                        <a:buClr>
                          <a:schemeClr val="dk1"/>
                        </a:buClr>
                        <a:buSzPts val="1300"/>
                        <a:buChar char="●"/>
                      </a:pPr>
                      <a:r>
                        <a:rPr lang="en-US" sz="1300">
                          <a:solidFill>
                            <a:schemeClr val="dk1"/>
                          </a:solidFill>
                        </a:rPr>
                        <a:t>Identify two potential tools for testing</a:t>
                      </a:r>
                      <a:endParaRPr sz="1300">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US" sz="1300"/>
                        <a:t>1</a:t>
                      </a:r>
                      <a:endParaRPr sz="1300"/>
                    </a:p>
                  </a:txBody>
                  <a:tcPr marT="91425" marB="91425" marR="91425" marL="91425">
                    <a:solidFill>
                      <a:schemeClr val="lt1"/>
                    </a:solidFill>
                  </a:tcPr>
                </a:tc>
                <a:tc>
                  <a:txBody>
                    <a:bodyPr/>
                    <a:lstStyle/>
                    <a:p>
                      <a:pPr indent="0" lvl="0" marL="0" rtl="0" algn="l">
                        <a:spcBef>
                          <a:spcPts val="0"/>
                        </a:spcBef>
                        <a:spcAft>
                          <a:spcPts val="0"/>
                        </a:spcAft>
                        <a:buNone/>
                      </a:pPr>
                      <a:r>
                        <a:rPr lang="en-US" sz="1300"/>
                        <a:t>Adam</a:t>
                      </a:r>
                      <a:endParaRPr sz="1300"/>
                    </a:p>
                  </a:txBody>
                  <a:tcPr marT="91425" marB="91425" marR="91425" marL="91425">
                    <a:solidFill>
                      <a:schemeClr val="lt1"/>
                    </a:solidFill>
                  </a:tcPr>
                </a:tc>
                <a:tc>
                  <a:txBody>
                    <a:bodyPr/>
                    <a:lstStyle/>
                    <a:p>
                      <a:pPr indent="0" lvl="0" marL="0" rtl="0" algn="l">
                        <a:spcBef>
                          <a:spcPts val="0"/>
                        </a:spcBef>
                        <a:spcAft>
                          <a:spcPts val="0"/>
                        </a:spcAft>
                        <a:buNone/>
                      </a:pPr>
                      <a:r>
                        <a:t/>
                      </a:r>
                      <a:endParaRPr sz="1300"/>
                    </a:p>
                  </a:txBody>
                  <a:tcPr marT="91425" marB="91425" marR="91425" marL="91425">
                    <a:solidFill>
                      <a:schemeClr val="lt1"/>
                    </a:solidFill>
                  </a:tcPr>
                </a:tc>
                <a:tc>
                  <a:txBody>
                    <a:bodyPr/>
                    <a:lstStyle/>
                    <a:p>
                      <a:pPr indent="0" lvl="0" marL="0" rtl="0" algn="l">
                        <a:spcBef>
                          <a:spcPts val="0"/>
                        </a:spcBef>
                        <a:spcAft>
                          <a:spcPts val="0"/>
                        </a:spcAft>
                        <a:buNone/>
                      </a:pPr>
                      <a:r>
                        <a:t/>
                      </a:r>
                      <a:endParaRPr sz="1300"/>
                    </a:p>
                  </a:txBody>
                  <a:tcPr marT="91425" marB="91425" marR="91425" marL="91425">
                    <a:solidFill>
                      <a:schemeClr val="lt1"/>
                    </a:solidFill>
                  </a:tcPr>
                </a:tc>
              </a:tr>
              <a:tr h="337125">
                <a:tc>
                  <a:txBody>
                    <a:bodyPr/>
                    <a:lstStyle/>
                    <a:p>
                      <a:pPr indent="0" lvl="0" marL="0" rtl="0" algn="ctr">
                        <a:spcBef>
                          <a:spcPts val="0"/>
                        </a:spcBef>
                        <a:spcAft>
                          <a:spcPts val="0"/>
                        </a:spcAft>
                        <a:buNone/>
                      </a:pPr>
                      <a:r>
                        <a:rPr lang="en-US" sz="1300"/>
                        <a:t>2</a:t>
                      </a:r>
                      <a:endParaRPr sz="1300"/>
                    </a:p>
                  </a:txBody>
                  <a:tcPr marT="91425" marB="91425" marR="91425" marL="91425">
                    <a:solidFill>
                      <a:schemeClr val="lt1"/>
                    </a:solidFill>
                  </a:tcPr>
                </a:tc>
                <a:tc>
                  <a:txBody>
                    <a:bodyPr/>
                    <a:lstStyle/>
                    <a:p>
                      <a:pPr indent="0" lvl="0" marL="0" rtl="0" algn="l">
                        <a:spcBef>
                          <a:spcPts val="0"/>
                        </a:spcBef>
                        <a:spcAft>
                          <a:spcPts val="0"/>
                        </a:spcAft>
                        <a:buNone/>
                      </a:pPr>
                      <a:r>
                        <a:rPr b="1" lang="en-US" sz="1300"/>
                        <a:t>Tool Analysis</a:t>
                      </a:r>
                      <a:endParaRPr b="1" sz="1300"/>
                    </a:p>
                  </a:txBody>
                  <a:tcPr marT="91425" marB="91425" marR="91425" marL="91425">
                    <a:solidFill>
                      <a:schemeClr val="lt1"/>
                    </a:solidFill>
                  </a:tcPr>
                </a:tc>
                <a:tc>
                  <a:txBody>
                    <a:bodyPr/>
                    <a:lstStyle/>
                    <a:p>
                      <a:pPr indent="0" lvl="0" marL="0" rtl="0" algn="l">
                        <a:spcBef>
                          <a:spcPts val="0"/>
                        </a:spcBef>
                        <a:spcAft>
                          <a:spcPts val="0"/>
                        </a:spcAft>
                        <a:buNone/>
                      </a:pPr>
                      <a:r>
                        <a:t/>
                      </a:r>
                      <a:endParaRPr sz="1300"/>
                    </a:p>
                  </a:txBody>
                  <a:tcPr marT="91425" marB="91425" marR="91425" marL="91425">
                    <a:solidFill>
                      <a:schemeClr val="lt1"/>
                    </a:solidFill>
                  </a:tcPr>
                </a:tc>
                <a:tc>
                  <a:txBody>
                    <a:bodyPr/>
                    <a:lstStyle/>
                    <a:p>
                      <a:pPr indent="0" lvl="0" marL="0" rtl="0" algn="l">
                        <a:spcBef>
                          <a:spcPts val="0"/>
                        </a:spcBef>
                        <a:spcAft>
                          <a:spcPts val="0"/>
                        </a:spcAft>
                        <a:buNone/>
                      </a:pPr>
                      <a:r>
                        <a:t/>
                      </a:r>
                      <a:endParaRPr sz="1300"/>
                    </a:p>
                  </a:txBody>
                  <a:tcPr marT="91425" marB="91425" marR="91425" marL="91425">
                    <a:solidFill>
                      <a:schemeClr val="lt1"/>
                    </a:solidFill>
                  </a:tcPr>
                </a:tc>
                <a:tc>
                  <a:txBody>
                    <a:bodyPr/>
                    <a:lstStyle/>
                    <a:p>
                      <a:pPr indent="0" lvl="0" marL="0" rtl="0" algn="ctr">
                        <a:spcBef>
                          <a:spcPts val="0"/>
                        </a:spcBef>
                        <a:spcAft>
                          <a:spcPts val="0"/>
                        </a:spcAft>
                        <a:buNone/>
                      </a:pPr>
                      <a:r>
                        <a:t/>
                      </a:r>
                      <a:endParaRPr sz="1300"/>
                    </a:p>
                  </a:txBody>
                  <a:tcPr marT="91425" marB="91425" marR="91425" marL="91425">
                    <a:solidFill>
                      <a:schemeClr val="lt1"/>
                    </a:solidFill>
                  </a:tcPr>
                </a:tc>
                <a:tc>
                  <a:txBody>
                    <a:bodyPr/>
                    <a:lstStyle/>
                    <a:p>
                      <a:pPr indent="0" lvl="0" marL="0" rtl="0" algn="l">
                        <a:spcBef>
                          <a:spcPts val="0"/>
                        </a:spcBef>
                        <a:spcAft>
                          <a:spcPts val="0"/>
                        </a:spcAft>
                        <a:buNone/>
                      </a:pPr>
                      <a:r>
                        <a:t/>
                      </a:r>
                      <a:endParaRPr sz="1300"/>
                    </a:p>
                  </a:txBody>
                  <a:tcPr marT="91425" marB="91425" marR="91425" marL="91425">
                    <a:solidFill>
                      <a:schemeClr val="lt1"/>
                    </a:solidFill>
                  </a:tcPr>
                </a:tc>
                <a:tc>
                  <a:txBody>
                    <a:bodyPr/>
                    <a:lstStyle/>
                    <a:p>
                      <a:pPr indent="0" lvl="0" marL="0" rtl="0" algn="l">
                        <a:spcBef>
                          <a:spcPts val="0"/>
                        </a:spcBef>
                        <a:spcAft>
                          <a:spcPts val="0"/>
                        </a:spcAft>
                        <a:buNone/>
                      </a:pPr>
                      <a:r>
                        <a:t/>
                      </a:r>
                      <a:endParaRPr sz="1300"/>
                    </a:p>
                  </a:txBody>
                  <a:tcPr marT="91425" marB="91425" marR="91425" marL="91425">
                    <a:solidFill>
                      <a:schemeClr val="lt1"/>
                    </a:solidFill>
                  </a:tcPr>
                </a:tc>
                <a:tc>
                  <a:txBody>
                    <a:bodyPr/>
                    <a:lstStyle/>
                    <a:p>
                      <a:pPr indent="0" lvl="0" marL="0" rtl="0" algn="l">
                        <a:spcBef>
                          <a:spcPts val="0"/>
                        </a:spcBef>
                        <a:spcAft>
                          <a:spcPts val="0"/>
                        </a:spcAft>
                        <a:buNone/>
                      </a:pPr>
                      <a:r>
                        <a:t/>
                      </a:r>
                      <a:endParaRPr sz="1300"/>
                    </a:p>
                  </a:txBody>
                  <a:tcPr marT="91425" marB="91425" marR="91425" marL="91425">
                    <a:solidFill>
                      <a:schemeClr val="lt1"/>
                    </a:solidFill>
                  </a:tcPr>
                </a:tc>
              </a:tr>
              <a:tr h="985725">
                <a:tc>
                  <a:txBody>
                    <a:bodyPr/>
                    <a:lstStyle/>
                    <a:p>
                      <a:pPr indent="0" lvl="0" marL="0" rtl="0" algn="ctr">
                        <a:spcBef>
                          <a:spcPts val="0"/>
                        </a:spcBef>
                        <a:spcAft>
                          <a:spcPts val="0"/>
                        </a:spcAft>
                        <a:buNone/>
                      </a:pPr>
                      <a:r>
                        <a:rPr lang="en-US" sz="1300"/>
                        <a:t>2.1</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AFL/AFL++ Fuzzing</a:t>
                      </a:r>
                      <a:endParaRPr sz="1300"/>
                    </a:p>
                  </a:txBody>
                  <a:tcPr marT="91425" marB="91425" marR="91425" marL="91425">
                    <a:solidFill>
                      <a:schemeClr val="lt1"/>
                    </a:solidFill>
                  </a:tcPr>
                </a:tc>
                <a:tc>
                  <a:txBody>
                    <a:bodyPr/>
                    <a:lstStyle/>
                    <a:p>
                      <a:pPr indent="0" lvl="0" marL="0" rtl="0" algn="l">
                        <a:spcBef>
                          <a:spcPts val="0"/>
                        </a:spcBef>
                        <a:spcAft>
                          <a:spcPts val="0"/>
                        </a:spcAft>
                        <a:buNone/>
                      </a:pPr>
                      <a:r>
                        <a:rPr lang="en-US" sz="1300"/>
                        <a:t>Perform testing on attack tool with AFL/AFL++</a:t>
                      </a:r>
                      <a:endParaRPr sz="1300"/>
                    </a:p>
                  </a:txBody>
                  <a:tcPr marT="91425" marB="91425" marR="91425" marL="91425">
                    <a:solidFill>
                      <a:schemeClr val="lt1"/>
                    </a:solidFill>
                  </a:tcPr>
                </a:tc>
                <a:tc>
                  <a:txBody>
                    <a:bodyPr/>
                    <a:lstStyle/>
                    <a:p>
                      <a:pPr indent="-128270" lvl="0" marL="274320" rtl="0" algn="l">
                        <a:spcBef>
                          <a:spcPts val="0"/>
                        </a:spcBef>
                        <a:spcAft>
                          <a:spcPts val="0"/>
                        </a:spcAft>
                        <a:buSzPts val="1300"/>
                        <a:buChar char="●"/>
                      </a:pPr>
                      <a:r>
                        <a:rPr lang="en-US" sz="1300"/>
                        <a:t>Confirmed crashes/hangs</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3</a:t>
                      </a:r>
                      <a:endParaRPr sz="1300"/>
                    </a:p>
                  </a:txBody>
                  <a:tcPr marT="91425" marB="91425" marR="91425" marL="91425">
                    <a:solidFill>
                      <a:schemeClr val="lt1"/>
                    </a:solidFill>
                  </a:tcPr>
                </a:tc>
                <a:tc>
                  <a:txBody>
                    <a:bodyPr/>
                    <a:lstStyle/>
                    <a:p>
                      <a:pPr indent="0" lvl="0" marL="0" rtl="0" algn="l">
                        <a:spcBef>
                          <a:spcPts val="0"/>
                        </a:spcBef>
                        <a:spcAft>
                          <a:spcPts val="0"/>
                        </a:spcAft>
                        <a:buNone/>
                      </a:pPr>
                      <a:r>
                        <a:rPr lang="en-US" sz="1300"/>
                        <a:t>Adam </a:t>
                      </a:r>
                      <a:endParaRPr sz="1300"/>
                    </a:p>
                  </a:txBody>
                  <a:tcPr marT="91425" marB="91425" marR="91425" marL="91425">
                    <a:solidFill>
                      <a:schemeClr val="lt1"/>
                    </a:solidFill>
                  </a:tcPr>
                </a:tc>
                <a:tc>
                  <a:txBody>
                    <a:bodyPr/>
                    <a:lstStyle/>
                    <a:p>
                      <a:pPr indent="-128270" lvl="0" marL="274320" rtl="0" algn="l">
                        <a:spcBef>
                          <a:spcPts val="0"/>
                        </a:spcBef>
                        <a:spcAft>
                          <a:spcPts val="0"/>
                        </a:spcAft>
                        <a:buSzPts val="1300"/>
                        <a:buChar char="●"/>
                      </a:pPr>
                      <a:r>
                        <a:rPr lang="en-US" sz="1300"/>
                        <a:t>AFL tools</a:t>
                      </a:r>
                      <a:endParaRPr sz="1300"/>
                    </a:p>
                    <a:p>
                      <a:pPr indent="-128270" lvl="0" marL="274320" rtl="0" algn="l">
                        <a:spcBef>
                          <a:spcPts val="0"/>
                        </a:spcBef>
                        <a:spcAft>
                          <a:spcPts val="0"/>
                        </a:spcAft>
                        <a:buSzPts val="1300"/>
                        <a:buChar char="●"/>
                      </a:pPr>
                      <a:r>
                        <a:rPr lang="en-US" sz="1300"/>
                        <a:t>Attack tools</a:t>
                      </a:r>
                      <a:endParaRPr sz="1300"/>
                    </a:p>
                    <a:p>
                      <a:pPr indent="-128270" lvl="0" marL="274320" rtl="0" algn="l">
                        <a:spcBef>
                          <a:spcPts val="0"/>
                        </a:spcBef>
                        <a:spcAft>
                          <a:spcPts val="0"/>
                        </a:spcAft>
                        <a:buSzPts val="1300"/>
                        <a:buChar char="●"/>
                      </a:pPr>
                      <a:r>
                        <a:rPr lang="en-US" sz="1300"/>
                        <a:t>Test bench</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1.1, 1.2</a:t>
                      </a:r>
                      <a:endParaRPr sz="1300"/>
                    </a:p>
                  </a:txBody>
                  <a:tcPr marT="91425" marB="91425" marR="91425" marL="91425">
                    <a:solidFill>
                      <a:schemeClr val="lt1"/>
                    </a:solidFill>
                  </a:tcPr>
                </a:tc>
              </a:tr>
              <a:tr h="466900">
                <a:tc>
                  <a:txBody>
                    <a:bodyPr/>
                    <a:lstStyle/>
                    <a:p>
                      <a:pPr indent="0" lvl="0" marL="0" rtl="0" algn="ctr">
                        <a:spcBef>
                          <a:spcPts val="0"/>
                        </a:spcBef>
                        <a:spcAft>
                          <a:spcPts val="0"/>
                        </a:spcAft>
                        <a:buNone/>
                      </a:pPr>
                      <a:r>
                        <a:rPr lang="en-US" sz="1300"/>
                        <a:t>2.2</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LDRA Static Analysis</a:t>
                      </a:r>
                      <a:endParaRPr sz="1300"/>
                    </a:p>
                  </a:txBody>
                  <a:tcPr marT="91425" marB="91425" marR="91425" marL="91425">
                    <a:solidFill>
                      <a:schemeClr val="lt1"/>
                    </a:solidFill>
                  </a:tcPr>
                </a:tc>
                <a:tc>
                  <a:txBody>
                    <a:bodyPr/>
                    <a:lstStyle/>
                    <a:p>
                      <a:pPr indent="0" lvl="0" marL="0" rtl="0" algn="l">
                        <a:spcBef>
                          <a:spcPts val="0"/>
                        </a:spcBef>
                        <a:spcAft>
                          <a:spcPts val="0"/>
                        </a:spcAft>
                        <a:buNone/>
                      </a:pPr>
                      <a:r>
                        <a:rPr lang="en-US" sz="1300"/>
                        <a:t>Perform testing on attack tool with LDRA</a:t>
                      </a:r>
                      <a:endParaRPr sz="1300"/>
                    </a:p>
                  </a:txBody>
                  <a:tcPr marT="91425" marB="91425" marR="91425" marL="91425">
                    <a:solidFill>
                      <a:schemeClr val="lt1"/>
                    </a:solidFill>
                  </a:tcPr>
                </a:tc>
                <a:tc>
                  <a:txBody>
                    <a:bodyPr/>
                    <a:lstStyle/>
                    <a:p>
                      <a:pPr indent="-128270" lvl="0" marL="274320" rtl="0" algn="l">
                        <a:spcBef>
                          <a:spcPts val="0"/>
                        </a:spcBef>
                        <a:spcAft>
                          <a:spcPts val="0"/>
                        </a:spcAft>
                        <a:buSzPts val="1300"/>
                        <a:buChar char="●"/>
                      </a:pPr>
                      <a:r>
                        <a:rPr lang="en-US" sz="1300"/>
                        <a:t>Confirmed memory leaks</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3</a:t>
                      </a:r>
                      <a:endParaRPr sz="1300"/>
                    </a:p>
                  </a:txBody>
                  <a:tcPr marT="91425" marB="91425" marR="91425" marL="91425">
                    <a:solidFill>
                      <a:schemeClr val="lt1"/>
                    </a:solidFill>
                  </a:tcPr>
                </a:tc>
                <a:tc>
                  <a:txBody>
                    <a:bodyPr/>
                    <a:lstStyle/>
                    <a:p>
                      <a:pPr indent="0" lvl="0" marL="0" rtl="0" algn="l">
                        <a:spcBef>
                          <a:spcPts val="0"/>
                        </a:spcBef>
                        <a:spcAft>
                          <a:spcPts val="0"/>
                        </a:spcAft>
                        <a:buNone/>
                      </a:pPr>
                      <a:r>
                        <a:rPr lang="en-US" sz="1300"/>
                        <a:t>Will (1)</a:t>
                      </a:r>
                      <a:endParaRPr sz="1300"/>
                    </a:p>
                    <a:p>
                      <a:pPr indent="0" lvl="0" marL="0" rtl="0" algn="l">
                        <a:spcBef>
                          <a:spcPts val="0"/>
                        </a:spcBef>
                        <a:spcAft>
                          <a:spcPts val="0"/>
                        </a:spcAft>
                        <a:buNone/>
                      </a:pPr>
                      <a:r>
                        <a:rPr lang="en-US" sz="1300"/>
                        <a:t>Adam (2)</a:t>
                      </a:r>
                      <a:endParaRPr sz="1300"/>
                    </a:p>
                  </a:txBody>
                  <a:tcPr marT="91425" marB="91425" marR="91425" marL="91425">
                    <a:solidFill>
                      <a:schemeClr val="lt1"/>
                    </a:solidFill>
                  </a:tcPr>
                </a:tc>
                <a:tc>
                  <a:txBody>
                    <a:bodyPr/>
                    <a:lstStyle/>
                    <a:p>
                      <a:pPr indent="-128270" lvl="0" marL="274320" rtl="0" algn="l">
                        <a:spcBef>
                          <a:spcPts val="0"/>
                        </a:spcBef>
                        <a:spcAft>
                          <a:spcPts val="0"/>
                        </a:spcAft>
                        <a:buSzPts val="1300"/>
                        <a:buChar char="●"/>
                      </a:pPr>
                      <a:r>
                        <a:rPr lang="en-US" sz="1300"/>
                        <a:t>LDRA TestBed</a:t>
                      </a:r>
                      <a:endParaRPr sz="1300"/>
                    </a:p>
                    <a:p>
                      <a:pPr indent="-128270" lvl="0" marL="274320" rtl="0" algn="l">
                        <a:spcBef>
                          <a:spcPts val="0"/>
                        </a:spcBef>
                        <a:spcAft>
                          <a:spcPts val="0"/>
                        </a:spcAft>
                        <a:buSzPts val="1300"/>
                        <a:buChar char="●"/>
                      </a:pPr>
                      <a:r>
                        <a:rPr lang="en-US" sz="1300"/>
                        <a:t>LDRA TBRun</a:t>
                      </a:r>
                      <a:endParaRPr sz="1300"/>
                    </a:p>
                    <a:p>
                      <a:pPr indent="-128270" lvl="0" marL="274320" rtl="0" algn="l">
                        <a:spcBef>
                          <a:spcPts val="0"/>
                        </a:spcBef>
                        <a:spcAft>
                          <a:spcPts val="0"/>
                        </a:spcAft>
                        <a:buSzPts val="1300"/>
                        <a:buChar char="●"/>
                      </a:pPr>
                      <a:r>
                        <a:rPr lang="en-US" sz="1300"/>
                        <a:t>Test bench</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1.1, 1.2</a:t>
                      </a:r>
                      <a:endParaRPr sz="1300"/>
                    </a:p>
                  </a:txBody>
                  <a:tcPr marT="91425" marB="91425" marR="91425" marL="91425">
                    <a:solidFill>
                      <a:schemeClr val="lt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txBox="1"/>
          <p:nvPr>
            <p:ph type="title"/>
          </p:nvPr>
        </p:nvSpPr>
        <p:spPr>
          <a:xfrm>
            <a:off x="253219" y="99632"/>
            <a:ext cx="10058400" cy="784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lang="en-US"/>
              <a:t>CPE 495/496 Expected Deliverables </a:t>
            </a:r>
            <a:endParaRPr/>
          </a:p>
        </p:txBody>
      </p:sp>
      <p:sp>
        <p:nvSpPr>
          <p:cNvPr id="281" name="Google Shape;281;p34"/>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sp>
        <p:nvSpPr>
          <p:cNvPr id="282" name="Google Shape;282;p34"/>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83" name="Google Shape;283;p34"/>
          <p:cNvGraphicFramePr/>
          <p:nvPr/>
        </p:nvGraphicFramePr>
        <p:xfrm>
          <a:off x="253213" y="1116850"/>
          <a:ext cx="3000000" cy="3000000"/>
        </p:xfrm>
        <a:graphic>
          <a:graphicData uri="http://schemas.openxmlformats.org/drawingml/2006/table">
            <a:tbl>
              <a:tblPr>
                <a:noFill/>
                <a:tableStyleId>{6169EC5C-E8DA-406D-BC2D-DA5864814565}</a:tableStyleId>
              </a:tblPr>
              <a:tblGrid>
                <a:gridCol w="608500"/>
                <a:gridCol w="2090300"/>
                <a:gridCol w="1861625"/>
                <a:gridCol w="1949100"/>
                <a:gridCol w="1237000"/>
                <a:gridCol w="966900"/>
                <a:gridCol w="1768650"/>
                <a:gridCol w="1248650"/>
              </a:tblGrid>
              <a:tr h="614125">
                <a:tc>
                  <a:txBody>
                    <a:bodyPr/>
                    <a:lstStyle/>
                    <a:p>
                      <a:pPr indent="0" lvl="0" marL="0" rtl="0" algn="ctr">
                        <a:spcBef>
                          <a:spcPts val="0"/>
                        </a:spcBef>
                        <a:spcAft>
                          <a:spcPts val="0"/>
                        </a:spcAft>
                        <a:buNone/>
                      </a:pPr>
                      <a:r>
                        <a:rPr b="1" lang="en-US" sz="1300"/>
                        <a:t>ID</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Activity</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Description</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Deliverables / Checkpoints</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Duration (Days)</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People</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Resources</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Prede- cessors</a:t>
                      </a:r>
                      <a:endParaRPr b="1" sz="1300"/>
                    </a:p>
                  </a:txBody>
                  <a:tcPr marT="91425" marB="91425" marR="91425" marL="91425">
                    <a:solidFill>
                      <a:srgbClr val="CCCCCC"/>
                    </a:solidFill>
                  </a:tcPr>
                </a:tc>
              </a:tr>
              <a:tr h="340400">
                <a:tc>
                  <a:txBody>
                    <a:bodyPr/>
                    <a:lstStyle/>
                    <a:p>
                      <a:pPr indent="0" lvl="0" marL="0" rtl="0" algn="ctr">
                        <a:spcBef>
                          <a:spcPts val="0"/>
                        </a:spcBef>
                        <a:spcAft>
                          <a:spcPts val="0"/>
                        </a:spcAft>
                        <a:buNone/>
                      </a:pPr>
                      <a:r>
                        <a:rPr lang="en-US" sz="1300"/>
                        <a:t>3</a:t>
                      </a:r>
                      <a:endParaRPr sz="1300"/>
                    </a:p>
                  </a:txBody>
                  <a:tcPr marT="91425" marB="91425" marR="91425" marL="91425">
                    <a:solidFill>
                      <a:schemeClr val="lt1"/>
                    </a:solidFill>
                  </a:tcPr>
                </a:tc>
                <a:tc>
                  <a:txBody>
                    <a:bodyPr/>
                    <a:lstStyle/>
                    <a:p>
                      <a:pPr indent="0" lvl="0" marL="0" rtl="0" algn="l">
                        <a:spcBef>
                          <a:spcPts val="0"/>
                        </a:spcBef>
                        <a:spcAft>
                          <a:spcPts val="0"/>
                        </a:spcAft>
                        <a:buNone/>
                      </a:pPr>
                      <a:r>
                        <a:rPr b="1" lang="en-US" sz="1300"/>
                        <a:t>Networking Traffic</a:t>
                      </a:r>
                      <a:endParaRPr sz="1300"/>
                    </a:p>
                  </a:txBody>
                  <a:tcPr marT="91425" marB="91425" marR="91425" marL="91425">
                    <a:solidFill>
                      <a:schemeClr val="lt1"/>
                    </a:solidFill>
                  </a:tcPr>
                </a:tc>
                <a:tc>
                  <a:txBody>
                    <a:bodyPr/>
                    <a:lstStyle/>
                    <a:p>
                      <a:pPr indent="0" lvl="0" marL="0" rtl="0" algn="ctr">
                        <a:spcBef>
                          <a:spcPts val="0"/>
                        </a:spcBef>
                        <a:spcAft>
                          <a:spcPts val="0"/>
                        </a:spcAft>
                        <a:buNone/>
                      </a:pPr>
                      <a:r>
                        <a:t/>
                      </a:r>
                      <a:endParaRPr sz="1300"/>
                    </a:p>
                  </a:txBody>
                  <a:tcPr marT="91425" marB="91425" marR="91425" marL="91425">
                    <a:solidFill>
                      <a:schemeClr val="lt1"/>
                    </a:solidFill>
                  </a:tcPr>
                </a:tc>
                <a:tc>
                  <a:txBody>
                    <a:bodyPr/>
                    <a:lstStyle/>
                    <a:p>
                      <a:pPr indent="0" lvl="0" marL="0" rtl="0" algn="ctr">
                        <a:spcBef>
                          <a:spcPts val="0"/>
                        </a:spcBef>
                        <a:spcAft>
                          <a:spcPts val="0"/>
                        </a:spcAft>
                        <a:buNone/>
                      </a:pPr>
                      <a:r>
                        <a:t/>
                      </a:r>
                      <a:endParaRPr sz="1300"/>
                    </a:p>
                  </a:txBody>
                  <a:tcPr marT="91425" marB="91425" marR="91425" marL="91425">
                    <a:solidFill>
                      <a:schemeClr val="lt1"/>
                    </a:solidFill>
                  </a:tcPr>
                </a:tc>
                <a:tc>
                  <a:txBody>
                    <a:bodyPr/>
                    <a:lstStyle/>
                    <a:p>
                      <a:pPr indent="0" lvl="0" marL="0" rtl="0" algn="ctr">
                        <a:spcBef>
                          <a:spcPts val="0"/>
                        </a:spcBef>
                        <a:spcAft>
                          <a:spcPts val="0"/>
                        </a:spcAft>
                        <a:buNone/>
                      </a:pPr>
                      <a:r>
                        <a:t/>
                      </a:r>
                      <a:endParaRPr sz="1300"/>
                    </a:p>
                  </a:txBody>
                  <a:tcPr marT="91425" marB="91425" marR="91425" marL="91425">
                    <a:solidFill>
                      <a:schemeClr val="lt1"/>
                    </a:solidFill>
                  </a:tcPr>
                </a:tc>
                <a:tc>
                  <a:txBody>
                    <a:bodyPr/>
                    <a:lstStyle/>
                    <a:p>
                      <a:pPr indent="0" lvl="0" marL="0" rtl="0" algn="ctr">
                        <a:spcBef>
                          <a:spcPts val="0"/>
                        </a:spcBef>
                        <a:spcAft>
                          <a:spcPts val="0"/>
                        </a:spcAft>
                        <a:buNone/>
                      </a:pPr>
                      <a:r>
                        <a:t/>
                      </a:r>
                      <a:endParaRPr sz="1300"/>
                    </a:p>
                  </a:txBody>
                  <a:tcPr marT="91425" marB="91425" marR="91425" marL="91425">
                    <a:solidFill>
                      <a:schemeClr val="lt1"/>
                    </a:solidFill>
                  </a:tcPr>
                </a:tc>
                <a:tc>
                  <a:txBody>
                    <a:bodyPr/>
                    <a:lstStyle/>
                    <a:p>
                      <a:pPr indent="0" lvl="0" marL="0" rtl="0" algn="ctr">
                        <a:spcBef>
                          <a:spcPts val="0"/>
                        </a:spcBef>
                        <a:spcAft>
                          <a:spcPts val="0"/>
                        </a:spcAft>
                        <a:buNone/>
                      </a:pPr>
                      <a:r>
                        <a:t/>
                      </a:r>
                      <a:endParaRPr sz="1300"/>
                    </a:p>
                  </a:txBody>
                  <a:tcPr marT="91425" marB="91425" marR="91425" marL="91425">
                    <a:solidFill>
                      <a:schemeClr val="lt1"/>
                    </a:solidFill>
                  </a:tcPr>
                </a:tc>
                <a:tc>
                  <a:txBody>
                    <a:bodyPr/>
                    <a:lstStyle/>
                    <a:p>
                      <a:pPr indent="0" lvl="0" marL="0" rtl="0" algn="ctr">
                        <a:spcBef>
                          <a:spcPts val="0"/>
                        </a:spcBef>
                        <a:spcAft>
                          <a:spcPts val="0"/>
                        </a:spcAft>
                        <a:buNone/>
                      </a:pPr>
                      <a:r>
                        <a:t/>
                      </a:r>
                      <a:endParaRPr sz="1300"/>
                    </a:p>
                  </a:txBody>
                  <a:tcPr marT="91425" marB="91425" marR="91425" marL="91425">
                    <a:solidFill>
                      <a:schemeClr val="lt1"/>
                    </a:solidFill>
                  </a:tcPr>
                </a:tc>
              </a:tr>
              <a:tr h="1058575">
                <a:tc>
                  <a:txBody>
                    <a:bodyPr/>
                    <a:lstStyle/>
                    <a:p>
                      <a:pPr indent="0" lvl="0" marL="0" rtl="0" algn="ctr">
                        <a:spcBef>
                          <a:spcPts val="0"/>
                        </a:spcBef>
                        <a:spcAft>
                          <a:spcPts val="0"/>
                        </a:spcAft>
                        <a:buNone/>
                      </a:pPr>
                      <a:r>
                        <a:rPr lang="en-US" sz="1300"/>
                        <a:t>3.1</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Attack tool network traffic</a:t>
                      </a:r>
                      <a:endParaRPr sz="1300"/>
                    </a:p>
                  </a:txBody>
                  <a:tcPr marT="91425" marB="91425" marR="91425" marL="91425">
                    <a:solidFill>
                      <a:schemeClr val="lt1"/>
                    </a:solidFill>
                  </a:tcPr>
                </a:tc>
                <a:tc>
                  <a:txBody>
                    <a:bodyPr/>
                    <a:lstStyle/>
                    <a:p>
                      <a:pPr indent="0" lvl="0" marL="0" rtl="0" algn="l">
                        <a:spcBef>
                          <a:spcPts val="0"/>
                        </a:spcBef>
                        <a:spcAft>
                          <a:spcPts val="0"/>
                        </a:spcAft>
                        <a:buNone/>
                      </a:pPr>
                      <a:r>
                        <a:rPr lang="en-US" sz="1300"/>
                        <a:t>Capture traffic using Wireshark while running attack tool</a:t>
                      </a:r>
                      <a:endParaRPr sz="1300"/>
                    </a:p>
                  </a:txBody>
                  <a:tcPr marT="91425" marB="91425" marR="91425" marL="91425">
                    <a:solidFill>
                      <a:schemeClr val="lt1"/>
                    </a:solidFill>
                  </a:tcPr>
                </a:tc>
                <a:tc>
                  <a:txBody>
                    <a:bodyPr/>
                    <a:lstStyle/>
                    <a:p>
                      <a:pPr indent="-128270" lvl="0" marL="274320" rtl="0" algn="l">
                        <a:spcBef>
                          <a:spcPts val="0"/>
                        </a:spcBef>
                        <a:spcAft>
                          <a:spcPts val="0"/>
                        </a:spcAft>
                        <a:buClr>
                          <a:schemeClr val="dk1"/>
                        </a:buClr>
                        <a:buSzPts val="1300"/>
                        <a:buChar char="●"/>
                      </a:pPr>
                      <a:r>
                        <a:rPr lang="en-US" sz="1300">
                          <a:solidFill>
                            <a:schemeClr val="dk1"/>
                          </a:solidFill>
                        </a:rPr>
                        <a:t>Captured network traffic .PCAP file</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1</a:t>
                      </a:r>
                      <a:endParaRPr sz="1300"/>
                    </a:p>
                  </a:txBody>
                  <a:tcPr marT="91425" marB="91425" marR="91425" marL="91425">
                    <a:solidFill>
                      <a:schemeClr val="lt1"/>
                    </a:solidFill>
                  </a:tcPr>
                </a:tc>
                <a:tc>
                  <a:txBody>
                    <a:bodyPr/>
                    <a:lstStyle/>
                    <a:p>
                      <a:pPr indent="0" lvl="0" marL="0" rtl="0" algn="l">
                        <a:spcBef>
                          <a:spcPts val="0"/>
                        </a:spcBef>
                        <a:spcAft>
                          <a:spcPts val="0"/>
                        </a:spcAft>
                        <a:buNone/>
                      </a:pPr>
                      <a:r>
                        <a:rPr lang="en-US" sz="1300"/>
                        <a:t>Noah</a:t>
                      </a:r>
                      <a:endParaRPr sz="1300"/>
                    </a:p>
                  </a:txBody>
                  <a:tcPr marT="91425" marB="91425" marR="91425" marL="91425">
                    <a:solidFill>
                      <a:schemeClr val="lt1"/>
                    </a:solidFill>
                  </a:tcPr>
                </a:tc>
                <a:tc>
                  <a:txBody>
                    <a:bodyPr/>
                    <a:lstStyle/>
                    <a:p>
                      <a:pPr indent="-128270" lvl="0" marL="274320" rtl="0" algn="l">
                        <a:spcBef>
                          <a:spcPts val="0"/>
                        </a:spcBef>
                        <a:spcAft>
                          <a:spcPts val="0"/>
                        </a:spcAft>
                        <a:buClr>
                          <a:schemeClr val="dk1"/>
                        </a:buClr>
                        <a:buSzPts val="1300"/>
                        <a:buChar char="●"/>
                      </a:pPr>
                      <a:r>
                        <a:rPr lang="en-US" sz="1300">
                          <a:solidFill>
                            <a:schemeClr val="dk1"/>
                          </a:solidFill>
                        </a:rPr>
                        <a:t>Attack tool</a:t>
                      </a:r>
                      <a:endParaRPr sz="1300">
                        <a:solidFill>
                          <a:schemeClr val="dk1"/>
                        </a:solidFill>
                      </a:endParaRPr>
                    </a:p>
                    <a:p>
                      <a:pPr indent="-128270" lvl="0" marL="274320" rtl="0" algn="l">
                        <a:spcBef>
                          <a:spcPts val="0"/>
                        </a:spcBef>
                        <a:spcAft>
                          <a:spcPts val="0"/>
                        </a:spcAft>
                        <a:buClr>
                          <a:schemeClr val="dk1"/>
                        </a:buClr>
                        <a:buSzPts val="1300"/>
                        <a:buChar char="●"/>
                      </a:pPr>
                      <a:r>
                        <a:rPr lang="en-US" sz="1300">
                          <a:solidFill>
                            <a:schemeClr val="dk1"/>
                          </a:solidFill>
                        </a:rPr>
                        <a:t>Wireshark</a:t>
                      </a:r>
                      <a:endParaRPr sz="1300">
                        <a:solidFill>
                          <a:schemeClr val="dk1"/>
                        </a:solidFill>
                      </a:endParaRPr>
                    </a:p>
                    <a:p>
                      <a:pPr indent="-128270" lvl="0" marL="274320" rtl="0" algn="l">
                        <a:spcBef>
                          <a:spcPts val="0"/>
                        </a:spcBef>
                        <a:spcAft>
                          <a:spcPts val="0"/>
                        </a:spcAft>
                        <a:buClr>
                          <a:schemeClr val="dk1"/>
                        </a:buClr>
                        <a:buSzPts val="1300"/>
                        <a:buChar char="●"/>
                      </a:pPr>
                      <a:r>
                        <a:rPr lang="en-US" sz="1300">
                          <a:solidFill>
                            <a:schemeClr val="dk1"/>
                          </a:solidFill>
                        </a:rPr>
                        <a:t>Metasploitable VM</a:t>
                      </a:r>
                      <a:endParaRPr sz="1300">
                        <a:solidFill>
                          <a:schemeClr val="dk1"/>
                        </a:solidFill>
                      </a:endParaRPr>
                    </a:p>
                    <a:p>
                      <a:pPr indent="-128270" lvl="0" marL="274320" rtl="0" algn="l">
                        <a:spcBef>
                          <a:spcPts val="0"/>
                        </a:spcBef>
                        <a:spcAft>
                          <a:spcPts val="0"/>
                        </a:spcAft>
                        <a:buClr>
                          <a:schemeClr val="dk1"/>
                        </a:buClr>
                        <a:buSzPts val="1300"/>
                        <a:buChar char="●"/>
                      </a:pPr>
                      <a:r>
                        <a:rPr lang="en-US" sz="1300">
                          <a:solidFill>
                            <a:schemeClr val="dk1"/>
                          </a:solidFill>
                        </a:rPr>
                        <a:t>Test bench</a:t>
                      </a:r>
                      <a:endParaRPr sz="1300">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US" sz="1300"/>
                        <a:t>1.1</a:t>
                      </a:r>
                      <a:endParaRPr sz="1300"/>
                    </a:p>
                  </a:txBody>
                  <a:tcPr marT="91425" marB="91425" marR="91425" marL="91425">
                    <a:solidFill>
                      <a:schemeClr val="lt1"/>
                    </a:solidFill>
                  </a:tcPr>
                </a:tc>
              </a:tr>
              <a:tr h="343875">
                <a:tc>
                  <a:txBody>
                    <a:bodyPr/>
                    <a:lstStyle/>
                    <a:p>
                      <a:pPr indent="0" lvl="0" marL="0" rtl="0" algn="ctr">
                        <a:spcBef>
                          <a:spcPts val="0"/>
                        </a:spcBef>
                        <a:spcAft>
                          <a:spcPts val="0"/>
                        </a:spcAft>
                        <a:buNone/>
                      </a:pPr>
                      <a:r>
                        <a:rPr lang="en-US" sz="1300"/>
                        <a:t>4</a:t>
                      </a:r>
                      <a:endParaRPr sz="1300"/>
                    </a:p>
                  </a:txBody>
                  <a:tcPr marT="91425" marB="91425" marR="91425" marL="91425">
                    <a:solidFill>
                      <a:schemeClr val="lt1"/>
                    </a:solidFill>
                  </a:tcPr>
                </a:tc>
                <a:tc>
                  <a:txBody>
                    <a:bodyPr/>
                    <a:lstStyle/>
                    <a:p>
                      <a:pPr indent="0" lvl="0" marL="0" rtl="0" algn="l">
                        <a:spcBef>
                          <a:spcPts val="0"/>
                        </a:spcBef>
                        <a:spcAft>
                          <a:spcPts val="0"/>
                        </a:spcAft>
                        <a:buNone/>
                      </a:pPr>
                      <a:r>
                        <a:rPr b="1" lang="en-US" sz="1300"/>
                        <a:t>Test Data Analysis</a:t>
                      </a:r>
                      <a:endParaRPr b="1" sz="1300"/>
                    </a:p>
                  </a:txBody>
                  <a:tcPr marT="91425" marB="91425" marR="91425" marL="91425">
                    <a:solidFill>
                      <a:schemeClr val="lt1"/>
                    </a:solidFill>
                  </a:tcPr>
                </a:tc>
                <a:tc>
                  <a:txBody>
                    <a:bodyPr/>
                    <a:lstStyle/>
                    <a:p>
                      <a:pPr indent="0" lvl="0" marL="0" rtl="0" algn="l">
                        <a:spcBef>
                          <a:spcPts val="0"/>
                        </a:spcBef>
                        <a:spcAft>
                          <a:spcPts val="0"/>
                        </a:spcAft>
                        <a:buNone/>
                      </a:pPr>
                      <a:r>
                        <a:t/>
                      </a:r>
                      <a:endParaRPr sz="1300"/>
                    </a:p>
                  </a:txBody>
                  <a:tcPr marT="91425" marB="91425" marR="91425" marL="91425">
                    <a:solidFill>
                      <a:schemeClr val="lt1"/>
                    </a:solidFill>
                  </a:tcPr>
                </a:tc>
                <a:tc>
                  <a:txBody>
                    <a:bodyPr/>
                    <a:lstStyle/>
                    <a:p>
                      <a:pPr indent="-45720" lvl="0" marL="274320" rtl="0" algn="l">
                        <a:spcBef>
                          <a:spcPts val="0"/>
                        </a:spcBef>
                        <a:spcAft>
                          <a:spcPts val="0"/>
                        </a:spcAft>
                        <a:buNone/>
                      </a:pPr>
                      <a:r>
                        <a:t/>
                      </a:r>
                      <a:endParaRPr sz="1300">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sz="1300"/>
                    </a:p>
                  </a:txBody>
                  <a:tcPr marT="91425" marB="91425" marR="91425" marL="91425">
                    <a:solidFill>
                      <a:schemeClr val="lt1"/>
                    </a:solidFill>
                  </a:tcPr>
                </a:tc>
                <a:tc>
                  <a:txBody>
                    <a:bodyPr/>
                    <a:lstStyle/>
                    <a:p>
                      <a:pPr indent="0" lvl="0" marL="0" rtl="0" algn="l">
                        <a:spcBef>
                          <a:spcPts val="0"/>
                        </a:spcBef>
                        <a:spcAft>
                          <a:spcPts val="0"/>
                        </a:spcAft>
                        <a:buNone/>
                      </a:pPr>
                      <a:r>
                        <a:t/>
                      </a:r>
                      <a:endParaRPr sz="1300"/>
                    </a:p>
                  </a:txBody>
                  <a:tcPr marT="91425" marB="91425" marR="91425" marL="91425">
                    <a:solidFill>
                      <a:schemeClr val="lt1"/>
                    </a:solidFill>
                  </a:tcPr>
                </a:tc>
                <a:tc>
                  <a:txBody>
                    <a:bodyPr/>
                    <a:lstStyle/>
                    <a:p>
                      <a:pPr indent="-45720" lvl="0" marL="274320" rtl="0" algn="l">
                        <a:spcBef>
                          <a:spcPts val="0"/>
                        </a:spcBef>
                        <a:spcAft>
                          <a:spcPts val="0"/>
                        </a:spcAft>
                        <a:buNone/>
                      </a:pPr>
                      <a:r>
                        <a:t/>
                      </a:r>
                      <a:endParaRPr sz="1300">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sz="1300"/>
                    </a:p>
                  </a:txBody>
                  <a:tcPr marT="91425" marB="91425" marR="91425" marL="91425">
                    <a:solidFill>
                      <a:schemeClr val="lt1"/>
                    </a:solidFill>
                  </a:tcPr>
                </a:tc>
              </a:tr>
              <a:tr h="840200">
                <a:tc>
                  <a:txBody>
                    <a:bodyPr/>
                    <a:lstStyle/>
                    <a:p>
                      <a:pPr indent="0" lvl="0" marL="0" rtl="0" algn="ctr">
                        <a:spcBef>
                          <a:spcPts val="0"/>
                        </a:spcBef>
                        <a:spcAft>
                          <a:spcPts val="0"/>
                        </a:spcAft>
                        <a:buNone/>
                      </a:pPr>
                      <a:r>
                        <a:rPr lang="en-US" sz="1300"/>
                        <a:t>4.1</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Review attack tool network traffic</a:t>
                      </a:r>
                      <a:endParaRPr sz="1300"/>
                    </a:p>
                  </a:txBody>
                  <a:tcPr marT="91425" marB="91425" marR="91425" marL="91425">
                    <a:solidFill>
                      <a:schemeClr val="lt1"/>
                    </a:solidFill>
                  </a:tcPr>
                </a:tc>
                <a:tc>
                  <a:txBody>
                    <a:bodyPr/>
                    <a:lstStyle/>
                    <a:p>
                      <a:pPr indent="0" lvl="0" marL="0" rtl="0" algn="l">
                        <a:spcBef>
                          <a:spcPts val="0"/>
                        </a:spcBef>
                        <a:spcAft>
                          <a:spcPts val="0"/>
                        </a:spcAft>
                        <a:buNone/>
                      </a:pPr>
                      <a:r>
                        <a:rPr lang="en-US" sz="1300"/>
                        <a:t>Review captured network traffic from attack tool.</a:t>
                      </a:r>
                      <a:endParaRPr sz="1300"/>
                    </a:p>
                  </a:txBody>
                  <a:tcPr marT="91425" marB="91425" marR="91425" marL="91425">
                    <a:solidFill>
                      <a:schemeClr val="lt1"/>
                    </a:solidFill>
                  </a:tcPr>
                </a:tc>
                <a:tc>
                  <a:txBody>
                    <a:bodyPr/>
                    <a:lstStyle/>
                    <a:p>
                      <a:pPr indent="-128270" lvl="0" marL="274320" rtl="0" algn="l">
                        <a:spcBef>
                          <a:spcPts val="0"/>
                        </a:spcBef>
                        <a:spcAft>
                          <a:spcPts val="0"/>
                        </a:spcAft>
                        <a:buClr>
                          <a:schemeClr val="dk1"/>
                        </a:buClr>
                        <a:buSzPts val="1300"/>
                        <a:buChar char="●"/>
                      </a:pPr>
                      <a:r>
                        <a:rPr lang="en-US" sz="1300">
                          <a:solidFill>
                            <a:schemeClr val="dk1"/>
                          </a:solidFill>
                        </a:rPr>
                        <a:t>Identify attack tool traffic behavior and interaction</a:t>
                      </a:r>
                      <a:endParaRPr sz="1300">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US" sz="1300"/>
                        <a:t>1</a:t>
                      </a:r>
                      <a:endParaRPr sz="1300"/>
                    </a:p>
                  </a:txBody>
                  <a:tcPr marT="91425" marB="91425" marR="91425" marL="91425">
                    <a:solidFill>
                      <a:schemeClr val="lt1"/>
                    </a:solidFill>
                  </a:tcPr>
                </a:tc>
                <a:tc>
                  <a:txBody>
                    <a:bodyPr/>
                    <a:lstStyle/>
                    <a:p>
                      <a:pPr indent="0" lvl="0" marL="0" rtl="0" algn="l">
                        <a:spcBef>
                          <a:spcPts val="0"/>
                        </a:spcBef>
                        <a:spcAft>
                          <a:spcPts val="0"/>
                        </a:spcAft>
                        <a:buNone/>
                      </a:pPr>
                      <a:r>
                        <a:rPr lang="en-US" sz="1300"/>
                        <a:t>Adam</a:t>
                      </a:r>
                      <a:endParaRPr sz="1300"/>
                    </a:p>
                  </a:txBody>
                  <a:tcPr marT="91425" marB="91425" marR="91425" marL="91425">
                    <a:solidFill>
                      <a:schemeClr val="lt1"/>
                    </a:solidFill>
                  </a:tcPr>
                </a:tc>
                <a:tc>
                  <a:txBody>
                    <a:bodyPr/>
                    <a:lstStyle/>
                    <a:p>
                      <a:pPr indent="-128270" lvl="0" marL="274320" rtl="0" algn="l">
                        <a:spcBef>
                          <a:spcPts val="0"/>
                        </a:spcBef>
                        <a:spcAft>
                          <a:spcPts val="0"/>
                        </a:spcAft>
                        <a:buClr>
                          <a:schemeClr val="dk1"/>
                        </a:buClr>
                        <a:buSzPts val="1300"/>
                        <a:buChar char="●"/>
                      </a:pPr>
                      <a:r>
                        <a:rPr lang="en-US" sz="1300">
                          <a:solidFill>
                            <a:schemeClr val="dk1"/>
                          </a:solidFill>
                        </a:rPr>
                        <a:t>Captured network traffic .PCAP file</a:t>
                      </a:r>
                      <a:endParaRPr sz="1300">
                        <a:solidFill>
                          <a:schemeClr val="dk1"/>
                        </a:solidFill>
                      </a:endParaRPr>
                    </a:p>
                    <a:p>
                      <a:pPr indent="-128270" lvl="0" marL="274320" rtl="0" algn="l">
                        <a:spcBef>
                          <a:spcPts val="0"/>
                        </a:spcBef>
                        <a:spcAft>
                          <a:spcPts val="0"/>
                        </a:spcAft>
                        <a:buClr>
                          <a:schemeClr val="dk1"/>
                        </a:buClr>
                        <a:buSzPts val="1300"/>
                        <a:buChar char="●"/>
                      </a:pPr>
                      <a:r>
                        <a:rPr lang="en-US" sz="1300">
                          <a:solidFill>
                            <a:schemeClr val="dk1"/>
                          </a:solidFill>
                        </a:rPr>
                        <a:t>Wireshark</a:t>
                      </a:r>
                      <a:endParaRPr sz="1300">
                        <a:solidFill>
                          <a:schemeClr val="dk1"/>
                        </a:solidFill>
                      </a:endParaRPr>
                    </a:p>
                    <a:p>
                      <a:pPr indent="-128270" lvl="0" marL="274320" rtl="0" algn="l">
                        <a:spcBef>
                          <a:spcPts val="0"/>
                        </a:spcBef>
                        <a:spcAft>
                          <a:spcPts val="0"/>
                        </a:spcAft>
                        <a:buClr>
                          <a:schemeClr val="dk1"/>
                        </a:buClr>
                        <a:buSzPts val="1300"/>
                        <a:buChar char="●"/>
                      </a:pPr>
                      <a:r>
                        <a:rPr lang="en-US" sz="1300">
                          <a:solidFill>
                            <a:schemeClr val="dk1"/>
                          </a:solidFill>
                        </a:rPr>
                        <a:t>Test bench</a:t>
                      </a:r>
                      <a:endParaRPr sz="1300">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US" sz="1300"/>
                        <a:t>1.1, 3.1</a:t>
                      </a:r>
                      <a:endParaRPr sz="1300"/>
                    </a:p>
                  </a:txBody>
                  <a:tcPr marT="91425" marB="91425" marR="91425" marL="91425">
                    <a:solidFill>
                      <a:schemeClr val="lt1"/>
                    </a:solidFill>
                  </a:tcPr>
                </a:tc>
              </a:tr>
              <a:tr h="418200">
                <a:tc>
                  <a:txBody>
                    <a:bodyPr/>
                    <a:lstStyle/>
                    <a:p>
                      <a:pPr indent="0" lvl="0" marL="0" rtl="0" algn="ctr">
                        <a:spcBef>
                          <a:spcPts val="0"/>
                        </a:spcBef>
                        <a:spcAft>
                          <a:spcPts val="0"/>
                        </a:spcAft>
                        <a:buNone/>
                      </a:pPr>
                      <a:r>
                        <a:rPr lang="en-US" sz="1300"/>
                        <a:t>4.2</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Review Found Memory Leaks</a:t>
                      </a:r>
                      <a:endParaRPr sz="1300"/>
                    </a:p>
                  </a:txBody>
                  <a:tcPr marT="91425" marB="91425" marR="91425" marL="91425">
                    <a:solidFill>
                      <a:schemeClr val="lt1"/>
                    </a:solidFill>
                  </a:tcPr>
                </a:tc>
                <a:tc>
                  <a:txBody>
                    <a:bodyPr/>
                    <a:lstStyle/>
                    <a:p>
                      <a:pPr indent="0" lvl="0" marL="0" rtl="0" algn="l">
                        <a:spcBef>
                          <a:spcPts val="0"/>
                        </a:spcBef>
                        <a:spcAft>
                          <a:spcPts val="0"/>
                        </a:spcAft>
                        <a:buNone/>
                      </a:pPr>
                      <a:r>
                        <a:rPr lang="en-US" sz="1300"/>
                        <a:t>Review discovered memory leaks from fuzzing &amp; analysis test</a:t>
                      </a:r>
                      <a:endParaRPr sz="1300"/>
                    </a:p>
                  </a:txBody>
                  <a:tcPr marT="91425" marB="91425" marR="91425" marL="91425">
                    <a:solidFill>
                      <a:schemeClr val="lt1"/>
                    </a:solidFill>
                  </a:tcPr>
                </a:tc>
                <a:tc>
                  <a:txBody>
                    <a:bodyPr/>
                    <a:lstStyle/>
                    <a:p>
                      <a:pPr indent="-134620" lvl="0" marL="274320" rtl="0" algn="l">
                        <a:spcBef>
                          <a:spcPts val="0"/>
                        </a:spcBef>
                        <a:spcAft>
                          <a:spcPts val="0"/>
                        </a:spcAft>
                        <a:buClr>
                          <a:schemeClr val="dk1"/>
                        </a:buClr>
                        <a:buSzPts val="1400"/>
                        <a:buChar char="●"/>
                      </a:pPr>
                      <a:r>
                        <a:rPr lang="en-US">
                          <a:solidFill>
                            <a:schemeClr val="dk1"/>
                          </a:solidFill>
                        </a:rPr>
                        <a:t>Identify actionable memory leaks</a:t>
                      </a:r>
                      <a:endParaRPr sz="1300">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US" sz="1300"/>
                        <a:t>1-2</a:t>
                      </a:r>
                      <a:endParaRPr sz="1300"/>
                    </a:p>
                  </a:txBody>
                  <a:tcPr marT="91425" marB="91425" marR="91425" marL="91425">
                    <a:solidFill>
                      <a:schemeClr val="lt1"/>
                    </a:solidFill>
                  </a:tcPr>
                </a:tc>
                <a:tc>
                  <a:txBody>
                    <a:bodyPr/>
                    <a:lstStyle/>
                    <a:p>
                      <a:pPr indent="0" lvl="0" marL="0" rtl="0" algn="l">
                        <a:spcBef>
                          <a:spcPts val="0"/>
                        </a:spcBef>
                        <a:spcAft>
                          <a:spcPts val="0"/>
                        </a:spcAft>
                        <a:buNone/>
                      </a:pPr>
                      <a:r>
                        <a:rPr lang="en-US" sz="1300"/>
                        <a:t>Will (1)</a:t>
                      </a:r>
                      <a:endParaRPr sz="1300"/>
                    </a:p>
                    <a:p>
                      <a:pPr indent="0" lvl="0" marL="0" rtl="0" algn="l">
                        <a:spcBef>
                          <a:spcPts val="0"/>
                        </a:spcBef>
                        <a:spcAft>
                          <a:spcPts val="0"/>
                        </a:spcAft>
                        <a:buNone/>
                      </a:pPr>
                      <a:r>
                        <a:rPr lang="en-US" sz="1300"/>
                        <a:t>Adam (2)</a:t>
                      </a:r>
                      <a:endParaRPr sz="1300"/>
                    </a:p>
                  </a:txBody>
                  <a:tcPr marT="91425" marB="91425" marR="91425" marL="91425">
                    <a:solidFill>
                      <a:schemeClr val="lt1"/>
                    </a:solidFill>
                  </a:tcPr>
                </a:tc>
                <a:tc>
                  <a:txBody>
                    <a:bodyPr/>
                    <a:lstStyle/>
                    <a:p>
                      <a:pPr indent="-134620" lvl="0" marL="274320" rtl="0" algn="l">
                        <a:spcBef>
                          <a:spcPts val="0"/>
                        </a:spcBef>
                        <a:spcAft>
                          <a:spcPts val="0"/>
                        </a:spcAft>
                        <a:buClr>
                          <a:schemeClr val="dk1"/>
                        </a:buClr>
                        <a:buSzPts val="1400"/>
                        <a:buChar char="●"/>
                      </a:pPr>
                      <a:r>
                        <a:rPr lang="en-US">
                          <a:solidFill>
                            <a:schemeClr val="dk1"/>
                          </a:solidFill>
                        </a:rPr>
                        <a:t>AFL/AFL++ test results</a:t>
                      </a:r>
                      <a:endParaRPr>
                        <a:solidFill>
                          <a:schemeClr val="dk1"/>
                        </a:solidFill>
                      </a:endParaRPr>
                    </a:p>
                    <a:p>
                      <a:pPr indent="-134620" lvl="0" marL="274320" rtl="0" algn="l">
                        <a:spcBef>
                          <a:spcPts val="0"/>
                        </a:spcBef>
                        <a:spcAft>
                          <a:spcPts val="0"/>
                        </a:spcAft>
                        <a:buClr>
                          <a:schemeClr val="dk1"/>
                        </a:buClr>
                        <a:buSzPts val="1400"/>
                        <a:buChar char="●"/>
                      </a:pPr>
                      <a:r>
                        <a:rPr lang="en-US">
                          <a:solidFill>
                            <a:schemeClr val="dk1"/>
                          </a:solidFill>
                        </a:rPr>
                        <a:t>LDRA test results</a:t>
                      </a:r>
                      <a:endParaRPr>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US" sz="1300"/>
                        <a:t>1.1, 1.2, 2.2</a:t>
                      </a:r>
                      <a:endParaRPr sz="1300"/>
                    </a:p>
                  </a:txBody>
                  <a:tcPr marT="91425" marB="91425" marR="91425" marL="91425">
                    <a:solidFill>
                      <a:schemeClr val="lt1"/>
                    </a:solidFill>
                  </a:tcPr>
                </a:tc>
              </a:tr>
              <a:tr h="333650">
                <a:tc>
                  <a:txBody>
                    <a:bodyPr/>
                    <a:lstStyle/>
                    <a:p>
                      <a:pPr indent="0" lvl="0" marL="0" rtl="0" algn="ctr">
                        <a:spcBef>
                          <a:spcPts val="0"/>
                        </a:spcBef>
                        <a:spcAft>
                          <a:spcPts val="0"/>
                        </a:spcAft>
                        <a:buNone/>
                      </a:pPr>
                      <a:r>
                        <a:rPr lang="en-US" sz="1300"/>
                        <a:t>4.3</a:t>
                      </a:r>
                      <a:endParaRPr sz="1300"/>
                    </a:p>
                  </a:txBody>
                  <a:tcPr marT="91425" marB="91425" marR="91425" marL="91425">
                    <a:solidFill>
                      <a:schemeClr val="lt1"/>
                    </a:solidFill>
                  </a:tcPr>
                </a:tc>
                <a:tc>
                  <a:txBody>
                    <a:bodyPr/>
                    <a:lstStyle/>
                    <a:p>
                      <a:pPr indent="0" lvl="0" marL="0" rtl="0" algn="l">
                        <a:spcBef>
                          <a:spcPts val="0"/>
                        </a:spcBef>
                        <a:spcAft>
                          <a:spcPts val="0"/>
                        </a:spcAft>
                        <a:buNone/>
                      </a:pPr>
                      <a:r>
                        <a:rPr b="1" lang="en-US" sz="1300"/>
                        <a:t>Research Attack Tool</a:t>
                      </a:r>
                      <a:endParaRPr sz="1300"/>
                    </a:p>
                  </a:txBody>
                  <a:tcPr marT="91425" marB="91425" marR="91425" marL="91425">
                    <a:solidFill>
                      <a:schemeClr val="lt1"/>
                    </a:solidFill>
                  </a:tcPr>
                </a:tc>
                <a:tc>
                  <a:txBody>
                    <a:bodyPr/>
                    <a:lstStyle/>
                    <a:p>
                      <a:pPr indent="0" lvl="0" marL="0" rtl="0" algn="l">
                        <a:spcBef>
                          <a:spcPts val="0"/>
                        </a:spcBef>
                        <a:spcAft>
                          <a:spcPts val="0"/>
                        </a:spcAft>
                        <a:buNone/>
                      </a:pPr>
                      <a:r>
                        <a:t/>
                      </a:r>
                      <a:endParaRPr sz="1300"/>
                    </a:p>
                  </a:txBody>
                  <a:tcPr marT="91425" marB="91425" marR="91425" marL="91425">
                    <a:solidFill>
                      <a:schemeClr val="lt1"/>
                    </a:solidFill>
                  </a:tcPr>
                </a:tc>
                <a:tc>
                  <a:txBody>
                    <a:bodyPr/>
                    <a:lstStyle/>
                    <a:p>
                      <a:pPr indent="-45720" lvl="0" marL="274320" rtl="0" algn="l">
                        <a:spcBef>
                          <a:spcPts val="0"/>
                        </a:spcBef>
                        <a:spcAft>
                          <a:spcPts val="0"/>
                        </a:spcAft>
                        <a:buNone/>
                      </a:pPr>
                      <a:r>
                        <a:t/>
                      </a:r>
                      <a:endParaRPr sz="1300">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sz="1300"/>
                    </a:p>
                  </a:txBody>
                  <a:tcPr marT="91425" marB="91425" marR="91425" marL="91425">
                    <a:solidFill>
                      <a:schemeClr val="lt1"/>
                    </a:solidFill>
                  </a:tcPr>
                </a:tc>
                <a:tc>
                  <a:txBody>
                    <a:bodyPr/>
                    <a:lstStyle/>
                    <a:p>
                      <a:pPr indent="0" lvl="0" marL="0" rtl="0" algn="l">
                        <a:spcBef>
                          <a:spcPts val="0"/>
                        </a:spcBef>
                        <a:spcAft>
                          <a:spcPts val="0"/>
                        </a:spcAft>
                        <a:buNone/>
                      </a:pPr>
                      <a:r>
                        <a:t/>
                      </a:r>
                      <a:endParaRPr sz="1300"/>
                    </a:p>
                  </a:txBody>
                  <a:tcPr marT="91425" marB="91425" marR="91425" marL="91425">
                    <a:solidFill>
                      <a:schemeClr val="lt1"/>
                    </a:solidFill>
                  </a:tcPr>
                </a:tc>
                <a:tc>
                  <a:txBody>
                    <a:bodyPr/>
                    <a:lstStyle/>
                    <a:p>
                      <a:pPr indent="-45720" lvl="0" marL="274320" rtl="0" algn="l">
                        <a:spcBef>
                          <a:spcPts val="0"/>
                        </a:spcBef>
                        <a:spcAft>
                          <a:spcPts val="0"/>
                        </a:spcAft>
                        <a:buNone/>
                      </a:pPr>
                      <a:r>
                        <a:t/>
                      </a:r>
                      <a:endParaRPr sz="1300">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sz="1300"/>
                    </a:p>
                  </a:txBody>
                  <a:tcPr marT="91425" marB="91425" marR="91425" marL="91425">
                    <a:solidFill>
                      <a:schemeClr val="lt1"/>
                    </a:solidFill>
                  </a:tcPr>
                </a:tc>
              </a:tr>
              <a:tr h="418200">
                <a:tc>
                  <a:txBody>
                    <a:bodyPr/>
                    <a:lstStyle/>
                    <a:p>
                      <a:pPr indent="0" lvl="0" marL="0" rtl="0" algn="ctr">
                        <a:spcBef>
                          <a:spcPts val="0"/>
                        </a:spcBef>
                        <a:spcAft>
                          <a:spcPts val="0"/>
                        </a:spcAft>
                        <a:buNone/>
                      </a:pPr>
                      <a:r>
                        <a:rPr lang="en-US" sz="1300"/>
                        <a:t>4.3.1</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Find relevant CVEs</a:t>
                      </a:r>
                      <a:endParaRPr sz="1300"/>
                    </a:p>
                  </a:txBody>
                  <a:tcPr marT="91425" marB="91425" marR="91425" marL="91425">
                    <a:solidFill>
                      <a:schemeClr val="lt1"/>
                    </a:solidFill>
                  </a:tcPr>
                </a:tc>
                <a:tc>
                  <a:txBody>
                    <a:bodyPr/>
                    <a:lstStyle/>
                    <a:p>
                      <a:pPr indent="0" lvl="0" marL="0" rtl="0" algn="l">
                        <a:spcBef>
                          <a:spcPts val="0"/>
                        </a:spcBef>
                        <a:spcAft>
                          <a:spcPts val="0"/>
                        </a:spcAft>
                        <a:buNone/>
                      </a:pPr>
                      <a:r>
                        <a:rPr lang="en-US" sz="1300"/>
                        <a:t>Search for CVEs relevant to attack tool</a:t>
                      </a:r>
                      <a:endParaRPr sz="1300"/>
                    </a:p>
                  </a:txBody>
                  <a:tcPr marT="91425" marB="91425" marR="91425" marL="91425">
                    <a:solidFill>
                      <a:schemeClr val="lt1"/>
                    </a:solidFill>
                  </a:tcPr>
                </a:tc>
                <a:tc>
                  <a:txBody>
                    <a:bodyPr/>
                    <a:lstStyle/>
                    <a:p>
                      <a:pPr indent="-134620" lvl="0" marL="274320" rtl="0" algn="l">
                        <a:spcBef>
                          <a:spcPts val="0"/>
                        </a:spcBef>
                        <a:spcAft>
                          <a:spcPts val="0"/>
                        </a:spcAft>
                        <a:buClr>
                          <a:schemeClr val="dk1"/>
                        </a:buClr>
                        <a:buSzPts val="1400"/>
                        <a:buChar char="●"/>
                      </a:pPr>
                      <a:r>
                        <a:rPr lang="en-US">
                          <a:solidFill>
                            <a:schemeClr val="dk1"/>
                          </a:solidFill>
                        </a:rPr>
                        <a:t>Relevant CVE ID(s)</a:t>
                      </a:r>
                      <a:endParaRPr sz="1300">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US" sz="1300"/>
                        <a:t>1-2</a:t>
                      </a:r>
                      <a:endParaRPr sz="1300"/>
                    </a:p>
                  </a:txBody>
                  <a:tcPr marT="91425" marB="91425" marR="91425" marL="91425">
                    <a:solidFill>
                      <a:schemeClr val="lt1"/>
                    </a:solidFill>
                  </a:tcPr>
                </a:tc>
                <a:tc>
                  <a:txBody>
                    <a:bodyPr/>
                    <a:lstStyle/>
                    <a:p>
                      <a:pPr indent="0" lvl="0" marL="0" rtl="0" algn="l">
                        <a:spcBef>
                          <a:spcPts val="0"/>
                        </a:spcBef>
                        <a:spcAft>
                          <a:spcPts val="0"/>
                        </a:spcAft>
                        <a:buNone/>
                      </a:pPr>
                      <a:r>
                        <a:rPr lang="en-US" sz="1300"/>
                        <a:t>Adam (1)</a:t>
                      </a:r>
                      <a:endParaRPr sz="1300"/>
                    </a:p>
                    <a:p>
                      <a:pPr indent="0" lvl="0" marL="0" rtl="0" algn="l">
                        <a:spcBef>
                          <a:spcPts val="0"/>
                        </a:spcBef>
                        <a:spcAft>
                          <a:spcPts val="0"/>
                        </a:spcAft>
                        <a:buNone/>
                      </a:pPr>
                      <a:r>
                        <a:rPr lang="en-US" sz="1300"/>
                        <a:t>Noah (2)</a:t>
                      </a:r>
                      <a:endParaRPr sz="1300"/>
                    </a:p>
                  </a:txBody>
                  <a:tcPr marT="91425" marB="91425" marR="91425" marL="91425">
                    <a:solidFill>
                      <a:schemeClr val="lt1"/>
                    </a:solidFill>
                  </a:tcPr>
                </a:tc>
                <a:tc>
                  <a:txBody>
                    <a:bodyPr/>
                    <a:lstStyle/>
                    <a:p>
                      <a:pPr indent="-134620" lvl="0" marL="274320" rtl="0" algn="l">
                        <a:spcBef>
                          <a:spcPts val="0"/>
                        </a:spcBef>
                        <a:spcAft>
                          <a:spcPts val="0"/>
                        </a:spcAft>
                        <a:buClr>
                          <a:schemeClr val="dk1"/>
                        </a:buClr>
                        <a:buSzPts val="1400"/>
                        <a:buChar char="●"/>
                      </a:pPr>
                      <a:r>
                        <a:rPr lang="en-US">
                          <a:solidFill>
                            <a:schemeClr val="dk1"/>
                          </a:solidFill>
                        </a:rPr>
                        <a:t>CVE database</a:t>
                      </a:r>
                      <a:endParaRPr>
                        <a:solidFill>
                          <a:schemeClr val="dk1"/>
                        </a:solidFill>
                      </a:endParaRPr>
                    </a:p>
                    <a:p>
                      <a:pPr indent="-134620" lvl="0" marL="274320" rtl="0" algn="l">
                        <a:spcBef>
                          <a:spcPts val="0"/>
                        </a:spcBef>
                        <a:spcAft>
                          <a:spcPts val="0"/>
                        </a:spcAft>
                        <a:buClr>
                          <a:schemeClr val="dk1"/>
                        </a:buClr>
                        <a:buSzPts val="1400"/>
                        <a:buChar char="●"/>
                      </a:pPr>
                      <a:r>
                        <a:rPr lang="en-US">
                          <a:solidFill>
                            <a:schemeClr val="dk1"/>
                          </a:solidFill>
                        </a:rPr>
                        <a:t>Exploit-DB</a:t>
                      </a:r>
                      <a:endParaRPr>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US" sz="1300"/>
                        <a:t>1.1, 2.1, 2.2, 3.1</a:t>
                      </a:r>
                      <a:endParaRPr sz="1300"/>
                    </a:p>
                  </a:txBody>
                  <a:tcPr marT="91425" marB="91425" marR="91425" marL="91425">
                    <a:solidFill>
                      <a:schemeClr val="lt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txBox="1"/>
          <p:nvPr>
            <p:ph type="title"/>
          </p:nvPr>
        </p:nvSpPr>
        <p:spPr>
          <a:xfrm>
            <a:off x="253219" y="99632"/>
            <a:ext cx="10058400" cy="784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lang="en-US"/>
              <a:t>CPE 495/496 Expected Deliverables </a:t>
            </a:r>
            <a:endParaRPr/>
          </a:p>
        </p:txBody>
      </p:sp>
      <p:sp>
        <p:nvSpPr>
          <p:cNvPr id="289" name="Google Shape;289;p35"/>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sp>
        <p:nvSpPr>
          <p:cNvPr id="290" name="Google Shape;290;p35"/>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91" name="Google Shape;291;p35"/>
          <p:cNvGraphicFramePr/>
          <p:nvPr/>
        </p:nvGraphicFramePr>
        <p:xfrm>
          <a:off x="253213" y="1116850"/>
          <a:ext cx="3000000" cy="3000000"/>
        </p:xfrm>
        <a:graphic>
          <a:graphicData uri="http://schemas.openxmlformats.org/drawingml/2006/table">
            <a:tbl>
              <a:tblPr>
                <a:noFill/>
                <a:tableStyleId>{6169EC5C-E8DA-406D-BC2D-DA5864814565}</a:tableStyleId>
              </a:tblPr>
              <a:tblGrid>
                <a:gridCol w="574725"/>
                <a:gridCol w="2124075"/>
                <a:gridCol w="1861625"/>
                <a:gridCol w="1949100"/>
                <a:gridCol w="1070050"/>
                <a:gridCol w="1018250"/>
                <a:gridCol w="1884250"/>
                <a:gridCol w="1248650"/>
              </a:tblGrid>
              <a:tr h="597900">
                <a:tc>
                  <a:txBody>
                    <a:bodyPr/>
                    <a:lstStyle/>
                    <a:p>
                      <a:pPr indent="0" lvl="0" marL="0" rtl="0" algn="ctr">
                        <a:spcBef>
                          <a:spcPts val="0"/>
                        </a:spcBef>
                        <a:spcAft>
                          <a:spcPts val="0"/>
                        </a:spcAft>
                        <a:buNone/>
                      </a:pPr>
                      <a:r>
                        <a:rPr b="1" lang="en-US" sz="1300"/>
                        <a:t>ID</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Activity</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Description</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Deliverables / Checkpoints</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Duration (Days)</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People</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Resources</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Prede- cessors</a:t>
                      </a:r>
                      <a:endParaRPr b="1" sz="1300"/>
                    </a:p>
                  </a:txBody>
                  <a:tcPr marT="91425" marB="91425" marR="91425" marL="91425">
                    <a:solidFill>
                      <a:srgbClr val="CCCCCC"/>
                    </a:solidFill>
                  </a:tcPr>
                </a:tc>
              </a:tr>
              <a:tr h="350625">
                <a:tc>
                  <a:txBody>
                    <a:bodyPr/>
                    <a:lstStyle/>
                    <a:p>
                      <a:pPr indent="0" lvl="0" marL="0" rtl="0" algn="ctr">
                        <a:spcBef>
                          <a:spcPts val="0"/>
                        </a:spcBef>
                        <a:spcAft>
                          <a:spcPts val="0"/>
                        </a:spcAft>
                        <a:buNone/>
                      </a:pPr>
                      <a:r>
                        <a:rPr lang="en-US" sz="1200"/>
                        <a:t>5</a:t>
                      </a:r>
                      <a:endParaRPr sz="1200"/>
                    </a:p>
                  </a:txBody>
                  <a:tcPr marT="91425" marB="91425" marR="91425" marL="91425">
                    <a:solidFill>
                      <a:schemeClr val="lt1"/>
                    </a:solidFill>
                  </a:tcPr>
                </a:tc>
                <a:tc>
                  <a:txBody>
                    <a:bodyPr/>
                    <a:lstStyle/>
                    <a:p>
                      <a:pPr indent="0" lvl="0" marL="0" rtl="0" algn="l">
                        <a:spcBef>
                          <a:spcPts val="0"/>
                        </a:spcBef>
                        <a:spcAft>
                          <a:spcPts val="0"/>
                        </a:spcAft>
                        <a:buNone/>
                      </a:pPr>
                      <a:r>
                        <a:rPr b="1" lang="en-US" sz="1200"/>
                        <a:t>Project Workflow</a:t>
                      </a:r>
                      <a:endParaRPr b="1" sz="1200"/>
                    </a:p>
                  </a:txBody>
                  <a:tcPr marT="91425" marB="91425" marR="91425" marL="91425">
                    <a:solidFill>
                      <a:schemeClr val="lt1"/>
                    </a:solidFill>
                  </a:tcPr>
                </a:tc>
                <a:tc>
                  <a:txBody>
                    <a:bodyPr/>
                    <a:lstStyle/>
                    <a:p>
                      <a:pPr indent="0" lvl="0" marL="0" rtl="0" algn="l">
                        <a:spcBef>
                          <a:spcPts val="0"/>
                        </a:spcBef>
                        <a:spcAft>
                          <a:spcPts val="0"/>
                        </a:spcAft>
                        <a:buNone/>
                      </a:pPr>
                      <a:r>
                        <a:t/>
                      </a:r>
                      <a:endParaRPr sz="1200"/>
                    </a:p>
                  </a:txBody>
                  <a:tcPr marT="91425" marB="91425" marR="91425" marL="91425">
                    <a:solidFill>
                      <a:schemeClr val="lt1"/>
                    </a:solidFill>
                  </a:tcPr>
                </a:tc>
                <a:tc>
                  <a:txBody>
                    <a:bodyPr/>
                    <a:lstStyle/>
                    <a:p>
                      <a:pPr indent="0" lvl="0" marL="0" rtl="0" algn="l">
                        <a:spcBef>
                          <a:spcPts val="0"/>
                        </a:spcBef>
                        <a:spcAft>
                          <a:spcPts val="0"/>
                        </a:spcAft>
                        <a:buNone/>
                      </a:pPr>
                      <a:r>
                        <a:t/>
                      </a:r>
                      <a:endParaRPr sz="1200"/>
                    </a:p>
                  </a:txBody>
                  <a:tcPr marT="91425" marB="91425" marR="91425" marL="91425">
                    <a:solidFill>
                      <a:schemeClr val="lt1"/>
                    </a:solidFill>
                  </a:tcPr>
                </a:tc>
                <a:tc>
                  <a:txBody>
                    <a:bodyPr/>
                    <a:lstStyle/>
                    <a:p>
                      <a:pPr indent="0" lvl="0" marL="0" rtl="0" algn="l">
                        <a:spcBef>
                          <a:spcPts val="0"/>
                        </a:spcBef>
                        <a:spcAft>
                          <a:spcPts val="0"/>
                        </a:spcAft>
                        <a:buNone/>
                      </a:pPr>
                      <a:r>
                        <a:t/>
                      </a:r>
                      <a:endParaRPr sz="1200"/>
                    </a:p>
                  </a:txBody>
                  <a:tcPr marT="91425" marB="91425" marR="91425" marL="91425">
                    <a:solidFill>
                      <a:schemeClr val="lt1"/>
                    </a:solidFill>
                  </a:tcPr>
                </a:tc>
                <a:tc>
                  <a:txBody>
                    <a:bodyPr/>
                    <a:lstStyle/>
                    <a:p>
                      <a:pPr indent="0" lvl="0" marL="0" rtl="0" algn="l">
                        <a:spcBef>
                          <a:spcPts val="0"/>
                        </a:spcBef>
                        <a:spcAft>
                          <a:spcPts val="0"/>
                        </a:spcAft>
                        <a:buNone/>
                      </a:pPr>
                      <a:r>
                        <a:t/>
                      </a:r>
                      <a:endParaRPr sz="1200"/>
                    </a:p>
                  </a:txBody>
                  <a:tcPr marT="91425" marB="91425" marR="91425" marL="91425">
                    <a:solidFill>
                      <a:schemeClr val="lt1"/>
                    </a:solidFill>
                  </a:tcPr>
                </a:tc>
                <a:tc>
                  <a:txBody>
                    <a:bodyPr/>
                    <a:lstStyle/>
                    <a:p>
                      <a:pPr indent="0" lvl="0" marL="0" rtl="0" algn="l">
                        <a:spcBef>
                          <a:spcPts val="0"/>
                        </a:spcBef>
                        <a:spcAft>
                          <a:spcPts val="0"/>
                        </a:spcAft>
                        <a:buNone/>
                      </a:pPr>
                      <a:r>
                        <a:t/>
                      </a:r>
                      <a:endParaRPr sz="1200"/>
                    </a:p>
                  </a:txBody>
                  <a:tcPr marT="91425" marB="91425" marR="91425" marL="91425">
                    <a:solidFill>
                      <a:schemeClr val="lt1"/>
                    </a:solidFill>
                  </a:tcPr>
                </a:tc>
                <a:tc>
                  <a:txBody>
                    <a:bodyPr/>
                    <a:lstStyle/>
                    <a:p>
                      <a:pPr indent="0" lvl="0" marL="0" rtl="0" algn="l">
                        <a:spcBef>
                          <a:spcPts val="0"/>
                        </a:spcBef>
                        <a:spcAft>
                          <a:spcPts val="0"/>
                        </a:spcAft>
                        <a:buNone/>
                      </a:pPr>
                      <a:r>
                        <a:t/>
                      </a:r>
                      <a:endParaRPr sz="1200"/>
                    </a:p>
                  </a:txBody>
                  <a:tcPr marT="91425" marB="91425" marR="91425" marL="91425">
                    <a:solidFill>
                      <a:schemeClr val="lt1"/>
                    </a:solidFill>
                  </a:tcPr>
                </a:tc>
              </a:tr>
              <a:tr h="604675">
                <a:tc>
                  <a:txBody>
                    <a:bodyPr/>
                    <a:lstStyle/>
                    <a:p>
                      <a:pPr indent="0" lvl="0" marL="0" rtl="0" algn="ctr">
                        <a:spcBef>
                          <a:spcPts val="0"/>
                        </a:spcBef>
                        <a:spcAft>
                          <a:spcPts val="0"/>
                        </a:spcAft>
                        <a:buNone/>
                      </a:pPr>
                      <a:r>
                        <a:rPr lang="en-US" sz="1200"/>
                        <a:t>5</a:t>
                      </a:r>
                      <a:r>
                        <a:rPr lang="en-US" sz="1200"/>
                        <a:t>.1</a:t>
                      </a:r>
                      <a:endParaRPr sz="1200"/>
                    </a:p>
                  </a:txBody>
                  <a:tcPr marT="91425" marB="91425" marR="91425" marL="91425">
                    <a:solidFill>
                      <a:schemeClr val="lt1"/>
                    </a:solidFill>
                  </a:tcPr>
                </a:tc>
                <a:tc>
                  <a:txBody>
                    <a:bodyPr/>
                    <a:lstStyle/>
                    <a:p>
                      <a:pPr indent="0" lvl="0" marL="0" rtl="0" algn="ctr">
                        <a:spcBef>
                          <a:spcPts val="0"/>
                        </a:spcBef>
                        <a:spcAft>
                          <a:spcPts val="0"/>
                        </a:spcAft>
                        <a:buNone/>
                      </a:pPr>
                      <a:r>
                        <a:rPr lang="en-US" sz="1200"/>
                        <a:t>Draft fuzzing workflow</a:t>
                      </a:r>
                      <a:endParaRPr sz="1200"/>
                    </a:p>
                  </a:txBody>
                  <a:tcPr marT="91425" marB="91425" marR="91425" marL="91425">
                    <a:solidFill>
                      <a:schemeClr val="lt1"/>
                    </a:solidFill>
                  </a:tcPr>
                </a:tc>
                <a:tc>
                  <a:txBody>
                    <a:bodyPr/>
                    <a:lstStyle/>
                    <a:p>
                      <a:pPr indent="0" lvl="0" marL="0" rtl="0" algn="l">
                        <a:spcBef>
                          <a:spcPts val="0"/>
                        </a:spcBef>
                        <a:spcAft>
                          <a:spcPts val="0"/>
                        </a:spcAft>
                        <a:buNone/>
                      </a:pPr>
                      <a:r>
                        <a:rPr lang="en-US" sz="1200"/>
                        <a:t>Begin fuzzing workflow design and report</a:t>
                      </a:r>
                      <a:endParaRPr sz="1200"/>
                    </a:p>
                  </a:txBody>
                  <a:tcPr marT="91425" marB="91425" marR="91425" marL="91425">
                    <a:solidFill>
                      <a:schemeClr val="lt1"/>
                    </a:solidFill>
                  </a:tcPr>
                </a:tc>
                <a:tc>
                  <a:txBody>
                    <a:bodyPr/>
                    <a:lstStyle/>
                    <a:p>
                      <a:pPr indent="-121920" lvl="0" marL="274320" rtl="0" algn="l">
                        <a:spcBef>
                          <a:spcPts val="0"/>
                        </a:spcBef>
                        <a:spcAft>
                          <a:spcPts val="0"/>
                        </a:spcAft>
                        <a:buSzPts val="1200"/>
                        <a:buChar char="●"/>
                      </a:pPr>
                      <a:r>
                        <a:rPr lang="en-US" sz="1200"/>
                        <a:t>Complete fuzzing workflow</a:t>
                      </a:r>
                      <a:endParaRPr sz="1200"/>
                    </a:p>
                  </a:txBody>
                  <a:tcPr marT="91425" marB="91425" marR="91425" marL="91425">
                    <a:solidFill>
                      <a:schemeClr val="lt1"/>
                    </a:solidFill>
                  </a:tcPr>
                </a:tc>
                <a:tc>
                  <a:txBody>
                    <a:bodyPr/>
                    <a:lstStyle/>
                    <a:p>
                      <a:pPr indent="0" lvl="0" marL="0" rtl="0" algn="ctr">
                        <a:spcBef>
                          <a:spcPts val="0"/>
                        </a:spcBef>
                        <a:spcAft>
                          <a:spcPts val="0"/>
                        </a:spcAft>
                        <a:buNone/>
                      </a:pPr>
                      <a:r>
                        <a:rPr lang="en-US" sz="1200"/>
                        <a:t>3</a:t>
                      </a:r>
                      <a:endParaRPr sz="1200"/>
                    </a:p>
                  </a:txBody>
                  <a:tcPr marT="91425" marB="91425" marR="91425" marL="91425">
                    <a:solidFill>
                      <a:schemeClr val="lt1"/>
                    </a:solidFill>
                  </a:tcPr>
                </a:tc>
                <a:tc>
                  <a:txBody>
                    <a:bodyPr/>
                    <a:lstStyle/>
                    <a:p>
                      <a:pPr indent="0" lvl="0" marL="0" rtl="0" algn="l">
                        <a:spcBef>
                          <a:spcPts val="0"/>
                        </a:spcBef>
                        <a:spcAft>
                          <a:spcPts val="0"/>
                        </a:spcAft>
                        <a:buNone/>
                      </a:pPr>
                      <a:r>
                        <a:rPr lang="en-US" sz="1200"/>
                        <a:t>All</a:t>
                      </a:r>
                      <a:endParaRPr sz="1200"/>
                    </a:p>
                  </a:txBody>
                  <a:tcPr marT="91425" marB="91425" marR="91425" marL="91425">
                    <a:solidFill>
                      <a:schemeClr val="lt1"/>
                    </a:solidFill>
                  </a:tcPr>
                </a:tc>
                <a:tc>
                  <a:txBody>
                    <a:bodyPr/>
                    <a:lstStyle/>
                    <a:p>
                      <a:pPr indent="-115570" lvl="0" marL="274320" rtl="0" algn="l">
                        <a:spcBef>
                          <a:spcPts val="0"/>
                        </a:spcBef>
                        <a:spcAft>
                          <a:spcPts val="0"/>
                        </a:spcAft>
                        <a:buSzPts val="1100"/>
                        <a:buChar char="●"/>
                      </a:pPr>
                      <a:r>
                        <a:rPr lang="en-US" sz="1100"/>
                        <a:t>Fuzz test results</a:t>
                      </a:r>
                      <a:endParaRPr sz="1100"/>
                    </a:p>
                    <a:p>
                      <a:pPr indent="-115570" lvl="0" marL="274320" rtl="0" algn="l">
                        <a:spcBef>
                          <a:spcPts val="0"/>
                        </a:spcBef>
                        <a:spcAft>
                          <a:spcPts val="0"/>
                        </a:spcAft>
                        <a:buSzPts val="1100"/>
                        <a:buChar char="●"/>
                      </a:pPr>
                      <a:r>
                        <a:rPr lang="en-US" sz="1100"/>
                        <a:t>LDRA testing results</a:t>
                      </a:r>
                      <a:endParaRPr sz="1100"/>
                    </a:p>
                    <a:p>
                      <a:pPr indent="-115570" lvl="0" marL="274320" rtl="0" algn="l">
                        <a:spcBef>
                          <a:spcPts val="0"/>
                        </a:spcBef>
                        <a:spcAft>
                          <a:spcPts val="0"/>
                        </a:spcAft>
                        <a:buSzPts val="1100"/>
                        <a:buChar char="●"/>
                      </a:pPr>
                      <a:r>
                        <a:rPr lang="en-US" sz="1100"/>
                        <a:t>CVE entries</a:t>
                      </a:r>
                      <a:endParaRPr sz="1100"/>
                    </a:p>
                  </a:txBody>
                  <a:tcPr marT="91425" marB="91425" marR="91425" marL="91425">
                    <a:solidFill>
                      <a:schemeClr val="lt1"/>
                    </a:solidFill>
                  </a:tcPr>
                </a:tc>
                <a:tc>
                  <a:txBody>
                    <a:bodyPr/>
                    <a:lstStyle/>
                    <a:p>
                      <a:pPr indent="0" lvl="0" marL="0" rtl="0" algn="ctr">
                        <a:spcBef>
                          <a:spcPts val="0"/>
                        </a:spcBef>
                        <a:spcAft>
                          <a:spcPts val="0"/>
                        </a:spcAft>
                        <a:buNone/>
                      </a:pPr>
                      <a:r>
                        <a:rPr lang="en-US" sz="1200"/>
                        <a:t>1.2, 4.1</a:t>
                      </a:r>
                      <a:endParaRPr sz="1200"/>
                    </a:p>
                  </a:txBody>
                  <a:tcPr marT="91425" marB="91425" marR="91425" marL="91425">
                    <a:solidFill>
                      <a:schemeClr val="lt1"/>
                    </a:solidFill>
                  </a:tcPr>
                </a:tc>
              </a:tr>
              <a:tr h="271125">
                <a:tc>
                  <a:txBody>
                    <a:bodyPr/>
                    <a:lstStyle/>
                    <a:p>
                      <a:pPr indent="0" lvl="0" marL="0" rtl="0" algn="ctr">
                        <a:spcBef>
                          <a:spcPts val="0"/>
                        </a:spcBef>
                        <a:spcAft>
                          <a:spcPts val="0"/>
                        </a:spcAft>
                        <a:buNone/>
                      </a:pPr>
                      <a:r>
                        <a:rPr lang="en-US" sz="1200"/>
                        <a:t>6</a:t>
                      </a:r>
                      <a:endParaRPr sz="1200"/>
                    </a:p>
                  </a:txBody>
                  <a:tcPr marT="91425" marB="91425" marR="91425" marL="91425">
                    <a:solidFill>
                      <a:schemeClr val="lt1"/>
                    </a:solidFill>
                  </a:tcPr>
                </a:tc>
                <a:tc>
                  <a:txBody>
                    <a:bodyPr/>
                    <a:lstStyle/>
                    <a:p>
                      <a:pPr indent="0" lvl="0" marL="0" rtl="0" algn="l">
                        <a:spcBef>
                          <a:spcPts val="0"/>
                        </a:spcBef>
                        <a:spcAft>
                          <a:spcPts val="0"/>
                        </a:spcAft>
                        <a:buNone/>
                      </a:pPr>
                      <a:r>
                        <a:rPr b="1" lang="en-US" sz="1200"/>
                        <a:t>Testing Plan</a:t>
                      </a:r>
                      <a:endParaRPr b="1" sz="1200"/>
                    </a:p>
                  </a:txBody>
                  <a:tcPr marT="91425" marB="91425" marR="91425" marL="91425">
                    <a:solidFill>
                      <a:schemeClr val="lt1"/>
                    </a:solidFill>
                  </a:tcPr>
                </a:tc>
                <a:tc>
                  <a:txBody>
                    <a:bodyPr/>
                    <a:lstStyle/>
                    <a:p>
                      <a:pPr indent="0" lvl="0" marL="0" rtl="0" algn="l">
                        <a:spcBef>
                          <a:spcPts val="0"/>
                        </a:spcBef>
                        <a:spcAft>
                          <a:spcPts val="0"/>
                        </a:spcAft>
                        <a:buNone/>
                      </a:pPr>
                      <a:r>
                        <a:t/>
                      </a:r>
                      <a:endParaRPr sz="1200"/>
                    </a:p>
                  </a:txBody>
                  <a:tcPr marT="91425" marB="91425" marR="91425" marL="91425">
                    <a:solidFill>
                      <a:schemeClr val="lt1"/>
                    </a:solidFill>
                  </a:tcPr>
                </a:tc>
                <a:tc>
                  <a:txBody>
                    <a:bodyPr/>
                    <a:lstStyle/>
                    <a:p>
                      <a:pPr indent="0" lvl="0" marL="274320" rtl="0" algn="l">
                        <a:spcBef>
                          <a:spcPts val="0"/>
                        </a:spcBef>
                        <a:spcAft>
                          <a:spcPts val="0"/>
                        </a:spcAft>
                        <a:buNone/>
                      </a:pPr>
                      <a:r>
                        <a:t/>
                      </a:r>
                      <a:endParaRPr sz="1200"/>
                    </a:p>
                  </a:txBody>
                  <a:tcPr marT="91425" marB="91425" marR="91425" marL="91425">
                    <a:solidFill>
                      <a:schemeClr val="lt1"/>
                    </a:solidFill>
                  </a:tcPr>
                </a:tc>
                <a:tc>
                  <a:txBody>
                    <a:bodyPr/>
                    <a:lstStyle/>
                    <a:p>
                      <a:pPr indent="0" lvl="0" marL="0" rtl="0" algn="ctr">
                        <a:spcBef>
                          <a:spcPts val="0"/>
                        </a:spcBef>
                        <a:spcAft>
                          <a:spcPts val="0"/>
                        </a:spcAft>
                        <a:buNone/>
                      </a:pPr>
                      <a:r>
                        <a:t/>
                      </a:r>
                      <a:endParaRPr sz="1200"/>
                    </a:p>
                  </a:txBody>
                  <a:tcPr marT="91425" marB="91425" marR="91425" marL="91425">
                    <a:solidFill>
                      <a:schemeClr val="lt1"/>
                    </a:solidFill>
                  </a:tcPr>
                </a:tc>
                <a:tc>
                  <a:txBody>
                    <a:bodyPr/>
                    <a:lstStyle/>
                    <a:p>
                      <a:pPr indent="0" lvl="0" marL="0" rtl="0" algn="l">
                        <a:spcBef>
                          <a:spcPts val="0"/>
                        </a:spcBef>
                        <a:spcAft>
                          <a:spcPts val="0"/>
                        </a:spcAft>
                        <a:buNone/>
                      </a:pPr>
                      <a:r>
                        <a:t/>
                      </a:r>
                      <a:endParaRPr sz="1200"/>
                    </a:p>
                  </a:txBody>
                  <a:tcPr marT="91425" marB="91425" marR="91425" marL="91425">
                    <a:solidFill>
                      <a:schemeClr val="lt1"/>
                    </a:solidFill>
                  </a:tcPr>
                </a:tc>
                <a:tc>
                  <a:txBody>
                    <a:bodyPr/>
                    <a:lstStyle/>
                    <a:p>
                      <a:pPr indent="0" lvl="0" marL="457200" rtl="0" algn="l">
                        <a:spcBef>
                          <a:spcPts val="0"/>
                        </a:spcBef>
                        <a:spcAft>
                          <a:spcPts val="0"/>
                        </a:spcAft>
                        <a:buNone/>
                      </a:pPr>
                      <a:r>
                        <a:t/>
                      </a:r>
                      <a:endParaRPr sz="1200"/>
                    </a:p>
                  </a:txBody>
                  <a:tcPr marT="91425" marB="91425" marR="91425" marL="91425">
                    <a:solidFill>
                      <a:schemeClr val="lt1"/>
                    </a:solidFill>
                  </a:tcPr>
                </a:tc>
                <a:tc>
                  <a:txBody>
                    <a:bodyPr/>
                    <a:lstStyle/>
                    <a:p>
                      <a:pPr indent="0" lvl="0" marL="0" rtl="0" algn="l">
                        <a:spcBef>
                          <a:spcPts val="0"/>
                        </a:spcBef>
                        <a:spcAft>
                          <a:spcPts val="0"/>
                        </a:spcAft>
                        <a:buNone/>
                      </a:pPr>
                      <a:r>
                        <a:t/>
                      </a:r>
                      <a:endParaRPr sz="1200"/>
                    </a:p>
                  </a:txBody>
                  <a:tcPr marT="91425" marB="91425" marR="91425" marL="91425">
                    <a:solidFill>
                      <a:schemeClr val="lt1"/>
                    </a:solidFill>
                  </a:tcPr>
                </a:tc>
              </a:tr>
              <a:tr h="787550">
                <a:tc>
                  <a:txBody>
                    <a:bodyPr/>
                    <a:lstStyle/>
                    <a:p>
                      <a:pPr indent="0" lvl="0" marL="0" rtl="0" algn="ctr">
                        <a:spcBef>
                          <a:spcPts val="0"/>
                        </a:spcBef>
                        <a:spcAft>
                          <a:spcPts val="0"/>
                        </a:spcAft>
                        <a:buNone/>
                      </a:pPr>
                      <a:r>
                        <a:rPr lang="en-US" sz="1200"/>
                        <a:t>6</a:t>
                      </a:r>
                      <a:r>
                        <a:rPr lang="en-US" sz="1200"/>
                        <a:t>.1</a:t>
                      </a:r>
                      <a:endParaRPr sz="1200"/>
                    </a:p>
                  </a:txBody>
                  <a:tcPr marT="91425" marB="91425" marR="91425" marL="91425">
                    <a:solidFill>
                      <a:schemeClr val="lt1"/>
                    </a:solidFill>
                  </a:tcPr>
                </a:tc>
                <a:tc>
                  <a:txBody>
                    <a:bodyPr/>
                    <a:lstStyle/>
                    <a:p>
                      <a:pPr indent="0" lvl="0" marL="0" rtl="0" algn="ctr">
                        <a:spcBef>
                          <a:spcPts val="0"/>
                        </a:spcBef>
                        <a:spcAft>
                          <a:spcPts val="0"/>
                        </a:spcAft>
                        <a:buNone/>
                      </a:pPr>
                      <a:r>
                        <a:rPr lang="en-US" sz="1200"/>
                        <a:t>Unit Tests</a:t>
                      </a:r>
                      <a:endParaRPr sz="1200"/>
                    </a:p>
                  </a:txBody>
                  <a:tcPr marT="91425" marB="91425" marR="91425" marL="91425">
                    <a:solidFill>
                      <a:schemeClr val="lt1"/>
                    </a:solidFill>
                  </a:tcPr>
                </a:tc>
                <a:tc>
                  <a:txBody>
                    <a:bodyPr/>
                    <a:lstStyle/>
                    <a:p>
                      <a:pPr indent="0" lvl="0" marL="0" rtl="0" algn="l">
                        <a:spcBef>
                          <a:spcPts val="0"/>
                        </a:spcBef>
                        <a:spcAft>
                          <a:spcPts val="0"/>
                        </a:spcAft>
                        <a:buNone/>
                      </a:pPr>
                      <a:r>
                        <a:rPr lang="en-US" sz="1200"/>
                        <a:t>Unit testing of individual components</a:t>
                      </a:r>
                      <a:endParaRPr sz="1200"/>
                    </a:p>
                  </a:txBody>
                  <a:tcPr marT="91425" marB="91425" marR="91425" marL="91425">
                    <a:solidFill>
                      <a:schemeClr val="lt1"/>
                    </a:solidFill>
                  </a:tcPr>
                </a:tc>
                <a:tc>
                  <a:txBody>
                    <a:bodyPr/>
                    <a:lstStyle/>
                    <a:p>
                      <a:pPr indent="-128270" lvl="0" marL="274320" rtl="0" algn="l">
                        <a:spcBef>
                          <a:spcPts val="0"/>
                        </a:spcBef>
                        <a:spcAft>
                          <a:spcPts val="0"/>
                        </a:spcAft>
                        <a:buClr>
                          <a:schemeClr val="dk1"/>
                        </a:buClr>
                        <a:buSzPts val="1300"/>
                        <a:buChar char="●"/>
                      </a:pPr>
                      <a:r>
                        <a:rPr lang="en-US" sz="1300">
                          <a:solidFill>
                            <a:schemeClr val="dk1"/>
                          </a:solidFill>
                        </a:rPr>
                        <a:t>Workflow components verification</a:t>
                      </a:r>
                      <a:endParaRPr sz="1200"/>
                    </a:p>
                  </a:txBody>
                  <a:tcPr marT="91425" marB="91425" marR="91425" marL="91425">
                    <a:solidFill>
                      <a:schemeClr val="lt1"/>
                    </a:solidFill>
                  </a:tcPr>
                </a:tc>
                <a:tc>
                  <a:txBody>
                    <a:bodyPr/>
                    <a:lstStyle/>
                    <a:p>
                      <a:pPr indent="0" lvl="0" marL="0" rtl="0" algn="ctr">
                        <a:spcBef>
                          <a:spcPts val="0"/>
                        </a:spcBef>
                        <a:spcAft>
                          <a:spcPts val="0"/>
                        </a:spcAft>
                        <a:buNone/>
                      </a:pPr>
                      <a:r>
                        <a:rPr lang="en-US" sz="1200"/>
                        <a:t>1-2</a:t>
                      </a:r>
                      <a:endParaRPr sz="1200"/>
                    </a:p>
                  </a:txBody>
                  <a:tcPr marT="91425" marB="91425" marR="91425" marL="91425">
                    <a:solidFill>
                      <a:schemeClr val="lt1"/>
                    </a:solidFill>
                  </a:tcPr>
                </a:tc>
                <a:tc>
                  <a:txBody>
                    <a:bodyPr/>
                    <a:lstStyle/>
                    <a:p>
                      <a:pPr indent="0" lvl="0" marL="0" rtl="0" algn="l">
                        <a:spcBef>
                          <a:spcPts val="0"/>
                        </a:spcBef>
                        <a:spcAft>
                          <a:spcPts val="0"/>
                        </a:spcAft>
                        <a:buNone/>
                      </a:pPr>
                      <a:r>
                        <a:rPr lang="en-US" sz="1200"/>
                        <a:t>Will (1)</a:t>
                      </a:r>
                      <a:endParaRPr sz="1200"/>
                    </a:p>
                    <a:p>
                      <a:pPr indent="0" lvl="0" marL="0" rtl="0" algn="l">
                        <a:spcBef>
                          <a:spcPts val="0"/>
                        </a:spcBef>
                        <a:spcAft>
                          <a:spcPts val="0"/>
                        </a:spcAft>
                        <a:buNone/>
                      </a:pPr>
                      <a:r>
                        <a:rPr lang="en-US" sz="1200"/>
                        <a:t>Noah (2)</a:t>
                      </a:r>
                      <a:endParaRPr sz="1200"/>
                    </a:p>
                  </a:txBody>
                  <a:tcPr marT="91425" marB="91425" marR="91425" marL="91425">
                    <a:solidFill>
                      <a:schemeClr val="lt1"/>
                    </a:solidFill>
                  </a:tcPr>
                </a:tc>
                <a:tc>
                  <a:txBody>
                    <a:bodyPr/>
                    <a:lstStyle/>
                    <a:p>
                      <a:pPr indent="-121920" lvl="0" marL="274320" rtl="0" algn="l">
                        <a:spcBef>
                          <a:spcPts val="0"/>
                        </a:spcBef>
                        <a:spcAft>
                          <a:spcPts val="0"/>
                        </a:spcAft>
                        <a:buSzPts val="1200"/>
                        <a:buChar char="●"/>
                      </a:pPr>
                      <a:r>
                        <a:rPr lang="en-US" sz="1200"/>
                        <a:t>Verified fuzz testing workflow</a:t>
                      </a:r>
                      <a:endParaRPr sz="1200"/>
                    </a:p>
                    <a:p>
                      <a:pPr indent="-121920" lvl="0" marL="274320" rtl="0" algn="l">
                        <a:spcBef>
                          <a:spcPts val="0"/>
                        </a:spcBef>
                        <a:spcAft>
                          <a:spcPts val="0"/>
                        </a:spcAft>
                        <a:buSzPts val="1200"/>
                        <a:buChar char="●"/>
                      </a:pPr>
                      <a:r>
                        <a:rPr lang="en-US" sz="1200"/>
                        <a:t>Test bench</a:t>
                      </a:r>
                      <a:endParaRPr sz="1200"/>
                    </a:p>
                  </a:txBody>
                  <a:tcPr marT="91425" marB="91425" marR="91425" marL="91425">
                    <a:solidFill>
                      <a:schemeClr val="lt1"/>
                    </a:solidFill>
                  </a:tcPr>
                </a:tc>
                <a:tc>
                  <a:txBody>
                    <a:bodyPr/>
                    <a:lstStyle/>
                    <a:p>
                      <a:pPr indent="0" lvl="0" marL="0" rtl="0" algn="ctr">
                        <a:spcBef>
                          <a:spcPts val="0"/>
                        </a:spcBef>
                        <a:spcAft>
                          <a:spcPts val="0"/>
                        </a:spcAft>
                        <a:buNone/>
                      </a:pPr>
                      <a:r>
                        <a:rPr lang="en-US" sz="1200"/>
                        <a:t>5.1</a:t>
                      </a:r>
                      <a:endParaRPr sz="1200"/>
                    </a:p>
                  </a:txBody>
                  <a:tcPr marT="91425" marB="91425" marR="91425" marL="91425">
                    <a:solidFill>
                      <a:schemeClr val="lt1"/>
                    </a:solidFill>
                  </a:tcPr>
                </a:tc>
              </a:tr>
              <a:tr h="817275">
                <a:tc>
                  <a:txBody>
                    <a:bodyPr/>
                    <a:lstStyle/>
                    <a:p>
                      <a:pPr indent="0" lvl="0" marL="0" rtl="0" algn="ctr">
                        <a:spcBef>
                          <a:spcPts val="0"/>
                        </a:spcBef>
                        <a:spcAft>
                          <a:spcPts val="0"/>
                        </a:spcAft>
                        <a:buNone/>
                      </a:pPr>
                      <a:r>
                        <a:rPr lang="en-US" sz="1200"/>
                        <a:t>6</a:t>
                      </a:r>
                      <a:r>
                        <a:rPr lang="en-US" sz="1200"/>
                        <a:t>.2</a:t>
                      </a:r>
                      <a:endParaRPr sz="1200"/>
                    </a:p>
                  </a:txBody>
                  <a:tcPr marT="91425" marB="91425" marR="91425" marL="91425">
                    <a:solidFill>
                      <a:schemeClr val="lt1"/>
                    </a:solidFill>
                  </a:tcPr>
                </a:tc>
                <a:tc>
                  <a:txBody>
                    <a:bodyPr/>
                    <a:lstStyle/>
                    <a:p>
                      <a:pPr indent="0" lvl="0" marL="0" rtl="0" algn="ctr">
                        <a:spcBef>
                          <a:spcPts val="0"/>
                        </a:spcBef>
                        <a:spcAft>
                          <a:spcPts val="0"/>
                        </a:spcAft>
                        <a:buNone/>
                      </a:pPr>
                      <a:r>
                        <a:rPr lang="en-US" sz="1200"/>
                        <a:t>Integration Tests</a:t>
                      </a:r>
                      <a:endParaRPr sz="1200"/>
                    </a:p>
                    <a:p>
                      <a:pPr indent="0" lvl="0" marL="0" rtl="0" algn="ctr">
                        <a:spcBef>
                          <a:spcPts val="0"/>
                        </a:spcBef>
                        <a:spcAft>
                          <a:spcPts val="0"/>
                        </a:spcAft>
                        <a:buNone/>
                      </a:pPr>
                      <a:r>
                        <a:t/>
                      </a:r>
                      <a:endParaRPr sz="1200"/>
                    </a:p>
                  </a:txBody>
                  <a:tcPr marT="91425" marB="91425" marR="91425" marL="91425">
                    <a:solidFill>
                      <a:schemeClr val="lt1"/>
                    </a:solidFill>
                  </a:tcPr>
                </a:tc>
                <a:tc>
                  <a:txBody>
                    <a:bodyPr/>
                    <a:lstStyle/>
                    <a:p>
                      <a:pPr indent="0" lvl="0" marL="0" rtl="0" algn="l">
                        <a:spcBef>
                          <a:spcPts val="0"/>
                        </a:spcBef>
                        <a:spcAft>
                          <a:spcPts val="0"/>
                        </a:spcAft>
                        <a:buNone/>
                      </a:pPr>
                      <a:r>
                        <a:rPr lang="en-US" sz="1200"/>
                        <a:t>Integration tests of components together</a:t>
                      </a:r>
                      <a:endParaRPr sz="1200"/>
                    </a:p>
                  </a:txBody>
                  <a:tcPr marT="91425" marB="91425" marR="91425" marL="91425">
                    <a:solidFill>
                      <a:schemeClr val="lt1"/>
                    </a:solidFill>
                  </a:tcPr>
                </a:tc>
                <a:tc>
                  <a:txBody>
                    <a:bodyPr/>
                    <a:lstStyle/>
                    <a:p>
                      <a:pPr indent="0" lvl="0" marL="457200" rtl="0" algn="l">
                        <a:spcBef>
                          <a:spcPts val="0"/>
                        </a:spcBef>
                        <a:spcAft>
                          <a:spcPts val="0"/>
                        </a:spcAft>
                        <a:buNone/>
                      </a:pPr>
                      <a:r>
                        <a:t/>
                      </a:r>
                      <a:endParaRPr sz="1200"/>
                    </a:p>
                  </a:txBody>
                  <a:tcPr marT="91425" marB="91425" marR="91425" marL="91425">
                    <a:solidFill>
                      <a:schemeClr val="lt1"/>
                    </a:solidFill>
                  </a:tcPr>
                </a:tc>
                <a:tc>
                  <a:txBody>
                    <a:bodyPr/>
                    <a:lstStyle/>
                    <a:p>
                      <a:pPr indent="0" lvl="0" marL="0" rtl="0" algn="ctr">
                        <a:spcBef>
                          <a:spcPts val="0"/>
                        </a:spcBef>
                        <a:spcAft>
                          <a:spcPts val="0"/>
                        </a:spcAft>
                        <a:buNone/>
                      </a:pPr>
                      <a:r>
                        <a:rPr lang="en-US" sz="1200"/>
                        <a:t>1-2</a:t>
                      </a:r>
                      <a:endParaRPr sz="1200"/>
                    </a:p>
                  </a:txBody>
                  <a:tcPr marT="91425" marB="91425" marR="91425" marL="91425">
                    <a:solidFill>
                      <a:schemeClr val="lt1"/>
                    </a:solidFill>
                  </a:tcPr>
                </a:tc>
                <a:tc>
                  <a:txBody>
                    <a:bodyPr/>
                    <a:lstStyle/>
                    <a:p>
                      <a:pPr indent="0" lvl="0" marL="0" rtl="0" algn="l">
                        <a:spcBef>
                          <a:spcPts val="0"/>
                        </a:spcBef>
                        <a:spcAft>
                          <a:spcPts val="0"/>
                        </a:spcAft>
                        <a:buNone/>
                      </a:pPr>
                      <a:r>
                        <a:rPr lang="en-US" sz="1200"/>
                        <a:t>Will (1)</a:t>
                      </a:r>
                      <a:endParaRPr sz="1200"/>
                    </a:p>
                    <a:p>
                      <a:pPr indent="0" lvl="0" marL="0" rtl="0" algn="l">
                        <a:spcBef>
                          <a:spcPts val="0"/>
                        </a:spcBef>
                        <a:spcAft>
                          <a:spcPts val="0"/>
                        </a:spcAft>
                        <a:buNone/>
                      </a:pPr>
                      <a:r>
                        <a:rPr lang="en-US" sz="1200"/>
                        <a:t>Noah (2)</a:t>
                      </a:r>
                      <a:endParaRPr sz="1200"/>
                    </a:p>
                  </a:txBody>
                  <a:tcPr marT="91425" marB="91425" marR="91425" marL="91425">
                    <a:solidFill>
                      <a:schemeClr val="lt1"/>
                    </a:solidFill>
                  </a:tcPr>
                </a:tc>
                <a:tc>
                  <a:txBody>
                    <a:bodyPr/>
                    <a:lstStyle/>
                    <a:p>
                      <a:pPr indent="-121920" lvl="0" marL="274320" rtl="0" algn="l">
                        <a:spcBef>
                          <a:spcPts val="0"/>
                        </a:spcBef>
                        <a:spcAft>
                          <a:spcPts val="0"/>
                        </a:spcAft>
                        <a:buClr>
                          <a:schemeClr val="dk1"/>
                        </a:buClr>
                        <a:buSzPts val="1200"/>
                        <a:buChar char="●"/>
                      </a:pPr>
                      <a:r>
                        <a:rPr lang="en-US" sz="1200">
                          <a:solidFill>
                            <a:schemeClr val="dk1"/>
                          </a:solidFill>
                        </a:rPr>
                        <a:t>Verified components from prior tests</a:t>
                      </a:r>
                      <a:endParaRPr sz="1200">
                        <a:solidFill>
                          <a:schemeClr val="dk1"/>
                        </a:solidFill>
                      </a:endParaRPr>
                    </a:p>
                    <a:p>
                      <a:pPr indent="-121920" lvl="0" marL="274320" rtl="0" algn="l">
                        <a:spcBef>
                          <a:spcPts val="0"/>
                        </a:spcBef>
                        <a:spcAft>
                          <a:spcPts val="0"/>
                        </a:spcAft>
                        <a:buClr>
                          <a:schemeClr val="dk1"/>
                        </a:buClr>
                        <a:buSzPts val="1200"/>
                        <a:buChar char="●"/>
                      </a:pPr>
                      <a:r>
                        <a:rPr lang="en-US" sz="1200">
                          <a:solidFill>
                            <a:schemeClr val="dk1"/>
                          </a:solidFill>
                        </a:rPr>
                        <a:t>Test bench</a:t>
                      </a:r>
                      <a:endParaRPr sz="1200">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US" sz="1200"/>
                        <a:t>5.1, 6.1</a:t>
                      </a:r>
                      <a:endParaRPr sz="1200"/>
                    </a:p>
                  </a:txBody>
                  <a:tcPr marT="91425" marB="91425" marR="91425" marL="91425">
                    <a:solidFill>
                      <a:schemeClr val="lt1"/>
                    </a:solidFill>
                  </a:tcPr>
                </a:tc>
              </a:tr>
              <a:tr h="921275">
                <a:tc>
                  <a:txBody>
                    <a:bodyPr/>
                    <a:lstStyle/>
                    <a:p>
                      <a:pPr indent="0" lvl="0" marL="0" rtl="0" algn="ctr">
                        <a:spcBef>
                          <a:spcPts val="0"/>
                        </a:spcBef>
                        <a:spcAft>
                          <a:spcPts val="0"/>
                        </a:spcAft>
                        <a:buNone/>
                      </a:pPr>
                      <a:r>
                        <a:rPr lang="en-US" sz="1200"/>
                        <a:t>6.3</a:t>
                      </a:r>
                      <a:endParaRPr sz="1200"/>
                    </a:p>
                  </a:txBody>
                  <a:tcPr marT="91425" marB="91425" marR="91425" marL="91425">
                    <a:solidFill>
                      <a:schemeClr val="lt1"/>
                    </a:solidFill>
                  </a:tcPr>
                </a:tc>
                <a:tc>
                  <a:txBody>
                    <a:bodyPr/>
                    <a:lstStyle/>
                    <a:p>
                      <a:pPr indent="0" lvl="0" marL="0" rtl="0" algn="ctr">
                        <a:spcBef>
                          <a:spcPts val="0"/>
                        </a:spcBef>
                        <a:spcAft>
                          <a:spcPts val="0"/>
                        </a:spcAft>
                        <a:buNone/>
                      </a:pPr>
                      <a:r>
                        <a:rPr lang="en-US" sz="1200"/>
                        <a:t>Acceptance Tests</a:t>
                      </a:r>
                      <a:endParaRPr sz="1200"/>
                    </a:p>
                  </a:txBody>
                  <a:tcPr marT="91425" marB="91425" marR="91425" marL="91425">
                    <a:solidFill>
                      <a:schemeClr val="lt1"/>
                    </a:solidFill>
                  </a:tcPr>
                </a:tc>
                <a:tc>
                  <a:txBody>
                    <a:bodyPr/>
                    <a:lstStyle/>
                    <a:p>
                      <a:pPr indent="0" lvl="0" marL="0" rtl="0" algn="l">
                        <a:spcBef>
                          <a:spcPts val="0"/>
                        </a:spcBef>
                        <a:spcAft>
                          <a:spcPts val="0"/>
                        </a:spcAft>
                        <a:buNone/>
                      </a:pPr>
                      <a:r>
                        <a:rPr lang="en-US" sz="1200"/>
                        <a:t>Customer acceptance of workflow</a:t>
                      </a:r>
                      <a:endParaRPr sz="1200"/>
                    </a:p>
                  </a:txBody>
                  <a:tcPr marT="91425" marB="91425" marR="91425" marL="91425">
                    <a:solidFill>
                      <a:schemeClr val="lt1"/>
                    </a:solidFill>
                  </a:tcPr>
                </a:tc>
                <a:tc>
                  <a:txBody>
                    <a:bodyPr/>
                    <a:lstStyle/>
                    <a:p>
                      <a:pPr indent="-128270" lvl="0" marL="274320" rtl="0" algn="l">
                        <a:spcBef>
                          <a:spcPts val="0"/>
                        </a:spcBef>
                        <a:spcAft>
                          <a:spcPts val="0"/>
                        </a:spcAft>
                        <a:buClr>
                          <a:schemeClr val="dk1"/>
                        </a:buClr>
                        <a:buSzPts val="1300"/>
                        <a:buChar char="●"/>
                      </a:pPr>
                      <a:r>
                        <a:rPr lang="en-US" sz="1300">
                          <a:solidFill>
                            <a:schemeClr val="dk1"/>
                          </a:solidFill>
                        </a:rPr>
                        <a:t>Meet with customer</a:t>
                      </a:r>
                      <a:endParaRPr sz="1300">
                        <a:solidFill>
                          <a:schemeClr val="dk1"/>
                        </a:solidFill>
                      </a:endParaRPr>
                    </a:p>
                    <a:p>
                      <a:pPr indent="-128270" lvl="0" marL="274320" rtl="0" algn="l">
                        <a:spcBef>
                          <a:spcPts val="0"/>
                        </a:spcBef>
                        <a:spcAft>
                          <a:spcPts val="0"/>
                        </a:spcAft>
                        <a:buClr>
                          <a:schemeClr val="dk1"/>
                        </a:buClr>
                        <a:buSzPts val="1300"/>
                        <a:buChar char="●"/>
                      </a:pPr>
                      <a:r>
                        <a:rPr lang="en-US" sz="1300">
                          <a:solidFill>
                            <a:schemeClr val="dk1"/>
                          </a:solidFill>
                        </a:rPr>
                        <a:t>Customer acceptance of fuzzing workflow</a:t>
                      </a:r>
                      <a:endParaRPr sz="1200"/>
                    </a:p>
                  </a:txBody>
                  <a:tcPr marT="91425" marB="91425" marR="91425" marL="91425">
                    <a:solidFill>
                      <a:schemeClr val="lt1"/>
                    </a:solidFill>
                  </a:tcPr>
                </a:tc>
                <a:tc>
                  <a:txBody>
                    <a:bodyPr/>
                    <a:lstStyle/>
                    <a:p>
                      <a:pPr indent="0" lvl="0" marL="0" rtl="0" algn="ctr">
                        <a:spcBef>
                          <a:spcPts val="0"/>
                        </a:spcBef>
                        <a:spcAft>
                          <a:spcPts val="0"/>
                        </a:spcAft>
                        <a:buNone/>
                      </a:pPr>
                      <a:r>
                        <a:rPr lang="en-US" sz="1200"/>
                        <a:t>1-2</a:t>
                      </a:r>
                      <a:endParaRPr sz="1200"/>
                    </a:p>
                  </a:txBody>
                  <a:tcPr marT="91425" marB="91425" marR="91425" marL="91425">
                    <a:solidFill>
                      <a:schemeClr val="lt1"/>
                    </a:solidFill>
                  </a:tcPr>
                </a:tc>
                <a:tc>
                  <a:txBody>
                    <a:bodyPr/>
                    <a:lstStyle/>
                    <a:p>
                      <a:pPr indent="0" lvl="0" marL="0" rtl="0" algn="l">
                        <a:spcBef>
                          <a:spcPts val="0"/>
                        </a:spcBef>
                        <a:spcAft>
                          <a:spcPts val="0"/>
                        </a:spcAft>
                        <a:buNone/>
                      </a:pPr>
                      <a:r>
                        <a:rPr lang="en-US" sz="1200"/>
                        <a:t>Will (1)</a:t>
                      </a:r>
                      <a:endParaRPr sz="1200"/>
                    </a:p>
                    <a:p>
                      <a:pPr indent="0" lvl="0" marL="0" rtl="0" algn="l">
                        <a:spcBef>
                          <a:spcPts val="0"/>
                        </a:spcBef>
                        <a:spcAft>
                          <a:spcPts val="0"/>
                        </a:spcAft>
                        <a:buNone/>
                      </a:pPr>
                      <a:r>
                        <a:rPr lang="en-US" sz="1200"/>
                        <a:t>Adam (2)</a:t>
                      </a:r>
                      <a:endParaRPr sz="1200"/>
                    </a:p>
                  </a:txBody>
                  <a:tcPr marT="91425" marB="91425" marR="91425" marL="91425">
                    <a:solidFill>
                      <a:schemeClr val="lt1"/>
                    </a:solidFill>
                  </a:tcPr>
                </a:tc>
                <a:tc>
                  <a:txBody>
                    <a:bodyPr/>
                    <a:lstStyle/>
                    <a:p>
                      <a:pPr indent="-121920" lvl="0" marL="274320" rtl="0" algn="l">
                        <a:spcBef>
                          <a:spcPts val="0"/>
                        </a:spcBef>
                        <a:spcAft>
                          <a:spcPts val="0"/>
                        </a:spcAft>
                        <a:buSzPts val="1200"/>
                        <a:buChar char="●"/>
                      </a:pPr>
                      <a:r>
                        <a:rPr lang="en-US" sz="1200"/>
                        <a:t>Successful unit/integration tests</a:t>
                      </a:r>
                      <a:endParaRPr sz="1200"/>
                    </a:p>
                  </a:txBody>
                  <a:tcPr marT="91425" marB="91425" marR="91425" marL="91425">
                    <a:solidFill>
                      <a:schemeClr val="lt1"/>
                    </a:solidFill>
                  </a:tcPr>
                </a:tc>
                <a:tc>
                  <a:txBody>
                    <a:bodyPr/>
                    <a:lstStyle/>
                    <a:p>
                      <a:pPr indent="0" lvl="0" marL="0" rtl="0" algn="ctr">
                        <a:spcBef>
                          <a:spcPts val="0"/>
                        </a:spcBef>
                        <a:spcAft>
                          <a:spcPts val="0"/>
                        </a:spcAft>
                        <a:buNone/>
                      </a:pPr>
                      <a:r>
                        <a:rPr lang="en-US" sz="1200"/>
                        <a:t>5.1, 6.1, 6.2</a:t>
                      </a:r>
                      <a:endParaRPr sz="1200"/>
                    </a:p>
                  </a:txBody>
                  <a:tcPr marT="91425" marB="91425" marR="91425" marL="91425">
                    <a:solidFill>
                      <a:schemeClr val="lt1"/>
                    </a:solidFill>
                  </a:tcPr>
                </a:tc>
              </a:tr>
              <a:tr h="340200">
                <a:tc>
                  <a:txBody>
                    <a:bodyPr/>
                    <a:lstStyle/>
                    <a:p>
                      <a:pPr indent="0" lvl="0" marL="0" rtl="0" algn="ctr">
                        <a:spcBef>
                          <a:spcPts val="0"/>
                        </a:spcBef>
                        <a:spcAft>
                          <a:spcPts val="0"/>
                        </a:spcAft>
                        <a:buNone/>
                      </a:pPr>
                      <a:r>
                        <a:rPr lang="en-US" sz="1200"/>
                        <a:t>6.4</a:t>
                      </a:r>
                      <a:endParaRPr sz="1200"/>
                    </a:p>
                  </a:txBody>
                  <a:tcPr marT="91425" marB="91425" marR="91425" marL="91425">
                    <a:solidFill>
                      <a:schemeClr val="lt1"/>
                    </a:solidFill>
                  </a:tcPr>
                </a:tc>
                <a:tc>
                  <a:txBody>
                    <a:bodyPr/>
                    <a:lstStyle/>
                    <a:p>
                      <a:pPr indent="0" lvl="0" marL="0" rtl="0" algn="ctr">
                        <a:spcBef>
                          <a:spcPts val="0"/>
                        </a:spcBef>
                        <a:spcAft>
                          <a:spcPts val="0"/>
                        </a:spcAft>
                        <a:buNone/>
                      </a:pPr>
                      <a:r>
                        <a:rPr lang="en-US" sz="1200"/>
                        <a:t>Revise Test Plans</a:t>
                      </a:r>
                      <a:endParaRPr sz="1200"/>
                    </a:p>
                  </a:txBody>
                  <a:tcPr marT="91425" marB="91425" marR="91425" marL="91425">
                    <a:solidFill>
                      <a:schemeClr val="lt1"/>
                    </a:solidFill>
                  </a:tcPr>
                </a:tc>
                <a:tc>
                  <a:txBody>
                    <a:bodyPr/>
                    <a:lstStyle/>
                    <a:p>
                      <a:pPr indent="0" lvl="0" marL="0" rtl="0" algn="l">
                        <a:spcBef>
                          <a:spcPts val="0"/>
                        </a:spcBef>
                        <a:spcAft>
                          <a:spcPts val="0"/>
                        </a:spcAft>
                        <a:buNone/>
                      </a:pPr>
                      <a:r>
                        <a:rPr lang="en-US" sz="1200"/>
                        <a:t>Revise testing plans as needed based on feedback</a:t>
                      </a:r>
                      <a:endParaRPr sz="1200"/>
                    </a:p>
                  </a:txBody>
                  <a:tcPr marT="91425" marB="91425" marR="91425" marL="91425">
                    <a:solidFill>
                      <a:schemeClr val="lt1"/>
                    </a:solidFill>
                  </a:tcPr>
                </a:tc>
                <a:tc>
                  <a:txBody>
                    <a:bodyPr/>
                    <a:lstStyle/>
                    <a:p>
                      <a:pPr indent="-134620" lvl="0" marL="274320" rtl="0" algn="l">
                        <a:spcBef>
                          <a:spcPts val="0"/>
                        </a:spcBef>
                        <a:spcAft>
                          <a:spcPts val="0"/>
                        </a:spcAft>
                        <a:buClr>
                          <a:schemeClr val="dk1"/>
                        </a:buClr>
                        <a:buSzPts val="1400"/>
                        <a:buChar char="●"/>
                      </a:pPr>
                      <a:r>
                        <a:rPr lang="en-US">
                          <a:solidFill>
                            <a:schemeClr val="dk1"/>
                          </a:solidFill>
                        </a:rPr>
                        <a:t>Finalized, verified testing workflow</a:t>
                      </a:r>
                      <a:endParaRPr sz="1300">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US" sz="1200"/>
                        <a:t>1-2</a:t>
                      </a:r>
                      <a:endParaRPr sz="1200"/>
                    </a:p>
                  </a:txBody>
                  <a:tcPr marT="91425" marB="91425" marR="91425" marL="91425">
                    <a:solidFill>
                      <a:schemeClr val="lt1"/>
                    </a:solidFill>
                  </a:tcPr>
                </a:tc>
                <a:tc>
                  <a:txBody>
                    <a:bodyPr/>
                    <a:lstStyle/>
                    <a:p>
                      <a:pPr indent="0" lvl="0" marL="0" rtl="0" algn="l">
                        <a:spcBef>
                          <a:spcPts val="0"/>
                        </a:spcBef>
                        <a:spcAft>
                          <a:spcPts val="0"/>
                        </a:spcAft>
                        <a:buNone/>
                      </a:pPr>
                      <a:r>
                        <a:rPr lang="en-US" sz="1200"/>
                        <a:t>Adam (1)</a:t>
                      </a:r>
                      <a:endParaRPr sz="1200"/>
                    </a:p>
                    <a:p>
                      <a:pPr indent="0" lvl="0" marL="0" rtl="0" algn="l">
                        <a:spcBef>
                          <a:spcPts val="0"/>
                        </a:spcBef>
                        <a:spcAft>
                          <a:spcPts val="0"/>
                        </a:spcAft>
                        <a:buNone/>
                      </a:pPr>
                      <a:r>
                        <a:rPr lang="en-US" sz="1200"/>
                        <a:t>Will (2)</a:t>
                      </a:r>
                      <a:endParaRPr sz="1200"/>
                    </a:p>
                  </a:txBody>
                  <a:tcPr marT="91425" marB="91425" marR="91425" marL="91425">
                    <a:solidFill>
                      <a:schemeClr val="lt1"/>
                    </a:solidFill>
                  </a:tcPr>
                </a:tc>
                <a:tc>
                  <a:txBody>
                    <a:bodyPr/>
                    <a:lstStyle/>
                    <a:p>
                      <a:pPr indent="-45720" lvl="0" marL="274320" rtl="0" algn="l">
                        <a:spcBef>
                          <a:spcPts val="0"/>
                        </a:spcBef>
                        <a:spcAft>
                          <a:spcPts val="0"/>
                        </a:spcAft>
                        <a:buNone/>
                      </a:pPr>
                      <a:r>
                        <a:t/>
                      </a:r>
                      <a:endParaRPr sz="1200"/>
                    </a:p>
                  </a:txBody>
                  <a:tcPr marT="91425" marB="91425" marR="91425" marL="91425">
                    <a:solidFill>
                      <a:schemeClr val="lt1"/>
                    </a:solidFill>
                  </a:tcPr>
                </a:tc>
                <a:tc>
                  <a:txBody>
                    <a:bodyPr/>
                    <a:lstStyle/>
                    <a:p>
                      <a:pPr indent="0" lvl="0" marL="0" rtl="0" algn="ctr">
                        <a:spcBef>
                          <a:spcPts val="0"/>
                        </a:spcBef>
                        <a:spcAft>
                          <a:spcPts val="0"/>
                        </a:spcAft>
                        <a:buNone/>
                      </a:pPr>
                      <a:r>
                        <a:rPr lang="en-US" sz="1200"/>
                        <a:t>6.1, 6.2, 6.3</a:t>
                      </a:r>
                      <a:endParaRPr sz="1200"/>
                    </a:p>
                  </a:txBody>
                  <a:tcPr marT="91425" marB="91425" marR="91425" marL="91425">
                    <a:solidFill>
                      <a:schemeClr val="lt1"/>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type="title"/>
          </p:nvPr>
        </p:nvSpPr>
        <p:spPr>
          <a:xfrm>
            <a:off x="253219" y="99632"/>
            <a:ext cx="10058400" cy="784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lang="en-US"/>
              <a:t>CPE 495/496 Expected Deliverables </a:t>
            </a:r>
            <a:endParaRPr/>
          </a:p>
        </p:txBody>
      </p:sp>
      <p:sp>
        <p:nvSpPr>
          <p:cNvPr id="297" name="Google Shape;297;p36"/>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sp>
        <p:nvSpPr>
          <p:cNvPr id="298" name="Google Shape;298;p36"/>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99" name="Google Shape;299;p36"/>
          <p:cNvGraphicFramePr/>
          <p:nvPr/>
        </p:nvGraphicFramePr>
        <p:xfrm>
          <a:off x="253213" y="1116850"/>
          <a:ext cx="3000000" cy="3000000"/>
        </p:xfrm>
        <a:graphic>
          <a:graphicData uri="http://schemas.openxmlformats.org/drawingml/2006/table">
            <a:tbl>
              <a:tblPr>
                <a:noFill/>
                <a:tableStyleId>{6169EC5C-E8DA-406D-BC2D-DA5864814565}</a:tableStyleId>
              </a:tblPr>
              <a:tblGrid>
                <a:gridCol w="561900"/>
                <a:gridCol w="2136900"/>
                <a:gridCol w="1861625"/>
                <a:gridCol w="1949100"/>
                <a:gridCol w="1070050"/>
                <a:gridCol w="1018250"/>
                <a:gridCol w="1884250"/>
                <a:gridCol w="1248650"/>
              </a:tblGrid>
              <a:tr h="599075">
                <a:tc>
                  <a:txBody>
                    <a:bodyPr/>
                    <a:lstStyle/>
                    <a:p>
                      <a:pPr indent="0" lvl="0" marL="0" rtl="0" algn="ctr">
                        <a:spcBef>
                          <a:spcPts val="0"/>
                        </a:spcBef>
                        <a:spcAft>
                          <a:spcPts val="0"/>
                        </a:spcAft>
                        <a:buNone/>
                      </a:pPr>
                      <a:r>
                        <a:rPr b="1" lang="en-US" sz="1300"/>
                        <a:t>ID</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Activity</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Description</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Deliverables / Checkpoints</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Duration (Days)</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People</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Resources</a:t>
                      </a:r>
                      <a:endParaRPr b="1" sz="1300"/>
                    </a:p>
                  </a:txBody>
                  <a:tcPr marT="91425" marB="91425" marR="91425" marL="91425">
                    <a:solidFill>
                      <a:srgbClr val="CCCCCC"/>
                    </a:solidFill>
                  </a:tcPr>
                </a:tc>
                <a:tc>
                  <a:txBody>
                    <a:bodyPr/>
                    <a:lstStyle/>
                    <a:p>
                      <a:pPr indent="0" lvl="0" marL="0" rtl="0" algn="ctr">
                        <a:spcBef>
                          <a:spcPts val="0"/>
                        </a:spcBef>
                        <a:spcAft>
                          <a:spcPts val="0"/>
                        </a:spcAft>
                        <a:buNone/>
                      </a:pPr>
                      <a:r>
                        <a:rPr b="1" lang="en-US" sz="1300"/>
                        <a:t>Prede- cessors</a:t>
                      </a:r>
                      <a:endParaRPr b="1" sz="1300"/>
                    </a:p>
                  </a:txBody>
                  <a:tcPr marT="91425" marB="91425" marR="91425" marL="91425">
                    <a:solidFill>
                      <a:srgbClr val="CCCCCC"/>
                    </a:solidFill>
                  </a:tcPr>
                </a:tc>
              </a:tr>
              <a:tr h="315125">
                <a:tc>
                  <a:txBody>
                    <a:bodyPr/>
                    <a:lstStyle/>
                    <a:p>
                      <a:pPr indent="0" lvl="0" marL="0" rtl="0" algn="ctr">
                        <a:spcBef>
                          <a:spcPts val="0"/>
                        </a:spcBef>
                        <a:spcAft>
                          <a:spcPts val="0"/>
                        </a:spcAft>
                        <a:buNone/>
                      </a:pPr>
                      <a:r>
                        <a:rPr lang="en-US" sz="1300"/>
                        <a:t>7</a:t>
                      </a:r>
                      <a:endParaRPr sz="1300"/>
                    </a:p>
                  </a:txBody>
                  <a:tcPr marT="91425" marB="91425" marR="91425" marL="91425">
                    <a:solidFill>
                      <a:schemeClr val="lt1"/>
                    </a:solidFill>
                  </a:tcPr>
                </a:tc>
                <a:tc>
                  <a:txBody>
                    <a:bodyPr/>
                    <a:lstStyle/>
                    <a:p>
                      <a:pPr indent="0" lvl="0" marL="0" rtl="0" algn="l">
                        <a:spcBef>
                          <a:spcPts val="0"/>
                        </a:spcBef>
                        <a:spcAft>
                          <a:spcPts val="0"/>
                        </a:spcAft>
                        <a:buNone/>
                      </a:pPr>
                      <a:r>
                        <a:rPr b="1" lang="en-US" sz="1300"/>
                        <a:t>Design Review</a:t>
                      </a:r>
                      <a:endParaRPr b="1" sz="1300"/>
                    </a:p>
                  </a:txBody>
                  <a:tcPr marT="91425" marB="91425" marR="91425" marL="91425">
                    <a:solidFill>
                      <a:schemeClr val="lt1"/>
                    </a:solidFill>
                  </a:tcPr>
                </a:tc>
                <a:tc>
                  <a:txBody>
                    <a:bodyPr/>
                    <a:lstStyle/>
                    <a:p>
                      <a:pPr indent="0" lvl="0" marL="0" rtl="0" algn="ctr">
                        <a:spcBef>
                          <a:spcPts val="0"/>
                        </a:spcBef>
                        <a:spcAft>
                          <a:spcPts val="0"/>
                        </a:spcAft>
                        <a:buNone/>
                      </a:pPr>
                      <a:r>
                        <a:t/>
                      </a:r>
                      <a:endParaRPr b="1" sz="1300"/>
                    </a:p>
                  </a:txBody>
                  <a:tcPr marT="91425" marB="91425" marR="91425" marL="91425">
                    <a:solidFill>
                      <a:schemeClr val="lt1"/>
                    </a:solidFill>
                  </a:tcPr>
                </a:tc>
                <a:tc>
                  <a:txBody>
                    <a:bodyPr/>
                    <a:lstStyle/>
                    <a:p>
                      <a:pPr indent="0" lvl="0" marL="0" rtl="0" algn="ctr">
                        <a:spcBef>
                          <a:spcPts val="0"/>
                        </a:spcBef>
                        <a:spcAft>
                          <a:spcPts val="0"/>
                        </a:spcAft>
                        <a:buNone/>
                      </a:pPr>
                      <a:r>
                        <a:t/>
                      </a:r>
                      <a:endParaRPr b="1" sz="1300"/>
                    </a:p>
                  </a:txBody>
                  <a:tcPr marT="91425" marB="91425" marR="91425" marL="91425">
                    <a:solidFill>
                      <a:schemeClr val="lt1"/>
                    </a:solidFill>
                  </a:tcPr>
                </a:tc>
                <a:tc>
                  <a:txBody>
                    <a:bodyPr/>
                    <a:lstStyle/>
                    <a:p>
                      <a:pPr indent="0" lvl="0" marL="0" rtl="0" algn="ctr">
                        <a:spcBef>
                          <a:spcPts val="0"/>
                        </a:spcBef>
                        <a:spcAft>
                          <a:spcPts val="0"/>
                        </a:spcAft>
                        <a:buNone/>
                      </a:pPr>
                      <a:r>
                        <a:t/>
                      </a:r>
                      <a:endParaRPr b="1" sz="1300"/>
                    </a:p>
                  </a:txBody>
                  <a:tcPr marT="91425" marB="91425" marR="91425" marL="91425">
                    <a:solidFill>
                      <a:schemeClr val="lt1"/>
                    </a:solidFill>
                  </a:tcPr>
                </a:tc>
                <a:tc>
                  <a:txBody>
                    <a:bodyPr/>
                    <a:lstStyle/>
                    <a:p>
                      <a:pPr indent="0" lvl="0" marL="0" rtl="0" algn="ctr">
                        <a:spcBef>
                          <a:spcPts val="0"/>
                        </a:spcBef>
                        <a:spcAft>
                          <a:spcPts val="0"/>
                        </a:spcAft>
                        <a:buNone/>
                      </a:pPr>
                      <a:r>
                        <a:t/>
                      </a:r>
                      <a:endParaRPr b="1" sz="1300"/>
                    </a:p>
                  </a:txBody>
                  <a:tcPr marT="91425" marB="91425" marR="91425" marL="91425">
                    <a:solidFill>
                      <a:schemeClr val="lt1"/>
                    </a:solidFill>
                  </a:tcPr>
                </a:tc>
                <a:tc>
                  <a:txBody>
                    <a:bodyPr/>
                    <a:lstStyle/>
                    <a:p>
                      <a:pPr indent="0" lvl="0" marL="0" rtl="0" algn="ctr">
                        <a:spcBef>
                          <a:spcPts val="0"/>
                        </a:spcBef>
                        <a:spcAft>
                          <a:spcPts val="0"/>
                        </a:spcAft>
                        <a:buNone/>
                      </a:pPr>
                      <a:r>
                        <a:t/>
                      </a:r>
                      <a:endParaRPr b="1" sz="1300"/>
                    </a:p>
                  </a:txBody>
                  <a:tcPr marT="91425" marB="91425" marR="91425" marL="91425">
                    <a:solidFill>
                      <a:schemeClr val="lt1"/>
                    </a:solidFill>
                  </a:tcPr>
                </a:tc>
                <a:tc>
                  <a:txBody>
                    <a:bodyPr/>
                    <a:lstStyle/>
                    <a:p>
                      <a:pPr indent="0" lvl="0" marL="0" rtl="0" algn="ctr">
                        <a:spcBef>
                          <a:spcPts val="0"/>
                        </a:spcBef>
                        <a:spcAft>
                          <a:spcPts val="0"/>
                        </a:spcAft>
                        <a:buNone/>
                      </a:pPr>
                      <a:r>
                        <a:t/>
                      </a:r>
                      <a:endParaRPr b="1" sz="1300"/>
                    </a:p>
                  </a:txBody>
                  <a:tcPr marT="91425" marB="91425" marR="91425" marL="91425">
                    <a:solidFill>
                      <a:schemeClr val="lt1"/>
                    </a:solidFill>
                  </a:tcPr>
                </a:tc>
              </a:tr>
              <a:tr h="331750">
                <a:tc>
                  <a:txBody>
                    <a:bodyPr/>
                    <a:lstStyle/>
                    <a:p>
                      <a:pPr indent="0" lvl="0" marL="0" rtl="0" algn="ctr">
                        <a:spcBef>
                          <a:spcPts val="0"/>
                        </a:spcBef>
                        <a:spcAft>
                          <a:spcPts val="0"/>
                        </a:spcAft>
                        <a:buNone/>
                      </a:pPr>
                      <a:r>
                        <a:rPr lang="en-US" sz="1300"/>
                        <a:t>7.1</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Draft Design Review report</a:t>
                      </a:r>
                      <a:endParaRPr sz="1300"/>
                    </a:p>
                  </a:txBody>
                  <a:tcPr marT="91425" marB="91425" marR="91425" marL="91425">
                    <a:solidFill>
                      <a:schemeClr val="lt1"/>
                    </a:solidFill>
                  </a:tcPr>
                </a:tc>
                <a:tc>
                  <a:txBody>
                    <a:bodyPr/>
                    <a:lstStyle/>
                    <a:p>
                      <a:pPr indent="0" lvl="0" marL="0" rtl="0" algn="l">
                        <a:spcBef>
                          <a:spcPts val="0"/>
                        </a:spcBef>
                        <a:spcAft>
                          <a:spcPts val="0"/>
                        </a:spcAft>
                        <a:buNone/>
                      </a:pPr>
                      <a:r>
                        <a:rPr lang="en-US" sz="1300"/>
                        <a:t>Begin writing Design Review report</a:t>
                      </a:r>
                      <a:endParaRPr sz="1300"/>
                    </a:p>
                  </a:txBody>
                  <a:tcPr marT="91425" marB="91425" marR="91425" marL="91425">
                    <a:solidFill>
                      <a:schemeClr val="lt1"/>
                    </a:solidFill>
                  </a:tcPr>
                </a:tc>
                <a:tc>
                  <a:txBody>
                    <a:bodyPr/>
                    <a:lstStyle/>
                    <a:p>
                      <a:pPr indent="-128270" lvl="0" marL="274320" rtl="0" algn="l">
                        <a:spcBef>
                          <a:spcPts val="0"/>
                        </a:spcBef>
                        <a:spcAft>
                          <a:spcPts val="0"/>
                        </a:spcAft>
                        <a:buSzPts val="1300"/>
                        <a:buChar char="●"/>
                      </a:pPr>
                      <a:r>
                        <a:rPr lang="en-US" sz="1300"/>
                        <a:t>Design Review report</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3</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All</a:t>
                      </a:r>
                      <a:endParaRPr sz="1300"/>
                    </a:p>
                  </a:txBody>
                  <a:tcPr marT="91425" marB="91425" marR="91425" marL="91425">
                    <a:solidFill>
                      <a:schemeClr val="lt1"/>
                    </a:solidFill>
                  </a:tcPr>
                </a:tc>
                <a:tc>
                  <a:txBody>
                    <a:bodyPr/>
                    <a:lstStyle/>
                    <a:p>
                      <a:pPr indent="-128270" lvl="0" marL="274320" rtl="0" algn="l">
                        <a:spcBef>
                          <a:spcPts val="0"/>
                        </a:spcBef>
                        <a:spcAft>
                          <a:spcPts val="0"/>
                        </a:spcAft>
                        <a:buSzPts val="1300"/>
                        <a:buChar char="●"/>
                      </a:pPr>
                      <a:r>
                        <a:rPr lang="en-US" sz="1300"/>
                        <a:t>Completed fuzzing workflow</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5.1, 6.1, 6.2, 6.3</a:t>
                      </a:r>
                      <a:endParaRPr sz="1300"/>
                    </a:p>
                  </a:txBody>
                  <a:tcPr marT="91425" marB="91425" marR="91425" marL="91425">
                    <a:solidFill>
                      <a:schemeClr val="lt1"/>
                    </a:solidFill>
                  </a:tcPr>
                </a:tc>
              </a:tr>
              <a:tr h="331750">
                <a:tc>
                  <a:txBody>
                    <a:bodyPr/>
                    <a:lstStyle/>
                    <a:p>
                      <a:pPr indent="0" lvl="0" marL="0" rtl="0" algn="ctr">
                        <a:spcBef>
                          <a:spcPts val="0"/>
                        </a:spcBef>
                        <a:spcAft>
                          <a:spcPts val="0"/>
                        </a:spcAft>
                        <a:buNone/>
                      </a:pPr>
                      <a:r>
                        <a:rPr lang="en-US" sz="1300"/>
                        <a:t>7.2</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Design Review due</a:t>
                      </a:r>
                      <a:endParaRPr sz="1300"/>
                    </a:p>
                  </a:txBody>
                  <a:tcPr marT="91425" marB="91425" marR="91425" marL="91425">
                    <a:solidFill>
                      <a:schemeClr val="lt1"/>
                    </a:solidFill>
                  </a:tcPr>
                </a:tc>
                <a:tc>
                  <a:txBody>
                    <a:bodyPr/>
                    <a:lstStyle/>
                    <a:p>
                      <a:pPr indent="0" lvl="0" marL="0" rtl="0" algn="l">
                        <a:spcBef>
                          <a:spcPts val="0"/>
                        </a:spcBef>
                        <a:spcAft>
                          <a:spcPts val="0"/>
                        </a:spcAft>
                        <a:buNone/>
                      </a:pPr>
                      <a:r>
                        <a:rPr lang="en-US" sz="1300"/>
                        <a:t>Design Review submission</a:t>
                      </a:r>
                      <a:endParaRPr sz="1300"/>
                    </a:p>
                  </a:txBody>
                  <a:tcPr marT="91425" marB="91425" marR="91425" marL="91425">
                    <a:solidFill>
                      <a:schemeClr val="lt1"/>
                    </a:solidFill>
                  </a:tcPr>
                </a:tc>
                <a:tc>
                  <a:txBody>
                    <a:bodyPr/>
                    <a:lstStyle/>
                    <a:p>
                      <a:pPr indent="-128270" lvl="0" marL="274320" rtl="0" algn="l">
                        <a:spcBef>
                          <a:spcPts val="0"/>
                        </a:spcBef>
                        <a:spcAft>
                          <a:spcPts val="0"/>
                        </a:spcAft>
                        <a:buClr>
                          <a:schemeClr val="dk1"/>
                        </a:buClr>
                        <a:buSzPts val="1300"/>
                        <a:buChar char="●"/>
                      </a:pPr>
                      <a:r>
                        <a:rPr lang="en-US" sz="1300">
                          <a:solidFill>
                            <a:schemeClr val="dk1"/>
                          </a:solidFill>
                        </a:rPr>
                        <a:t>Design Review report</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1</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All</a:t>
                      </a:r>
                      <a:endParaRPr sz="1300"/>
                    </a:p>
                  </a:txBody>
                  <a:tcPr marT="91425" marB="91425" marR="91425" marL="91425">
                    <a:solidFill>
                      <a:schemeClr val="lt1"/>
                    </a:solidFill>
                  </a:tcPr>
                </a:tc>
                <a:tc>
                  <a:txBody>
                    <a:bodyPr/>
                    <a:lstStyle/>
                    <a:p>
                      <a:pPr indent="-128270" lvl="0" marL="274320" rtl="0" algn="l">
                        <a:spcBef>
                          <a:spcPts val="0"/>
                        </a:spcBef>
                        <a:spcAft>
                          <a:spcPts val="0"/>
                        </a:spcAft>
                        <a:buClr>
                          <a:schemeClr val="dk1"/>
                        </a:buClr>
                        <a:buSzPts val="1300"/>
                        <a:buChar char="●"/>
                      </a:pPr>
                      <a:r>
                        <a:rPr lang="en-US" sz="1300">
                          <a:solidFill>
                            <a:schemeClr val="dk1"/>
                          </a:solidFill>
                        </a:rPr>
                        <a:t>Completed DR </a:t>
                      </a:r>
                      <a:r>
                        <a:rPr lang="en-US" sz="1300">
                          <a:solidFill>
                            <a:schemeClr val="dk1"/>
                          </a:solidFill>
                        </a:rPr>
                        <a:t>report</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7.1</a:t>
                      </a:r>
                      <a:endParaRPr sz="1300"/>
                    </a:p>
                  </a:txBody>
                  <a:tcPr marT="91425" marB="91425" marR="91425" marL="91425">
                    <a:solidFill>
                      <a:schemeClr val="lt1"/>
                    </a:solidFill>
                  </a:tcPr>
                </a:tc>
              </a:tr>
              <a:tr h="331750">
                <a:tc>
                  <a:txBody>
                    <a:bodyPr/>
                    <a:lstStyle/>
                    <a:p>
                      <a:pPr indent="0" lvl="0" marL="0" rtl="0" algn="ctr">
                        <a:spcBef>
                          <a:spcPts val="0"/>
                        </a:spcBef>
                        <a:spcAft>
                          <a:spcPts val="0"/>
                        </a:spcAft>
                        <a:buNone/>
                      </a:pPr>
                      <a:r>
                        <a:rPr lang="en-US" sz="1300"/>
                        <a:t>7.3</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Design Review Presentation</a:t>
                      </a:r>
                      <a:endParaRPr sz="1300"/>
                    </a:p>
                  </a:txBody>
                  <a:tcPr marT="91425" marB="91425" marR="91425" marL="91425">
                    <a:solidFill>
                      <a:schemeClr val="lt1"/>
                    </a:solidFill>
                  </a:tcPr>
                </a:tc>
                <a:tc>
                  <a:txBody>
                    <a:bodyPr/>
                    <a:lstStyle/>
                    <a:p>
                      <a:pPr indent="0" lvl="0" marL="0" rtl="0" algn="l">
                        <a:spcBef>
                          <a:spcPts val="0"/>
                        </a:spcBef>
                        <a:spcAft>
                          <a:spcPts val="0"/>
                        </a:spcAft>
                        <a:buNone/>
                      </a:pPr>
                      <a:r>
                        <a:rPr lang="en-US" sz="1300"/>
                        <a:t>Class group presentation for Design Review</a:t>
                      </a:r>
                      <a:endParaRPr sz="1300"/>
                    </a:p>
                  </a:txBody>
                  <a:tcPr marT="91425" marB="91425" marR="91425" marL="91425">
                    <a:solidFill>
                      <a:schemeClr val="lt1"/>
                    </a:solidFill>
                  </a:tcPr>
                </a:tc>
                <a:tc>
                  <a:txBody>
                    <a:bodyPr/>
                    <a:lstStyle/>
                    <a:p>
                      <a:pPr indent="-128270" lvl="0" marL="274320" rtl="0" algn="l">
                        <a:spcBef>
                          <a:spcPts val="0"/>
                        </a:spcBef>
                        <a:spcAft>
                          <a:spcPts val="0"/>
                        </a:spcAft>
                        <a:buClr>
                          <a:schemeClr val="dk1"/>
                        </a:buClr>
                        <a:buSzPts val="1300"/>
                        <a:buChar char="●"/>
                      </a:pPr>
                      <a:r>
                        <a:rPr lang="en-US" sz="1300">
                          <a:solidFill>
                            <a:schemeClr val="dk1"/>
                          </a:solidFill>
                        </a:rPr>
                        <a:t>Design Review report</a:t>
                      </a:r>
                      <a:endParaRPr sz="1300">
                        <a:solidFill>
                          <a:schemeClr val="dk1"/>
                        </a:solidFill>
                      </a:endParaRPr>
                    </a:p>
                    <a:p>
                      <a:pPr indent="0" lvl="0" marL="228600" rtl="0" algn="l">
                        <a:spcBef>
                          <a:spcPts val="0"/>
                        </a:spcBef>
                        <a:spcAft>
                          <a:spcPts val="0"/>
                        </a:spcAft>
                        <a:buNone/>
                      </a:pPr>
                      <a:r>
                        <a:t/>
                      </a:r>
                      <a:endParaRPr sz="1300">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US" sz="1300"/>
                        <a:t>1</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All</a:t>
                      </a:r>
                      <a:endParaRPr sz="1300"/>
                    </a:p>
                  </a:txBody>
                  <a:tcPr marT="91425" marB="91425" marR="91425" marL="91425">
                    <a:solidFill>
                      <a:schemeClr val="lt1"/>
                    </a:solidFill>
                  </a:tcPr>
                </a:tc>
                <a:tc>
                  <a:txBody>
                    <a:bodyPr/>
                    <a:lstStyle/>
                    <a:p>
                      <a:pPr indent="-128270" lvl="0" marL="274320" rtl="0" algn="l">
                        <a:spcBef>
                          <a:spcPts val="0"/>
                        </a:spcBef>
                        <a:spcAft>
                          <a:spcPts val="0"/>
                        </a:spcAft>
                        <a:buClr>
                          <a:schemeClr val="dk1"/>
                        </a:buClr>
                        <a:buSzPts val="1300"/>
                        <a:buChar char="●"/>
                      </a:pPr>
                      <a:r>
                        <a:rPr lang="en-US" sz="1300">
                          <a:solidFill>
                            <a:schemeClr val="dk1"/>
                          </a:solidFill>
                        </a:rPr>
                        <a:t>Completed DR </a:t>
                      </a:r>
                      <a:r>
                        <a:rPr lang="en-US" sz="1300">
                          <a:solidFill>
                            <a:schemeClr val="dk1"/>
                          </a:solidFill>
                        </a:rPr>
                        <a:t>report</a:t>
                      </a:r>
                      <a:endParaRPr sz="1300">
                        <a:solidFill>
                          <a:schemeClr val="dk1"/>
                        </a:solidFill>
                      </a:endParaRPr>
                    </a:p>
                    <a:p>
                      <a:pPr indent="-45720" lvl="0" marL="274320" rtl="0" algn="l">
                        <a:spcBef>
                          <a:spcPts val="0"/>
                        </a:spcBef>
                        <a:spcAft>
                          <a:spcPts val="0"/>
                        </a:spcAft>
                        <a:buNone/>
                      </a:pPr>
                      <a:r>
                        <a:t/>
                      </a:r>
                      <a:endParaRPr sz="1300">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US" sz="1300"/>
                        <a:t>7.1, 7.2</a:t>
                      </a:r>
                      <a:endParaRPr sz="1300"/>
                    </a:p>
                  </a:txBody>
                  <a:tcPr marT="91425" marB="91425" marR="91425" marL="91425">
                    <a:solidFill>
                      <a:schemeClr val="lt1"/>
                    </a:solidFill>
                  </a:tcPr>
                </a:tc>
              </a:tr>
              <a:tr h="342150">
                <a:tc>
                  <a:txBody>
                    <a:bodyPr/>
                    <a:lstStyle/>
                    <a:p>
                      <a:pPr indent="0" lvl="0" marL="0" rtl="0" algn="ctr">
                        <a:spcBef>
                          <a:spcPts val="0"/>
                        </a:spcBef>
                        <a:spcAft>
                          <a:spcPts val="0"/>
                        </a:spcAft>
                        <a:buNone/>
                      </a:pPr>
                      <a:r>
                        <a:rPr lang="en-US" sz="1300"/>
                        <a:t>8</a:t>
                      </a:r>
                      <a:endParaRPr sz="1300"/>
                    </a:p>
                  </a:txBody>
                  <a:tcPr marT="91425" marB="91425" marR="91425" marL="91425">
                    <a:solidFill>
                      <a:schemeClr val="lt1"/>
                    </a:solidFill>
                  </a:tcPr>
                </a:tc>
                <a:tc>
                  <a:txBody>
                    <a:bodyPr/>
                    <a:lstStyle/>
                    <a:p>
                      <a:pPr indent="0" lvl="0" marL="0" rtl="0" algn="l">
                        <a:spcBef>
                          <a:spcPts val="0"/>
                        </a:spcBef>
                        <a:spcAft>
                          <a:spcPts val="0"/>
                        </a:spcAft>
                        <a:buNone/>
                      </a:pPr>
                      <a:r>
                        <a:rPr b="1" lang="en-US" sz="1300"/>
                        <a:t>Final Report</a:t>
                      </a:r>
                      <a:endParaRPr sz="1300"/>
                    </a:p>
                  </a:txBody>
                  <a:tcPr marT="91425" marB="91425" marR="91425" marL="91425">
                    <a:solidFill>
                      <a:schemeClr val="lt1"/>
                    </a:solidFill>
                  </a:tcPr>
                </a:tc>
                <a:tc>
                  <a:txBody>
                    <a:bodyPr/>
                    <a:lstStyle/>
                    <a:p>
                      <a:pPr indent="0" lvl="0" marL="0" rtl="0" algn="l">
                        <a:spcBef>
                          <a:spcPts val="0"/>
                        </a:spcBef>
                        <a:spcAft>
                          <a:spcPts val="0"/>
                        </a:spcAft>
                        <a:buNone/>
                      </a:pPr>
                      <a:r>
                        <a:t/>
                      </a:r>
                      <a:endParaRPr sz="1300"/>
                    </a:p>
                  </a:txBody>
                  <a:tcPr marT="91425" marB="91425" marR="91425" marL="91425">
                    <a:solidFill>
                      <a:schemeClr val="lt1"/>
                    </a:solidFill>
                  </a:tcPr>
                </a:tc>
                <a:tc>
                  <a:txBody>
                    <a:bodyPr/>
                    <a:lstStyle/>
                    <a:p>
                      <a:pPr indent="-45720" lvl="0" marL="274320" rtl="0" algn="l">
                        <a:spcBef>
                          <a:spcPts val="0"/>
                        </a:spcBef>
                        <a:spcAft>
                          <a:spcPts val="0"/>
                        </a:spcAft>
                        <a:buNone/>
                      </a:pPr>
                      <a:r>
                        <a:t/>
                      </a:r>
                      <a:endParaRPr sz="1300">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sz="1300"/>
                    </a:p>
                  </a:txBody>
                  <a:tcPr marT="91425" marB="91425" marR="91425" marL="91425">
                    <a:solidFill>
                      <a:schemeClr val="lt1"/>
                    </a:solidFill>
                  </a:tcPr>
                </a:tc>
                <a:tc>
                  <a:txBody>
                    <a:bodyPr/>
                    <a:lstStyle/>
                    <a:p>
                      <a:pPr indent="0" lvl="0" marL="0" rtl="0" algn="ctr">
                        <a:spcBef>
                          <a:spcPts val="0"/>
                        </a:spcBef>
                        <a:spcAft>
                          <a:spcPts val="0"/>
                        </a:spcAft>
                        <a:buNone/>
                      </a:pPr>
                      <a:r>
                        <a:t/>
                      </a:r>
                      <a:endParaRPr sz="1300"/>
                    </a:p>
                  </a:txBody>
                  <a:tcPr marT="91425" marB="91425" marR="91425" marL="91425">
                    <a:solidFill>
                      <a:schemeClr val="lt1"/>
                    </a:solidFill>
                  </a:tcPr>
                </a:tc>
                <a:tc>
                  <a:txBody>
                    <a:bodyPr/>
                    <a:lstStyle/>
                    <a:p>
                      <a:pPr indent="-45720" lvl="0" marL="274320" rtl="0" algn="l">
                        <a:spcBef>
                          <a:spcPts val="0"/>
                        </a:spcBef>
                        <a:spcAft>
                          <a:spcPts val="0"/>
                        </a:spcAft>
                        <a:buNone/>
                      </a:pPr>
                      <a:r>
                        <a:t/>
                      </a:r>
                      <a:endParaRPr sz="1300">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sz="1300"/>
                    </a:p>
                  </a:txBody>
                  <a:tcPr marT="91425" marB="91425" marR="91425" marL="91425">
                    <a:solidFill>
                      <a:schemeClr val="lt1"/>
                    </a:solidFill>
                  </a:tcPr>
                </a:tc>
              </a:tr>
              <a:tr h="247550">
                <a:tc>
                  <a:txBody>
                    <a:bodyPr/>
                    <a:lstStyle/>
                    <a:p>
                      <a:pPr indent="0" lvl="0" marL="0" rtl="0" algn="ctr">
                        <a:spcBef>
                          <a:spcPts val="0"/>
                        </a:spcBef>
                        <a:spcAft>
                          <a:spcPts val="0"/>
                        </a:spcAft>
                        <a:buNone/>
                      </a:pPr>
                      <a:r>
                        <a:rPr lang="en-US" sz="1300"/>
                        <a:t>8.1</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Draft Final Report</a:t>
                      </a:r>
                      <a:endParaRPr sz="1300"/>
                    </a:p>
                  </a:txBody>
                  <a:tcPr marT="91425" marB="91425" marR="91425" marL="91425">
                    <a:solidFill>
                      <a:schemeClr val="lt1"/>
                    </a:solidFill>
                  </a:tcPr>
                </a:tc>
                <a:tc>
                  <a:txBody>
                    <a:bodyPr/>
                    <a:lstStyle/>
                    <a:p>
                      <a:pPr indent="0" lvl="0" marL="0" rtl="0" algn="l">
                        <a:spcBef>
                          <a:spcPts val="0"/>
                        </a:spcBef>
                        <a:spcAft>
                          <a:spcPts val="0"/>
                        </a:spcAft>
                        <a:buNone/>
                      </a:pPr>
                      <a:r>
                        <a:rPr lang="en-US" sz="1300"/>
                        <a:t>Begin writing final project report</a:t>
                      </a:r>
                      <a:endParaRPr sz="1300"/>
                    </a:p>
                  </a:txBody>
                  <a:tcPr marT="91425" marB="91425" marR="91425" marL="91425">
                    <a:solidFill>
                      <a:schemeClr val="lt1"/>
                    </a:solidFill>
                  </a:tcPr>
                </a:tc>
                <a:tc>
                  <a:txBody>
                    <a:bodyPr/>
                    <a:lstStyle/>
                    <a:p>
                      <a:pPr indent="-128270" lvl="0" marL="274320" rtl="0" algn="l">
                        <a:spcBef>
                          <a:spcPts val="0"/>
                        </a:spcBef>
                        <a:spcAft>
                          <a:spcPts val="0"/>
                        </a:spcAft>
                        <a:buClr>
                          <a:schemeClr val="dk1"/>
                        </a:buClr>
                        <a:buSzPts val="1300"/>
                        <a:buChar char="●"/>
                      </a:pPr>
                      <a:r>
                        <a:rPr lang="en-US" sz="1300">
                          <a:solidFill>
                            <a:schemeClr val="dk1"/>
                          </a:solidFill>
                        </a:rPr>
                        <a:t>Final project report</a:t>
                      </a:r>
                      <a:endParaRPr sz="1300">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US" sz="1300"/>
                        <a:t>5</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All</a:t>
                      </a:r>
                      <a:endParaRPr sz="1300"/>
                    </a:p>
                  </a:txBody>
                  <a:tcPr marT="91425" marB="91425" marR="91425" marL="91425">
                    <a:solidFill>
                      <a:schemeClr val="lt1"/>
                    </a:solidFill>
                  </a:tcPr>
                </a:tc>
                <a:tc>
                  <a:txBody>
                    <a:bodyPr/>
                    <a:lstStyle/>
                    <a:p>
                      <a:pPr indent="-128270" lvl="0" marL="274320" rtl="0" algn="l">
                        <a:spcBef>
                          <a:spcPts val="0"/>
                        </a:spcBef>
                        <a:spcAft>
                          <a:spcPts val="0"/>
                        </a:spcAft>
                        <a:buClr>
                          <a:schemeClr val="dk1"/>
                        </a:buClr>
                        <a:buSzPts val="1300"/>
                        <a:buChar char="●"/>
                      </a:pPr>
                      <a:r>
                        <a:rPr lang="en-US" sz="1300">
                          <a:solidFill>
                            <a:schemeClr val="dk1"/>
                          </a:solidFill>
                        </a:rPr>
                        <a:t>Comments from Design Review</a:t>
                      </a:r>
                      <a:endParaRPr sz="1300">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US" sz="1300"/>
                        <a:t>7.3</a:t>
                      </a:r>
                      <a:endParaRPr sz="1300"/>
                    </a:p>
                  </a:txBody>
                  <a:tcPr marT="91425" marB="91425" marR="91425" marL="91425">
                    <a:solidFill>
                      <a:schemeClr val="lt1"/>
                    </a:solidFill>
                  </a:tcPr>
                </a:tc>
              </a:tr>
              <a:tr h="247550">
                <a:tc>
                  <a:txBody>
                    <a:bodyPr/>
                    <a:lstStyle/>
                    <a:p>
                      <a:pPr indent="0" lvl="0" marL="0" rtl="0" algn="ctr">
                        <a:spcBef>
                          <a:spcPts val="0"/>
                        </a:spcBef>
                        <a:spcAft>
                          <a:spcPts val="0"/>
                        </a:spcAft>
                        <a:buNone/>
                      </a:pPr>
                      <a:r>
                        <a:rPr lang="en-US" sz="1300"/>
                        <a:t>8.2</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Final Report due</a:t>
                      </a:r>
                      <a:endParaRPr sz="1300"/>
                    </a:p>
                  </a:txBody>
                  <a:tcPr marT="91425" marB="91425" marR="91425" marL="91425">
                    <a:solidFill>
                      <a:schemeClr val="lt1"/>
                    </a:solidFill>
                  </a:tcPr>
                </a:tc>
                <a:tc>
                  <a:txBody>
                    <a:bodyPr/>
                    <a:lstStyle/>
                    <a:p>
                      <a:pPr indent="0" lvl="0" marL="0" rtl="0" algn="l">
                        <a:spcBef>
                          <a:spcPts val="0"/>
                        </a:spcBef>
                        <a:spcAft>
                          <a:spcPts val="0"/>
                        </a:spcAft>
                        <a:buNone/>
                      </a:pPr>
                      <a:r>
                        <a:rPr lang="en-US" sz="1300"/>
                        <a:t>Final Report submission</a:t>
                      </a:r>
                      <a:endParaRPr sz="1300"/>
                    </a:p>
                  </a:txBody>
                  <a:tcPr marT="91425" marB="91425" marR="91425" marL="91425">
                    <a:solidFill>
                      <a:schemeClr val="lt1"/>
                    </a:solidFill>
                  </a:tcPr>
                </a:tc>
                <a:tc>
                  <a:txBody>
                    <a:bodyPr/>
                    <a:lstStyle/>
                    <a:p>
                      <a:pPr indent="-128270" lvl="0" marL="274320" rtl="0" algn="l">
                        <a:spcBef>
                          <a:spcPts val="0"/>
                        </a:spcBef>
                        <a:spcAft>
                          <a:spcPts val="0"/>
                        </a:spcAft>
                        <a:buClr>
                          <a:schemeClr val="dk1"/>
                        </a:buClr>
                        <a:buSzPts val="1300"/>
                        <a:buChar char="●"/>
                      </a:pPr>
                      <a:r>
                        <a:rPr lang="en-US" sz="1300">
                          <a:solidFill>
                            <a:schemeClr val="dk1"/>
                          </a:solidFill>
                        </a:rPr>
                        <a:t>Final project report</a:t>
                      </a:r>
                      <a:endParaRPr sz="1300">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US" sz="1300"/>
                        <a:t>1</a:t>
                      </a:r>
                      <a:endParaRPr sz="1300"/>
                    </a:p>
                  </a:txBody>
                  <a:tcPr marT="91425" marB="91425" marR="91425" marL="91425">
                    <a:solidFill>
                      <a:schemeClr val="lt1"/>
                    </a:solidFill>
                  </a:tcPr>
                </a:tc>
                <a:tc>
                  <a:txBody>
                    <a:bodyPr/>
                    <a:lstStyle/>
                    <a:p>
                      <a:pPr indent="0" lvl="0" marL="0" rtl="0" algn="ctr">
                        <a:spcBef>
                          <a:spcPts val="0"/>
                        </a:spcBef>
                        <a:spcAft>
                          <a:spcPts val="0"/>
                        </a:spcAft>
                        <a:buNone/>
                      </a:pPr>
                      <a:r>
                        <a:rPr lang="en-US" sz="1300"/>
                        <a:t>All</a:t>
                      </a:r>
                      <a:endParaRPr sz="1300"/>
                    </a:p>
                  </a:txBody>
                  <a:tcPr marT="91425" marB="91425" marR="91425" marL="91425">
                    <a:solidFill>
                      <a:schemeClr val="lt1"/>
                    </a:solidFill>
                  </a:tcPr>
                </a:tc>
                <a:tc>
                  <a:txBody>
                    <a:bodyPr/>
                    <a:lstStyle/>
                    <a:p>
                      <a:pPr indent="-128270" lvl="0" marL="274320" rtl="0" algn="l">
                        <a:spcBef>
                          <a:spcPts val="0"/>
                        </a:spcBef>
                        <a:spcAft>
                          <a:spcPts val="0"/>
                        </a:spcAft>
                        <a:buClr>
                          <a:schemeClr val="dk1"/>
                        </a:buClr>
                        <a:buSzPts val="1300"/>
                        <a:buChar char="●"/>
                      </a:pPr>
                      <a:r>
                        <a:rPr lang="en-US" sz="1300">
                          <a:solidFill>
                            <a:schemeClr val="dk1"/>
                          </a:solidFill>
                        </a:rPr>
                        <a:t>Completed Final project report</a:t>
                      </a:r>
                      <a:endParaRPr sz="1300">
                        <a:solidFill>
                          <a:schemeClr val="dk1"/>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US" sz="1300"/>
                        <a:t>7.3, 8.1</a:t>
                      </a:r>
                      <a:endParaRPr sz="1300"/>
                    </a:p>
                  </a:txBody>
                  <a:tcPr marT="91425" marB="91425" marR="91425" marL="91425">
                    <a:solidFill>
                      <a:schemeClr val="lt1"/>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7"/>
          <p:cNvSpPr txBox="1"/>
          <p:nvPr>
            <p:ph type="title"/>
          </p:nvPr>
        </p:nvSpPr>
        <p:spPr>
          <a:xfrm>
            <a:off x="1097280" y="758952"/>
            <a:ext cx="10058400" cy="35661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Questions</a:t>
            </a:r>
            <a:endParaRPr/>
          </a:p>
        </p:txBody>
      </p:sp>
      <p:sp>
        <p:nvSpPr>
          <p:cNvPr id="306" name="Google Shape;306;p37"/>
          <p:cNvSpPr txBox="1"/>
          <p:nvPr>
            <p:ph idx="1" type="body"/>
          </p:nvPr>
        </p:nvSpPr>
        <p:spPr>
          <a:xfrm>
            <a:off x="1097280" y="4453128"/>
            <a:ext cx="10058400" cy="1143000"/>
          </a:xfrm>
          <a:prstGeom prst="rect">
            <a:avLst/>
          </a:prstGeom>
        </p:spPr>
        <p:txBody>
          <a:bodyPr anchorCtr="0" anchor="t" bIns="45700" lIns="91425" spcFirstLastPara="1" rIns="91425" wrap="square" tIns="45700">
            <a:normAutofit/>
          </a:bodyPr>
          <a:lstStyle/>
          <a:p>
            <a:pPr indent="0" lvl="0" marL="0" rtl="0" algn="l">
              <a:spcBef>
                <a:spcPts val="1200"/>
              </a:spcBef>
              <a:spcAft>
                <a:spcPts val="200"/>
              </a:spcAft>
              <a:buNone/>
            </a:pPr>
            <a:r>
              <a:t/>
            </a:r>
            <a:endParaRPr/>
          </a:p>
        </p:txBody>
      </p:sp>
      <p:sp>
        <p:nvSpPr>
          <p:cNvPr id="307" name="Google Shape;307;p37"/>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sp>
        <p:nvSpPr>
          <p:cNvPr id="308" name="Google Shape;308;p37"/>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8"/>
          <p:cNvSpPr txBox="1"/>
          <p:nvPr>
            <p:ph type="title"/>
          </p:nvPr>
        </p:nvSpPr>
        <p:spPr>
          <a:xfrm>
            <a:off x="1097280" y="758952"/>
            <a:ext cx="10058400" cy="3566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Appendix A:</a:t>
            </a:r>
            <a:endParaRPr/>
          </a:p>
        </p:txBody>
      </p:sp>
      <p:sp>
        <p:nvSpPr>
          <p:cNvPr id="315" name="Google Shape;315;p38"/>
          <p:cNvSpPr txBox="1"/>
          <p:nvPr>
            <p:ph idx="1" type="body"/>
          </p:nvPr>
        </p:nvSpPr>
        <p:spPr>
          <a:xfrm>
            <a:off x="1097280" y="4453128"/>
            <a:ext cx="10058400" cy="1143000"/>
          </a:xfrm>
          <a:prstGeom prst="rect">
            <a:avLst/>
          </a:prstGeom>
        </p:spPr>
        <p:txBody>
          <a:bodyPr anchorCtr="0" anchor="t" bIns="45700" lIns="91425" spcFirstLastPara="1" rIns="91425" wrap="square" tIns="45700">
            <a:normAutofit/>
          </a:bodyPr>
          <a:lstStyle/>
          <a:p>
            <a:pPr indent="0" lvl="0" marL="0" rtl="0" algn="l">
              <a:spcBef>
                <a:spcPts val="1200"/>
              </a:spcBef>
              <a:spcAft>
                <a:spcPts val="200"/>
              </a:spcAft>
              <a:buNone/>
            </a:pPr>
            <a:r>
              <a:rPr lang="en-US"/>
              <a:t>Full Engineering Requirements</a:t>
            </a:r>
            <a:endParaRPr/>
          </a:p>
        </p:txBody>
      </p:sp>
      <p:sp>
        <p:nvSpPr>
          <p:cNvPr id="316" name="Google Shape;316;p38"/>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7" name="Google Shape;317;p38"/>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9"/>
          <p:cNvSpPr txBox="1"/>
          <p:nvPr>
            <p:ph type="title"/>
          </p:nvPr>
        </p:nvSpPr>
        <p:spPr>
          <a:xfrm>
            <a:off x="253219" y="99632"/>
            <a:ext cx="10058400" cy="784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Appendix A: Engineering Requirements</a:t>
            </a:r>
            <a:endParaRPr/>
          </a:p>
        </p:txBody>
      </p:sp>
      <p:sp>
        <p:nvSpPr>
          <p:cNvPr id="324" name="Google Shape;324;p39"/>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5" name="Google Shape;325;p39"/>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graphicFrame>
        <p:nvGraphicFramePr>
          <p:cNvPr id="326" name="Google Shape;326;p39"/>
          <p:cNvGraphicFramePr/>
          <p:nvPr/>
        </p:nvGraphicFramePr>
        <p:xfrm>
          <a:off x="952500" y="1139363"/>
          <a:ext cx="3000000" cy="3000000"/>
        </p:xfrm>
        <a:graphic>
          <a:graphicData uri="http://schemas.openxmlformats.org/drawingml/2006/table">
            <a:tbl>
              <a:tblPr>
                <a:noFill/>
                <a:tableStyleId>{6169EC5C-E8DA-406D-BC2D-DA5864814565}</a:tableStyleId>
              </a:tblPr>
              <a:tblGrid>
                <a:gridCol w="1734875"/>
                <a:gridCol w="3520000"/>
                <a:gridCol w="5032125"/>
              </a:tblGrid>
              <a:tr h="580625">
                <a:tc>
                  <a:txBody>
                    <a:bodyPr/>
                    <a:lstStyle/>
                    <a:p>
                      <a:pPr indent="0" lvl="0" marL="0" rtl="0" algn="l">
                        <a:spcBef>
                          <a:spcPts val="0"/>
                        </a:spcBef>
                        <a:spcAft>
                          <a:spcPts val="0"/>
                        </a:spcAft>
                        <a:buNone/>
                      </a:pPr>
                      <a:r>
                        <a:rPr b="1" lang="en-US" sz="1600"/>
                        <a:t>Marketing Requirements</a:t>
                      </a:r>
                      <a:endParaRPr b="1" sz="1600"/>
                    </a:p>
                  </a:txBody>
                  <a:tcPr marT="91425" marB="91425" marR="91425" marL="91425"/>
                </a:tc>
                <a:tc>
                  <a:txBody>
                    <a:bodyPr/>
                    <a:lstStyle/>
                    <a:p>
                      <a:pPr indent="0" lvl="0" marL="0" rtl="0" algn="l">
                        <a:spcBef>
                          <a:spcPts val="0"/>
                        </a:spcBef>
                        <a:spcAft>
                          <a:spcPts val="0"/>
                        </a:spcAft>
                        <a:buNone/>
                      </a:pPr>
                      <a:r>
                        <a:rPr b="1" lang="en-US" sz="1600"/>
                        <a:t>Engineering Requirements</a:t>
                      </a:r>
                      <a:endParaRPr b="1" sz="1600"/>
                    </a:p>
                  </a:txBody>
                  <a:tcPr marT="91425" marB="91425" marR="91425" marL="91425"/>
                </a:tc>
                <a:tc>
                  <a:txBody>
                    <a:bodyPr/>
                    <a:lstStyle/>
                    <a:p>
                      <a:pPr indent="0" lvl="0" marL="0" rtl="0" algn="l">
                        <a:spcBef>
                          <a:spcPts val="0"/>
                        </a:spcBef>
                        <a:spcAft>
                          <a:spcPts val="0"/>
                        </a:spcAft>
                        <a:buNone/>
                      </a:pPr>
                      <a:r>
                        <a:rPr b="1" lang="en-US" sz="1600"/>
                        <a:t>Justification</a:t>
                      </a:r>
                      <a:endParaRPr b="1" sz="1600"/>
                    </a:p>
                  </a:txBody>
                  <a:tcPr marT="91425" marB="91425" marR="91425" marL="91425"/>
                </a:tc>
              </a:tr>
              <a:tr h="675050">
                <a:tc>
                  <a:txBody>
                    <a:bodyPr/>
                    <a:lstStyle/>
                    <a:p>
                      <a:pPr indent="0" lvl="0" marL="0" rtl="0" algn="l">
                        <a:spcBef>
                          <a:spcPts val="0"/>
                        </a:spcBef>
                        <a:spcAft>
                          <a:spcPts val="0"/>
                        </a:spcAft>
                        <a:buNone/>
                      </a:pPr>
                      <a:r>
                        <a:rPr lang="en-US" sz="1600"/>
                        <a:t>1</a:t>
                      </a:r>
                      <a:endParaRPr sz="1600"/>
                    </a:p>
                  </a:txBody>
                  <a:tcPr marT="91425" marB="91425" marR="91425" marL="91425"/>
                </a:tc>
                <a:tc>
                  <a:txBody>
                    <a:bodyPr/>
                    <a:lstStyle/>
                    <a:p>
                      <a:pPr indent="0" lvl="0" marL="0" rtl="0" algn="l">
                        <a:spcBef>
                          <a:spcPts val="0"/>
                        </a:spcBef>
                        <a:spcAft>
                          <a:spcPts val="0"/>
                        </a:spcAft>
                        <a:buNone/>
                      </a:pPr>
                      <a:r>
                        <a:rPr lang="en-US" sz="1600"/>
                        <a:t>Workflow should prioritize tools that are at least 25% C/C++ or have memory errors during static analysis</a:t>
                      </a:r>
                      <a:endParaRPr sz="1600"/>
                    </a:p>
                  </a:txBody>
                  <a:tcPr marT="91425" marB="91425" marR="91425" marL="91425"/>
                </a:tc>
                <a:tc>
                  <a:txBody>
                    <a:bodyPr/>
                    <a:lstStyle/>
                    <a:p>
                      <a:pPr indent="0" lvl="0" marL="0" rtl="0" algn="l">
                        <a:spcBef>
                          <a:spcPts val="0"/>
                        </a:spcBef>
                        <a:spcAft>
                          <a:spcPts val="0"/>
                        </a:spcAft>
                        <a:buNone/>
                      </a:pPr>
                      <a:r>
                        <a:rPr lang="en-US" sz="1600"/>
                        <a:t>C/C++ are memory unsafe languages, which mean they are more likely to have memory vulnerabilities. We allow static analysis as an alternative to support other languages</a:t>
                      </a:r>
                      <a:endParaRPr sz="1600"/>
                    </a:p>
                  </a:txBody>
                  <a:tcPr marT="91425" marB="91425" marR="91425" marL="91425"/>
                </a:tc>
              </a:tr>
              <a:tr h="278025">
                <a:tc>
                  <a:txBody>
                    <a:bodyPr/>
                    <a:lstStyle/>
                    <a:p>
                      <a:pPr indent="0" lvl="0" marL="0" rtl="0" algn="l">
                        <a:spcBef>
                          <a:spcPts val="0"/>
                        </a:spcBef>
                        <a:spcAft>
                          <a:spcPts val="0"/>
                        </a:spcAft>
                        <a:buNone/>
                      </a:pPr>
                      <a:r>
                        <a:rPr lang="en-US" sz="1600"/>
                        <a:t>1,2</a:t>
                      </a:r>
                      <a:endParaRPr sz="16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t>Workflow should choose a static analysis tool</a:t>
                      </a:r>
                      <a:endParaRPr sz="16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t>Static analysis will help with prioritizing attack tools</a:t>
                      </a:r>
                      <a:endParaRPr sz="1600"/>
                    </a:p>
                  </a:txBody>
                  <a:tcPr marT="91425" marB="91425" marR="91425" marL="91425">
                    <a:lnB cap="flat" cmpd="sng" w="9525">
                      <a:solidFill>
                        <a:srgbClr val="9E9E9E"/>
                      </a:solidFill>
                      <a:prstDash val="solid"/>
                      <a:round/>
                      <a:headEnd len="sm" w="sm" type="none"/>
                      <a:tailEnd len="sm" w="sm" type="none"/>
                    </a:lnB>
                  </a:tcPr>
                </a:tc>
              </a:tr>
              <a:tr h="278025">
                <a:tc>
                  <a:txBody>
                    <a:bodyPr/>
                    <a:lstStyle/>
                    <a:p>
                      <a:pPr indent="0" lvl="0" marL="0" rtl="0" algn="l">
                        <a:spcBef>
                          <a:spcPts val="0"/>
                        </a:spcBef>
                        <a:spcAft>
                          <a:spcPts val="0"/>
                        </a:spcAft>
                        <a:buNone/>
                      </a:pPr>
                      <a:r>
                        <a:rPr lang="en-US" sz="1600"/>
                        <a:t>1,2</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t>Workflow should choose a fuzzing tool</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600"/>
                        <a:t>Choice of fuzzing tool will depend on scenario</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0000">
                <a:tc>
                  <a:txBody>
                    <a:bodyPr/>
                    <a:lstStyle/>
                    <a:p>
                      <a:pPr indent="0" lvl="0" marL="0" rtl="0" algn="l">
                        <a:spcBef>
                          <a:spcPts val="0"/>
                        </a:spcBef>
                        <a:spcAft>
                          <a:spcPts val="0"/>
                        </a:spcAft>
                        <a:buNone/>
                      </a:pPr>
                      <a:r>
                        <a:rPr lang="en-US" sz="1600"/>
                        <a:t>2,4,5</a:t>
                      </a:r>
                      <a:endParaRPr sz="16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600"/>
                        <a:t>Workflow should find at least 1 exploitable vulnerability within attacking application</a:t>
                      </a:r>
                      <a:endParaRPr sz="16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600"/>
                        <a:t>To be able to stop or slow the attacking application</a:t>
                      </a:r>
                      <a:endParaRPr sz="1600"/>
                    </a:p>
                  </a:txBody>
                  <a:tcPr marT="91425" marB="91425" marR="91425" marL="91425">
                    <a:lnT cap="flat" cmpd="sng" w="9525">
                      <a:solidFill>
                        <a:srgbClr val="9E9E9E"/>
                      </a:solidFill>
                      <a:prstDash val="solid"/>
                      <a:round/>
                      <a:headEnd len="sm" w="sm" type="none"/>
                      <a:tailEnd len="sm" w="sm" type="none"/>
                    </a:lnT>
                  </a:tcPr>
                </a:tc>
              </a:tr>
              <a:tr h="100000">
                <a:tc>
                  <a:txBody>
                    <a:bodyPr/>
                    <a:lstStyle/>
                    <a:p>
                      <a:pPr indent="0" lvl="0" marL="0" rtl="0" algn="l">
                        <a:spcBef>
                          <a:spcPts val="0"/>
                        </a:spcBef>
                        <a:spcAft>
                          <a:spcPts val="0"/>
                        </a:spcAft>
                        <a:buNone/>
                      </a:pPr>
                      <a:r>
                        <a:rPr lang="en-US" sz="1600"/>
                        <a:t>3,4,6</a:t>
                      </a:r>
                      <a:endParaRPr sz="1600"/>
                    </a:p>
                  </a:txBody>
                  <a:tcPr marT="91425" marB="91425" marR="91425" marL="91425"/>
                </a:tc>
                <a:tc>
                  <a:txBody>
                    <a:bodyPr/>
                    <a:lstStyle/>
                    <a:p>
                      <a:pPr indent="0" lvl="0" marL="0" rtl="0" algn="l">
                        <a:spcBef>
                          <a:spcPts val="0"/>
                        </a:spcBef>
                        <a:spcAft>
                          <a:spcPts val="0"/>
                        </a:spcAft>
                        <a:buNone/>
                      </a:pPr>
                      <a:r>
                        <a:rPr lang="en-US" sz="1600"/>
                        <a:t>Proof of concept should be able to crash or hang the attacking application for at least 1 second</a:t>
                      </a:r>
                      <a:endParaRPr sz="1600"/>
                    </a:p>
                  </a:txBody>
                  <a:tcPr marT="91425" marB="91425" marR="91425" marL="91425"/>
                </a:tc>
                <a:tc>
                  <a:txBody>
                    <a:bodyPr/>
                    <a:lstStyle/>
                    <a:p>
                      <a:pPr indent="0" lvl="0" marL="0" rtl="0" algn="l">
                        <a:spcBef>
                          <a:spcPts val="0"/>
                        </a:spcBef>
                        <a:spcAft>
                          <a:spcPts val="0"/>
                        </a:spcAft>
                        <a:buNone/>
                      </a:pPr>
                      <a:r>
                        <a:rPr lang="en-US" sz="1600"/>
                        <a:t>A 1 second hang will greatly reduce the efficiency of the attacking application</a:t>
                      </a:r>
                      <a:endParaRPr sz="1600"/>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0"/>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sp>
        <p:nvSpPr>
          <p:cNvPr id="332" name="Google Shape;332;p40"/>
          <p:cNvSpPr txBox="1"/>
          <p:nvPr>
            <p:ph type="title"/>
          </p:nvPr>
        </p:nvSpPr>
        <p:spPr>
          <a:xfrm>
            <a:off x="253219" y="99632"/>
            <a:ext cx="10058400" cy="784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lang="en-US"/>
              <a:t>Appendix A: </a:t>
            </a:r>
            <a:r>
              <a:rPr lang="en-US"/>
              <a:t>Engineering Requirements</a:t>
            </a:r>
            <a:endParaRPr/>
          </a:p>
        </p:txBody>
      </p:sp>
      <p:graphicFrame>
        <p:nvGraphicFramePr>
          <p:cNvPr id="333" name="Google Shape;333;p40"/>
          <p:cNvGraphicFramePr/>
          <p:nvPr/>
        </p:nvGraphicFramePr>
        <p:xfrm>
          <a:off x="530988" y="1106263"/>
          <a:ext cx="3000000" cy="3000000"/>
        </p:xfrm>
        <a:graphic>
          <a:graphicData uri="http://schemas.openxmlformats.org/drawingml/2006/table">
            <a:tbl>
              <a:tblPr>
                <a:noFill/>
                <a:tableStyleId>{6169EC5C-E8DA-406D-BC2D-DA5864814565}</a:tableStyleId>
              </a:tblPr>
              <a:tblGrid>
                <a:gridCol w="1802525"/>
                <a:gridCol w="6931375"/>
                <a:gridCol w="2396125"/>
              </a:tblGrid>
              <a:tr h="580625">
                <a:tc>
                  <a:txBody>
                    <a:bodyPr/>
                    <a:lstStyle/>
                    <a:p>
                      <a:pPr indent="0" lvl="0" marL="0" rtl="0" algn="l">
                        <a:spcBef>
                          <a:spcPts val="0"/>
                        </a:spcBef>
                        <a:spcAft>
                          <a:spcPts val="0"/>
                        </a:spcAft>
                        <a:buNone/>
                      </a:pPr>
                      <a:r>
                        <a:rPr b="1" lang="en-US" sz="1800"/>
                        <a:t>Marketing Requirements</a:t>
                      </a:r>
                      <a:endParaRPr b="1" sz="1800"/>
                    </a:p>
                  </a:txBody>
                  <a:tcPr marT="91425" marB="91425" marR="91425" marL="91425"/>
                </a:tc>
                <a:tc>
                  <a:txBody>
                    <a:bodyPr/>
                    <a:lstStyle/>
                    <a:p>
                      <a:pPr indent="0" lvl="0" marL="0" rtl="0" algn="l">
                        <a:spcBef>
                          <a:spcPts val="0"/>
                        </a:spcBef>
                        <a:spcAft>
                          <a:spcPts val="0"/>
                        </a:spcAft>
                        <a:buNone/>
                      </a:pPr>
                      <a:r>
                        <a:rPr b="1" lang="en-US" sz="1800"/>
                        <a:t>Engineering Requirements</a:t>
                      </a:r>
                      <a:endParaRPr b="1" sz="1800"/>
                    </a:p>
                  </a:txBody>
                  <a:tcPr marT="91425" marB="91425" marR="91425" marL="91425"/>
                </a:tc>
                <a:tc>
                  <a:txBody>
                    <a:bodyPr/>
                    <a:lstStyle/>
                    <a:p>
                      <a:pPr indent="0" lvl="0" marL="0" rtl="0" algn="l">
                        <a:spcBef>
                          <a:spcPts val="0"/>
                        </a:spcBef>
                        <a:spcAft>
                          <a:spcPts val="0"/>
                        </a:spcAft>
                        <a:buNone/>
                      </a:pPr>
                      <a:r>
                        <a:rPr b="1" lang="en-US" sz="1800"/>
                        <a:t>Justification</a:t>
                      </a:r>
                      <a:endParaRPr b="1" sz="1800"/>
                    </a:p>
                  </a:txBody>
                  <a:tcPr marT="91425" marB="91425" marR="91425" marL="91425"/>
                </a:tc>
              </a:tr>
              <a:tr h="580625">
                <a:tc>
                  <a:txBody>
                    <a:bodyPr/>
                    <a:lstStyle/>
                    <a:p>
                      <a:pPr indent="0" lvl="0" marL="0" rtl="0" algn="l">
                        <a:spcBef>
                          <a:spcPts val="0"/>
                        </a:spcBef>
                        <a:spcAft>
                          <a:spcPts val="0"/>
                        </a:spcAft>
                        <a:buNone/>
                      </a:pPr>
                      <a:r>
                        <a:rPr lang="en-US" sz="1800"/>
                        <a:t>7</a:t>
                      </a:r>
                      <a:endParaRPr sz="1800"/>
                    </a:p>
                  </a:txBody>
                  <a:tcPr marT="91425" marB="91425" marR="91425" marL="91425"/>
                </a:tc>
                <a:tc>
                  <a:txBody>
                    <a:bodyPr/>
                    <a:lstStyle/>
                    <a:p>
                      <a:pPr indent="0" lvl="0" marL="0" rtl="0" algn="l">
                        <a:spcBef>
                          <a:spcPts val="0"/>
                        </a:spcBef>
                        <a:spcAft>
                          <a:spcPts val="0"/>
                        </a:spcAft>
                        <a:buNone/>
                      </a:pPr>
                      <a:r>
                        <a:rPr lang="en-US" sz="1800"/>
                        <a:t>Report should include keywords at the start</a:t>
                      </a:r>
                      <a:endParaRPr sz="1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800"/>
                        <a:t>IEEE report standard</a:t>
                      </a:r>
                      <a:endParaRPr sz="1800"/>
                    </a:p>
                  </a:txBody>
                  <a:tcPr marT="91425" marB="91425" marR="91425" marL="91425"/>
                </a:tc>
              </a:tr>
              <a:tr h="580625">
                <a:tc>
                  <a:txBody>
                    <a:bodyPr/>
                    <a:lstStyle/>
                    <a:p>
                      <a:pPr indent="0" lvl="0" marL="0" rtl="0" algn="l">
                        <a:spcBef>
                          <a:spcPts val="0"/>
                        </a:spcBef>
                        <a:spcAft>
                          <a:spcPts val="0"/>
                        </a:spcAft>
                        <a:buNone/>
                      </a:pPr>
                      <a:r>
                        <a:rPr lang="en-US" sz="1800"/>
                        <a:t>7</a:t>
                      </a:r>
                      <a:endParaRPr sz="1800"/>
                    </a:p>
                  </a:txBody>
                  <a:tcPr marT="91425" marB="91425" marR="91425" marL="91425"/>
                </a:tc>
                <a:tc>
                  <a:txBody>
                    <a:bodyPr/>
                    <a:lstStyle/>
                    <a:p>
                      <a:pPr indent="0" lvl="0" marL="0" rtl="0" algn="l">
                        <a:spcBef>
                          <a:spcPts val="0"/>
                        </a:spcBef>
                        <a:spcAft>
                          <a:spcPts val="0"/>
                        </a:spcAft>
                        <a:buNone/>
                      </a:pPr>
                      <a:r>
                        <a:rPr lang="en-US" sz="1800"/>
                        <a:t>Report should </a:t>
                      </a:r>
                      <a:r>
                        <a:rPr lang="en-US" sz="1800"/>
                        <a:t>include</a:t>
                      </a:r>
                      <a:r>
                        <a:rPr lang="en-US" sz="1800"/>
                        <a:t> abstract at </a:t>
                      </a:r>
                      <a:r>
                        <a:rPr lang="en-US" sz="1800"/>
                        <a:t>the </a:t>
                      </a:r>
                      <a:r>
                        <a:rPr lang="en-US" sz="1800"/>
                        <a:t>start</a:t>
                      </a:r>
                      <a:endParaRPr sz="1800"/>
                    </a:p>
                  </a:txBody>
                  <a:tcPr marT="91425" marB="91425" marR="91425" marL="91425"/>
                </a:tc>
                <a:tc>
                  <a:txBody>
                    <a:bodyPr/>
                    <a:lstStyle/>
                    <a:p>
                      <a:pPr indent="0" lvl="0" marL="0" rtl="0" algn="l">
                        <a:spcBef>
                          <a:spcPts val="0"/>
                        </a:spcBef>
                        <a:spcAft>
                          <a:spcPts val="0"/>
                        </a:spcAft>
                        <a:buNone/>
                      </a:pPr>
                      <a:r>
                        <a:rPr lang="en-US" sz="1800">
                          <a:solidFill>
                            <a:schemeClr val="dk1"/>
                          </a:solidFill>
                        </a:rPr>
                        <a:t>IEEE report standard</a:t>
                      </a:r>
                      <a:endParaRPr sz="1800">
                        <a:solidFill>
                          <a:schemeClr val="dk1"/>
                        </a:solidFill>
                      </a:endParaRPr>
                    </a:p>
                  </a:txBody>
                  <a:tcPr marT="91425" marB="91425" marR="91425" marL="91425"/>
                </a:tc>
              </a:tr>
              <a:tr h="580625">
                <a:tc>
                  <a:txBody>
                    <a:bodyPr/>
                    <a:lstStyle/>
                    <a:p>
                      <a:pPr indent="0" lvl="0" marL="0" rtl="0" algn="l">
                        <a:spcBef>
                          <a:spcPts val="0"/>
                        </a:spcBef>
                        <a:spcAft>
                          <a:spcPts val="0"/>
                        </a:spcAft>
                        <a:buNone/>
                      </a:pPr>
                      <a:r>
                        <a:rPr lang="en-US" sz="1800"/>
                        <a:t>7</a:t>
                      </a:r>
                      <a:endParaRPr sz="1800"/>
                    </a:p>
                  </a:txBody>
                  <a:tcPr marT="91425" marB="91425" marR="91425" marL="91425"/>
                </a:tc>
                <a:tc>
                  <a:txBody>
                    <a:bodyPr/>
                    <a:lstStyle/>
                    <a:p>
                      <a:pPr indent="0" lvl="0" marL="0" rtl="0" algn="l">
                        <a:spcBef>
                          <a:spcPts val="0"/>
                        </a:spcBef>
                        <a:spcAft>
                          <a:spcPts val="0"/>
                        </a:spcAft>
                        <a:buNone/>
                      </a:pPr>
                      <a:r>
                        <a:rPr lang="en-US" sz="1800"/>
                        <a:t>Report should include byline at start</a:t>
                      </a:r>
                      <a:endParaRPr sz="1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800">
                          <a:solidFill>
                            <a:schemeClr val="dk1"/>
                          </a:solidFill>
                        </a:rPr>
                        <a:t>IEEE report standard</a:t>
                      </a:r>
                      <a:endParaRPr sz="1800">
                        <a:solidFill>
                          <a:schemeClr val="dk1"/>
                        </a:solidFill>
                      </a:endParaRPr>
                    </a:p>
                  </a:txBody>
                  <a:tcPr marT="91425" marB="91425" marR="91425" marL="91425"/>
                </a:tc>
              </a:tr>
              <a:tr h="580625">
                <a:tc>
                  <a:txBody>
                    <a:bodyPr/>
                    <a:lstStyle/>
                    <a:p>
                      <a:pPr indent="0" lvl="0" marL="0" rtl="0" algn="l">
                        <a:spcBef>
                          <a:spcPts val="0"/>
                        </a:spcBef>
                        <a:spcAft>
                          <a:spcPts val="0"/>
                        </a:spcAft>
                        <a:buNone/>
                      </a:pPr>
                      <a:r>
                        <a:rPr lang="en-US" sz="1800"/>
                        <a:t>7</a:t>
                      </a:r>
                      <a:endParaRPr sz="1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800"/>
                        <a:t>F</a:t>
                      </a:r>
                      <a:r>
                        <a:rPr lang="en-US" sz="1800"/>
                        <a:t>igures, tables and equations should be at the top or bottom of the page not the middle</a:t>
                      </a:r>
                      <a:endParaRPr sz="1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dk1"/>
                          </a:solidFill>
                        </a:rPr>
                        <a:t>IEEE report standard</a:t>
                      </a:r>
                      <a:endParaRPr sz="1800">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580625">
                <a:tc>
                  <a:txBody>
                    <a:bodyPr/>
                    <a:lstStyle/>
                    <a:p>
                      <a:pPr indent="0" lvl="0" marL="0" rtl="0" algn="l">
                        <a:spcBef>
                          <a:spcPts val="0"/>
                        </a:spcBef>
                        <a:spcAft>
                          <a:spcPts val="0"/>
                        </a:spcAft>
                        <a:buNone/>
                      </a:pPr>
                      <a:r>
                        <a:rPr lang="en-US" sz="1800"/>
                        <a:t>7</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800"/>
                        <a:t>Report body should use 10 pt Times New Roman font</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1800">
                          <a:solidFill>
                            <a:schemeClr val="dk1"/>
                          </a:solidFill>
                        </a:rPr>
                        <a:t>IEEE report standard</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80625">
                <a:tc>
                  <a:txBody>
                    <a:bodyPr/>
                    <a:lstStyle/>
                    <a:p>
                      <a:pPr indent="0" lvl="0" marL="0" rtl="0" algn="l">
                        <a:spcBef>
                          <a:spcPts val="0"/>
                        </a:spcBef>
                        <a:spcAft>
                          <a:spcPts val="0"/>
                        </a:spcAft>
                        <a:buNone/>
                      </a:pPr>
                      <a:r>
                        <a:rPr lang="en-US" sz="1800"/>
                        <a:t>7</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800"/>
                        <a:t>Report body should be formatted as two columns per page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1800">
                          <a:solidFill>
                            <a:schemeClr val="dk1"/>
                          </a:solidFill>
                        </a:rPr>
                        <a:t>IEEE report standard</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80625">
                <a:tc>
                  <a:txBody>
                    <a:bodyPr/>
                    <a:lstStyle/>
                    <a:p>
                      <a:pPr indent="0" lvl="0" marL="0" rtl="0" algn="l">
                        <a:spcBef>
                          <a:spcPts val="0"/>
                        </a:spcBef>
                        <a:spcAft>
                          <a:spcPts val="0"/>
                        </a:spcAft>
                        <a:buNone/>
                      </a:pPr>
                      <a:r>
                        <a:rPr lang="en-US" sz="1800"/>
                        <a:t>7</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800"/>
                        <a:t>Report should use IEEE style headers</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dk1"/>
                          </a:solidFill>
                        </a:rPr>
                        <a:t>IEEE report standard</a:t>
                      </a:r>
                      <a:endParaRPr sz="1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34" name="Google Shape;334;p40"/>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1"/>
          <p:cNvSpPr txBox="1"/>
          <p:nvPr>
            <p:ph type="title"/>
          </p:nvPr>
        </p:nvSpPr>
        <p:spPr>
          <a:xfrm>
            <a:off x="253219" y="99632"/>
            <a:ext cx="10058400" cy="784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Abstract</a:t>
            </a:r>
            <a:endParaRPr/>
          </a:p>
        </p:txBody>
      </p:sp>
      <p:sp>
        <p:nvSpPr>
          <p:cNvPr id="341" name="Google Shape;341;p41"/>
          <p:cNvSpPr txBox="1"/>
          <p:nvPr>
            <p:ph idx="1" type="body"/>
          </p:nvPr>
        </p:nvSpPr>
        <p:spPr>
          <a:xfrm>
            <a:off x="253219" y="1041866"/>
            <a:ext cx="11603700" cy="5117700"/>
          </a:xfrm>
          <a:prstGeom prst="rect">
            <a:avLst/>
          </a:prstGeom>
        </p:spPr>
        <p:txBody>
          <a:bodyPr anchorCtr="0" anchor="t" bIns="45700" lIns="0" spcFirstLastPara="1" rIns="0" wrap="square" tIns="45700">
            <a:normAutofit/>
          </a:bodyPr>
          <a:lstStyle/>
          <a:p>
            <a:pPr indent="0" lvl="0" marL="0" rtl="0" algn="l">
              <a:lnSpc>
                <a:spcPct val="115000"/>
              </a:lnSpc>
              <a:spcBef>
                <a:spcPts val="0"/>
              </a:spcBef>
              <a:spcAft>
                <a:spcPts val="0"/>
              </a:spcAft>
              <a:buNone/>
            </a:pPr>
            <a:r>
              <a:rPr lang="en-US" sz="2000">
                <a:solidFill>
                  <a:schemeClr val="dk1"/>
                </a:solidFill>
                <a:latin typeface="Arial"/>
                <a:ea typeface="Arial"/>
                <a:cs typeface="Arial"/>
                <a:sym typeface="Arial"/>
              </a:rPr>
              <a:t>Modern attack tools are efficient, allowing them to attack quickly. To mitigate this risk, it is important to have a way to slow or stop them. Our solution plans to accomplish this by finding network responses that cause attack tools to crash or hang, and then providing those network responses whenever the attack tool makes a request. We expect that our project will lead to a workflow for countering attack tools using fuzz testing.</a:t>
            </a:r>
            <a:endParaRPr sz="3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253219" y="99632"/>
            <a:ext cx="10058400" cy="784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Charger Active Defense Overview</a:t>
            </a:r>
            <a:endParaRPr/>
          </a:p>
        </p:txBody>
      </p:sp>
      <p:sp>
        <p:nvSpPr>
          <p:cNvPr id="124" name="Google Shape;124;p15"/>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5" name="Google Shape;125;p15"/>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pic>
        <p:nvPicPr>
          <p:cNvPr id="126" name="Google Shape;126;p15"/>
          <p:cNvPicPr preferRelativeResize="0"/>
          <p:nvPr/>
        </p:nvPicPr>
        <p:blipFill>
          <a:blip r:embed="rId3">
            <a:alphaModFix/>
          </a:blip>
          <a:stretch>
            <a:fillRect/>
          </a:stretch>
        </p:blipFill>
        <p:spPr>
          <a:xfrm>
            <a:off x="895163" y="1082375"/>
            <a:ext cx="10404823" cy="5034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txBox="1"/>
          <p:nvPr>
            <p:ph type="title"/>
          </p:nvPr>
        </p:nvSpPr>
        <p:spPr>
          <a:xfrm>
            <a:off x="253219" y="99632"/>
            <a:ext cx="10058400" cy="784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Innovation</a:t>
            </a:r>
            <a:endParaRPr/>
          </a:p>
        </p:txBody>
      </p:sp>
      <p:sp>
        <p:nvSpPr>
          <p:cNvPr id="133" name="Google Shape;133;p16"/>
          <p:cNvSpPr txBox="1"/>
          <p:nvPr>
            <p:ph idx="1" type="body"/>
          </p:nvPr>
        </p:nvSpPr>
        <p:spPr>
          <a:xfrm>
            <a:off x="253219" y="1041866"/>
            <a:ext cx="11603700" cy="5117700"/>
          </a:xfrm>
          <a:prstGeom prst="rect">
            <a:avLst/>
          </a:prstGeom>
        </p:spPr>
        <p:txBody>
          <a:bodyPr anchorCtr="0" anchor="t" bIns="45700" lIns="0" spcFirstLastPara="1" rIns="0" wrap="square" tIns="45700">
            <a:normAutofit/>
          </a:bodyPr>
          <a:lstStyle/>
          <a:p>
            <a:pPr indent="-406400" lvl="0" marL="457200" rtl="0" algn="l">
              <a:spcBef>
                <a:spcPts val="1200"/>
              </a:spcBef>
              <a:spcAft>
                <a:spcPts val="0"/>
              </a:spcAft>
              <a:buSzPts val="2800"/>
              <a:buChar char="●"/>
            </a:pPr>
            <a:r>
              <a:rPr lang="en-US" sz="2800"/>
              <a:t>Push the industry forward by finding a new exploitable vulnerability for a cyber attack tool.</a:t>
            </a:r>
            <a:endParaRPr sz="2800"/>
          </a:p>
          <a:p>
            <a:pPr indent="-406400" lvl="0" marL="457200" rtl="0" algn="l">
              <a:spcBef>
                <a:spcPts val="0"/>
              </a:spcBef>
              <a:spcAft>
                <a:spcPts val="0"/>
              </a:spcAft>
              <a:buSzPts val="2800"/>
              <a:buChar char="●"/>
            </a:pPr>
            <a:r>
              <a:rPr lang="en-US" sz="2800"/>
              <a:t>Fuzzing is a well documented </a:t>
            </a:r>
            <a:r>
              <a:rPr lang="en-US" sz="2800"/>
              <a:t>technique for finding vulnerabilities in software but it is not usually placed on the attack tools themselves to find exploitable vulnerabilities as an active defence mechanism.</a:t>
            </a:r>
            <a:endParaRPr sz="2800"/>
          </a:p>
          <a:p>
            <a:pPr indent="-406400" lvl="0" marL="457200" rtl="0" algn="l">
              <a:spcBef>
                <a:spcPts val="0"/>
              </a:spcBef>
              <a:spcAft>
                <a:spcPts val="0"/>
              </a:spcAft>
              <a:buSzPts val="2800"/>
              <a:buChar char="●"/>
            </a:pPr>
            <a:r>
              <a:rPr lang="en-US" sz="2800"/>
              <a:t>Implementation of an adaptive real-time defense strategy, focused on proactive defense instead of reactive.</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ph type="title"/>
          </p:nvPr>
        </p:nvSpPr>
        <p:spPr>
          <a:xfrm>
            <a:off x="253219" y="99632"/>
            <a:ext cx="10058400" cy="784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lang="en-US"/>
              <a:t>Marketing </a:t>
            </a:r>
            <a:r>
              <a:rPr lang="en-US"/>
              <a:t>Requirements</a:t>
            </a:r>
            <a:endParaRPr/>
          </a:p>
        </p:txBody>
      </p:sp>
      <p:sp>
        <p:nvSpPr>
          <p:cNvPr id="139" name="Google Shape;139;p17"/>
          <p:cNvSpPr txBox="1"/>
          <p:nvPr>
            <p:ph idx="1" type="body"/>
          </p:nvPr>
        </p:nvSpPr>
        <p:spPr>
          <a:xfrm>
            <a:off x="253219" y="1102155"/>
            <a:ext cx="11191800" cy="5047500"/>
          </a:xfrm>
          <a:prstGeom prst="rect">
            <a:avLst/>
          </a:prstGeom>
          <a:noFill/>
          <a:ln>
            <a:noFill/>
          </a:ln>
        </p:spPr>
        <p:txBody>
          <a:bodyPr anchorCtr="0" anchor="t" bIns="45700" lIns="0" spcFirstLastPara="1" rIns="0" wrap="square" tIns="45700">
            <a:normAutofit/>
          </a:bodyPr>
          <a:lstStyle/>
          <a:p>
            <a:pPr indent="-406400" lvl="0" marL="457200" rtl="0" algn="l">
              <a:lnSpc>
                <a:spcPct val="90000"/>
              </a:lnSpc>
              <a:spcBef>
                <a:spcPts val="0"/>
              </a:spcBef>
              <a:spcAft>
                <a:spcPts val="0"/>
              </a:spcAft>
              <a:buSzPts val="2800"/>
              <a:buAutoNum type="arabicPeriod"/>
            </a:pPr>
            <a:r>
              <a:rPr lang="en-US" sz="2800"/>
              <a:t>Workflow should prioritize attack tools that are more likely to have vulnerabilities</a:t>
            </a:r>
            <a:endParaRPr sz="2800"/>
          </a:p>
          <a:p>
            <a:pPr indent="-406400" lvl="0" marL="457200" rtl="0" algn="l">
              <a:spcBef>
                <a:spcPts val="0"/>
              </a:spcBef>
              <a:spcAft>
                <a:spcPts val="0"/>
              </a:spcAft>
              <a:buSzPts val="2800"/>
              <a:buAutoNum type="arabicPeriod"/>
            </a:pPr>
            <a:r>
              <a:rPr lang="en-US" sz="2800"/>
              <a:t>Workflow </a:t>
            </a:r>
            <a:r>
              <a:rPr lang="en-US" sz="2800"/>
              <a:t>should fuzz test attack tools for vulnerabilities</a:t>
            </a:r>
            <a:endParaRPr sz="2800"/>
          </a:p>
          <a:p>
            <a:pPr indent="-406400" lvl="0" marL="457200" rtl="0" algn="l">
              <a:spcBef>
                <a:spcPts val="0"/>
              </a:spcBef>
              <a:spcAft>
                <a:spcPts val="0"/>
              </a:spcAft>
              <a:buSzPts val="2800"/>
              <a:buAutoNum type="arabicPeriod"/>
            </a:pPr>
            <a:r>
              <a:rPr lang="en-US" sz="2800"/>
              <a:t>Proof of concept program should mitigate or slow an attacking tool</a:t>
            </a:r>
            <a:endParaRPr sz="2800"/>
          </a:p>
          <a:p>
            <a:pPr indent="-406400" lvl="0" marL="457200" rtl="0" algn="l">
              <a:spcBef>
                <a:spcPts val="0"/>
              </a:spcBef>
              <a:spcAft>
                <a:spcPts val="0"/>
              </a:spcAft>
              <a:buSzPts val="2800"/>
              <a:buAutoNum type="arabicPeriod"/>
            </a:pPr>
            <a:r>
              <a:rPr lang="en-US" sz="2800"/>
              <a:t>Proof of concept program should provide an active defense response</a:t>
            </a:r>
            <a:endParaRPr sz="2800"/>
          </a:p>
          <a:p>
            <a:pPr indent="-406400" lvl="0" marL="457200" rtl="0" algn="l">
              <a:spcBef>
                <a:spcPts val="0"/>
              </a:spcBef>
              <a:spcAft>
                <a:spcPts val="0"/>
              </a:spcAft>
              <a:buSzPts val="2800"/>
              <a:buAutoNum type="arabicPeriod"/>
            </a:pPr>
            <a:r>
              <a:rPr lang="en-US" sz="2800"/>
              <a:t>Proof of concept should show that the workflow functions</a:t>
            </a:r>
            <a:endParaRPr sz="2800"/>
          </a:p>
          <a:p>
            <a:pPr indent="-406400" lvl="0" marL="457200" rtl="0" algn="l">
              <a:spcBef>
                <a:spcPts val="0"/>
              </a:spcBef>
              <a:spcAft>
                <a:spcPts val="0"/>
              </a:spcAft>
              <a:buSzPts val="2800"/>
              <a:buAutoNum type="arabicPeriod"/>
            </a:pPr>
            <a:r>
              <a:rPr lang="en-US" sz="2800"/>
              <a:t>Proof of concept should use AI/LLM to generate responses capable of neutralizing or slowing the attacking application</a:t>
            </a:r>
            <a:endParaRPr sz="2800"/>
          </a:p>
          <a:p>
            <a:pPr indent="-406400" lvl="0" marL="457200" rtl="0" algn="l">
              <a:spcBef>
                <a:spcPts val="0"/>
              </a:spcBef>
              <a:spcAft>
                <a:spcPts val="0"/>
              </a:spcAft>
              <a:buSzPts val="2800"/>
              <a:buAutoNum type="arabicPeriod"/>
            </a:pPr>
            <a:r>
              <a:rPr lang="en-US" sz="2800"/>
              <a:t>Findings should be placed into a IEEE/ACM style paper</a:t>
            </a:r>
            <a:endParaRPr sz="2800"/>
          </a:p>
        </p:txBody>
      </p:sp>
      <p:sp>
        <p:nvSpPr>
          <p:cNvPr id="140" name="Google Shape;140;p17"/>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sp>
        <p:nvSpPr>
          <p:cNvPr id="141" name="Google Shape;141;p17"/>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sp>
        <p:nvSpPr>
          <p:cNvPr id="147" name="Google Shape;147;p18"/>
          <p:cNvSpPr txBox="1"/>
          <p:nvPr>
            <p:ph type="title"/>
          </p:nvPr>
        </p:nvSpPr>
        <p:spPr>
          <a:xfrm>
            <a:off x="253219" y="99632"/>
            <a:ext cx="10058400" cy="784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lang="en-US"/>
              <a:t>Engineering Requirements</a:t>
            </a:r>
            <a:endParaRPr/>
          </a:p>
        </p:txBody>
      </p:sp>
      <p:graphicFrame>
        <p:nvGraphicFramePr>
          <p:cNvPr id="148" name="Google Shape;148;p18"/>
          <p:cNvGraphicFramePr/>
          <p:nvPr/>
        </p:nvGraphicFramePr>
        <p:xfrm>
          <a:off x="952500" y="1139363"/>
          <a:ext cx="3000000" cy="3000000"/>
        </p:xfrm>
        <a:graphic>
          <a:graphicData uri="http://schemas.openxmlformats.org/drawingml/2006/table">
            <a:tbl>
              <a:tblPr>
                <a:noFill/>
                <a:tableStyleId>{6169EC5C-E8DA-406D-BC2D-DA5864814565}</a:tableStyleId>
              </a:tblPr>
              <a:tblGrid>
                <a:gridCol w="1734875"/>
                <a:gridCol w="3520000"/>
                <a:gridCol w="5032125"/>
              </a:tblGrid>
              <a:tr h="580625">
                <a:tc>
                  <a:txBody>
                    <a:bodyPr/>
                    <a:lstStyle/>
                    <a:p>
                      <a:pPr indent="0" lvl="0" marL="0" rtl="0" algn="l">
                        <a:spcBef>
                          <a:spcPts val="0"/>
                        </a:spcBef>
                        <a:spcAft>
                          <a:spcPts val="0"/>
                        </a:spcAft>
                        <a:buNone/>
                      </a:pPr>
                      <a:r>
                        <a:rPr b="1" lang="en-US" sz="1800"/>
                        <a:t>Marketing Requirements</a:t>
                      </a:r>
                      <a:endParaRPr b="1" sz="1800"/>
                    </a:p>
                  </a:txBody>
                  <a:tcPr marT="91425" marB="91425" marR="91425" marL="91425"/>
                </a:tc>
                <a:tc>
                  <a:txBody>
                    <a:bodyPr/>
                    <a:lstStyle/>
                    <a:p>
                      <a:pPr indent="0" lvl="0" marL="0" rtl="0" algn="l">
                        <a:spcBef>
                          <a:spcPts val="0"/>
                        </a:spcBef>
                        <a:spcAft>
                          <a:spcPts val="0"/>
                        </a:spcAft>
                        <a:buNone/>
                      </a:pPr>
                      <a:r>
                        <a:rPr b="1" lang="en-US" sz="1800"/>
                        <a:t>Engineering Requirements</a:t>
                      </a:r>
                      <a:endParaRPr b="1" sz="1800"/>
                    </a:p>
                  </a:txBody>
                  <a:tcPr marT="91425" marB="91425" marR="91425" marL="91425"/>
                </a:tc>
                <a:tc>
                  <a:txBody>
                    <a:bodyPr/>
                    <a:lstStyle/>
                    <a:p>
                      <a:pPr indent="0" lvl="0" marL="0" rtl="0" algn="l">
                        <a:spcBef>
                          <a:spcPts val="0"/>
                        </a:spcBef>
                        <a:spcAft>
                          <a:spcPts val="0"/>
                        </a:spcAft>
                        <a:buNone/>
                      </a:pPr>
                      <a:r>
                        <a:rPr b="1" lang="en-US" sz="1800"/>
                        <a:t>Justification</a:t>
                      </a:r>
                      <a:endParaRPr b="1" sz="1800"/>
                    </a:p>
                  </a:txBody>
                  <a:tcPr marT="91425" marB="91425" marR="91425" marL="91425"/>
                </a:tc>
              </a:tr>
              <a:tr h="675050">
                <a:tc>
                  <a:txBody>
                    <a:bodyPr/>
                    <a:lstStyle/>
                    <a:p>
                      <a:pPr indent="0" lvl="0" marL="0" rtl="0" algn="l">
                        <a:spcBef>
                          <a:spcPts val="0"/>
                        </a:spcBef>
                        <a:spcAft>
                          <a:spcPts val="0"/>
                        </a:spcAft>
                        <a:buNone/>
                      </a:pPr>
                      <a:r>
                        <a:rPr lang="en-US" sz="1800"/>
                        <a:t>1</a:t>
                      </a:r>
                      <a:endParaRPr sz="1800"/>
                    </a:p>
                  </a:txBody>
                  <a:tcPr marT="91425" marB="91425" marR="91425" marL="91425"/>
                </a:tc>
                <a:tc>
                  <a:txBody>
                    <a:bodyPr/>
                    <a:lstStyle/>
                    <a:p>
                      <a:pPr indent="0" lvl="0" marL="0" rtl="0" algn="l">
                        <a:spcBef>
                          <a:spcPts val="0"/>
                        </a:spcBef>
                        <a:spcAft>
                          <a:spcPts val="0"/>
                        </a:spcAft>
                        <a:buNone/>
                      </a:pPr>
                      <a:r>
                        <a:rPr lang="en-US" sz="1800"/>
                        <a:t>Workflow should prioritize tools </a:t>
                      </a:r>
                      <a:r>
                        <a:rPr lang="en-US" sz="1800"/>
                        <a:t>that</a:t>
                      </a:r>
                      <a:r>
                        <a:rPr lang="en-US" sz="1800"/>
                        <a:t> are at least 25% C/C++ or have memory errors during static analysis</a:t>
                      </a:r>
                      <a:endParaRPr sz="1800"/>
                    </a:p>
                  </a:txBody>
                  <a:tcPr marT="91425" marB="91425" marR="91425" marL="91425"/>
                </a:tc>
                <a:tc>
                  <a:txBody>
                    <a:bodyPr/>
                    <a:lstStyle/>
                    <a:p>
                      <a:pPr indent="0" lvl="0" marL="0" rtl="0" algn="l">
                        <a:spcBef>
                          <a:spcPts val="0"/>
                        </a:spcBef>
                        <a:spcAft>
                          <a:spcPts val="0"/>
                        </a:spcAft>
                        <a:buNone/>
                      </a:pPr>
                      <a:r>
                        <a:rPr lang="en-US" sz="1800"/>
                        <a:t>C/C++ are memory unsafe </a:t>
                      </a:r>
                      <a:r>
                        <a:rPr lang="en-US" sz="1800"/>
                        <a:t>languages, which mean they are more likely to have memory vulnerabilities. We allow static analysis as an alternative to support other languages</a:t>
                      </a:r>
                      <a:endParaRPr sz="1800"/>
                    </a:p>
                  </a:txBody>
                  <a:tcPr marT="91425" marB="91425" marR="91425" marL="91425"/>
                </a:tc>
              </a:tr>
              <a:tr h="278025">
                <a:tc>
                  <a:txBody>
                    <a:bodyPr/>
                    <a:lstStyle/>
                    <a:p>
                      <a:pPr indent="0" lvl="0" marL="0" rtl="0" algn="l">
                        <a:spcBef>
                          <a:spcPts val="0"/>
                        </a:spcBef>
                        <a:spcAft>
                          <a:spcPts val="0"/>
                        </a:spcAft>
                        <a:buNone/>
                      </a:pPr>
                      <a:r>
                        <a:rPr lang="en-US" sz="1800"/>
                        <a:t>1,2</a:t>
                      </a:r>
                      <a:endParaRPr sz="1800"/>
                    </a:p>
                  </a:txBody>
                  <a:tcPr marT="91425" marB="91425" marR="91425" marL="91425"/>
                </a:tc>
                <a:tc>
                  <a:txBody>
                    <a:bodyPr/>
                    <a:lstStyle/>
                    <a:p>
                      <a:pPr indent="0" lvl="0" marL="0" rtl="0" algn="l">
                        <a:spcBef>
                          <a:spcPts val="0"/>
                        </a:spcBef>
                        <a:spcAft>
                          <a:spcPts val="0"/>
                        </a:spcAft>
                        <a:buNone/>
                      </a:pPr>
                      <a:r>
                        <a:rPr lang="en-US" sz="1800"/>
                        <a:t>Workflow should choose a static analysis tool</a:t>
                      </a:r>
                      <a:endParaRPr sz="1800"/>
                    </a:p>
                  </a:txBody>
                  <a:tcPr marT="91425" marB="91425" marR="91425" marL="91425"/>
                </a:tc>
                <a:tc>
                  <a:txBody>
                    <a:bodyPr/>
                    <a:lstStyle/>
                    <a:p>
                      <a:pPr indent="0" lvl="0" marL="0" rtl="0" algn="l">
                        <a:spcBef>
                          <a:spcPts val="0"/>
                        </a:spcBef>
                        <a:spcAft>
                          <a:spcPts val="0"/>
                        </a:spcAft>
                        <a:buNone/>
                      </a:pPr>
                      <a:r>
                        <a:rPr lang="en-US" sz="1800"/>
                        <a:t>Static analysis will help with prioritizing attack tools</a:t>
                      </a:r>
                      <a:endParaRPr sz="1800"/>
                    </a:p>
                  </a:txBody>
                  <a:tcPr marT="91425" marB="91425" marR="91425" marL="91425"/>
                </a:tc>
              </a:tr>
              <a:tr h="100000">
                <a:tc>
                  <a:txBody>
                    <a:bodyPr/>
                    <a:lstStyle/>
                    <a:p>
                      <a:pPr indent="0" lvl="0" marL="0" rtl="0" algn="l">
                        <a:spcBef>
                          <a:spcPts val="0"/>
                        </a:spcBef>
                        <a:spcAft>
                          <a:spcPts val="0"/>
                        </a:spcAft>
                        <a:buNone/>
                      </a:pPr>
                      <a:r>
                        <a:rPr lang="en-US" sz="1800"/>
                        <a:t>2,4,5</a:t>
                      </a:r>
                      <a:endParaRPr sz="1800"/>
                    </a:p>
                  </a:txBody>
                  <a:tcPr marT="91425" marB="91425" marR="91425" marL="91425"/>
                </a:tc>
                <a:tc>
                  <a:txBody>
                    <a:bodyPr/>
                    <a:lstStyle/>
                    <a:p>
                      <a:pPr indent="0" lvl="0" marL="0" rtl="0" algn="l">
                        <a:spcBef>
                          <a:spcPts val="0"/>
                        </a:spcBef>
                        <a:spcAft>
                          <a:spcPts val="0"/>
                        </a:spcAft>
                        <a:buNone/>
                      </a:pPr>
                      <a:r>
                        <a:rPr lang="en-US" sz="1800"/>
                        <a:t>Workflow should find at least 1 exploitable vulnerability within attacking application</a:t>
                      </a:r>
                      <a:endParaRPr sz="1800"/>
                    </a:p>
                  </a:txBody>
                  <a:tcPr marT="91425" marB="91425" marR="91425" marL="91425"/>
                </a:tc>
                <a:tc>
                  <a:txBody>
                    <a:bodyPr/>
                    <a:lstStyle/>
                    <a:p>
                      <a:pPr indent="0" lvl="0" marL="0" rtl="0" algn="l">
                        <a:spcBef>
                          <a:spcPts val="0"/>
                        </a:spcBef>
                        <a:spcAft>
                          <a:spcPts val="0"/>
                        </a:spcAft>
                        <a:buNone/>
                      </a:pPr>
                      <a:r>
                        <a:rPr lang="en-US" sz="1800"/>
                        <a:t>To be able to stop or slow the attacking application</a:t>
                      </a:r>
                      <a:endParaRPr sz="1800"/>
                    </a:p>
                  </a:txBody>
                  <a:tcPr marT="91425" marB="91425" marR="91425" marL="91425"/>
                </a:tc>
              </a:tr>
              <a:tr h="100000">
                <a:tc>
                  <a:txBody>
                    <a:bodyPr/>
                    <a:lstStyle/>
                    <a:p>
                      <a:pPr indent="0" lvl="0" marL="0" rtl="0" algn="l">
                        <a:spcBef>
                          <a:spcPts val="0"/>
                        </a:spcBef>
                        <a:spcAft>
                          <a:spcPts val="0"/>
                        </a:spcAft>
                        <a:buNone/>
                      </a:pPr>
                      <a:r>
                        <a:rPr lang="en-US" sz="1800"/>
                        <a:t>3,4,6</a:t>
                      </a:r>
                      <a:endParaRPr sz="1800"/>
                    </a:p>
                  </a:txBody>
                  <a:tcPr marT="91425" marB="91425" marR="91425" marL="91425"/>
                </a:tc>
                <a:tc>
                  <a:txBody>
                    <a:bodyPr/>
                    <a:lstStyle/>
                    <a:p>
                      <a:pPr indent="0" lvl="0" marL="0" rtl="0" algn="l">
                        <a:spcBef>
                          <a:spcPts val="0"/>
                        </a:spcBef>
                        <a:spcAft>
                          <a:spcPts val="0"/>
                        </a:spcAft>
                        <a:buNone/>
                      </a:pPr>
                      <a:r>
                        <a:rPr lang="en-US" sz="1800"/>
                        <a:t>Proof of concept should be able to crash or hang the attacking application for at least 1 second</a:t>
                      </a:r>
                      <a:endParaRPr sz="1800"/>
                    </a:p>
                  </a:txBody>
                  <a:tcPr marT="91425" marB="91425" marR="91425" marL="91425"/>
                </a:tc>
                <a:tc>
                  <a:txBody>
                    <a:bodyPr/>
                    <a:lstStyle/>
                    <a:p>
                      <a:pPr indent="0" lvl="0" marL="0" rtl="0" algn="l">
                        <a:spcBef>
                          <a:spcPts val="0"/>
                        </a:spcBef>
                        <a:spcAft>
                          <a:spcPts val="0"/>
                        </a:spcAft>
                        <a:buNone/>
                      </a:pPr>
                      <a:r>
                        <a:rPr lang="en-US" sz="1800"/>
                        <a:t>A 1 second hang will greatly reduce the efficiency of the attacking application</a:t>
                      </a:r>
                      <a:endParaRPr sz="1800"/>
                    </a:p>
                  </a:txBody>
                  <a:tcPr marT="91425" marB="91425" marR="91425" marL="91425"/>
                </a:tc>
              </a:tr>
            </a:tbl>
          </a:graphicData>
        </a:graphic>
      </p:graphicFrame>
      <p:sp>
        <p:nvSpPr>
          <p:cNvPr id="149" name="Google Shape;149;p18"/>
          <p:cNvSpPr txBox="1"/>
          <p:nvPr/>
        </p:nvSpPr>
        <p:spPr>
          <a:xfrm rot="5400000">
            <a:off x="10368750" y="4764475"/>
            <a:ext cx="25962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800">
                <a:solidFill>
                  <a:srgbClr val="3F3F3F"/>
                </a:solidFill>
                <a:latin typeface="Calibri"/>
                <a:ea typeface="Calibri"/>
                <a:cs typeface="Calibri"/>
                <a:sym typeface="Calibri"/>
              </a:rPr>
              <a:t>See Appendix A for full list</a:t>
            </a:r>
            <a:endParaRPr i="1" sz="1800">
              <a:solidFill>
                <a:srgbClr val="3F3F3F"/>
              </a:solidFill>
              <a:latin typeface="Calibri"/>
              <a:ea typeface="Calibri"/>
              <a:cs typeface="Calibri"/>
              <a:sym typeface="Calibri"/>
            </a:endParaRPr>
          </a:p>
        </p:txBody>
      </p:sp>
      <p:sp>
        <p:nvSpPr>
          <p:cNvPr id="150" name="Google Shape;150;p18"/>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ph type="title"/>
          </p:nvPr>
        </p:nvSpPr>
        <p:spPr>
          <a:xfrm>
            <a:off x="253219" y="99632"/>
            <a:ext cx="10058400" cy="784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lang="en-US"/>
              <a:t>Market &amp; Competition </a:t>
            </a:r>
            <a:endParaRPr/>
          </a:p>
        </p:txBody>
      </p:sp>
      <p:sp>
        <p:nvSpPr>
          <p:cNvPr id="156" name="Google Shape;156;p19"/>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sp>
        <p:nvSpPr>
          <p:cNvPr id="157" name="Google Shape;157;p19"/>
          <p:cNvSpPr txBox="1"/>
          <p:nvPr/>
        </p:nvSpPr>
        <p:spPr>
          <a:xfrm>
            <a:off x="240525" y="1022250"/>
            <a:ext cx="11776500" cy="51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3F3F3F"/>
                </a:solidFill>
                <a:latin typeface="Calibri"/>
                <a:ea typeface="Calibri"/>
                <a:cs typeface="Calibri"/>
                <a:sym typeface="Calibri"/>
              </a:rPr>
              <a:t>Market and competition primarily consists of two main categories:</a:t>
            </a:r>
            <a:endParaRPr sz="2400">
              <a:solidFill>
                <a:srgbClr val="3F3F3F"/>
              </a:solidFill>
              <a:latin typeface="Calibri"/>
              <a:ea typeface="Calibri"/>
              <a:cs typeface="Calibri"/>
              <a:sym typeface="Calibri"/>
            </a:endParaRPr>
          </a:p>
          <a:p>
            <a:pPr indent="-381000" lvl="0" marL="457200" rtl="0" algn="l">
              <a:spcBef>
                <a:spcPts val="0"/>
              </a:spcBef>
              <a:spcAft>
                <a:spcPts val="0"/>
              </a:spcAft>
              <a:buClr>
                <a:schemeClr val="accent1"/>
              </a:buClr>
              <a:buSzPts val="2400"/>
              <a:buFont typeface="Calibri"/>
              <a:buChar char="●"/>
            </a:pPr>
            <a:r>
              <a:rPr b="1" lang="en-US" sz="2400">
                <a:solidFill>
                  <a:srgbClr val="3F3F3F"/>
                </a:solidFill>
                <a:latin typeface="Calibri"/>
                <a:ea typeface="Calibri"/>
                <a:cs typeface="Calibri"/>
                <a:sym typeface="Calibri"/>
              </a:rPr>
              <a:t>IDS/IPS Solutions</a:t>
            </a:r>
            <a:endParaRPr b="1" sz="2400">
              <a:solidFill>
                <a:srgbClr val="3F3F3F"/>
              </a:solidFill>
              <a:latin typeface="Calibri"/>
              <a:ea typeface="Calibri"/>
              <a:cs typeface="Calibri"/>
              <a:sym typeface="Calibri"/>
            </a:endParaRPr>
          </a:p>
          <a:p>
            <a:pPr indent="-381000" lvl="1" marL="914400" rtl="0" algn="l">
              <a:spcBef>
                <a:spcPts val="0"/>
              </a:spcBef>
              <a:spcAft>
                <a:spcPts val="0"/>
              </a:spcAft>
              <a:buClr>
                <a:schemeClr val="accent1"/>
              </a:buClr>
              <a:buSzPts val="2400"/>
              <a:buFont typeface="Calibri"/>
              <a:buChar char="○"/>
            </a:pPr>
            <a:r>
              <a:rPr lang="en-US" sz="2400">
                <a:solidFill>
                  <a:srgbClr val="3F3F3F"/>
                </a:solidFill>
                <a:latin typeface="Calibri"/>
                <a:ea typeface="Calibri"/>
                <a:cs typeface="Calibri"/>
                <a:sym typeface="Calibri"/>
              </a:rPr>
              <a:t>Snort3, </a:t>
            </a:r>
            <a:r>
              <a:rPr i="1" lang="en-US" sz="2400">
                <a:solidFill>
                  <a:srgbClr val="3F3F3F"/>
                </a:solidFill>
                <a:latin typeface="Calibri"/>
                <a:ea typeface="Calibri"/>
                <a:cs typeface="Calibri"/>
                <a:sym typeface="Calibri"/>
              </a:rPr>
              <a:t>Cisco</a:t>
            </a:r>
            <a:endParaRPr i="1" sz="2400">
              <a:solidFill>
                <a:srgbClr val="3F3F3F"/>
              </a:solidFill>
              <a:latin typeface="Calibri"/>
              <a:ea typeface="Calibri"/>
              <a:cs typeface="Calibri"/>
              <a:sym typeface="Calibri"/>
            </a:endParaRPr>
          </a:p>
          <a:p>
            <a:pPr indent="-381000" lvl="2" marL="1371600" rtl="0" algn="l">
              <a:spcBef>
                <a:spcPts val="0"/>
              </a:spcBef>
              <a:spcAft>
                <a:spcPts val="0"/>
              </a:spcAft>
              <a:buClr>
                <a:schemeClr val="accent1"/>
              </a:buClr>
              <a:buSzPts val="2400"/>
              <a:buFont typeface="Calibri"/>
              <a:buChar char="■"/>
            </a:pPr>
            <a:r>
              <a:rPr lang="en-US" sz="2400">
                <a:solidFill>
                  <a:srgbClr val="3F3F3F"/>
                </a:solidFill>
                <a:latin typeface="Calibri"/>
                <a:ea typeface="Calibri"/>
                <a:cs typeface="Calibri"/>
                <a:sym typeface="Calibri"/>
              </a:rPr>
              <a:t>Efficient, Robust, Free/Open-Source</a:t>
            </a:r>
            <a:endParaRPr sz="2400">
              <a:solidFill>
                <a:srgbClr val="3F3F3F"/>
              </a:solidFill>
              <a:latin typeface="Calibri"/>
              <a:ea typeface="Calibri"/>
              <a:cs typeface="Calibri"/>
              <a:sym typeface="Calibri"/>
            </a:endParaRPr>
          </a:p>
          <a:p>
            <a:pPr indent="-381000" lvl="1" marL="914400" rtl="0" algn="l">
              <a:spcBef>
                <a:spcPts val="0"/>
              </a:spcBef>
              <a:spcAft>
                <a:spcPts val="0"/>
              </a:spcAft>
              <a:buClr>
                <a:schemeClr val="accent1"/>
              </a:buClr>
              <a:buSzPts val="2400"/>
              <a:buFont typeface="Calibri"/>
              <a:buChar char="○"/>
            </a:pPr>
            <a:r>
              <a:rPr lang="en-US" sz="2400">
                <a:solidFill>
                  <a:srgbClr val="3F3F3F"/>
                </a:solidFill>
                <a:latin typeface="Calibri"/>
                <a:ea typeface="Calibri"/>
                <a:cs typeface="Calibri"/>
                <a:sym typeface="Calibri"/>
              </a:rPr>
              <a:t>Suricata, </a:t>
            </a:r>
            <a:r>
              <a:rPr i="1" lang="en-US" sz="2400">
                <a:solidFill>
                  <a:srgbClr val="3F3F3F"/>
                </a:solidFill>
                <a:latin typeface="Calibri"/>
                <a:ea typeface="Calibri"/>
                <a:cs typeface="Calibri"/>
                <a:sym typeface="Calibri"/>
              </a:rPr>
              <a:t>OISF</a:t>
            </a:r>
            <a:endParaRPr i="1" sz="2400">
              <a:solidFill>
                <a:srgbClr val="3F3F3F"/>
              </a:solidFill>
              <a:latin typeface="Calibri"/>
              <a:ea typeface="Calibri"/>
              <a:cs typeface="Calibri"/>
              <a:sym typeface="Calibri"/>
            </a:endParaRPr>
          </a:p>
          <a:p>
            <a:pPr indent="-381000" lvl="2" marL="1371600" rtl="0" algn="l">
              <a:spcBef>
                <a:spcPts val="0"/>
              </a:spcBef>
              <a:spcAft>
                <a:spcPts val="0"/>
              </a:spcAft>
              <a:buClr>
                <a:schemeClr val="accent1"/>
              </a:buClr>
              <a:buSzPts val="2400"/>
              <a:buFont typeface="Calibri"/>
              <a:buChar char="■"/>
            </a:pPr>
            <a:r>
              <a:rPr lang="en-US" sz="2400">
                <a:solidFill>
                  <a:srgbClr val="3F3F3F"/>
                </a:solidFill>
                <a:latin typeface="Calibri"/>
                <a:ea typeface="Calibri"/>
                <a:cs typeface="Calibri"/>
                <a:sym typeface="Calibri"/>
              </a:rPr>
              <a:t>Easy to use, Customizable, Direct rule feeds, Partially Free/Open-Source</a:t>
            </a:r>
            <a:endParaRPr sz="2400">
              <a:solidFill>
                <a:srgbClr val="3F3F3F"/>
              </a:solidFill>
              <a:latin typeface="Calibri"/>
              <a:ea typeface="Calibri"/>
              <a:cs typeface="Calibri"/>
              <a:sym typeface="Calibri"/>
            </a:endParaRPr>
          </a:p>
          <a:p>
            <a:pPr indent="0" lvl="0" marL="0" rtl="0" algn="l">
              <a:spcBef>
                <a:spcPts val="0"/>
              </a:spcBef>
              <a:spcAft>
                <a:spcPts val="0"/>
              </a:spcAft>
              <a:buNone/>
            </a:pPr>
            <a:r>
              <a:t/>
            </a:r>
            <a:endParaRPr sz="2400">
              <a:solidFill>
                <a:srgbClr val="3F3F3F"/>
              </a:solidFill>
              <a:latin typeface="Calibri"/>
              <a:ea typeface="Calibri"/>
              <a:cs typeface="Calibri"/>
              <a:sym typeface="Calibri"/>
            </a:endParaRPr>
          </a:p>
          <a:p>
            <a:pPr indent="-381000" lvl="0" marL="457200" rtl="0" algn="l">
              <a:spcBef>
                <a:spcPts val="0"/>
              </a:spcBef>
              <a:spcAft>
                <a:spcPts val="0"/>
              </a:spcAft>
              <a:buClr>
                <a:schemeClr val="accent1"/>
              </a:buClr>
              <a:buSzPts val="2400"/>
              <a:buFont typeface="Calibri"/>
              <a:buChar char="●"/>
            </a:pPr>
            <a:r>
              <a:rPr b="1" lang="en-US" sz="2400">
                <a:solidFill>
                  <a:srgbClr val="3F3F3F"/>
                </a:solidFill>
                <a:latin typeface="Calibri"/>
                <a:ea typeface="Calibri"/>
                <a:cs typeface="Calibri"/>
                <a:sym typeface="Calibri"/>
              </a:rPr>
              <a:t>EDR Solutions</a:t>
            </a:r>
            <a:endParaRPr b="1" sz="2400">
              <a:solidFill>
                <a:srgbClr val="3F3F3F"/>
              </a:solidFill>
              <a:latin typeface="Calibri"/>
              <a:ea typeface="Calibri"/>
              <a:cs typeface="Calibri"/>
              <a:sym typeface="Calibri"/>
            </a:endParaRPr>
          </a:p>
          <a:p>
            <a:pPr indent="-381000" lvl="1" marL="914400" rtl="0" algn="l">
              <a:spcBef>
                <a:spcPts val="0"/>
              </a:spcBef>
              <a:spcAft>
                <a:spcPts val="0"/>
              </a:spcAft>
              <a:buClr>
                <a:schemeClr val="accent1"/>
              </a:buClr>
              <a:buSzPts val="2400"/>
              <a:buFont typeface="Calibri"/>
              <a:buChar char="○"/>
            </a:pPr>
            <a:r>
              <a:rPr lang="en-US" sz="2400">
                <a:solidFill>
                  <a:srgbClr val="3F3F3F"/>
                </a:solidFill>
                <a:latin typeface="Calibri"/>
                <a:ea typeface="Calibri"/>
                <a:cs typeface="Calibri"/>
                <a:sym typeface="Calibri"/>
              </a:rPr>
              <a:t>CrowdStrike Falcon, </a:t>
            </a:r>
            <a:r>
              <a:rPr i="1" lang="en-US" sz="2400">
                <a:solidFill>
                  <a:srgbClr val="3F3F3F"/>
                </a:solidFill>
                <a:latin typeface="Calibri"/>
                <a:ea typeface="Calibri"/>
                <a:cs typeface="Calibri"/>
                <a:sym typeface="Calibri"/>
              </a:rPr>
              <a:t>CrowdStrike</a:t>
            </a:r>
            <a:endParaRPr i="1" sz="2400">
              <a:solidFill>
                <a:srgbClr val="3F3F3F"/>
              </a:solidFill>
              <a:latin typeface="Calibri"/>
              <a:ea typeface="Calibri"/>
              <a:cs typeface="Calibri"/>
              <a:sym typeface="Calibri"/>
            </a:endParaRPr>
          </a:p>
          <a:p>
            <a:pPr indent="-381000" lvl="2" marL="1371600" rtl="0" algn="l">
              <a:spcBef>
                <a:spcPts val="0"/>
              </a:spcBef>
              <a:spcAft>
                <a:spcPts val="0"/>
              </a:spcAft>
              <a:buClr>
                <a:schemeClr val="accent1"/>
              </a:buClr>
              <a:buSzPts val="2400"/>
              <a:buFont typeface="Calibri"/>
              <a:buChar char="■"/>
            </a:pPr>
            <a:r>
              <a:rPr lang="en-US" sz="2400">
                <a:solidFill>
                  <a:srgbClr val="3F3F3F"/>
                </a:solidFill>
                <a:latin typeface="Calibri"/>
                <a:ea typeface="Calibri"/>
                <a:cs typeface="Calibri"/>
                <a:sym typeface="Calibri"/>
              </a:rPr>
              <a:t>Broad OS support, 24/7 Support Service, $99-$185/Device per month</a:t>
            </a:r>
            <a:endParaRPr sz="2400">
              <a:solidFill>
                <a:srgbClr val="3F3F3F"/>
              </a:solidFill>
              <a:latin typeface="Calibri"/>
              <a:ea typeface="Calibri"/>
              <a:cs typeface="Calibri"/>
              <a:sym typeface="Calibri"/>
            </a:endParaRPr>
          </a:p>
          <a:p>
            <a:pPr indent="-381000" lvl="1" marL="914400" rtl="0" algn="l">
              <a:spcBef>
                <a:spcPts val="0"/>
              </a:spcBef>
              <a:spcAft>
                <a:spcPts val="0"/>
              </a:spcAft>
              <a:buClr>
                <a:schemeClr val="accent1"/>
              </a:buClr>
              <a:buSzPts val="2400"/>
              <a:buFont typeface="Calibri"/>
              <a:buChar char="○"/>
            </a:pPr>
            <a:r>
              <a:rPr lang="en-US" sz="2400">
                <a:solidFill>
                  <a:srgbClr val="3F3F3F"/>
                </a:solidFill>
                <a:latin typeface="Calibri"/>
                <a:ea typeface="Calibri"/>
                <a:cs typeface="Calibri"/>
                <a:sym typeface="Calibri"/>
              </a:rPr>
              <a:t>SentinelOne Singularity Complete, </a:t>
            </a:r>
            <a:r>
              <a:rPr i="1" lang="en-US" sz="2400">
                <a:solidFill>
                  <a:srgbClr val="3F3F3F"/>
                </a:solidFill>
                <a:latin typeface="Calibri"/>
                <a:ea typeface="Calibri"/>
                <a:cs typeface="Calibri"/>
                <a:sym typeface="Calibri"/>
              </a:rPr>
              <a:t>SentinelOne</a:t>
            </a:r>
            <a:endParaRPr i="1" sz="2400">
              <a:solidFill>
                <a:srgbClr val="3F3F3F"/>
              </a:solidFill>
              <a:latin typeface="Calibri"/>
              <a:ea typeface="Calibri"/>
              <a:cs typeface="Calibri"/>
              <a:sym typeface="Calibri"/>
            </a:endParaRPr>
          </a:p>
          <a:p>
            <a:pPr indent="-381000" lvl="2" marL="1371600" rtl="0" algn="l">
              <a:spcBef>
                <a:spcPts val="0"/>
              </a:spcBef>
              <a:spcAft>
                <a:spcPts val="0"/>
              </a:spcAft>
              <a:buClr>
                <a:schemeClr val="accent1"/>
              </a:buClr>
              <a:buSzPts val="2400"/>
              <a:buFont typeface="Calibri"/>
              <a:buChar char="■"/>
            </a:pPr>
            <a:r>
              <a:rPr lang="en-US" sz="2400">
                <a:solidFill>
                  <a:srgbClr val="3F3F3F"/>
                </a:solidFill>
                <a:latin typeface="Calibri"/>
                <a:ea typeface="Calibri"/>
                <a:cs typeface="Calibri"/>
                <a:sym typeface="Calibri"/>
              </a:rPr>
              <a:t>Real-time monitoring, reactive threat isolation, $36/VM per month</a:t>
            </a:r>
            <a:r>
              <a:rPr i="1" lang="en-US" sz="2400">
                <a:solidFill>
                  <a:srgbClr val="3F3F3F"/>
                </a:solidFill>
                <a:latin typeface="Calibri"/>
                <a:ea typeface="Calibri"/>
                <a:cs typeface="Calibri"/>
                <a:sym typeface="Calibri"/>
              </a:rPr>
              <a:t> </a:t>
            </a:r>
            <a:endParaRPr i="1" sz="2400">
              <a:solidFill>
                <a:srgbClr val="3F3F3F"/>
              </a:solidFill>
              <a:latin typeface="Calibri"/>
              <a:ea typeface="Calibri"/>
              <a:cs typeface="Calibri"/>
              <a:sym typeface="Calibri"/>
            </a:endParaRPr>
          </a:p>
        </p:txBody>
      </p:sp>
      <p:sp>
        <p:nvSpPr>
          <p:cNvPr id="158" name="Google Shape;158;p19"/>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txBox="1"/>
          <p:nvPr>
            <p:ph type="title"/>
          </p:nvPr>
        </p:nvSpPr>
        <p:spPr>
          <a:xfrm>
            <a:off x="253219" y="99632"/>
            <a:ext cx="10058400" cy="784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lang="en-US"/>
              <a:t>Comparative Advantages over Market Competitors</a:t>
            </a:r>
            <a:endParaRPr/>
          </a:p>
        </p:txBody>
      </p:sp>
      <p:sp>
        <p:nvSpPr>
          <p:cNvPr id="164" name="Google Shape;164;p20"/>
          <p:cNvSpPr txBox="1"/>
          <p:nvPr>
            <p:ph idx="1" type="body"/>
          </p:nvPr>
        </p:nvSpPr>
        <p:spPr>
          <a:xfrm>
            <a:off x="436125" y="1006175"/>
            <a:ext cx="11034000" cy="5117700"/>
          </a:xfrm>
          <a:prstGeom prst="rect">
            <a:avLst/>
          </a:prstGeom>
          <a:noFill/>
          <a:ln>
            <a:noFill/>
          </a:ln>
        </p:spPr>
        <p:txBody>
          <a:bodyPr anchorCtr="0" anchor="t" bIns="45700" lIns="0" spcFirstLastPara="1" rIns="0" wrap="square" tIns="45700">
            <a:noAutofit/>
          </a:bodyPr>
          <a:lstStyle/>
          <a:p>
            <a:pPr indent="-137568" lvl="0" marL="91440" rtl="0" algn="l">
              <a:lnSpc>
                <a:spcPct val="70000"/>
              </a:lnSpc>
              <a:spcBef>
                <a:spcPts val="1400"/>
              </a:spcBef>
              <a:spcAft>
                <a:spcPts val="0"/>
              </a:spcAft>
              <a:buSzPts val="2166"/>
              <a:buChar char=" "/>
            </a:pPr>
            <a:r>
              <a:t/>
            </a:r>
            <a:endParaRPr sz="2076"/>
          </a:p>
          <a:p>
            <a:pPr indent="-360453" lvl="0" marL="457200" rtl="0" algn="l">
              <a:lnSpc>
                <a:spcPct val="70000"/>
              </a:lnSpc>
              <a:spcBef>
                <a:spcPts val="0"/>
              </a:spcBef>
              <a:spcAft>
                <a:spcPts val="0"/>
              </a:spcAft>
              <a:buSzPts val="2076"/>
              <a:buChar char="●"/>
            </a:pPr>
            <a:r>
              <a:rPr b="1" lang="en-US" sz="2076"/>
              <a:t>Snort3</a:t>
            </a:r>
            <a:r>
              <a:rPr lang="en-US" sz="2076"/>
              <a:t>, </a:t>
            </a:r>
            <a:r>
              <a:rPr i="1" lang="en-US" sz="2076"/>
              <a:t>Cisco</a:t>
            </a:r>
            <a:endParaRPr i="1" sz="2076"/>
          </a:p>
          <a:p>
            <a:pPr indent="-360453" lvl="1" marL="914400" rtl="0" algn="l">
              <a:lnSpc>
                <a:spcPct val="70000"/>
              </a:lnSpc>
              <a:spcBef>
                <a:spcPts val="0"/>
              </a:spcBef>
              <a:spcAft>
                <a:spcPts val="0"/>
              </a:spcAft>
              <a:buSzPts val="2076"/>
              <a:buChar char="○"/>
            </a:pPr>
            <a:r>
              <a:rPr lang="en-US" sz="2076"/>
              <a:t>Can be easily misconfigured.</a:t>
            </a:r>
            <a:endParaRPr sz="2076"/>
          </a:p>
          <a:p>
            <a:pPr indent="-360453" lvl="1" marL="914400" rtl="0" algn="l">
              <a:lnSpc>
                <a:spcPct val="70000"/>
              </a:lnSpc>
              <a:spcBef>
                <a:spcPts val="0"/>
              </a:spcBef>
              <a:spcAft>
                <a:spcPts val="0"/>
              </a:spcAft>
              <a:buSzPts val="2076"/>
              <a:buChar char="○"/>
            </a:pPr>
            <a:r>
              <a:rPr lang="en-US" sz="2076"/>
              <a:t>Generates more false positives and false negatives.</a:t>
            </a:r>
            <a:endParaRPr sz="2076"/>
          </a:p>
          <a:p>
            <a:pPr indent="-360453" lvl="1" marL="914400" rtl="0" algn="l">
              <a:lnSpc>
                <a:spcPct val="70000"/>
              </a:lnSpc>
              <a:spcBef>
                <a:spcPts val="0"/>
              </a:spcBef>
              <a:spcAft>
                <a:spcPts val="0"/>
              </a:spcAft>
              <a:buSzPts val="2076"/>
              <a:buChar char="○"/>
            </a:pPr>
            <a:r>
              <a:rPr lang="en-US" sz="2076"/>
              <a:t>Designed to prevent traffic on specific ports; does not affect adversary’s attack tool.</a:t>
            </a:r>
            <a:endParaRPr sz="2076"/>
          </a:p>
          <a:p>
            <a:pPr indent="0" lvl="0" marL="0" rtl="0" algn="l">
              <a:lnSpc>
                <a:spcPct val="70000"/>
              </a:lnSpc>
              <a:spcBef>
                <a:spcPts val="400"/>
              </a:spcBef>
              <a:spcAft>
                <a:spcPts val="0"/>
              </a:spcAft>
              <a:buSzPts val="523"/>
              <a:buNone/>
            </a:pPr>
            <a:r>
              <a:t/>
            </a:r>
            <a:endParaRPr sz="2076"/>
          </a:p>
          <a:p>
            <a:pPr indent="-360453" lvl="0" marL="457200" rtl="0" algn="l">
              <a:lnSpc>
                <a:spcPct val="70000"/>
              </a:lnSpc>
              <a:spcBef>
                <a:spcPts val="400"/>
              </a:spcBef>
              <a:spcAft>
                <a:spcPts val="0"/>
              </a:spcAft>
              <a:buSzPts val="2076"/>
              <a:buChar char="●"/>
            </a:pPr>
            <a:r>
              <a:rPr b="1" lang="en-US" sz="2076"/>
              <a:t>Suricata</a:t>
            </a:r>
            <a:r>
              <a:rPr lang="en-US" sz="2076"/>
              <a:t>, </a:t>
            </a:r>
            <a:r>
              <a:rPr i="1" lang="en-US" sz="2076"/>
              <a:t>OISF</a:t>
            </a:r>
            <a:endParaRPr i="1" sz="2076"/>
          </a:p>
          <a:p>
            <a:pPr indent="-360453" lvl="1" marL="914400" rtl="0" algn="l">
              <a:lnSpc>
                <a:spcPct val="70000"/>
              </a:lnSpc>
              <a:spcBef>
                <a:spcPts val="0"/>
              </a:spcBef>
              <a:spcAft>
                <a:spcPts val="0"/>
              </a:spcAft>
              <a:buSzPts val="2076"/>
              <a:buChar char="○"/>
            </a:pPr>
            <a:r>
              <a:rPr lang="en-US" sz="2076"/>
              <a:t>Rule feeds for specific attacks and attack tools are paywalled. </a:t>
            </a:r>
            <a:endParaRPr sz="2076"/>
          </a:p>
          <a:p>
            <a:pPr indent="-360453" lvl="1" marL="914400" rtl="0" algn="l">
              <a:lnSpc>
                <a:spcPct val="70000"/>
              </a:lnSpc>
              <a:spcBef>
                <a:spcPts val="0"/>
              </a:spcBef>
              <a:spcAft>
                <a:spcPts val="0"/>
              </a:spcAft>
              <a:buSzPts val="2076"/>
              <a:buChar char="○"/>
            </a:pPr>
            <a:r>
              <a:rPr lang="en-US" sz="2076"/>
              <a:t>Does not affect adversary’s attack tool.</a:t>
            </a:r>
            <a:endParaRPr sz="2076"/>
          </a:p>
          <a:p>
            <a:pPr indent="0" lvl="0" marL="0" rtl="0" algn="l">
              <a:lnSpc>
                <a:spcPct val="70000"/>
              </a:lnSpc>
              <a:spcBef>
                <a:spcPts val="400"/>
              </a:spcBef>
              <a:spcAft>
                <a:spcPts val="0"/>
              </a:spcAft>
              <a:buSzPts val="523"/>
              <a:buNone/>
            </a:pPr>
            <a:r>
              <a:t/>
            </a:r>
            <a:endParaRPr sz="2076"/>
          </a:p>
          <a:p>
            <a:pPr indent="-360453" lvl="0" marL="457200" rtl="0" algn="l">
              <a:lnSpc>
                <a:spcPct val="70000"/>
              </a:lnSpc>
              <a:spcBef>
                <a:spcPts val="400"/>
              </a:spcBef>
              <a:spcAft>
                <a:spcPts val="0"/>
              </a:spcAft>
              <a:buSzPts val="2076"/>
              <a:buChar char="●"/>
            </a:pPr>
            <a:r>
              <a:rPr b="1" lang="en-US" sz="2076"/>
              <a:t>CrowdStrike Falcon</a:t>
            </a:r>
            <a:r>
              <a:rPr lang="en-US" sz="2076"/>
              <a:t>, </a:t>
            </a:r>
            <a:r>
              <a:rPr i="1" lang="en-US" sz="2076"/>
              <a:t>CrowdStrike</a:t>
            </a:r>
            <a:endParaRPr i="1" sz="2076"/>
          </a:p>
          <a:p>
            <a:pPr indent="-360453" lvl="1" marL="914400" rtl="0" algn="l">
              <a:lnSpc>
                <a:spcPct val="70000"/>
              </a:lnSpc>
              <a:spcBef>
                <a:spcPts val="0"/>
              </a:spcBef>
              <a:spcAft>
                <a:spcPts val="0"/>
              </a:spcAft>
              <a:buSzPts val="2076"/>
              <a:buChar char="○"/>
            </a:pPr>
            <a:r>
              <a:rPr lang="en-US" sz="2076"/>
              <a:t>Can be expensive; lose all access when license expires.</a:t>
            </a:r>
            <a:endParaRPr sz="2076"/>
          </a:p>
          <a:p>
            <a:pPr indent="-360453" lvl="1" marL="914400" rtl="0" algn="l">
              <a:lnSpc>
                <a:spcPct val="70000"/>
              </a:lnSpc>
              <a:spcBef>
                <a:spcPts val="0"/>
              </a:spcBef>
              <a:spcAft>
                <a:spcPts val="0"/>
              </a:spcAft>
              <a:buSzPts val="2076"/>
              <a:buChar char="○"/>
            </a:pPr>
            <a:r>
              <a:rPr lang="en-US" sz="2076"/>
              <a:t>Generates high false negatives.</a:t>
            </a:r>
            <a:endParaRPr sz="2076"/>
          </a:p>
          <a:p>
            <a:pPr indent="-360453" lvl="1" marL="914400" rtl="0" algn="l">
              <a:lnSpc>
                <a:spcPct val="70000"/>
              </a:lnSpc>
              <a:spcBef>
                <a:spcPts val="0"/>
              </a:spcBef>
              <a:spcAft>
                <a:spcPts val="0"/>
              </a:spcAft>
              <a:buSzPts val="2076"/>
              <a:buChar char="○"/>
            </a:pPr>
            <a:r>
              <a:rPr lang="en-US" sz="2076"/>
              <a:t>Cloud dependency.</a:t>
            </a:r>
            <a:endParaRPr sz="2076"/>
          </a:p>
          <a:p>
            <a:pPr indent="-360453" lvl="1" marL="914400" rtl="0" algn="l">
              <a:lnSpc>
                <a:spcPct val="70000"/>
              </a:lnSpc>
              <a:spcBef>
                <a:spcPts val="0"/>
              </a:spcBef>
              <a:spcAft>
                <a:spcPts val="0"/>
              </a:spcAft>
              <a:buSzPts val="2076"/>
              <a:buChar char="○"/>
            </a:pPr>
            <a:r>
              <a:rPr lang="en-US" sz="2076"/>
              <a:t>Complex integration process.</a:t>
            </a:r>
            <a:endParaRPr sz="2076"/>
          </a:p>
          <a:p>
            <a:pPr indent="0" lvl="0" marL="0" rtl="0" algn="l">
              <a:lnSpc>
                <a:spcPct val="70000"/>
              </a:lnSpc>
              <a:spcBef>
                <a:spcPts val="400"/>
              </a:spcBef>
              <a:spcAft>
                <a:spcPts val="0"/>
              </a:spcAft>
              <a:buSzPts val="523"/>
              <a:buNone/>
            </a:pPr>
            <a:r>
              <a:t/>
            </a:r>
            <a:endParaRPr sz="2076"/>
          </a:p>
          <a:p>
            <a:pPr indent="-360453" lvl="0" marL="457200" rtl="0" algn="l">
              <a:lnSpc>
                <a:spcPct val="70000"/>
              </a:lnSpc>
              <a:spcBef>
                <a:spcPts val="400"/>
              </a:spcBef>
              <a:spcAft>
                <a:spcPts val="0"/>
              </a:spcAft>
              <a:buSzPts val="2076"/>
              <a:buChar char="●"/>
            </a:pPr>
            <a:r>
              <a:rPr b="1" lang="en-US" sz="2076"/>
              <a:t>SentinelOne Singularity Complete</a:t>
            </a:r>
            <a:r>
              <a:rPr lang="en-US" sz="2076"/>
              <a:t>, </a:t>
            </a:r>
            <a:r>
              <a:rPr i="1" lang="en-US" sz="2076"/>
              <a:t>SentinelOne</a:t>
            </a:r>
            <a:endParaRPr i="1" sz="2076"/>
          </a:p>
          <a:p>
            <a:pPr indent="-360453" lvl="1" marL="914400" rtl="0" algn="l">
              <a:lnSpc>
                <a:spcPct val="70000"/>
              </a:lnSpc>
              <a:spcBef>
                <a:spcPts val="0"/>
              </a:spcBef>
              <a:spcAft>
                <a:spcPts val="0"/>
              </a:spcAft>
              <a:buSzPts val="2076"/>
              <a:buChar char="○"/>
            </a:pPr>
            <a:r>
              <a:rPr lang="en-US" sz="2076"/>
              <a:t>Can be expensive; lose all access when license expires.</a:t>
            </a:r>
            <a:endParaRPr sz="2076"/>
          </a:p>
          <a:p>
            <a:pPr indent="-360453" lvl="1" marL="914400" rtl="0" algn="l">
              <a:lnSpc>
                <a:spcPct val="70000"/>
              </a:lnSpc>
              <a:spcBef>
                <a:spcPts val="0"/>
              </a:spcBef>
              <a:spcAft>
                <a:spcPts val="0"/>
              </a:spcAft>
              <a:buSzPts val="2076"/>
              <a:buChar char="○"/>
            </a:pPr>
            <a:r>
              <a:rPr lang="en-US" sz="2076"/>
              <a:t>Generates high false negatives.</a:t>
            </a:r>
            <a:endParaRPr sz="2076"/>
          </a:p>
          <a:p>
            <a:pPr indent="-360453" lvl="1" marL="914400" rtl="0" algn="l">
              <a:lnSpc>
                <a:spcPct val="70000"/>
              </a:lnSpc>
              <a:spcBef>
                <a:spcPts val="0"/>
              </a:spcBef>
              <a:spcAft>
                <a:spcPts val="0"/>
              </a:spcAft>
              <a:buSzPts val="2076"/>
              <a:buChar char="○"/>
            </a:pPr>
            <a:r>
              <a:rPr lang="en-US" sz="2076"/>
              <a:t>Vendor lock-in.</a:t>
            </a:r>
            <a:endParaRPr sz="2076"/>
          </a:p>
          <a:p>
            <a:pPr indent="0" lvl="0" marL="0" rtl="0" algn="l">
              <a:lnSpc>
                <a:spcPct val="70000"/>
              </a:lnSpc>
              <a:spcBef>
                <a:spcPts val="400"/>
              </a:spcBef>
              <a:spcAft>
                <a:spcPts val="0"/>
              </a:spcAft>
              <a:buSzPts val="523"/>
              <a:buNone/>
            </a:pPr>
            <a:r>
              <a:t/>
            </a:r>
            <a:endParaRPr sz="1240"/>
          </a:p>
        </p:txBody>
      </p:sp>
      <p:sp>
        <p:nvSpPr>
          <p:cNvPr id="165" name="Google Shape;165;p20"/>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sp>
        <p:nvSpPr>
          <p:cNvPr id="166" name="Google Shape;166;p20"/>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253219" y="99632"/>
            <a:ext cx="10058400" cy="7845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600"/>
              <a:buFont typeface="Calibri"/>
              <a:buNone/>
            </a:pPr>
            <a:r>
              <a:rPr lang="en-US"/>
              <a:t>Existing Projects </a:t>
            </a:r>
            <a:endParaRPr/>
          </a:p>
        </p:txBody>
      </p:sp>
      <p:sp>
        <p:nvSpPr>
          <p:cNvPr id="172" name="Google Shape;172;p21"/>
          <p:cNvSpPr txBox="1"/>
          <p:nvPr>
            <p:ph idx="1" type="body"/>
          </p:nvPr>
        </p:nvSpPr>
        <p:spPr>
          <a:xfrm>
            <a:off x="253219" y="1041866"/>
            <a:ext cx="11603700" cy="5117700"/>
          </a:xfrm>
          <a:prstGeom prst="rect">
            <a:avLst/>
          </a:prstGeom>
          <a:noFill/>
          <a:ln>
            <a:noFill/>
          </a:ln>
        </p:spPr>
        <p:txBody>
          <a:bodyPr anchorCtr="0" anchor="t" bIns="45700" lIns="0" spcFirstLastPara="1" rIns="0" wrap="square" tIns="45700">
            <a:normAutofit lnSpcReduction="10000"/>
          </a:bodyPr>
          <a:lstStyle/>
          <a:p>
            <a:pPr indent="-381000" lvl="0" marL="457200" rtl="0" algn="l">
              <a:spcBef>
                <a:spcPts val="400"/>
              </a:spcBef>
              <a:spcAft>
                <a:spcPts val="0"/>
              </a:spcAft>
              <a:buSzPts val="2400"/>
              <a:buChar char="●"/>
            </a:pPr>
            <a:r>
              <a:rPr b="1" lang="en-US"/>
              <a:t>EkHunter</a:t>
            </a:r>
            <a:r>
              <a:rPr lang="en-US"/>
              <a:t>:</a:t>
            </a:r>
            <a:endParaRPr/>
          </a:p>
          <a:p>
            <a:pPr indent="-381000" lvl="1" marL="914400" rtl="0" algn="l">
              <a:spcBef>
                <a:spcPts val="0"/>
              </a:spcBef>
              <a:spcAft>
                <a:spcPts val="0"/>
              </a:spcAft>
              <a:buSzPts val="2400"/>
              <a:buChar char="○"/>
            </a:pPr>
            <a:r>
              <a:rPr lang="en-US"/>
              <a:t>Automatically detects presence of web-based exploit vulnerabilities, and derives test cases to compromise integrity of exploit kit and even kit operator.</a:t>
            </a:r>
            <a:endParaRPr/>
          </a:p>
          <a:p>
            <a:pPr indent="0" lvl="0" marL="0" rtl="0" algn="l">
              <a:spcBef>
                <a:spcPts val="400"/>
              </a:spcBef>
              <a:spcAft>
                <a:spcPts val="0"/>
              </a:spcAft>
              <a:buNone/>
            </a:pPr>
            <a:r>
              <a:t/>
            </a:r>
            <a:endParaRPr/>
          </a:p>
          <a:p>
            <a:pPr indent="-381000" lvl="0" marL="457200" rtl="0" algn="l">
              <a:spcBef>
                <a:spcPts val="400"/>
              </a:spcBef>
              <a:spcAft>
                <a:spcPts val="0"/>
              </a:spcAft>
              <a:buSzPts val="2400"/>
              <a:buChar char="●"/>
            </a:pPr>
            <a:r>
              <a:rPr b="1" lang="en-US"/>
              <a:t>AutoFuzz</a:t>
            </a:r>
            <a:r>
              <a:rPr lang="en-US"/>
              <a:t>:</a:t>
            </a:r>
            <a:endParaRPr/>
          </a:p>
          <a:p>
            <a:pPr indent="-381000" lvl="1" marL="914400" rtl="0" algn="l">
              <a:spcBef>
                <a:spcPts val="0"/>
              </a:spcBef>
              <a:spcAft>
                <a:spcPts val="0"/>
              </a:spcAft>
              <a:buSzPts val="2400"/>
              <a:buChar char="○"/>
            </a:pPr>
            <a:r>
              <a:rPr lang="en-US"/>
              <a:t>Framework for automatically testing and fuzzing network protocols for implementation flaws.</a:t>
            </a:r>
            <a:endParaRPr/>
          </a:p>
          <a:p>
            <a:pPr indent="0" lvl="0" marL="0" rtl="0" algn="l">
              <a:spcBef>
                <a:spcPts val="400"/>
              </a:spcBef>
              <a:spcAft>
                <a:spcPts val="0"/>
              </a:spcAft>
              <a:buNone/>
            </a:pPr>
            <a:r>
              <a:t/>
            </a:r>
            <a:endParaRPr/>
          </a:p>
          <a:p>
            <a:pPr indent="-381000" lvl="0" marL="457200" rtl="0" algn="l">
              <a:spcBef>
                <a:spcPts val="400"/>
              </a:spcBef>
              <a:spcAft>
                <a:spcPts val="0"/>
              </a:spcAft>
              <a:buSzPts val="2400"/>
              <a:buChar char="●"/>
            </a:pPr>
            <a:r>
              <a:rPr b="1" lang="en-US"/>
              <a:t>LSSM</a:t>
            </a:r>
            <a:r>
              <a:rPr lang="en-US"/>
              <a:t>:</a:t>
            </a:r>
            <a:endParaRPr/>
          </a:p>
          <a:p>
            <a:pPr indent="-381000" lvl="1" marL="914400" rtl="0" algn="l">
              <a:spcBef>
                <a:spcPts val="0"/>
              </a:spcBef>
              <a:spcAft>
                <a:spcPts val="0"/>
              </a:spcAft>
              <a:buSzPts val="2400"/>
              <a:buChar char="○"/>
            </a:pPr>
            <a:r>
              <a:rPr lang="en-US"/>
              <a:t>AI/ML to actively resist deductive attacks from network traffic analysis.</a:t>
            </a:r>
            <a:endParaRPr/>
          </a:p>
          <a:p>
            <a:pPr indent="0" lvl="0" marL="0" rtl="0" algn="l">
              <a:spcBef>
                <a:spcPts val="400"/>
              </a:spcBef>
              <a:spcAft>
                <a:spcPts val="0"/>
              </a:spcAft>
              <a:buNone/>
            </a:pPr>
            <a:r>
              <a:t/>
            </a:r>
            <a:endParaRPr/>
          </a:p>
          <a:p>
            <a:pPr indent="-400050" lvl="0" marL="457200" rtl="0" algn="l">
              <a:spcBef>
                <a:spcPts val="400"/>
              </a:spcBef>
              <a:spcAft>
                <a:spcPts val="0"/>
              </a:spcAft>
              <a:buNone/>
            </a:pPr>
            <a:r>
              <a:rPr lang="en-US" sz="1600"/>
              <a:t>Eshete, Birhanu, et al. "EKHunter: A Counter-Offensive Toolkit for Exploit Kit Infiltration." </a:t>
            </a:r>
            <a:r>
              <a:rPr i="1" lang="en-US" sz="1600"/>
              <a:t>NDSS</a:t>
            </a:r>
            <a:r>
              <a:rPr lang="en-US" sz="1600"/>
              <a:t>. 2015. </a:t>
            </a:r>
            <a:r>
              <a:rPr lang="en-US" sz="1600" u="sng">
                <a:solidFill>
                  <a:schemeClr val="hlink"/>
                </a:solidFill>
                <a:hlinkClick r:id="rId3"/>
              </a:rPr>
              <a:t>http://dx.doi.org/10.14722/ndss.2015.23237</a:t>
            </a:r>
            <a:r>
              <a:rPr lang="en-US" sz="1600"/>
              <a:t>.</a:t>
            </a:r>
            <a:endParaRPr sz="1600"/>
          </a:p>
          <a:p>
            <a:pPr indent="-400050" lvl="0" marL="457200" rtl="0" algn="l">
              <a:spcBef>
                <a:spcPts val="400"/>
              </a:spcBef>
              <a:spcAft>
                <a:spcPts val="0"/>
              </a:spcAft>
              <a:buNone/>
            </a:pPr>
            <a:r>
              <a:rPr lang="en-US" sz="1600"/>
              <a:t>Gorbunov, Serge, and Arnold Rosenbloom. "AutoFuzz: Automated Network Protocol Fuzzing Framework." </a:t>
            </a:r>
            <a:r>
              <a:rPr i="1" lang="en-US" sz="1600"/>
              <a:t>IJCSNS </a:t>
            </a:r>
            <a:r>
              <a:rPr lang="en-US" sz="1600"/>
              <a:t>10.8 (2010): 239.</a:t>
            </a:r>
            <a:endParaRPr sz="1600"/>
          </a:p>
          <a:p>
            <a:pPr indent="-400050" lvl="0" marL="457200" rtl="0" algn="l">
              <a:spcBef>
                <a:spcPts val="400"/>
              </a:spcBef>
              <a:spcAft>
                <a:spcPts val="0"/>
              </a:spcAft>
              <a:buNone/>
            </a:pPr>
            <a:r>
              <a:rPr lang="en-US" sz="1600"/>
              <a:t>Z. Zhou, X. Kuang, L. Sun, L. Zhong and C. Xu, "Endogenous Security Defense against Deductive Attack: When Artificial Intelligence Meets Active Defense for Online Service," in IEEE Communications Magazine, vol. 58, no. 6, pp. 58-64, June 2020, doi: 10.1109/MCOM.001.1900367.</a:t>
            </a:r>
            <a:endParaRPr sz="1600"/>
          </a:p>
        </p:txBody>
      </p:sp>
      <p:sp>
        <p:nvSpPr>
          <p:cNvPr id="173" name="Google Shape;173;p21"/>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CPE495/496 PROJECT PROPOSAL,  G12</a:t>
            </a:r>
            <a:endParaRPr/>
          </a:p>
        </p:txBody>
      </p:sp>
      <p:sp>
        <p:nvSpPr>
          <p:cNvPr id="174" name="Google Shape;174;p21"/>
          <p:cNvSpPr txBox="1"/>
          <p:nvPr>
            <p:ph idx="12" type="sldNum"/>
          </p:nvPr>
        </p:nvSpPr>
        <p:spPr>
          <a:xfrm>
            <a:off x="11646040" y="6459785"/>
            <a:ext cx="403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