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9" r:id="rId5"/>
    <p:sldId id="27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0" r:id="rId15"/>
    <p:sldId id="273" r:id="rId16"/>
    <p:sldId id="276" r:id="rId17"/>
    <p:sldId id="274" r:id="rId18"/>
    <p:sldId id="268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宥齊 賴" initials="宥齊" lastIdx="1" clrIdx="0">
    <p:extLst>
      <p:ext uri="{19B8F6BF-5375-455C-9EA6-DF929625EA0E}">
        <p15:presenceInfo xmlns:p15="http://schemas.microsoft.com/office/powerpoint/2012/main" userId="c1557969db7dd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AEF5-0870-48E6-8F79-480EA55006A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A9C4-549E-4D26-9FD6-245B2ECC6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45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a(a set of small positive values) is a real number determining the spread of sigma point around the RV mean, </a:t>
            </a:r>
            <a:r>
              <a:rPr lang="en-US" altLang="zh-TW" dirty="0" err="1"/>
              <a:t>i</a:t>
            </a:r>
            <a:r>
              <a:rPr lang="en-US" altLang="zh-TW" dirty="0"/>
              <a:t> in the following term denotes the column of the matrix square root.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A9C4-549E-4D26-9FD6-245B2ECC6E6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85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clearly evident that UKF does not require calculating Jacobian.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A9C4-549E-4D26-9FD6-245B2ECC6E6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0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六張圖的</a:t>
            </a:r>
            <a:r>
              <a:rPr lang="en-US" altLang="zh-TW" dirty="0"/>
              <a:t>ideal output</a:t>
            </a:r>
            <a:r>
              <a:rPr lang="zh-TW" altLang="en-US"/>
              <a:t>看起來有點不一樣的原因是因為取樣的點數不一樣，但實際上是一樣的東西。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A9C4-549E-4D26-9FD6-245B2ECC6E6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1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3A281-1DD7-4A6E-88B2-255B4C93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147531-8974-4C58-82E1-5B28FDF6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03791C-810D-475D-B5E4-E661F55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85922-7FEF-4CD2-99E1-A724EA23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00AFC-61E7-4851-9061-A84FA91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6D9FD-5F97-4714-890E-5A703F06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4624E9-FF8D-454D-A826-A5911FD02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071E7-11A6-4DD0-8D77-766A3E1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3D553-1C0D-4A60-8346-E583E5E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301DB3-C9BB-4D16-B4C3-A845FC38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859C0F-9701-45E7-9596-1F4ACC23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AB42E8-92A5-4118-A500-AA671F72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A86CD-A43C-41A5-808A-78BBFD17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A4BF4-9B5B-48A4-9B87-C9E7284F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2986B-E608-4A50-9269-075B3276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4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BF7DA-C927-4636-87BD-E1B4AB15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CC684-0AD2-4F48-A266-F3DB8F1F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662CF-ECEF-48E3-BD84-D1EE87E6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45D7A-705A-4AB2-8018-7BFC27A1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14BEA-A14D-4BAC-86FF-DAF7F62A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7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B74F-2D26-4264-8B87-5079E53C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5ACDD-015E-4714-9DF1-F5423A618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723BF-CE9A-4FFB-9092-DD83FC96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1AD11-78F4-4A68-ABCC-A55683B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9478E-444E-4E52-839D-D7ECF4DB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1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024E7-643D-4D57-B549-D2A00685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17C455-00A4-4835-98B9-F211B685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CEB117-4682-4AEF-B608-BF4A0CCD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C3064-2332-4BED-821D-532E43B7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40F1B6-EC4E-47AD-8AEF-60519272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BF8A28-090C-4B71-AA28-9470AFF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596C3-7875-47E0-9041-B6C655A9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851D94-D0FC-41DE-9276-51DC2A61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B94E1C-7FD1-4FDF-8EF2-980B748F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46C108-E74B-4492-8C5B-AD4B4239B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92E743-2690-468C-889C-B8A8697A5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889A23-A33E-4D1F-B1B2-42864461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9B638C-21D7-4737-96A7-6776499A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CE94D9-3469-42AD-B1C7-92B97DA2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4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34DD1-33CB-4717-B5AA-00F8093C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71F78-45D5-467F-A4C8-7445790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9DF6E6-5B41-48F2-AAED-FEF3946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23539A-7016-4B91-B33B-0DE41FFC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7B0D06-01D5-4283-B166-1B83BAD3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CB23F7-DD8F-44AB-BBB1-716F6511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414E4-A161-4E8C-BBF9-925D3343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9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8AF20-5140-43BF-B812-5D128B37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9357B-FA9E-4222-9270-04E403EF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9CE7FC-C722-4E9A-BF2F-7208EC30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44BD72-0CD6-4DEC-9FFF-3F64104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B50C72-0686-49EC-AFDD-A4A54BD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A29F00-733B-4645-82ED-C8D713E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E828A-818E-472B-B6C1-87C7FA9E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CDCC7F-95A8-4814-A495-8CF5DBF7F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72DCD7-9087-47A3-966C-C682A836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01FCCA-6C76-4EAE-B1C8-604A8A11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A9E01A-820F-455C-9BAC-376DA909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431F5-6CF1-4747-8A2B-EAB43D75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F72ABE-F2DB-4047-9214-A65E9981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CFCD4-9D0E-4366-9CCA-C8BAFE68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F5B0B0-FCF5-4DC3-BDDC-53DD49CE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7C74-A766-472B-97E6-112096EFEB7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CDC3F-6223-40B7-A8F0-D5D264C8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5DC03-A296-4968-BCF3-19C18A368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9513-5EED-4491-AD15-AC49860AA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A9BF1-066D-4490-962E-02345E3DD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Filter-Based Bayesian Filtering of RC Circuit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C21C95-548B-46B8-BBCF-4BCE0E81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63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Rahul Bansal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312513010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賴宥齊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312513007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林芷妘</a:t>
            </a:r>
          </a:p>
        </p:txBody>
      </p:sp>
    </p:spTree>
    <p:extLst>
      <p:ext uri="{BB962C8B-B14F-4D97-AF65-F5344CB8AC3E}">
        <p14:creationId xmlns:p14="http://schemas.microsoft.com/office/powerpoint/2010/main" val="39382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Based Model of RC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obtain SDE by introducing white Gaussian process to the input voltage and circuit components in ODE (deterministic model).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DF9914-6F80-4D9E-95E0-4E35D7D0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73" y="2720002"/>
            <a:ext cx="2800741" cy="2562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1E4B88-95B1-4BCB-AD80-54644C61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22" y="3641487"/>
            <a:ext cx="2705336" cy="457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F1E046-1A57-4C12-82C4-4A8BE9B0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10" y="5914589"/>
            <a:ext cx="3553647" cy="3847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DE63DCC-70D0-4071-AC97-051F46DB7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0" y="5808495"/>
            <a:ext cx="2967429" cy="5969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8E41F6A-83A3-4A05-82AE-D8165582F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8307" y="5875553"/>
            <a:ext cx="1939794" cy="5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Based Model of RC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BAD003-356A-4358-87FA-8A4AC34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6" y="2572326"/>
            <a:ext cx="3457573" cy="19883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D45160-63D1-4C71-82CC-712CD56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821560"/>
            <a:ext cx="3457574" cy="10945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6D1BE0-F910-4047-A464-CA236C55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1" y="2572326"/>
            <a:ext cx="3771900" cy="19241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0A9C8C-A122-4DEC-BA8D-1D23715E7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1"/>
          <a:stretch/>
        </p:blipFill>
        <p:spPr>
          <a:xfrm>
            <a:off x="6496051" y="4622520"/>
            <a:ext cx="3015974" cy="18703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F38105-118B-45EE-A243-01FB06BE2F19}"/>
              </a:ext>
            </a:extLst>
          </p:cNvPr>
          <p:cNvSpPr/>
          <p:nvPr/>
        </p:nvSpPr>
        <p:spPr>
          <a:xfrm>
            <a:off x="6419850" y="2400300"/>
            <a:ext cx="4057650" cy="423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2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B7025-5465-45BF-A7C3-4687ADDD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Based Model of RC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052D9-D661-4374-9C32-AAF34A30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Euler-Maruyama method, we can get the DT system model: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E27C3-022E-4729-8292-C9F8C62E9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9"/>
          <a:stretch/>
        </p:blipFill>
        <p:spPr>
          <a:xfrm>
            <a:off x="2109756" y="2581275"/>
            <a:ext cx="3172086" cy="404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F9E4ED-8473-4FC3-B2C0-D71F5124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1" y="2566696"/>
            <a:ext cx="1609950" cy="4191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94D3A8-CEEE-4C6D-BF11-F882D8B1D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61" y="4171860"/>
            <a:ext cx="3615050" cy="3237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278D10-6C65-434D-A278-6150F2FAD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5"/>
          <a:stretch/>
        </p:blipFill>
        <p:spPr>
          <a:xfrm>
            <a:off x="2745298" y="5098680"/>
            <a:ext cx="5303327" cy="13941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083E8E1-F0E6-4E79-9235-61A895F40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46" y="4001293"/>
            <a:ext cx="4115191" cy="6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6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B7025-5465-45BF-A7C3-4687ADDD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Based Model of RC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052D9-D661-4374-9C32-AAF34A30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into physical meaning of the stochastic based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state of RC Circuit is determined by: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state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source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of each components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the new state of the RC Circuit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impact of the previous state.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impact of the input source.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impact of the noise.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E27C3-022E-4729-8292-C9F8C62E9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9"/>
          <a:stretch/>
        </p:blipFill>
        <p:spPr>
          <a:xfrm>
            <a:off x="1577848" y="2305243"/>
            <a:ext cx="3172086" cy="4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5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C8029-5694-4856-B687-2D80585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value: LTspice simulation results are considered as actual values.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value: UKF in MATLAB.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1M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1M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1uF, Z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1uF,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eye(6) [uncorrelated]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[1]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1.5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1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C8029-5694-4856-B687-2D80585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12F1C0D-5524-4A54-9416-E943A79E8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15286"/>
              </p:ext>
            </p:extLst>
          </p:nvPr>
        </p:nvGraphicFramePr>
        <p:xfrm>
          <a:off x="1695342" y="2435631"/>
          <a:ext cx="8982288" cy="36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96">
                  <a:extLst>
                    <a:ext uri="{9D8B030D-6E8A-4147-A177-3AD203B41FA5}">
                      <a16:colId xmlns:a16="http://schemas.microsoft.com/office/drawing/2014/main" val="350666741"/>
                    </a:ext>
                  </a:extLst>
                </a:gridCol>
                <a:gridCol w="2994096">
                  <a:extLst>
                    <a:ext uri="{9D8B030D-6E8A-4147-A177-3AD203B41FA5}">
                      <a16:colId xmlns:a16="http://schemas.microsoft.com/office/drawing/2014/main" val="1167875026"/>
                    </a:ext>
                  </a:extLst>
                </a:gridCol>
                <a:gridCol w="2994096">
                  <a:extLst>
                    <a:ext uri="{9D8B030D-6E8A-4147-A177-3AD203B41FA5}">
                      <a16:colId xmlns:a16="http://schemas.microsoft.com/office/drawing/2014/main" val="3140228028"/>
                    </a:ext>
                  </a:extLst>
                </a:gridCol>
              </a:tblGrid>
              <a:tr h="45157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RMS in paper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RMS of our simulation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1794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m1=m2=m3=m4=m5=1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given 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0.2550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072398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m1=m2=m3=m4=m5=0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given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0.2897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04858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m1=1, m2=m3=m4=m5=0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0.14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0.2555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750200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m2=1, m1=m3=m4=m5=0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0.13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0.2553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2076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m3=1, m1=m2=m4=m5=0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0.15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0.3165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48899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m4=1, m1=m2=m3=m5=0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0.12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0.2548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869348"/>
                  </a:ext>
                </a:extLst>
              </a:tr>
              <a:tr h="45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m5=1, m1=m2=m3=m4=0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0.09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0.2553</a:t>
                      </a:r>
                      <a:endParaRPr lang="zh-TW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4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1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C8029-5694-4856-B687-2D80585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30"/>
            <a:ext cx="1069657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 the UKF under different SNR to seek into the robustness.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80F139-4716-432D-8728-9B91CC90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5901"/>
            <a:ext cx="2772267" cy="21903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7F79AA-015C-4ECF-ADD6-3D221A99A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02" y="2059318"/>
            <a:ext cx="2772266" cy="22159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94C1AC-ECDB-441F-BEB9-D89DAB3A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004" y="4428932"/>
            <a:ext cx="2948557" cy="237536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22E49C4-5F6C-4C20-8E4E-C787823BE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70" y="4428276"/>
            <a:ext cx="2948557" cy="23085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BE8A47-CBA4-41B3-BCA1-BF90662EA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004" y="2059318"/>
            <a:ext cx="2772267" cy="22169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088C1E-6423-41D0-B3EF-AB2956DBB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102" y="4402929"/>
            <a:ext cx="2896590" cy="230859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2C4E2A-888F-472A-ABF3-87C1F1DC6D0E}"/>
              </a:ext>
            </a:extLst>
          </p:cNvPr>
          <p:cNvSpPr txBox="1"/>
          <p:nvPr/>
        </p:nvSpPr>
        <p:spPr>
          <a:xfrm>
            <a:off x="2576095" y="3749379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SNR=-5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6D3214-E53B-4E51-B74C-BB21E990DC08}"/>
              </a:ext>
            </a:extLst>
          </p:cNvPr>
          <p:cNvSpPr txBox="1"/>
          <p:nvPr/>
        </p:nvSpPr>
        <p:spPr>
          <a:xfrm>
            <a:off x="6350890" y="3775499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56953-1C9C-478A-B52B-492776884335}"/>
              </a:ext>
            </a:extLst>
          </p:cNvPr>
          <p:cNvSpPr txBox="1"/>
          <p:nvPr/>
        </p:nvSpPr>
        <p:spPr>
          <a:xfrm>
            <a:off x="10074759" y="373569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4D6AB9-CA4E-4EE6-8A04-0C1042D51D90}"/>
              </a:ext>
            </a:extLst>
          </p:cNvPr>
          <p:cNvSpPr txBox="1"/>
          <p:nvPr/>
        </p:nvSpPr>
        <p:spPr>
          <a:xfrm>
            <a:off x="2709525" y="619097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SNR=5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EE3C8E-F6F7-4269-88C1-D601374B5383}"/>
              </a:ext>
            </a:extLst>
          </p:cNvPr>
          <p:cNvSpPr txBox="1"/>
          <p:nvPr/>
        </p:nvSpPr>
        <p:spPr>
          <a:xfrm>
            <a:off x="6552997" y="6229642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SNR=7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D4F21E-F5B5-41A3-8EC8-82ADEE30C3D8}"/>
              </a:ext>
            </a:extLst>
          </p:cNvPr>
          <p:cNvSpPr txBox="1"/>
          <p:nvPr/>
        </p:nvSpPr>
        <p:spPr>
          <a:xfrm>
            <a:off x="10142617" y="6229642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SNR=10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94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C8029-5694-4856-B687-2D80585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under different SNR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 RMSE when SNR = [-5, 10]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source is square wave with amplitude=20.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is white noise simulated in LTSpice.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shows that…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is smaller when SNR increases.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RMSE become larger when noise increases, we think the performance is still acceptable.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UKF can still work when the environment has bad SNR.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4C0F6B-CE42-453C-B3E5-0602A674E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r="7878"/>
          <a:stretch/>
        </p:blipFill>
        <p:spPr>
          <a:xfrm>
            <a:off x="7792525" y="936586"/>
            <a:ext cx="3742249" cy="28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B0920A-D1E1-4C66-BDD7-9FB8990B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19" y="1452848"/>
            <a:ext cx="3474900" cy="23560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960D88-82C1-4ADE-BA8D-859CE609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28" y="1452848"/>
            <a:ext cx="3328121" cy="23969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453936-5C53-478B-8D02-CDEB1308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607" y="1452848"/>
            <a:ext cx="3396335" cy="22834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22A3873-C09B-485A-BBCD-38396482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134" y="4015532"/>
            <a:ext cx="3774554" cy="256523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F9CB13E-480D-4EF9-A75F-6CA1BEC71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537" y="3997558"/>
            <a:ext cx="4094968" cy="26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D8D48-451C-44F8-8E00-D4AFA0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6BFFEB-00C6-4E54-8F28-D15BBBEB1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90688"/>
            <a:ext cx="3335203" cy="2500606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F1CC89-7BC5-4BD0-A9A3-FE09E783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12" y="1690688"/>
            <a:ext cx="3267075" cy="25756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A204BD-7047-4F93-A803-184BD32D0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296" y="1481138"/>
            <a:ext cx="3100315" cy="25006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D84EE9F-3DE2-45DD-B3A1-9BF888718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000" y="4260573"/>
            <a:ext cx="3335203" cy="2597427"/>
          </a:xfrm>
          <a:prstGeom prst="rect">
            <a:avLst/>
          </a:prstGeom>
        </p:spPr>
      </p:pic>
      <p:pic>
        <p:nvPicPr>
          <p:cNvPr id="13" name="內容版面配置區 5">
            <a:extLst>
              <a:ext uri="{FF2B5EF4-FFF2-40B4-BE49-F238E27FC236}">
                <a16:creationId xmlns:a16="http://schemas.microsoft.com/office/drawing/2014/main" id="{F87FAE1C-F01C-4ACB-9B0C-1357FFB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81138"/>
            <a:ext cx="3335203" cy="250060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24FBF4E-B453-42B2-B39B-E2A3FCA4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11" y="1481138"/>
            <a:ext cx="3267075" cy="25756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F95E99E-FA30-453C-95F8-6E753FA37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624" y="4191294"/>
            <a:ext cx="3267075" cy="26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A388C-D2C4-4B22-874C-04867C5E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6E44F-CB48-478F-8B01-5487B92A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Background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RC Circuit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of RC LPF Circuit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Based Model of RC LPF Circuit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</p:txBody>
      </p:sp>
    </p:spTree>
    <p:extLst>
      <p:ext uri="{BB962C8B-B14F-4D97-AF65-F5344CB8AC3E}">
        <p14:creationId xmlns:p14="http://schemas.microsoft.com/office/powerpoint/2010/main" val="17833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2B36-6281-4E19-9E29-938CCCF5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Background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67072-052F-4A3D-8074-4F4C9813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Estimate output voltage of second order RC LPF circuit using the unscented Kalman filter (UKF).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modeling is a method that used to describe the complex system along with some uncertainties.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23D391-FCD7-4B06-BEF3-8C970D2E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441" y="4361809"/>
            <a:ext cx="3889310" cy="21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9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nonlinear discrete-time system is represented as: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can only solve the linear system. Therefore…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Kalman Filter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BCBF58-EAEB-42DF-BFA8-E92C07BD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95" y="2568463"/>
            <a:ext cx="2296842" cy="7499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C2C424-6087-464F-B5D7-51523330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24" y="2478348"/>
            <a:ext cx="2016148" cy="9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 &amp; non-linear function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2L+1 symmetrically-Sigma sampling.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2L+1 symmetrically-Sigma sampling.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 points are chosen and weight of all sigma points is calculated such that their additive weight should be equal to one.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n-dimensional RV are represented as: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Prediction step: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sigma point is passed through nonlinear model to obtain new samples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CBC3C7-DD53-444E-86BA-D7795DAA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74" y="2436209"/>
            <a:ext cx="3729797" cy="1326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B51A8E-620E-45DA-A42E-1A5B307E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912" y="5442101"/>
            <a:ext cx="2676458" cy="6003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E60EB4-A89A-4FCE-B9E9-3F610F1CE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212" y="5176304"/>
            <a:ext cx="2676459" cy="6005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C586D6-3977-4F38-B506-BBD9B9D48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212" y="5776314"/>
            <a:ext cx="3262840" cy="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Update Step: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Kalman filter equations, measurement updates are performed: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18345C-1A9B-4912-81B3-64C5D4A2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04" y="2873853"/>
            <a:ext cx="4191804" cy="32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of RC LPF Circuit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state variables and applying KCL to the circuit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formulate the ODE as: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FDA875-30F9-4449-AC20-BD8146B0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63" y="2379312"/>
            <a:ext cx="3525197" cy="19200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D4C1FE-792D-454A-84B5-74BFC756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8" y="2888475"/>
            <a:ext cx="1257475" cy="695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D2DD2B-A12B-4D03-B750-6E273B53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898" y="2498228"/>
            <a:ext cx="4300790" cy="14759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99F950-71D3-4772-87CF-69EC947B8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46" y="4832756"/>
            <a:ext cx="2961708" cy="6701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5D9B54-2697-4FCE-8748-4977FE2F8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539" y="4914926"/>
            <a:ext cx="1488140" cy="58799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7DB8134-3B4F-4CE5-9B21-E7289F311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664" y="4914927"/>
            <a:ext cx="1450904" cy="5879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5940595-C316-4496-8D8B-B58FE9791A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66"/>
          <a:stretch/>
        </p:blipFill>
        <p:spPr>
          <a:xfrm>
            <a:off x="2020709" y="5558806"/>
            <a:ext cx="3649486" cy="56227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E6AB15E-E72E-44AE-B309-9C94C7622F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709" y="6232845"/>
            <a:ext cx="1058612" cy="3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BDFF-5238-43DB-8E24-92367F2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of RC LPF Circuit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F6EF6-459A-4429-B650-ACCBCEF4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ODEs can be expressed using state-space representation as: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7B0808-E1DD-4AB6-8A76-F2D0D9C5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1"/>
          <a:stretch/>
        </p:blipFill>
        <p:spPr>
          <a:xfrm>
            <a:off x="1671067" y="2345249"/>
            <a:ext cx="3456684" cy="752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5D9C66-982F-4A77-99D8-E3215B705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"/>
          <a:stretch/>
        </p:blipFill>
        <p:spPr>
          <a:xfrm>
            <a:off x="1323975" y="3617383"/>
            <a:ext cx="2867707" cy="483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80B06C-4E5C-42F9-A93F-062FF2A8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154997"/>
            <a:ext cx="3573016" cy="13704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217931-782C-405A-839A-D21F636F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159" y="5743428"/>
            <a:ext cx="1581216" cy="6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736</Words>
  <Application>Microsoft Office PowerPoint</Application>
  <PresentationFormat>寬螢幕</PresentationFormat>
  <Paragraphs>134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佈景主題</vt:lpstr>
      <vt:lpstr>Unscented Kalman Filter-Based Bayesian Filtering of RC Circuit</vt:lpstr>
      <vt:lpstr>Outline</vt:lpstr>
      <vt:lpstr>Introduction &amp; Background</vt:lpstr>
      <vt:lpstr>Unscented Kalman Filter</vt:lpstr>
      <vt:lpstr>Unscented Kalman Filter</vt:lpstr>
      <vt:lpstr>Unscented Kalman Filter</vt:lpstr>
      <vt:lpstr>Unscented Kalman Filter</vt:lpstr>
      <vt:lpstr>State Space representation of RC LPF Circuit</vt:lpstr>
      <vt:lpstr>State Space representation of RC LPF Circuit</vt:lpstr>
      <vt:lpstr>Stochastic Based Model of RC Circuit</vt:lpstr>
      <vt:lpstr>Stochastic Based Model of RC Circuit</vt:lpstr>
      <vt:lpstr>Stochastic Based Model of RC Circuit</vt:lpstr>
      <vt:lpstr>Stochastic Based Model of RC Circuit</vt:lpstr>
      <vt:lpstr>Simulation</vt:lpstr>
      <vt:lpstr>Simulation</vt:lpstr>
      <vt:lpstr>Simulation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Unscented Kalman Filter-Based Bayesian Filtering of RC Circuit</dc:title>
  <dc:creator>宥齊 賴</dc:creator>
  <cp:lastModifiedBy>宥齊</cp:lastModifiedBy>
  <cp:revision>25</cp:revision>
  <dcterms:created xsi:type="dcterms:W3CDTF">2023-12-26T02:07:34Z</dcterms:created>
  <dcterms:modified xsi:type="dcterms:W3CDTF">2024-01-09T04:49:35Z</dcterms:modified>
</cp:coreProperties>
</file>