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2"/>
  </p:notesMasterIdLst>
  <p:sldIdLst>
    <p:sldId id="258" r:id="rId2"/>
    <p:sldId id="270" r:id="rId3"/>
    <p:sldId id="282" r:id="rId4"/>
    <p:sldId id="297" r:id="rId5"/>
    <p:sldId id="299" r:id="rId6"/>
    <p:sldId id="298" r:id="rId7"/>
    <p:sldId id="302" r:id="rId8"/>
    <p:sldId id="301" r:id="rId9"/>
    <p:sldId id="303" r:id="rId10"/>
    <p:sldId id="304" r:id="rId11"/>
    <p:sldId id="305" r:id="rId12"/>
    <p:sldId id="306" r:id="rId13"/>
    <p:sldId id="307" r:id="rId14"/>
    <p:sldId id="309" r:id="rId15"/>
    <p:sldId id="308" r:id="rId16"/>
    <p:sldId id="310" r:id="rId17"/>
    <p:sldId id="311" r:id="rId18"/>
    <p:sldId id="312" r:id="rId19"/>
    <p:sldId id="313" r:id="rId20"/>
    <p:sldId id="267" r:id="rId21"/>
  </p:sldIdLst>
  <p:sldSz cx="10799763" cy="809942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其它使用者" initials="#" lastIdx="1" clrIdx="0">
    <p:extLst>
      <p:ext uri="{19B8F6BF-5375-455C-9EA6-DF929625EA0E}">
        <p15:presenceInfo xmlns:p15="http://schemas.microsoft.com/office/powerpoint/2012/main" userId="其它使用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C00000"/>
    <a:srgbClr val="FFFFCC"/>
    <a:srgbClr val="E6E6E6"/>
    <a:srgbClr val="EFF5FB"/>
    <a:srgbClr val="F6C0BC"/>
    <a:srgbClr val="FEEAE8"/>
    <a:srgbClr val="A32525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DB4BE-A58D-4CAC-85BE-E4673C8D60C3}" type="datetimeFigureOut">
              <a:rPr lang="zh-TW" altLang="en-US" smtClean="0"/>
              <a:t>2024/5/16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7C9A5-488A-492A-8292-DA76A77D8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68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325531"/>
            <a:ext cx="9179799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254073"/>
            <a:ext cx="8099822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1323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373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31220"/>
            <a:ext cx="2328699" cy="6863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31220"/>
            <a:ext cx="6851100" cy="686388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180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7;p17">
            <a:extLst>
              <a:ext uri="{FF2B5EF4-FFF2-40B4-BE49-F238E27FC236}">
                <a16:creationId xmlns:a16="http://schemas.microsoft.com/office/drawing/2014/main" id="{22374195-948C-4E9E-94C8-C31CA2427DBF}"/>
              </a:ext>
            </a:extLst>
          </p:cNvPr>
          <p:cNvPicPr preferRelativeResize="0"/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3" r="5257"/>
          <a:stretch/>
        </p:blipFill>
        <p:spPr>
          <a:xfrm>
            <a:off x="0" y="1"/>
            <a:ext cx="10799763" cy="80994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9;p17">
            <a:extLst>
              <a:ext uri="{FF2B5EF4-FFF2-40B4-BE49-F238E27FC236}">
                <a16:creationId xmlns:a16="http://schemas.microsoft.com/office/drawing/2014/main" id="{8444B106-1316-4CB5-B1D0-8D195D0AC7C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570906" y="5972051"/>
            <a:ext cx="348806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269991" marR="0" lvl="0" indent="-134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icrosoft JhengHei"/>
              <a:buNone/>
              <a:defRPr sz="2600" b="0" i="0" u="none" strike="noStrike" cap="none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Microsoft JhengHei"/>
              </a:defRPr>
            </a:lvl1pPr>
            <a:lvl2pPr marL="539980" marR="0" lvl="1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809971" marR="0" lvl="2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079961" marR="0" lvl="3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1349950" marR="0" lvl="4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1619941" marR="0" lvl="5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1889930" marR="0" lvl="6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2159921" marR="0" lvl="7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2429911" marR="0" lvl="8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 dirty="0"/>
          </a:p>
        </p:txBody>
      </p:sp>
      <p:sp>
        <p:nvSpPr>
          <p:cNvPr id="5" name="Google Shape;10;p17">
            <a:extLst>
              <a:ext uri="{FF2B5EF4-FFF2-40B4-BE49-F238E27FC236}">
                <a16:creationId xmlns:a16="http://schemas.microsoft.com/office/drawing/2014/main" id="{E6C05558-5F54-4CB3-91E0-01D864C222D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570906" y="6519205"/>
            <a:ext cx="348806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269991" marR="0" lvl="0" indent="-134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600" b="0" i="0" u="none" strike="noStrike" cap="none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539980" marR="0" lvl="1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809971" marR="0" lvl="2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079961" marR="0" lvl="3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1349950" marR="0" lvl="4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1619941" marR="0" lvl="5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1889930" marR="0" lvl="6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2159921" marR="0" lvl="7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2429911" marR="0" lvl="8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 dirty="0"/>
          </a:p>
        </p:txBody>
      </p:sp>
      <p:sp>
        <p:nvSpPr>
          <p:cNvPr id="6" name="Google Shape;11;p17">
            <a:extLst>
              <a:ext uri="{FF2B5EF4-FFF2-40B4-BE49-F238E27FC236}">
                <a16:creationId xmlns:a16="http://schemas.microsoft.com/office/drawing/2014/main" id="{B159654A-F99A-4FA4-A713-A366CAE356C3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4550797" y="4262414"/>
            <a:ext cx="5604366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269991" marR="0" lvl="0" indent="-134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7200"/>
              <a:buFont typeface="Microsoft JhengHei"/>
              <a:buNone/>
              <a:defRPr sz="5000" b="1" i="0" u="none" strike="noStrike" cap="none">
                <a:solidFill>
                  <a:srgbClr val="4B49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Microsoft JhengHei"/>
              </a:defRPr>
            </a:lvl1pPr>
            <a:lvl2pPr marL="539980" marR="0" lvl="1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809971" marR="0" lvl="2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079961" marR="0" lvl="3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1349950" marR="0" lvl="4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1619941" marR="0" lvl="5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1889930" marR="0" lvl="6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2159921" marR="0" lvl="7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2429911" marR="0" lvl="8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0B82810-CE97-4E5D-8FF5-2AE5829DEA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855" y="33529"/>
            <a:ext cx="4672652" cy="287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內頁樣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 userDrawn="1"/>
        </p:nvGrpSpPr>
        <p:grpSpPr>
          <a:xfrm>
            <a:off x="464" y="5"/>
            <a:ext cx="10796435" cy="8099423"/>
            <a:chOff x="464" y="5"/>
            <a:chExt cx="10796435" cy="8099423"/>
          </a:xfrm>
        </p:grpSpPr>
        <p:pic>
          <p:nvPicPr>
            <p:cNvPr id="3" name="Google Shape;24;p21">
              <a:extLst>
                <a:ext uri="{FF2B5EF4-FFF2-40B4-BE49-F238E27FC236}">
                  <a16:creationId xmlns:a16="http://schemas.microsoft.com/office/drawing/2014/main" id="{5389C89C-8317-4B6A-A24A-D22A1B1D26C4}"/>
                </a:ext>
              </a:extLst>
            </p:cNvPr>
            <p:cNvPicPr preferRelativeResize="0"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4" y="5"/>
              <a:ext cx="10796435" cy="80994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圖片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3129" y="7823315"/>
              <a:ext cx="1847834" cy="205772"/>
            </a:xfrm>
            <a:prstGeom prst="rect">
              <a:avLst/>
            </a:prstGeom>
          </p:spPr>
        </p:pic>
      </p:grpSp>
      <p:sp>
        <p:nvSpPr>
          <p:cNvPr id="5" name="Google Shape;27;p21">
            <a:extLst>
              <a:ext uri="{FF2B5EF4-FFF2-40B4-BE49-F238E27FC236}">
                <a16:creationId xmlns:a16="http://schemas.microsoft.com/office/drawing/2014/main" id="{280B6644-C9A9-4B32-9401-4ACB3F74B7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0380" y="2091169"/>
            <a:ext cx="9679006" cy="523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69991" marR="0" lvl="0" indent="-1349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2000"/>
              <a:buFont typeface="Microsoft JhengHei"/>
              <a:buNone/>
              <a:defRPr sz="2400" b="0" i="0" u="none" strike="noStrike" cap="none">
                <a:solidFill>
                  <a:srgbClr val="4B49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Microsoft JhengHei"/>
              </a:defRPr>
            </a:lvl1pPr>
            <a:lvl2pPr marL="539980" marR="0" lvl="1" indent="-134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None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809971" marR="0" lvl="2" indent="-134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None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079961" marR="0" lvl="3" indent="-134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None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1349950" marR="0" lvl="4" indent="-134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None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1619941" marR="0" lvl="5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1889930" marR="0" lvl="6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2159921" marR="0" lvl="7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2429911" marR="0" lvl="8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 dirty="0"/>
          </a:p>
        </p:txBody>
      </p:sp>
      <p:sp>
        <p:nvSpPr>
          <p:cNvPr id="6" name="Google Shape;28;p21">
            <a:extLst>
              <a:ext uri="{FF2B5EF4-FFF2-40B4-BE49-F238E27FC236}">
                <a16:creationId xmlns:a16="http://schemas.microsoft.com/office/drawing/2014/main" id="{554E8173-285D-4DF2-8193-C42051EBAD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60278" y="1506215"/>
            <a:ext cx="9679006" cy="49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69991" marR="0" lvl="0" indent="-134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None/>
              <a:defRPr sz="2800" b="1" i="0" u="none" strike="noStrike" cap="none">
                <a:solidFill>
                  <a:srgbClr val="4B49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Microsoft JhengHei"/>
              </a:defRPr>
            </a:lvl1pPr>
            <a:lvl2pPr marL="539980" marR="0" lvl="1" indent="-134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None/>
              <a:defRPr sz="2363" b="1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809971" marR="0" lvl="2" indent="-134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None/>
              <a:defRPr sz="2363" b="1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079961" marR="0" lvl="3" indent="-134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None/>
              <a:defRPr sz="2363" b="1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1349950" marR="0" lvl="4" indent="-134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None/>
              <a:defRPr sz="2363" b="1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1619941" marR="0" lvl="5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1889930" marR="0" lvl="6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2159921" marR="0" lvl="7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2429911" marR="0" lvl="8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 dirty="0"/>
          </a:p>
        </p:txBody>
      </p:sp>
      <p:sp>
        <p:nvSpPr>
          <p:cNvPr id="7" name="Google Shape;29;p21">
            <a:extLst>
              <a:ext uri="{FF2B5EF4-FFF2-40B4-BE49-F238E27FC236}">
                <a16:creationId xmlns:a16="http://schemas.microsoft.com/office/drawing/2014/main" id="{266CDCF6-9D42-460B-9D30-36676839883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60278" y="623227"/>
            <a:ext cx="9679006" cy="698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69991" marR="0" lvl="0" indent="-134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9000"/>
              <a:buFont typeface="Microsoft JhengHei"/>
              <a:buNone/>
              <a:defRPr sz="4800" b="1" i="0" u="none" strike="noStrike" cap="none">
                <a:solidFill>
                  <a:srgbClr val="4B494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Microsoft JhengHei"/>
              </a:defRPr>
            </a:lvl1pPr>
            <a:lvl2pPr marL="539980" marR="0" lvl="1" indent="-134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None/>
              <a:defRPr sz="2363" b="1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809971" marR="0" lvl="2" indent="-134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None/>
              <a:defRPr sz="2363" b="1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079961" marR="0" lvl="3" indent="-134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None/>
              <a:defRPr sz="2363" b="1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1349950" marR="0" lvl="4" indent="-134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None/>
              <a:defRPr sz="2363" b="1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1619941" marR="0" lvl="5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1889930" marR="0" lvl="6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2159921" marR="0" lvl="7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2429911" marR="0" lvl="8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 dirty="0"/>
          </a:p>
        </p:txBody>
      </p:sp>
      <p:sp>
        <p:nvSpPr>
          <p:cNvPr id="8" name="Google Shape;33;p22">
            <a:extLst>
              <a:ext uri="{FF2B5EF4-FFF2-40B4-BE49-F238E27FC236}">
                <a16:creationId xmlns:a16="http://schemas.microsoft.com/office/drawing/2014/main" id="{F227F12D-E1C7-4CC1-ADFE-145595D9E4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09729" y="7779784"/>
            <a:ext cx="2177904" cy="31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1181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1181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1181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1181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1181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1181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1181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1181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5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1;p25">
            <a:extLst>
              <a:ext uri="{FF2B5EF4-FFF2-40B4-BE49-F238E27FC236}">
                <a16:creationId xmlns:a16="http://schemas.microsoft.com/office/drawing/2014/main" id="{D4830B64-181B-4359-9950-9AFB7D096947}"/>
              </a:ext>
            </a:extLst>
          </p:cNvPr>
          <p:cNvPicPr preferRelativeResize="0"/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4" y="5"/>
            <a:ext cx="10796435" cy="80994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25">
            <a:extLst>
              <a:ext uri="{FF2B5EF4-FFF2-40B4-BE49-F238E27FC236}">
                <a16:creationId xmlns:a16="http://schemas.microsoft.com/office/drawing/2014/main" id="{7F4CE508-A049-435F-A2FD-9F8BC7A077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0064" y="6010219"/>
            <a:ext cx="5594976" cy="89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69991" marR="0" lvl="0" indent="-134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F"/>
              </a:buClr>
              <a:buSzPts val="9000"/>
              <a:buFont typeface="Arial"/>
              <a:buNone/>
              <a:defRPr sz="5000" b="1" i="0" u="none" strike="noStrike" cap="none">
                <a:solidFill>
                  <a:srgbClr val="FEFDFF"/>
                </a:solidFill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defRPr>
            </a:lvl1pPr>
            <a:lvl2pPr marL="539980" marR="0" lvl="1" indent="-134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F"/>
              </a:buClr>
              <a:buSzPts val="9000"/>
              <a:buFont typeface="Microsoft JhengHei"/>
              <a:buNone/>
              <a:defRPr sz="4252" b="1" i="0" u="none" strike="noStrike" cap="none">
                <a:solidFill>
                  <a:srgbClr val="FEFD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809971" marR="0" lvl="2" indent="-134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F"/>
              </a:buClr>
              <a:buSzPts val="9000"/>
              <a:buFont typeface="Microsoft JhengHei"/>
              <a:buNone/>
              <a:defRPr sz="4252" b="1" i="0" u="none" strike="noStrike" cap="none">
                <a:solidFill>
                  <a:srgbClr val="FEFD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079961" marR="0" lvl="3" indent="-134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F"/>
              </a:buClr>
              <a:buSzPts val="9000"/>
              <a:buFont typeface="Microsoft JhengHei"/>
              <a:buNone/>
              <a:defRPr sz="4252" b="1" i="0" u="none" strike="noStrike" cap="none">
                <a:solidFill>
                  <a:srgbClr val="FEFD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1349950" marR="0" lvl="4" indent="-134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F"/>
              </a:buClr>
              <a:buSzPts val="9000"/>
              <a:buFont typeface="Microsoft JhengHei"/>
              <a:buNone/>
              <a:defRPr sz="4252" b="1" i="0" u="none" strike="noStrike" cap="none">
                <a:solidFill>
                  <a:srgbClr val="FEFD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1619941" marR="0" lvl="5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1889930" marR="0" lvl="6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2159921" marR="0" lvl="7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2429911" marR="0" lvl="8" indent="-32248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948"/>
              </a:buClr>
              <a:buSzPts val="5000"/>
              <a:buFont typeface="Microsoft JhengHei"/>
              <a:buChar char="•"/>
              <a:defRPr sz="2363" b="0" i="0" u="none" strike="noStrike" cap="none">
                <a:solidFill>
                  <a:srgbClr val="4B494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B82810-CE97-4E5D-8FF5-2AE5829DEA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855" y="33529"/>
            <a:ext cx="4672652" cy="287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75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021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019234"/>
            <a:ext cx="9314796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5420242"/>
            <a:ext cx="9314796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/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340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156097"/>
            <a:ext cx="4589899" cy="513901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156097"/>
            <a:ext cx="4589899" cy="513901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208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31221"/>
            <a:ext cx="9314796" cy="156551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985485"/>
            <a:ext cx="456880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958540"/>
            <a:ext cx="4568805" cy="435156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985485"/>
            <a:ext cx="459130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958540"/>
            <a:ext cx="4591306" cy="435156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909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738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36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39962"/>
            <a:ext cx="3483205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166169"/>
            <a:ext cx="5467380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429828"/>
            <a:ext cx="3483205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693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39962"/>
            <a:ext cx="3483205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166169"/>
            <a:ext cx="5467380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429828"/>
            <a:ext cx="3483205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604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31221"/>
            <a:ext cx="9314796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156097"/>
            <a:ext cx="9314796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7506969"/>
            <a:ext cx="2429947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7506969"/>
            <a:ext cx="3644920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7506969"/>
            <a:ext cx="2429947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2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7" r:id="rId13"/>
    <p:sldLayoutId id="2147483691" r:id="rId14"/>
  </p:sldLayoutIdLst>
  <p:hf hdr="0" ftr="0" dt="0"/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CEBAB7D-6BD2-4591-96E6-E1592EB1C4E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TW" altLang="en-US" dirty="0" smtClean="0"/>
              <a:t>商品研發部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655868-2536-4B78-8782-D0A1521C4CB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TW" dirty="0" smtClean="0"/>
              <a:t>2024/05/16  </a:t>
            </a:r>
            <a:endParaRPr lang="en-US" alt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F4B0A3-1D92-4435-80D6-39C2EC488A3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297365" y="4241339"/>
            <a:ext cx="7502398" cy="923289"/>
          </a:xfrm>
        </p:spPr>
        <p:txBody>
          <a:bodyPr/>
          <a:lstStyle/>
          <a:p>
            <a:pPr algn="ctr"/>
            <a:r>
              <a:rPr lang="en-US" altLang="zh-TW" sz="5400" dirty="0" smtClean="0"/>
              <a:t>MS</a:t>
            </a:r>
            <a:r>
              <a:rPr lang="zh-TW" altLang="en-US" sz="5400" dirty="0" smtClean="0"/>
              <a:t> </a:t>
            </a:r>
            <a:r>
              <a:rPr lang="en-US" altLang="zh-TW" sz="5400" dirty="0" smtClean="0"/>
              <a:t>SQL</a:t>
            </a:r>
            <a:r>
              <a:rPr lang="zh-TW" altLang="en-US" sz="5400" dirty="0" smtClean="0"/>
              <a:t> </a:t>
            </a:r>
            <a:r>
              <a:rPr lang="en-US" altLang="zh-TW" sz="5400" dirty="0" smtClean="0"/>
              <a:t>&amp;</a:t>
            </a:r>
            <a:r>
              <a:rPr lang="zh-TW" altLang="en-US" sz="5400" dirty="0" smtClean="0"/>
              <a:t> </a:t>
            </a:r>
            <a:r>
              <a:rPr lang="en-US" altLang="zh-TW" sz="5400" dirty="0" smtClean="0"/>
              <a:t>SRSS</a:t>
            </a:r>
            <a:r>
              <a:rPr lang="zh-TW" altLang="en-US" sz="5400" dirty="0" smtClean="0"/>
              <a:t>開發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696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3"/>
          </p:nvPr>
        </p:nvSpPr>
        <p:spPr>
          <a:xfrm>
            <a:off x="560278" y="271547"/>
            <a:ext cx="9679006" cy="698310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SRSS</a:t>
            </a:r>
            <a:r>
              <a:rPr lang="zh-TW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報表設計</a:t>
            </a:r>
          </a:p>
          <a:p>
            <a:endParaRPr lang="zh-TW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1" y="1099225"/>
            <a:ext cx="10542792" cy="65175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132323" y="4834647"/>
            <a:ext cx="2577830" cy="2363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左箭號 5"/>
          <p:cNvSpPr/>
          <p:nvPr/>
        </p:nvSpPr>
        <p:spPr>
          <a:xfrm>
            <a:off x="7636213" y="5841459"/>
            <a:ext cx="282102" cy="35019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55" y="1931143"/>
            <a:ext cx="4400550" cy="52673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9" name="矩形 8"/>
          <p:cNvSpPr/>
          <p:nvPr/>
        </p:nvSpPr>
        <p:spPr>
          <a:xfrm>
            <a:off x="3021655" y="3375497"/>
            <a:ext cx="4400550" cy="39883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021655" y="5206615"/>
            <a:ext cx="4400550" cy="3988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309729" y="2762655"/>
            <a:ext cx="1760331" cy="646331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rgbClr val="0000FF"/>
                </a:solidFill>
              </a:rPr>
              <a:t>EXCEL</a:t>
            </a:r>
            <a:endParaRPr lang="zh-TW" altLang="en-US" sz="3600" b="1" dirty="0">
              <a:solidFill>
                <a:srgbClr val="0000FF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09728" y="4560284"/>
            <a:ext cx="1760331" cy="646331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chemeClr val="accent2"/>
                </a:solidFill>
              </a:rPr>
              <a:t>PDF</a:t>
            </a:r>
            <a:endParaRPr lang="zh-TW" alt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3"/>
          </p:nvPr>
        </p:nvSpPr>
        <p:spPr>
          <a:xfrm>
            <a:off x="560278" y="271547"/>
            <a:ext cx="9679006" cy="698310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SRSS</a:t>
            </a:r>
            <a:r>
              <a:rPr lang="zh-TW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報表設計</a:t>
            </a:r>
          </a:p>
          <a:p>
            <a:endParaRPr lang="zh-TW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311" t="-92" r="-1"/>
          <a:stretch/>
        </p:blipFill>
        <p:spPr>
          <a:xfrm>
            <a:off x="39390" y="1348064"/>
            <a:ext cx="10670763" cy="60535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563" y="1530552"/>
            <a:ext cx="4410075" cy="5057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直線單箭頭接點 12"/>
          <p:cNvCxnSpPr/>
          <p:nvPr/>
        </p:nvCxnSpPr>
        <p:spPr>
          <a:xfrm flipH="1" flipV="1">
            <a:off x="6935821" y="5749047"/>
            <a:ext cx="2120630" cy="9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056451" y="5680953"/>
            <a:ext cx="1429966" cy="272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445540" y="5593404"/>
            <a:ext cx="2490281" cy="4766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294761" y="5356404"/>
            <a:ext cx="30155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247902" y="5902671"/>
            <a:ext cx="30155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7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3"/>
          </p:nvPr>
        </p:nvSpPr>
        <p:spPr>
          <a:xfrm>
            <a:off x="560278" y="271547"/>
            <a:ext cx="9679006" cy="698310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SRSS</a:t>
            </a:r>
            <a:r>
              <a:rPr lang="zh-TW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報表設計</a:t>
            </a:r>
          </a:p>
          <a:p>
            <a:endParaRPr lang="zh-TW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98838" y="2179568"/>
            <a:ext cx="10382133" cy="5371075"/>
            <a:chOff x="201561" y="1177620"/>
            <a:chExt cx="10382133" cy="5371075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561" y="1177620"/>
              <a:ext cx="10382133" cy="5371075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5107021" y="5924145"/>
              <a:ext cx="4075890" cy="3404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298838" y="1303506"/>
            <a:ext cx="360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http://PROD-FSA-EADB:80/Reports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510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3"/>
          </p:nvPr>
        </p:nvSpPr>
        <p:spPr>
          <a:xfrm>
            <a:off x="560278" y="271547"/>
            <a:ext cx="9679006" cy="698310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SRSS</a:t>
            </a:r>
            <a:r>
              <a:rPr lang="zh-TW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報表設計</a:t>
            </a:r>
          </a:p>
          <a:p>
            <a:endParaRPr lang="zh-TW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01" y="1076088"/>
            <a:ext cx="82867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3"/>
          </p:nvPr>
        </p:nvSpPr>
        <p:spPr>
          <a:xfrm>
            <a:off x="560278" y="271547"/>
            <a:ext cx="9679006" cy="698310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SRSS</a:t>
            </a:r>
            <a:r>
              <a:rPr lang="zh-TW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報表設計</a:t>
            </a:r>
          </a:p>
          <a:p>
            <a:endParaRPr lang="zh-TW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0" y="1047816"/>
            <a:ext cx="6361173" cy="54006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327" y="1047816"/>
            <a:ext cx="4019550" cy="673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012280"/>
            <a:ext cx="206177" cy="607486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>
                  <a:alpha val="50000"/>
                </a:srgbClr>
              </a:gs>
              <a:gs pos="83000">
                <a:srgbClr val="FF0000"/>
              </a:gs>
              <a:gs pos="100000">
                <a:srgbClr val="FF0000"/>
              </a:gs>
            </a:gsLst>
            <a:lin ang="5400000" scaled="1"/>
          </a:gra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94"/>
          </a:p>
        </p:txBody>
      </p:sp>
      <p:pic>
        <p:nvPicPr>
          <p:cNvPr id="1026" name="圖片 1" descr="cid:image001.png@01D803EC.8B4C05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931" y="6486827"/>
            <a:ext cx="1071364" cy="54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32422" y="1142112"/>
            <a:ext cx="3850734" cy="63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543" b="1" u="sng" dirty="0">
                <a:solidFill>
                  <a:srgbClr val="808080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SQL_</a:t>
            </a:r>
            <a:r>
              <a:rPr lang="zh-TW" altLang="en-US" sz="3543" b="1" u="sng" dirty="0">
                <a:solidFill>
                  <a:srgbClr val="808080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每日業績速</a:t>
            </a:r>
            <a:r>
              <a:rPr lang="zh-TW" altLang="en-US" sz="3543" b="1" u="sng" dirty="0" smtClean="0">
                <a:solidFill>
                  <a:srgbClr val="808080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報</a:t>
            </a:r>
            <a:endParaRPr lang="zh-TW" altLang="en-US" sz="3543" dirty="0"/>
          </a:p>
        </p:txBody>
      </p:sp>
      <p:sp>
        <p:nvSpPr>
          <p:cNvPr id="3" name="文字方塊 2"/>
          <p:cNvSpPr txBox="1"/>
          <p:nvPr/>
        </p:nvSpPr>
        <p:spPr>
          <a:xfrm>
            <a:off x="455737" y="2484974"/>
            <a:ext cx="9741877" cy="416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3741" indent="-303741">
              <a:spcBef>
                <a:spcPts val="531"/>
              </a:spcBef>
              <a:spcAft>
                <a:spcPts val="531"/>
              </a:spcAft>
              <a:buFont typeface="+mj-lt"/>
              <a:buAutoNum type="arabicPeriod"/>
            </a:pPr>
            <a:r>
              <a:rPr lang="zh-TW" altLang="en-US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每日</a:t>
            </a:r>
            <a:r>
              <a:rPr lang="en-US" altLang="zh-TW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06:00</a:t>
            </a:r>
            <a:r>
              <a:rPr lang="zh-TW" altLang="en-US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AS400</a:t>
            </a:r>
            <a:r>
              <a:rPr lang="zh-TW" altLang="en-US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Trinity</a:t>
            </a:r>
          </a:p>
          <a:p>
            <a:pPr marL="303741" indent="-303741">
              <a:spcBef>
                <a:spcPts val="531"/>
              </a:spcBef>
              <a:spcAft>
                <a:spcPts val="531"/>
              </a:spcAft>
              <a:buFont typeface="+mj-lt"/>
              <a:buAutoNum type="arabicPeriod"/>
            </a:pPr>
            <a:r>
              <a:rPr lang="zh-TW" altLang="en-US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每日</a:t>
            </a:r>
            <a:r>
              <a:rPr lang="en-US" altLang="zh-TW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06:05</a:t>
            </a:r>
            <a:r>
              <a:rPr lang="zh-TW" altLang="en-US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Trinity</a:t>
            </a:r>
            <a:r>
              <a:rPr lang="zh-TW" altLang="en-US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</a:p>
          <a:p>
            <a:pPr marL="303741" indent="-303741">
              <a:spcBef>
                <a:spcPts val="531"/>
              </a:spcBef>
              <a:spcAft>
                <a:spcPts val="531"/>
              </a:spcAft>
              <a:buFont typeface="+mj-lt"/>
              <a:buAutoNum type="arabicPeriod"/>
            </a:pPr>
            <a:r>
              <a:rPr lang="zh-TW" altLang="en-US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每日</a:t>
            </a:r>
            <a:r>
              <a:rPr lang="en-US" altLang="zh-TW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06:10</a:t>
            </a:r>
            <a:r>
              <a:rPr lang="zh-TW" altLang="en-US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</a:t>
            </a:r>
            <a:r>
              <a:rPr lang="en-US" altLang="zh-TW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  <a:endParaRPr lang="en-US" altLang="zh-TW" sz="2126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03741" indent="-303741">
              <a:spcBef>
                <a:spcPts val="531"/>
              </a:spcBef>
              <a:spcAft>
                <a:spcPts val="531"/>
              </a:spcAft>
              <a:buFont typeface="+mj-lt"/>
              <a:buAutoNum type="arabicPeriod"/>
            </a:pPr>
            <a:r>
              <a:rPr lang="zh-TW" altLang="en-US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每日</a:t>
            </a:r>
            <a:r>
              <a:rPr lang="en-US" altLang="zh-TW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06:15</a:t>
            </a:r>
            <a:r>
              <a:rPr lang="zh-TW" altLang="en-US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開始保收速報排程</a:t>
            </a:r>
          </a:p>
          <a:p>
            <a:pPr marL="303741" indent="-303741">
              <a:spcBef>
                <a:spcPts val="531"/>
              </a:spcBef>
              <a:spcAft>
                <a:spcPts val="531"/>
              </a:spcAft>
              <a:buFont typeface="+mj-lt"/>
              <a:buAutoNum type="arabicPeriod"/>
            </a:pPr>
            <a:r>
              <a:rPr lang="zh-TW" altLang="en-US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每日</a:t>
            </a:r>
            <a:r>
              <a:rPr lang="en-US" altLang="zh-TW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06:30</a:t>
            </a:r>
            <a:r>
              <a:rPr lang="zh-TW" altLang="en-US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寄信  </a:t>
            </a:r>
            <a:endParaRPr lang="en-US" altLang="zh-TW" sz="2126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spcBef>
                <a:spcPts val="531"/>
              </a:spcBef>
              <a:spcAft>
                <a:spcPts val="531"/>
              </a:spcAft>
            </a:pPr>
            <a:r>
              <a:rPr lang="zh-TW" altLang="en-US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因</a:t>
            </a:r>
            <a:r>
              <a:rPr lang="en-US" altLang="zh-TW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SSRS</a:t>
            </a:r>
            <a:r>
              <a:rPr lang="zh-TW" altLang="en-US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生成報表需時間，故寄信時點需延後。</a:t>
            </a:r>
            <a:endParaRPr lang="en-US" altLang="zh-TW" sz="2126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03741" indent="-303741">
              <a:spcBef>
                <a:spcPts val="531"/>
              </a:spcBef>
              <a:spcAft>
                <a:spcPts val="531"/>
              </a:spcAft>
              <a:buFont typeface="+mj-lt"/>
              <a:buAutoNum type="arabicPeriod"/>
            </a:pPr>
            <a:r>
              <a:rPr lang="en-US" altLang="zh-TW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outlook email</a:t>
            </a:r>
            <a:r>
              <a:rPr lang="zh-TW" altLang="en-US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設定轉發給群組 </a:t>
            </a:r>
            <a:endParaRPr lang="en-US" altLang="zh-TW" sz="2126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spcBef>
                <a:spcPts val="531"/>
              </a:spcBef>
              <a:spcAft>
                <a:spcPts val="531"/>
              </a:spcAft>
            </a:pPr>
            <a:r>
              <a:rPr lang="zh-TW" altLang="en-US" sz="2126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因卡公司系統限制，不讓組織外部的人員以電子郵件傳送群組</a:t>
            </a:r>
          </a:p>
          <a:p>
            <a:pPr marL="303741" indent="-303741">
              <a:buFont typeface="+mj-lt"/>
              <a:buAutoNum type="arabicPeriod"/>
            </a:pPr>
            <a:endParaRPr lang="en-US" altLang="zh-TW" sz="1594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594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7628" y="1829624"/>
            <a:ext cx="2636124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35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速報作業流程</a:t>
            </a:r>
          </a:p>
        </p:txBody>
      </p:sp>
    </p:spTree>
    <p:extLst>
      <p:ext uri="{BB962C8B-B14F-4D97-AF65-F5344CB8AC3E}">
        <p14:creationId xmlns:p14="http://schemas.microsoft.com/office/powerpoint/2010/main" val="27753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012280"/>
            <a:ext cx="206177" cy="607486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>
                  <a:alpha val="50000"/>
                </a:srgbClr>
              </a:gs>
              <a:gs pos="83000">
                <a:srgbClr val="FF0000"/>
              </a:gs>
              <a:gs pos="100000">
                <a:srgbClr val="FF0000"/>
              </a:gs>
            </a:gsLst>
            <a:lin ang="5400000" scaled="1"/>
          </a:gra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94"/>
          </a:p>
        </p:txBody>
      </p:sp>
      <p:pic>
        <p:nvPicPr>
          <p:cNvPr id="1026" name="圖片 1" descr="cid:image001.png@01D803EC.8B4C05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931" y="6486827"/>
            <a:ext cx="1071364" cy="54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32423" y="1142112"/>
            <a:ext cx="6502357" cy="63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543" b="1" u="sng" dirty="0">
                <a:solidFill>
                  <a:srgbClr val="808080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SQL_</a:t>
            </a:r>
            <a:r>
              <a:rPr lang="zh-TW" altLang="en-US" sz="3543" b="1" u="sng" dirty="0">
                <a:solidFill>
                  <a:srgbClr val="808080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每日業績速報</a:t>
            </a:r>
            <a:r>
              <a:rPr lang="en-US" altLang="zh-TW" sz="3543" b="1" u="sng" dirty="0">
                <a:solidFill>
                  <a:srgbClr val="808080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_Server Agent</a:t>
            </a:r>
            <a:endParaRPr lang="zh-TW" altLang="en-US" sz="3543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7628" y="1829624"/>
            <a:ext cx="4116182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35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設定自動速報作業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9" y="3619541"/>
            <a:ext cx="2767439" cy="26071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262" y="1829624"/>
            <a:ext cx="5205559" cy="458744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61" y="2441359"/>
            <a:ext cx="3676067" cy="834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08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012280"/>
            <a:ext cx="206177" cy="607486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>
                  <a:alpha val="50000"/>
                </a:srgbClr>
              </a:gs>
              <a:gs pos="83000">
                <a:srgbClr val="FF0000"/>
              </a:gs>
              <a:gs pos="100000">
                <a:srgbClr val="FF0000"/>
              </a:gs>
            </a:gsLst>
            <a:lin ang="5400000" scaled="1"/>
          </a:gra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94"/>
          </a:p>
        </p:txBody>
      </p:sp>
      <p:pic>
        <p:nvPicPr>
          <p:cNvPr id="1026" name="圖片 1" descr="cid:image001.png@01D803EC.8B4C05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931" y="6486827"/>
            <a:ext cx="1071364" cy="54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32423" y="1142112"/>
            <a:ext cx="6502357" cy="63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543" b="1" u="sng" dirty="0">
                <a:solidFill>
                  <a:srgbClr val="808080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SQL_</a:t>
            </a:r>
            <a:r>
              <a:rPr lang="zh-TW" altLang="en-US" sz="3543" b="1" u="sng" dirty="0">
                <a:solidFill>
                  <a:srgbClr val="808080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每日業績速報</a:t>
            </a:r>
            <a:r>
              <a:rPr lang="en-US" altLang="zh-TW" sz="3543" b="1" u="sng" dirty="0">
                <a:solidFill>
                  <a:srgbClr val="808080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_Server Agent</a:t>
            </a:r>
            <a:endParaRPr lang="zh-TW" altLang="en-US" sz="3543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57" y="1813793"/>
            <a:ext cx="5154309" cy="43087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276" y="1813792"/>
            <a:ext cx="4909307" cy="430873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730417" y="5562906"/>
            <a:ext cx="942525" cy="2209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94"/>
          </a:p>
        </p:txBody>
      </p:sp>
    </p:spTree>
    <p:extLst>
      <p:ext uri="{BB962C8B-B14F-4D97-AF65-F5344CB8AC3E}">
        <p14:creationId xmlns:p14="http://schemas.microsoft.com/office/powerpoint/2010/main" val="11899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012280"/>
            <a:ext cx="206177" cy="607486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>
                  <a:alpha val="50000"/>
                </a:srgbClr>
              </a:gs>
              <a:gs pos="83000">
                <a:srgbClr val="FF0000"/>
              </a:gs>
              <a:gs pos="100000">
                <a:srgbClr val="FF0000"/>
              </a:gs>
            </a:gsLst>
            <a:lin ang="5400000" scaled="1"/>
          </a:gra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94"/>
          </a:p>
        </p:txBody>
      </p:sp>
      <p:pic>
        <p:nvPicPr>
          <p:cNvPr id="1026" name="圖片 1" descr="cid:image001.png@01D803EC.8B4C05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931" y="6486827"/>
            <a:ext cx="1071364" cy="54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32423" y="1142112"/>
            <a:ext cx="6502357" cy="63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543" b="1" u="sng" dirty="0">
                <a:solidFill>
                  <a:srgbClr val="808080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SQL_</a:t>
            </a:r>
            <a:r>
              <a:rPr lang="zh-TW" altLang="en-US" sz="3543" b="1" u="sng" dirty="0">
                <a:solidFill>
                  <a:srgbClr val="808080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每日業績速報</a:t>
            </a:r>
            <a:r>
              <a:rPr lang="en-US" altLang="zh-TW" sz="3543" b="1" u="sng" dirty="0">
                <a:solidFill>
                  <a:srgbClr val="808080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_Server Agent</a:t>
            </a:r>
            <a:endParaRPr lang="zh-TW" altLang="en-US" sz="3543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58" y="1896509"/>
            <a:ext cx="5075008" cy="43217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454" y="1888840"/>
            <a:ext cx="5076337" cy="432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012280"/>
            <a:ext cx="206177" cy="607486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>
                  <a:alpha val="50000"/>
                </a:srgbClr>
              </a:gs>
              <a:gs pos="83000">
                <a:srgbClr val="FF0000"/>
              </a:gs>
              <a:gs pos="100000">
                <a:srgbClr val="FF0000"/>
              </a:gs>
            </a:gsLst>
            <a:lin ang="5400000" scaled="1"/>
          </a:gra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94"/>
          </a:p>
        </p:txBody>
      </p:sp>
      <p:pic>
        <p:nvPicPr>
          <p:cNvPr id="1026" name="圖片 1" descr="cid:image001.png@01D803EC.8B4C05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931" y="6486827"/>
            <a:ext cx="1071364" cy="54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62" y="0"/>
            <a:ext cx="10488201" cy="362522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27" y="3861881"/>
            <a:ext cx="523348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3"/>
          </p:nvPr>
        </p:nvSpPr>
        <p:spPr>
          <a:xfrm>
            <a:off x="560278" y="271547"/>
            <a:ext cx="9679006" cy="698310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架構</a:t>
            </a:r>
            <a:r>
              <a:rPr lang="zh-TW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00" y="1189273"/>
            <a:ext cx="102584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1FA4BD0-0C3E-447C-B955-3D6201D57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07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3"/>
          </p:nvPr>
        </p:nvSpPr>
        <p:spPr>
          <a:xfrm>
            <a:off x="560278" y="271547"/>
            <a:ext cx="9679006" cy="69831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保收</a:t>
            </a:r>
            <a:r>
              <a:rPr lang="zh-TW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速</a:t>
            </a:r>
            <a:r>
              <a:rPr lang="zh-TW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報任務架構</a:t>
            </a:r>
            <a:endParaRPr lang="zh-TW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822925" y="1421122"/>
            <a:ext cx="9679006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資料導入</a:t>
            </a:r>
            <a:endParaRPr lang="en-US" altLang="zh-TW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TSQL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編寫</a:t>
            </a:r>
            <a:endParaRPr lang="en-US" altLang="zh-TW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SRSS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報表設計</a:t>
            </a:r>
            <a:endParaRPr lang="en-US" altLang="zh-TW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SRSS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報表部署</a:t>
            </a:r>
            <a:endParaRPr lang="en-US" altLang="zh-TW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任務時程規劃</a:t>
            </a:r>
            <a:endParaRPr lang="en-US" altLang="zh-TW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ServerAgent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en-US" altLang="zh-TW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24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3"/>
          </p:nvPr>
        </p:nvSpPr>
        <p:spPr>
          <a:xfrm>
            <a:off x="560278" y="271547"/>
            <a:ext cx="9679006" cy="69831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資訊需求</a:t>
            </a:r>
            <a:endParaRPr lang="zh-TW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09" y="1245139"/>
            <a:ext cx="10128554" cy="644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3"/>
          </p:nvPr>
        </p:nvSpPr>
        <p:spPr>
          <a:xfrm>
            <a:off x="560278" y="271547"/>
            <a:ext cx="9679006" cy="69831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TSQL</a:t>
            </a:r>
            <a:r>
              <a:rPr lang="zh-TW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編寫</a:t>
            </a:r>
            <a:endParaRPr lang="zh-TW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4383" y="1229799"/>
            <a:ext cx="8350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存程序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(Stored Procedure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預存</a:t>
            </a:r>
            <a:r>
              <a:rPr lang="zh-TW" altLang="en-US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程序能夠</a:t>
            </a:r>
            <a:r>
              <a:rPr lang="zh-TW" altLang="en-US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先存下一段</a:t>
            </a:r>
            <a:r>
              <a:rPr lang="en-US" altLang="zh-TW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的指令以便之後</a:t>
            </a:r>
            <a:r>
              <a:rPr lang="zh-TW" altLang="en-US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使用，</a:t>
            </a:r>
            <a:endParaRPr lang="en-US" altLang="zh-TW" sz="2400" b="1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有點類似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自訂函數。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7530" y="2574469"/>
            <a:ext cx="9658615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PROCEDURE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預存程序名稱 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endParaRPr lang="en-US" altLang="zh-TW" sz="24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BEGIN</a:t>
            </a:r>
          </a:p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/*</a:t>
            </a:r>
            <a:r>
              <a:rPr lang="zh-TW" altLang="en-US" sz="2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要預存的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指令*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</a:p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 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30" y="4288470"/>
            <a:ext cx="23145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3"/>
          </p:nvPr>
        </p:nvSpPr>
        <p:spPr>
          <a:xfrm>
            <a:off x="560278" y="271547"/>
            <a:ext cx="9679006" cy="698310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SRSS</a:t>
            </a:r>
            <a:r>
              <a:rPr lang="zh-TW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報表設計</a:t>
            </a:r>
          </a:p>
          <a:p>
            <a:endParaRPr lang="zh-TW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6" y="1138136"/>
            <a:ext cx="9822493" cy="650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8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3"/>
          </p:nvPr>
        </p:nvSpPr>
        <p:spPr>
          <a:xfrm>
            <a:off x="560278" y="271547"/>
            <a:ext cx="9679006" cy="698310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SRSS</a:t>
            </a:r>
            <a:r>
              <a:rPr lang="zh-TW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報表設計</a:t>
            </a:r>
          </a:p>
          <a:p>
            <a:endParaRPr lang="zh-TW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08" y="1216126"/>
            <a:ext cx="5972175" cy="43053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08" y="4549204"/>
            <a:ext cx="95440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3"/>
          </p:nvPr>
        </p:nvSpPr>
        <p:spPr>
          <a:xfrm>
            <a:off x="560278" y="271547"/>
            <a:ext cx="9679006" cy="698310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SRSS</a:t>
            </a:r>
            <a:r>
              <a:rPr lang="zh-TW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報表設計</a:t>
            </a:r>
          </a:p>
          <a:p>
            <a:endParaRPr lang="zh-TW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20" y="1188281"/>
            <a:ext cx="3152775" cy="418147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504" y="1188281"/>
            <a:ext cx="5362575" cy="4752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l="180" t="333" r="1"/>
          <a:stretch/>
        </p:blipFill>
        <p:spPr>
          <a:xfrm>
            <a:off x="560278" y="3735421"/>
            <a:ext cx="5601965" cy="3861881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4309729" y="1809345"/>
            <a:ext cx="408186" cy="389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8577856">
            <a:off x="6563642" y="4627124"/>
            <a:ext cx="408186" cy="389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934" y="5651770"/>
            <a:ext cx="4758756" cy="2036773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 rot="2110718">
            <a:off x="5234936" y="6023306"/>
            <a:ext cx="408186" cy="389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487633" y="6177064"/>
            <a:ext cx="2004614" cy="3160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82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3"/>
          </p:nvPr>
        </p:nvSpPr>
        <p:spPr>
          <a:xfrm>
            <a:off x="560278" y="271547"/>
            <a:ext cx="9679006" cy="698310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SRSS</a:t>
            </a:r>
            <a:r>
              <a:rPr lang="zh-TW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報表設計</a:t>
            </a:r>
          </a:p>
          <a:p>
            <a:endParaRPr lang="zh-TW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807" y="125871"/>
            <a:ext cx="2990850" cy="40767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392" y="484949"/>
            <a:ext cx="3790372" cy="109617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4"/>
          <a:srcRect l="283" t="640" r="685" b="576"/>
          <a:stretch/>
        </p:blipFill>
        <p:spPr>
          <a:xfrm>
            <a:off x="18057" y="1581122"/>
            <a:ext cx="3707060" cy="423452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5"/>
          <a:srcRect l="481" t="427" r="517" b="761"/>
          <a:stretch/>
        </p:blipFill>
        <p:spPr>
          <a:xfrm>
            <a:off x="3725117" y="1581122"/>
            <a:ext cx="4133258" cy="426673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6487633" y="888462"/>
            <a:ext cx="408186" cy="389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8131" y="3607676"/>
            <a:ext cx="4521633" cy="417210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57" y="6274657"/>
            <a:ext cx="5593404" cy="12366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向右箭號 20"/>
          <p:cNvSpPr/>
          <p:nvPr/>
        </p:nvSpPr>
        <p:spPr>
          <a:xfrm rot="10800000">
            <a:off x="5740703" y="6698414"/>
            <a:ext cx="408186" cy="389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4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8105</TotalTime>
  <Words>247</Words>
  <Application>Microsoft Office PowerPoint</Application>
  <PresentationFormat>自訂</PresentationFormat>
  <Paragraphs>63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微軟正黑體</vt:lpstr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Fwu Stephanie</dc:creator>
  <cp:lastModifiedBy>#45精算統計部-張晏瑜</cp:lastModifiedBy>
  <cp:revision>1111</cp:revision>
  <cp:lastPrinted>2024-05-15T09:47:14Z</cp:lastPrinted>
  <dcterms:created xsi:type="dcterms:W3CDTF">2020-10-14T03:27:17Z</dcterms:created>
  <dcterms:modified xsi:type="dcterms:W3CDTF">2024-05-16T07:57:02Z</dcterms:modified>
</cp:coreProperties>
</file>