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40000" cy="925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?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/>
      <a:lvl3pPr marL="1143000" indent="-228600" algn="l" defTabSz="914400" rtl="0" eaLnBrk="1" latinLnBrk="0" hangingPunct="1"/>
      <a:lvl4pPr marL="1600200" indent="-228600" algn="l" defTabSz="914400" rtl="0" eaLnBrk="1" latinLnBrk="0" hangingPunct="1"/>
      <a:lvl5pPr marL="2057400" indent="-228600" algn="l" defTabSz="914400" rtl="0" eaLnBrk="1" latinLnBrk="0" hangingPunct="1"/>
      <a:lvl6pPr marL="2514600" indent="-228600" algn="l" defTabSz="914400" rtl="0" eaLnBrk="1" latinLnBrk="0" hangingPunct="1"/>
      <a:lvl7pPr marL="2971800" indent="-228600" algn="l" defTabSz="914400" rtl="0" eaLnBrk="1" latinLnBrk="0" hangingPunct="1"/>
      <a:lvl8pPr marL="3429000" indent="-228600" algn="l" defTabSz="914400" rtl="0" eaLnBrk="1" latinLnBrk="0" hangingPunct="1"/>
      <a:lvl9pPr marL="3886200" indent="-228600" algn="l" defTabSz="914400" rtl="0" eaLnBrk="1" latinLnBrk="0" hangingPunct="1"/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line 0"/>
          <p:cNvSpPr/>
          <p:nvPr/>
        </p:nvSpPr>
        <p:spPr>
          <a:xfrm>
            <a:off x="719100" y="4357800"/>
            <a:ext cx="9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2" name="line 1"/>
          <p:cNvSpPr/>
          <p:nvPr/>
        </p:nvSpPr>
        <p:spPr>
          <a:xfrm>
            <a:off x="1619100" y="4357800"/>
            <a:ext cx="720000" cy="36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3" name="line 2"/>
          <p:cNvSpPr/>
          <p:nvPr/>
        </p:nvSpPr>
        <p:spPr>
          <a:xfrm>
            <a:off x="2339100" y="4717800"/>
            <a:ext cx="9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4" name="line 3"/>
          <p:cNvSpPr/>
          <p:nvPr/>
        </p:nvSpPr>
        <p:spPr>
          <a:xfrm>
            <a:off x="2069100" y="4454100"/>
            <a:ext cx="117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5" name="line 4"/>
          <p:cNvSpPr/>
          <p:nvPr/>
        </p:nvSpPr>
        <p:spPr>
          <a:xfrm>
            <a:off x="2160000" y="4537800"/>
            <a:ext cx="10791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6" name="line 5"/>
          <p:cNvSpPr/>
          <p:nvPr/>
        </p:nvSpPr>
        <p:spPr>
          <a:xfrm>
            <a:off x="2339100" y="4635000"/>
            <a:ext cx="90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7" name="line 6"/>
          <p:cNvSpPr/>
          <p:nvPr/>
        </p:nvSpPr>
        <p:spPr>
          <a:xfrm>
            <a:off x="3599100" y="4717800"/>
            <a:ext cx="9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8" name="line 7"/>
          <p:cNvSpPr/>
          <p:nvPr/>
        </p:nvSpPr>
        <p:spPr>
          <a:xfrm rot="21600000" flipV="1">
            <a:off x="4499100" y="4357800"/>
            <a:ext cx="720000" cy="36000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9" name="line 8"/>
          <p:cNvSpPr/>
          <p:nvPr/>
        </p:nvSpPr>
        <p:spPr>
          <a:xfrm>
            <a:off x="5219100" y="4357800"/>
            <a:ext cx="900000" cy="0"/>
          </a:xfrm>
          <a:prstGeom prst="line">
            <a:avLst/>
          </a:prstGeom>
          <a:noFill/>
          <a:ln w="144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0" name="line 9"/>
          <p:cNvSpPr/>
          <p:nvPr/>
        </p:nvSpPr>
        <p:spPr>
          <a:xfrm>
            <a:off x="4793400" y="4635000"/>
            <a:ext cx="117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1" name="line 10"/>
          <p:cNvSpPr/>
          <p:nvPr/>
        </p:nvSpPr>
        <p:spPr>
          <a:xfrm>
            <a:off x="4950000" y="4537800"/>
            <a:ext cx="10791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2" name="line 11"/>
          <p:cNvSpPr/>
          <p:nvPr/>
        </p:nvSpPr>
        <p:spPr>
          <a:xfrm>
            <a:off x="5161500" y="4454100"/>
            <a:ext cx="900000" cy="0"/>
          </a:xfrm>
          <a:prstGeom prst="line">
            <a:avLst/>
          </a:prstGeom>
          <a:noFill/>
          <a:ln w="3600" cap="flat" cmpd="sng">
            <a:solidFill>
              <a:srgbClr val="000000"/>
            </a:solidFill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90900" rIns="90900" tIns="45000" bIns="45000" wrap="square"/>
          <a:lstStyle/>
          <a:p>
            <a:pPr algn="ctr"/>
            <a:endParaRPr lang="en-US" altLang="ja-JP"/>
          </a:p>
        </p:txBody>
      </p:sp>
      <p:sp>
        <p:nvSpPr>
          <p:cNvPr id="13" name=""/>
          <p:cNvSpPr/>
          <p:nvPr/>
        </p:nvSpPr>
        <p:spPr>
          <a:xfrm>
            <a:off x="2013300" y="4085100"/>
            <a:ext cx="9639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外径の荒取り線</a:t>
            </a:r>
            <a:endParaRPr lang="en-US" altLang="ja-JP"/>
          </a:p>
        </p:txBody>
      </p:sp>
      <p:sp>
        <p:nvSpPr>
          <p:cNvPr id="14" name=""/>
          <p:cNvSpPr/>
          <p:nvPr/>
        </p:nvSpPr>
        <p:spPr>
          <a:xfrm>
            <a:off x="4683600" y="4814100"/>
            <a:ext cx="9639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800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内径の荒取り線</a:t>
            </a:r>
            <a:endParaRPr lang="en-US" altLang="ja-JP"/>
          </a:p>
        </p:txBody>
      </p:sp>
      <p:grpSp>
        <p:nvGrpSpPr>
          <p:cNvPr id="15" name="グループ化14"/>
          <p:cNvGrpSpPr/>
          <p:nvPr/>
        </p:nvGrpSpPr>
        <p:grpSpPr>
          <a:xfrm>
            <a:off x="3105000" y="4176900"/>
            <a:ext cx="81900" cy="225900"/>
            <a:chOff x="3105000" y="4176900"/>
            <a:chExt cx="81900" cy="225900"/>
          </a:xfrm>
        </p:grpSpPr>
        <p:sp>
          <p:nvSpPr>
            <p:cNvPr id="16" name="line 15"/>
            <p:cNvSpPr/>
            <p:nvPr/>
          </p:nvSpPr>
          <p:spPr>
            <a:xfrm>
              <a:off x="3146400" y="4176900"/>
              <a:ext cx="0" cy="2259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17" name="フリーフォーム16"/>
            <p:cNvSpPr/>
            <p:nvPr/>
          </p:nvSpPr>
          <p:spPr>
            <a:xfrm>
              <a:off x="3105000" y="4302900"/>
              <a:ext cx="81900" cy="99900"/>
            </a:xfrm>
            <a:custGeom>
              <a:pathLst>
                <a:path w="91" h="111">
                  <a:moveTo>
                    <a:pt x="0" y="0"/>
                  </a:moveTo>
                  <a:lnTo>
                    <a:pt x="46" y="111"/>
                  </a:lnTo>
                  <a:lnTo>
                    <a:pt x="91" y="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18" name="グループ化17"/>
          <p:cNvGrpSpPr/>
          <p:nvPr/>
        </p:nvGrpSpPr>
        <p:grpSpPr>
          <a:xfrm>
            <a:off x="5751000" y="4717800"/>
            <a:ext cx="81900" cy="188100"/>
            <a:chOff x="5751000" y="4717800"/>
            <a:chExt cx="81900" cy="188100"/>
          </a:xfrm>
        </p:grpSpPr>
        <p:sp>
          <p:nvSpPr>
            <p:cNvPr id="19" name="line 18"/>
            <p:cNvSpPr/>
            <p:nvPr/>
          </p:nvSpPr>
          <p:spPr>
            <a:xfrm>
              <a:off x="5792400" y="4717800"/>
              <a:ext cx="0" cy="1881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0" name="フリーフォーム19"/>
            <p:cNvSpPr/>
            <p:nvPr/>
          </p:nvSpPr>
          <p:spPr>
            <a:xfrm>
              <a:off x="5751000" y="4717800"/>
              <a:ext cx="81900" cy="99000"/>
            </a:xfrm>
            <a:custGeom>
              <a:pathLst>
                <a:path w="91" h="110">
                  <a:moveTo>
                    <a:pt x="91" y="110"/>
                  </a:moveTo>
                  <a:lnTo>
                    <a:pt x="46" y="0"/>
                  </a:lnTo>
                  <a:lnTo>
                    <a:pt x="0" y="110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sp>
        <p:nvSpPr>
          <p:cNvPr id="21" name=""/>
          <p:cNvSpPr/>
          <p:nvPr/>
        </p:nvSpPr>
        <p:spPr>
          <a:xfrm>
            <a:off x="3150900" y="4997700"/>
            <a:ext cx="545400" cy="183600"/>
          </a:xfrm>
          <a:prstGeom prst="rect">
            <a:avLst/>
          </a:prstGeom>
          <a:noFill/>
          <a:ln w="9000" cap="flat" cmpd="sng">
            <a:noFill/>
            <a:prstDash val="solid"/>
            <a:round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rot="0" anchor="t" anchorCtr="0" lIns="0" rIns="0" tIns="0" bIns="0" wrap="none">
            <a:spAutoFit/>
          </a:bodyPr>
          <a:lstStyle/>
          <a:p>
            <a:pPr algn="l" indent="0" marL="0" marR="0">
              <a:lnSpc>
                <a:spcPts val="1007"/>
              </a:lnSpc>
            </a:pPr>
            <a:r>
              <a:rPr lang="en-US" altLang="ja-JP" sz="1000" spc="0">
                <a:latin typeface="ＭＳ ゴシック"/>
                <a:ea typeface="ＭＳ ゴシック"/>
              </a:rPr>
              <a:t>切削形状</a:t>
            </a:r>
            <a:endParaRPr lang="en-US" altLang="ja-JP"/>
          </a:p>
        </p:txBody>
      </p:sp>
      <p:grpSp>
        <p:nvGrpSpPr>
          <p:cNvPr id="22" name="グループ化21"/>
          <p:cNvGrpSpPr/>
          <p:nvPr/>
        </p:nvGrpSpPr>
        <p:grpSpPr>
          <a:xfrm>
            <a:off x="2879100" y="4758300"/>
            <a:ext cx="195300" cy="279000"/>
            <a:chOff x="2879100" y="4758300"/>
            <a:chExt cx="195300" cy="279000"/>
          </a:xfrm>
        </p:grpSpPr>
        <p:sp>
          <p:nvSpPr>
            <p:cNvPr id="23" name="line 22"/>
            <p:cNvSpPr/>
            <p:nvPr/>
          </p:nvSpPr>
          <p:spPr>
            <a:xfrm>
              <a:off x="2879100" y="4758300"/>
              <a:ext cx="195300" cy="279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4" name="フリーフォーム23"/>
            <p:cNvSpPr/>
            <p:nvPr/>
          </p:nvSpPr>
          <p:spPr>
            <a:xfrm>
              <a:off x="2879100" y="4758300"/>
              <a:ext cx="90900" cy="105300"/>
            </a:xfrm>
            <a:custGeom>
              <a:pathLst>
                <a:path w="101" h="117">
                  <a:moveTo>
                    <a:pt x="101" y="64"/>
                  </a:moveTo>
                  <a:lnTo>
                    <a:pt x="0" y="0"/>
                  </a:lnTo>
                  <a:lnTo>
                    <a:pt x="25" y="117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  <p:grpSp>
        <p:nvGrpSpPr>
          <p:cNvPr id="25" name="グループ化24"/>
          <p:cNvGrpSpPr/>
          <p:nvPr/>
        </p:nvGrpSpPr>
        <p:grpSpPr>
          <a:xfrm>
            <a:off x="3779100" y="4758300"/>
            <a:ext cx="137700" cy="279000"/>
            <a:chOff x="3779100" y="4758300"/>
            <a:chExt cx="137700" cy="279000"/>
          </a:xfrm>
        </p:grpSpPr>
        <p:sp>
          <p:nvSpPr>
            <p:cNvPr id="26" name="line 25"/>
            <p:cNvSpPr/>
            <p:nvPr/>
          </p:nvSpPr>
          <p:spPr>
            <a:xfrm rot="21600000" flipV="1">
              <a:off x="3779100" y="4758300"/>
              <a:ext cx="137700" cy="279000"/>
            </a:xfrm>
            <a:prstGeom prst="line">
              <a:avLst/>
            </a:prstGeom>
            <a:noFill/>
            <a:ln w="3600" cap="flat" cmpd="sng">
              <a:solidFill>
                <a:srgbClr val="000000"/>
              </a:solidFill>
              <a:prstDash val="solid"/>
              <a:round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  <p:sp>
          <p:nvSpPr>
            <p:cNvPr id="27" name="フリーフォーム26"/>
            <p:cNvSpPr/>
            <p:nvPr/>
          </p:nvSpPr>
          <p:spPr>
            <a:xfrm>
              <a:off x="3834900" y="4758300"/>
              <a:ext cx="81900" cy="107100"/>
            </a:xfrm>
            <a:custGeom>
              <a:pathLst>
                <a:path w="91" h="119">
                  <a:moveTo>
                    <a:pt x="83" y="119"/>
                  </a:moveTo>
                  <a:lnTo>
                    <a:pt x="91" y="0"/>
                  </a:lnTo>
                  <a:lnTo>
                    <a:pt x="0" y="79"/>
                  </a:lnTo>
                </a:path>
              </a:pathLst>
            </a:custGeom>
            <a:noFill/>
            <a:ln w="3600" cap="flat" cmpd="sng">
              <a:solidFill>
                <a:srgbClr val="000000"/>
              </a:solidFill>
              <a:prstDash val="solid"/>
              <a:miter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rot="0" anchor="t" anchorCtr="0" lIns="90900" rIns="90900" tIns="45000" bIns="45000" wrap="square"/>
            <a:lstStyle/>
            <a:p>
              <a:pPr algn="ctr"/>
              <a:endParaRPr lang="en-US" altLang="ja-JP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