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41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78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37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11762651" y="0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A2C2985-D89E-4343-95ED-A0B600C58310}" type="slidenum">
              <a:rPr lang="zh-TW" altLang="en-US" sz="1600" b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 sz="1600" b="1" dirty="0" smtClean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972800" cy="762000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86400"/>
          </a:xfrm>
        </p:spPr>
        <p:txBody>
          <a:bodyPr/>
          <a:lstStyle>
            <a:lvl1pPr>
              <a:lnSpc>
                <a:spcPts val="2800"/>
              </a:lnSpc>
              <a:spcBef>
                <a:spcPts val="1800"/>
              </a:spcBef>
              <a:defRPr sz="2300"/>
            </a:lvl1pPr>
            <a:lvl2pPr marL="742950" indent="-285750">
              <a:lnSpc>
                <a:spcPts val="2800"/>
              </a:lnSpc>
              <a:spcBef>
                <a:spcPts val="1800"/>
              </a:spcBef>
              <a:buFont typeface="Wingdings" pitchFamily="2" charset="2"/>
              <a:buChar char="l"/>
              <a:defRPr sz="2300"/>
            </a:lvl2pPr>
            <a:lvl3pPr>
              <a:lnSpc>
                <a:spcPts val="2800"/>
              </a:lnSpc>
              <a:spcBef>
                <a:spcPts val="1800"/>
              </a:spcBef>
              <a:defRPr sz="2300"/>
            </a:lvl3pPr>
            <a:lvl4pPr>
              <a:lnSpc>
                <a:spcPts val="2800"/>
              </a:lnSpc>
              <a:spcBef>
                <a:spcPts val="1800"/>
              </a:spcBef>
              <a:defRPr sz="2300"/>
            </a:lvl4pPr>
            <a:lvl5pPr>
              <a:lnSpc>
                <a:spcPts val="2800"/>
              </a:lnSpc>
              <a:spcBef>
                <a:spcPts val="1800"/>
              </a:spcBef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60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34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7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8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24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92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80800" y="0"/>
            <a:ext cx="711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pitchFamily="18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26AB1F-A291-4A41-A974-A1D72ED6862D}" type="slidenum">
              <a:rPr lang="en-US" altLang="zh-TW" sz="2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8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7480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28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59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>
            <a:spLocks noChangeArrowheads="1"/>
          </p:cNvSpPr>
          <p:nvPr userDrawn="1"/>
        </p:nvSpPr>
        <p:spPr bwMode="auto">
          <a:xfrm>
            <a:off x="11762651" y="0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A2C2985-D89E-4343-95ED-A0B600C58310}" type="slidenum">
              <a:rPr lang="zh-TW" altLang="en-US" sz="1600" b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 sz="1600" b="1" dirty="0" smtClean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972800" cy="762000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86400"/>
          </a:xfrm>
        </p:spPr>
        <p:txBody>
          <a:bodyPr/>
          <a:lstStyle>
            <a:lvl1pPr>
              <a:lnSpc>
                <a:spcPts val="2800"/>
              </a:lnSpc>
              <a:spcBef>
                <a:spcPts val="1800"/>
              </a:spcBef>
              <a:defRPr sz="2300"/>
            </a:lvl1pPr>
            <a:lvl2pPr marL="742950" indent="-285750">
              <a:lnSpc>
                <a:spcPts val="2800"/>
              </a:lnSpc>
              <a:spcBef>
                <a:spcPts val="1800"/>
              </a:spcBef>
              <a:buFont typeface="Wingdings" pitchFamily="2" charset="2"/>
              <a:buChar char="l"/>
              <a:defRPr sz="2300"/>
            </a:lvl2pPr>
            <a:lvl3pPr>
              <a:lnSpc>
                <a:spcPts val="2800"/>
              </a:lnSpc>
              <a:spcBef>
                <a:spcPts val="1800"/>
              </a:spcBef>
              <a:defRPr sz="2300"/>
            </a:lvl3pPr>
            <a:lvl4pPr>
              <a:lnSpc>
                <a:spcPts val="2800"/>
              </a:lnSpc>
              <a:spcBef>
                <a:spcPts val="1800"/>
              </a:spcBef>
              <a:defRPr sz="2300"/>
            </a:lvl4pPr>
            <a:lvl5pPr>
              <a:lnSpc>
                <a:spcPts val="2800"/>
              </a:lnSpc>
              <a:spcBef>
                <a:spcPts val="1800"/>
              </a:spcBef>
              <a:defRPr sz="23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48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556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251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14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941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60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80800" y="0"/>
            <a:ext cx="7112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pitchFamily="18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126AB1F-A291-4A41-A974-A1D72ED6862D}" type="slidenum">
              <a:rPr lang="en-US" altLang="zh-TW" sz="2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607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新細明體" charset="-12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7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71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7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72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0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2B107-10E7-4460-BB4C-FF9B75F2D00F}" type="datetimeFigureOut">
              <a:rPr lang="zh-TW" altLang="en-US" smtClean="0"/>
              <a:t>2016/5/25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E0A51-F4F1-4A0C-989D-E04D643E62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9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69863"/>
            <a:ext cx="1036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58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11762651" y="0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7DD796-4E85-4689-9458-2D0D8512A6AB}" type="slidenum">
              <a:rPr lang="zh-TW" altLang="en-US" sz="1600" b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 sz="1600" b="1" dirty="0" smtClean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0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Font typeface="Wingdings" pitchFamily="2" charset="2"/>
        <a:buChar char="Ø"/>
        <a:defRPr sz="2300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Font typeface="Wingdings" pitchFamily="2" charset="2"/>
        <a:buChar char="Ø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Char char="•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Char char="–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Char char="»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69863"/>
            <a:ext cx="1036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838200"/>
            <a:ext cx="1158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5" name="文字方塊 4"/>
          <p:cNvSpPr txBox="1">
            <a:spLocks noChangeArrowheads="1"/>
          </p:cNvSpPr>
          <p:nvPr userDrawn="1"/>
        </p:nvSpPr>
        <p:spPr bwMode="auto">
          <a:xfrm>
            <a:off x="11762651" y="0"/>
            <a:ext cx="425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E7DD796-4E85-4689-9458-2D0D8512A6AB}" type="slidenum">
              <a:rPr lang="zh-TW" altLang="en-US" sz="1600" b="1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 sz="1600" b="1" dirty="0" smtClean="0">
              <a:solidFill>
                <a:srgbClr val="000000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Font typeface="Wingdings" pitchFamily="2" charset="2"/>
        <a:buChar char="Ø"/>
        <a:defRPr sz="2300" b="1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Font typeface="Wingdings" pitchFamily="2" charset="2"/>
        <a:buChar char="Ø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Char char="•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Char char="–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ts val="2800"/>
        </a:lnSpc>
        <a:spcBef>
          <a:spcPts val="1800"/>
        </a:spcBef>
        <a:spcAft>
          <a:spcPct val="0"/>
        </a:spcAft>
        <a:buChar char="»"/>
        <a:defRPr sz="2300" b="1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1703388" y="44450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r>
              <a:rPr kumimoji="0" lang="en-US" altLang="zh-TW" b="1" dirty="0"/>
              <a:t>FIGURE  Role of the </a:t>
            </a:r>
            <a:r>
              <a:rPr kumimoji="0" lang="en-US" altLang="zh-TW" b="1" dirty="0" err="1"/>
              <a:t>Glyoxylate</a:t>
            </a:r>
            <a:r>
              <a:rPr kumimoji="0" lang="en-US" altLang="zh-TW" b="1" dirty="0"/>
              <a:t> Cycle in Gluconeogenesis</a:t>
            </a:r>
          </a:p>
        </p:txBody>
      </p:sp>
      <p:pic>
        <p:nvPicPr>
          <p:cNvPr id="40964" name="Picture 15" descr="Mc09f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5"/>
          <a:stretch>
            <a:fillRect/>
          </a:stretch>
        </p:blipFill>
        <p:spPr bwMode="auto">
          <a:xfrm>
            <a:off x="3575050" y="960438"/>
            <a:ext cx="7092950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631951" y="404813"/>
            <a:ext cx="88566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zh-TW" altLang="en-US" sz="2000" b="1">
                <a:solidFill>
                  <a:srgbClr val="000000"/>
                </a:solidFill>
                <a:ea typeface="標楷體" pitchFamily="65" charset="-120"/>
              </a:rPr>
              <a:t>乙醛酸循環中的</a:t>
            </a:r>
            <a:r>
              <a:rPr lang="zh-TW" altLang="en-US" sz="2000" b="1">
                <a:solidFill>
                  <a:srgbClr val="009900"/>
                </a:solidFill>
                <a:ea typeface="標楷體" pitchFamily="65" charset="-120"/>
              </a:rPr>
              <a:t>酵素</a:t>
            </a:r>
            <a:r>
              <a:rPr lang="zh-TW" altLang="en-US" sz="2000" b="1">
                <a:solidFill>
                  <a:srgbClr val="000000"/>
                </a:solidFill>
                <a:ea typeface="標楷體" pitchFamily="65" charset="-120"/>
              </a:rPr>
              <a:t>存在於</a:t>
            </a:r>
            <a:r>
              <a:rPr lang="zh-TW" altLang="en-US" sz="2000" b="1">
                <a:solidFill>
                  <a:srgbClr val="CC6600"/>
                </a:solidFill>
                <a:ea typeface="標楷體" pitchFamily="65" charset="-120"/>
              </a:rPr>
              <a:t>乙醛酸體</a:t>
            </a:r>
            <a:r>
              <a:rPr lang="en-US" altLang="zh-TW" sz="2000" b="1">
                <a:solidFill>
                  <a:srgbClr val="CC6600"/>
                </a:solidFill>
                <a:ea typeface="標楷體" pitchFamily="65" charset="-120"/>
              </a:rPr>
              <a:t>glyoxysomes</a:t>
            </a:r>
            <a:r>
              <a:rPr lang="zh-TW" altLang="en-US" sz="2000" b="1">
                <a:solidFill>
                  <a:srgbClr val="000000"/>
                </a:solidFill>
                <a:ea typeface="標楷體" pitchFamily="65" charset="-120"/>
              </a:rPr>
              <a:t>中（ 植物的種子中的特殊胞器），但</a:t>
            </a:r>
            <a:r>
              <a:rPr lang="zh-TW" altLang="en-US" sz="2000" b="1">
                <a:solidFill>
                  <a:srgbClr val="FF0000"/>
                </a:solidFill>
                <a:ea typeface="標楷體" pitchFamily="65" charset="-120"/>
              </a:rPr>
              <a:t>產物</a:t>
            </a:r>
            <a:r>
              <a:rPr lang="zh-TW" altLang="en-US" sz="2000" b="1">
                <a:solidFill>
                  <a:srgbClr val="000000"/>
                </a:solidFill>
                <a:ea typeface="標楷體" pitchFamily="65" charset="-120"/>
              </a:rPr>
              <a:t>被轉移到</a:t>
            </a:r>
            <a:r>
              <a:rPr lang="zh-TW" altLang="en-US" sz="2000" b="1">
                <a:solidFill>
                  <a:srgbClr val="CC6600"/>
                </a:solidFill>
                <a:ea typeface="標楷體" pitchFamily="65" charset="-120"/>
              </a:rPr>
              <a:t>粒線體基質</a:t>
            </a:r>
            <a:r>
              <a:rPr lang="zh-TW" altLang="en-US" sz="2000" b="1">
                <a:solidFill>
                  <a:srgbClr val="000000"/>
                </a:solidFill>
                <a:ea typeface="標楷體" pitchFamily="65" charset="-120"/>
              </a:rPr>
              <a:t>及</a:t>
            </a:r>
            <a:r>
              <a:rPr lang="zh-TW" altLang="en-US" sz="2000" b="1">
                <a:solidFill>
                  <a:srgbClr val="CC6600"/>
                </a:solidFill>
                <a:ea typeface="標楷體" pitchFamily="65" charset="-120"/>
              </a:rPr>
              <a:t>細胞質</a:t>
            </a:r>
            <a:r>
              <a:rPr lang="zh-TW" altLang="en-US" sz="2000" b="1">
                <a:solidFill>
                  <a:srgbClr val="000000"/>
                </a:solidFill>
                <a:ea typeface="標楷體" pitchFamily="65" charset="-120"/>
              </a:rPr>
              <a:t>中。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76200">
            <a:solidFill>
              <a:srgbClr val="9966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8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1560513" y="79376"/>
            <a:ext cx="8856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>
                <a:solidFill>
                  <a:srgbClr val="009999"/>
                </a:solidFill>
              </a:rPr>
              <a:t>FIGURE 21–39 Lipoproteins. Structure of a low-density lipoprotein LDL</a:t>
            </a:r>
          </a:p>
        </p:txBody>
      </p:sp>
      <p:pic>
        <p:nvPicPr>
          <p:cNvPr id="174087" name="Picture 5" descr="figure 21-39b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115"/>
          <a:stretch>
            <a:fillRect/>
          </a:stretch>
        </p:blipFill>
        <p:spPr bwMode="auto">
          <a:xfrm>
            <a:off x="2595538" y="928670"/>
            <a:ext cx="6215106" cy="521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8" name="Text Box 6"/>
          <p:cNvSpPr txBox="1">
            <a:spLocks noChangeArrowheads="1"/>
          </p:cNvSpPr>
          <p:nvPr/>
        </p:nvSpPr>
        <p:spPr bwMode="auto">
          <a:xfrm>
            <a:off x="3881422" y="500042"/>
            <a:ext cx="3990980" cy="46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>
                <a:solidFill>
                  <a:srgbClr val="3366FF"/>
                </a:solidFill>
                <a:latin typeface="Times New Roman" pitchFamily="18" charset="0"/>
              </a:rPr>
              <a:t>50-200 nm                28-70 nm</a:t>
            </a:r>
          </a:p>
        </p:txBody>
      </p:sp>
      <p:sp>
        <p:nvSpPr>
          <p:cNvPr id="174089" name="Text Box 7"/>
          <p:cNvSpPr txBox="1">
            <a:spLocks noChangeArrowheads="1"/>
          </p:cNvSpPr>
          <p:nvPr/>
        </p:nvSpPr>
        <p:spPr bwMode="auto">
          <a:xfrm>
            <a:off x="4159399" y="6249608"/>
            <a:ext cx="3765075" cy="46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 b="1" dirty="0">
                <a:solidFill>
                  <a:srgbClr val="3366FF"/>
                </a:solidFill>
                <a:latin typeface="Times New Roman" pitchFamily="18" charset="0"/>
              </a:rPr>
              <a:t>20-25 nm                 8-11 nm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0" y="26988"/>
            <a:ext cx="9144000" cy="6858000"/>
          </a:xfrm>
          <a:prstGeom prst="rect">
            <a:avLst/>
          </a:prstGeom>
          <a:noFill/>
          <a:ln w="76200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9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2876" y="41635"/>
            <a:ext cx="8915400" cy="37338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3366FF"/>
                </a:solidFill>
              </a:rPr>
              <a:t>Unlike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apoB-100</a:t>
            </a:r>
            <a:r>
              <a:rPr lang="en-US" altLang="zh-TW" dirty="0"/>
              <a:t>, the </a:t>
            </a:r>
            <a:r>
              <a:rPr lang="en-US" altLang="zh-TW" dirty="0">
                <a:solidFill>
                  <a:srgbClr val="FF0000"/>
                </a:solidFill>
              </a:rPr>
              <a:t>other </a:t>
            </a:r>
            <a:r>
              <a:rPr lang="en-US" altLang="zh-TW" dirty="0" err="1">
                <a:solidFill>
                  <a:srgbClr val="FF0000"/>
                </a:solidFill>
              </a:rPr>
              <a:t>apolipoproteins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</a:t>
            </a:r>
            <a:r>
              <a:rPr lang="en-US" altLang="zh-TW" dirty="0">
                <a:solidFill>
                  <a:srgbClr val="3366FF"/>
                </a:solidFill>
              </a:rPr>
              <a:t>water soluble </a:t>
            </a:r>
            <a:r>
              <a:rPr lang="en-US" altLang="zh-TW" dirty="0"/>
              <a:t>and associate rather weakly with lipoproteins. 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These </a:t>
            </a:r>
            <a:r>
              <a:rPr lang="en-US" altLang="zh-TW" dirty="0" err="1">
                <a:solidFill>
                  <a:srgbClr val="FF0000"/>
                </a:solidFill>
              </a:rPr>
              <a:t>apolipoproteins</a:t>
            </a:r>
            <a:r>
              <a:rPr lang="en-US" altLang="zh-TW" dirty="0"/>
              <a:t> also have a </a:t>
            </a:r>
            <a:r>
              <a:rPr lang="en-US" altLang="zh-TW" dirty="0">
                <a:solidFill>
                  <a:srgbClr val="3366FF"/>
                </a:solidFill>
              </a:rPr>
              <a:t>high </a:t>
            </a:r>
            <a:r>
              <a:rPr lang="en-US" altLang="zh-TW" dirty="0">
                <a:solidFill>
                  <a:srgbClr val="FF0000"/>
                </a:solidFill>
              </a:rPr>
              <a:t>helix </a:t>
            </a:r>
            <a:r>
              <a:rPr lang="en-US" altLang="zh-TW" dirty="0"/>
              <a:t>content, which increases when they are </a:t>
            </a:r>
            <a:r>
              <a:rPr lang="en-US" altLang="zh-TW" dirty="0">
                <a:solidFill>
                  <a:srgbClr val="3366FF"/>
                </a:solidFill>
              </a:rPr>
              <a:t>incorporated</a:t>
            </a:r>
            <a:r>
              <a:rPr lang="en-US" altLang="zh-TW" dirty="0"/>
              <a:t> into lipoproteins.</a:t>
            </a:r>
            <a:endParaRPr lang="en-US" altLang="zh-TW" dirty="0" smtClean="0"/>
          </a:p>
          <a:p>
            <a:pPr eaLnBrk="1" hangingPunct="1"/>
            <a:r>
              <a:rPr lang="en-US" altLang="zh-TW" i="1" dirty="0" smtClean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helices</a:t>
            </a:r>
            <a:r>
              <a:rPr lang="en-US" altLang="zh-TW" i="1" dirty="0"/>
              <a:t> in </a:t>
            </a:r>
            <a:r>
              <a:rPr lang="en-US" altLang="zh-TW" i="1" dirty="0" err="1">
                <a:solidFill>
                  <a:srgbClr val="FF0000"/>
                </a:solidFill>
              </a:rPr>
              <a:t>apolipoproteins</a:t>
            </a:r>
            <a:r>
              <a:rPr lang="en-US" altLang="zh-TW" i="1" dirty="0"/>
              <a:t> have hydrophilic and hydrophobic side chains on opposite sides of the helical cylinder, suggesting that lipoprotein</a:t>
            </a:r>
            <a:r>
              <a:rPr lang="en-US" altLang="zh-TW" dirty="0"/>
              <a:t> </a:t>
            </a:r>
            <a:r>
              <a:rPr lang="en-US" altLang="zh-TW" i="1" dirty="0"/>
              <a:t>helices are </a:t>
            </a:r>
            <a:r>
              <a:rPr lang="en-US" altLang="zh-TW" i="1" dirty="0">
                <a:solidFill>
                  <a:srgbClr val="3366FF"/>
                </a:solidFill>
              </a:rPr>
              <a:t>amphipathic </a:t>
            </a:r>
            <a:r>
              <a:rPr lang="en-US" altLang="zh-TW" i="1" dirty="0"/>
              <a:t>and float on phospholipid surfaces, much like logs on water</a:t>
            </a:r>
            <a:r>
              <a:rPr lang="en-US" altLang="zh-TW" dirty="0"/>
              <a:t>. </a:t>
            </a:r>
          </a:p>
          <a:p>
            <a:pPr marL="0" indent="0" eaLnBrk="1" hangingPunct="1">
              <a:buNone/>
            </a:pPr>
            <a:endParaRPr lang="en-US" altLang="zh-TW" dirty="0" smtClean="0"/>
          </a:p>
        </p:txBody>
      </p:sp>
      <p:pic>
        <p:nvPicPr>
          <p:cNvPr id="9" name="Picture 2" descr="voet4_fig_20_06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1"/>
          <a:stretch/>
        </p:blipFill>
        <p:spPr bwMode="auto">
          <a:xfrm>
            <a:off x="1676400" y="4382666"/>
            <a:ext cx="5105400" cy="2291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voet4_fig_20_06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07"/>
          <a:stretch/>
        </p:blipFill>
        <p:spPr bwMode="auto">
          <a:xfrm>
            <a:off x="7162800" y="3678562"/>
            <a:ext cx="3400384" cy="31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28800" y="3475856"/>
            <a:ext cx="5791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ts val="2800"/>
              </a:lnSpc>
              <a:spcBef>
                <a:spcPts val="1800"/>
              </a:spcBef>
              <a:buFont typeface="Wingdings" pitchFamily="2" charset="2"/>
              <a:buChar char="Ø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lnSpc>
                <a:spcPts val="2800"/>
              </a:lnSpc>
              <a:spcBef>
                <a:spcPts val="1800"/>
              </a:spcBef>
              <a:buFont typeface="Wingdings" pitchFamily="2" charset="2"/>
              <a:buChar char="Ø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lnSpc>
                <a:spcPts val="2800"/>
              </a:lnSpc>
              <a:spcBef>
                <a:spcPts val="1800"/>
              </a:spcBef>
              <a:buChar char="•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lnSpc>
                <a:spcPts val="2800"/>
              </a:lnSpc>
              <a:spcBef>
                <a:spcPts val="1800"/>
              </a:spcBef>
              <a:buChar char="–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>
              <a:lnSpc>
                <a:spcPts val="2800"/>
              </a:lnSpc>
              <a:spcBef>
                <a:spcPts val="1800"/>
              </a:spcBef>
              <a:buChar char="»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lnSpc>
                <a:spcPts val="2800"/>
              </a:lnSpc>
              <a:spcBef>
                <a:spcPts val="1800"/>
              </a:spcBef>
              <a:spcAft>
                <a:spcPct val="0"/>
              </a:spcAft>
              <a:buChar char="»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lnSpc>
                <a:spcPts val="2800"/>
              </a:lnSpc>
              <a:spcBef>
                <a:spcPts val="1800"/>
              </a:spcBef>
              <a:spcAft>
                <a:spcPct val="0"/>
              </a:spcAft>
              <a:buChar char="»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lnSpc>
                <a:spcPts val="2800"/>
              </a:lnSpc>
              <a:spcBef>
                <a:spcPts val="1800"/>
              </a:spcBef>
              <a:spcAft>
                <a:spcPct val="0"/>
              </a:spcAft>
              <a:buChar char="»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lnSpc>
                <a:spcPts val="2800"/>
              </a:lnSpc>
              <a:spcBef>
                <a:spcPts val="1800"/>
              </a:spcBef>
              <a:spcAft>
                <a:spcPct val="0"/>
              </a:spcAft>
              <a:buChar char="»"/>
              <a:defRPr sz="23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TW" sz="2200" dirty="0">
                <a:solidFill>
                  <a:srgbClr val="FF6D09"/>
                </a:solidFill>
                <a:ea typeface="新細明體" pitchFamily="18" charset="-120"/>
              </a:rPr>
              <a:t>FIG. 20-6 </a:t>
            </a:r>
            <a:r>
              <a:rPr lang="en-US" altLang="zh-TW" sz="2000" dirty="0">
                <a:solidFill>
                  <a:srgbClr val="FF6D09"/>
                </a:solidFill>
              </a:rPr>
              <a:t>structure of human </a:t>
            </a:r>
            <a:r>
              <a:rPr lang="en-US" altLang="zh-TW" sz="2000" dirty="0" err="1">
                <a:solidFill>
                  <a:srgbClr val="FF6D09"/>
                </a:solidFill>
              </a:rPr>
              <a:t>Apolipoprotein</a:t>
            </a:r>
            <a:r>
              <a:rPr lang="en-US" altLang="zh-TW" sz="2000" dirty="0">
                <a:solidFill>
                  <a:srgbClr val="FF6D09"/>
                </a:solidFill>
              </a:rPr>
              <a:t> A-I</a:t>
            </a:r>
            <a:r>
              <a:rPr lang="en-US" altLang="zh-TW" sz="2200" dirty="0">
                <a:solidFill>
                  <a:srgbClr val="FF6D09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429000" y="4109538"/>
            <a:ext cx="1763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 err="1">
                <a:solidFill>
                  <a:srgbClr val="3366FF"/>
                </a:solidFill>
                <a:latin typeface="Times New Roman" pitchFamily="18" charset="0"/>
              </a:rPr>
              <a:t>homotetramer</a:t>
            </a:r>
            <a:endParaRPr lang="en-US" altLang="zh-TW" sz="2000" b="1" dirty="0">
              <a:solidFill>
                <a:srgbClr val="3366FF"/>
              </a:solidFill>
              <a:latin typeface="Times New Roman" pitchFamily="18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8077201" y="3075745"/>
            <a:ext cx="1778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solidFill>
                  <a:srgbClr val="3366FF"/>
                </a:solidFill>
                <a:latin typeface="Times New Roman" pitchFamily="18" charset="0"/>
              </a:rPr>
              <a:t>a helical wheel</a:t>
            </a:r>
          </a:p>
        </p:txBody>
      </p:sp>
      <p:sp>
        <p:nvSpPr>
          <p:cNvPr id="2" name="橢圓 1"/>
          <p:cNvSpPr/>
          <p:nvPr/>
        </p:nvSpPr>
        <p:spPr bwMode="auto">
          <a:xfrm>
            <a:off x="9677400" y="4098885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9722731" y="6276393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7537580" y="5943600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8229600" y="3906742"/>
            <a:ext cx="72000" cy="7200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10210800" y="4876800"/>
            <a:ext cx="72000" cy="72000"/>
          </a:xfrm>
          <a:prstGeom prst="ellipse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130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</vt:lpstr>
      <vt:lpstr>Times New Roman</vt:lpstr>
      <vt:lpstr>Wingdings</vt:lpstr>
      <vt:lpstr>Office 佈景主題</vt:lpstr>
      <vt:lpstr>1_Blank Presentation</vt:lpstr>
      <vt:lpstr>2_Blank Presentation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admin</cp:lastModifiedBy>
  <cp:revision>4</cp:revision>
  <dcterms:created xsi:type="dcterms:W3CDTF">2016-05-22T17:57:57Z</dcterms:created>
  <dcterms:modified xsi:type="dcterms:W3CDTF">2016-05-24T20:11:04Z</dcterms:modified>
</cp:coreProperties>
</file>