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notesMasterIdLst>
    <p:notesMasterId r:id="rId13"/>
  </p:notesMasterIdLst>
  <p:handoutMasterIdLst>
    <p:handoutMasterId r:id="rId14"/>
  </p:handoutMasterIdLst>
  <p:sldIdLst>
    <p:sldId id="256" r:id="rId3"/>
    <p:sldId id="257" r:id="rId4"/>
    <p:sldId id="266" r:id="rId5"/>
    <p:sldId id="258" r:id="rId6"/>
    <p:sldId id="259" r:id="rId7"/>
    <p:sldId id="260" r:id="rId8"/>
    <p:sldId id="261" r:id="rId9"/>
    <p:sldId id="264" r:id="rId10"/>
    <p:sldId id="263"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8352" autoAdjust="0"/>
  </p:normalViewPr>
  <p:slideViewPr>
    <p:cSldViewPr snapToGrid="0">
      <p:cViewPr varScale="1">
        <p:scale>
          <a:sx n="91" d="100"/>
          <a:sy n="91" d="100"/>
        </p:scale>
        <p:origin x="10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84668C-5F4F-4D8E-BD87-B17972FF2164}" type="datetimeFigureOut">
              <a:rPr lang="fr-FR" smtClean="0"/>
              <a:t>21/06/2018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A7DB4-0DAF-4201-9A98-CCAA8E8FD4D6}" type="slidenum">
              <a:rPr lang="fr-FR" smtClean="0"/>
              <a:t>‹N°›</a:t>
            </a:fld>
            <a:endParaRPr lang="fr-FR"/>
          </a:p>
        </p:txBody>
      </p:sp>
    </p:spTree>
    <p:extLst>
      <p:ext uri="{BB962C8B-B14F-4D97-AF65-F5344CB8AC3E}">
        <p14:creationId xmlns:p14="http://schemas.microsoft.com/office/powerpoint/2010/main" val="14093776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EAA5D-65C2-476B-BE3A-98267C25FF5E}" type="datetimeFigureOut">
              <a:rPr lang="fr-FR" smtClean="0"/>
              <a:t>21/06/2018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A8BB8-0CFD-482D-9A3C-85A8671E6179}" type="slidenum">
              <a:rPr lang="fr-FR" smtClean="0"/>
              <a:t>‹N°›</a:t>
            </a:fld>
            <a:endParaRPr lang="fr-FR"/>
          </a:p>
        </p:txBody>
      </p:sp>
    </p:spTree>
    <p:extLst>
      <p:ext uri="{BB962C8B-B14F-4D97-AF65-F5344CB8AC3E}">
        <p14:creationId xmlns:p14="http://schemas.microsoft.com/office/powerpoint/2010/main" val="24248034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Il s’agit de mettre en place une solution qui assiste un employé pour la gestion des commandes d’un magasin en ligne. L’employé doit avoir le choix entre travailler avec une tablette Android ou bien avec un bracelet équipé d’un écran LCD pour mettre en place des paniers correspondant aux commandes, paniers qui seront ensuite envoyés par colis. En pratique, les commandes des clients initialement sur PC sont dans un premier temps transférées dans le système embarqué à mettre en place ou dans la tablette Android. L’écran affiche une image des différents articles commandés (avec la quantité désirée) pour aider l’employé à remplir le panier. A chaque article placé dans le panier, l’utilisateur scanne un code barre, afin de vérifier que le produit est le bon, et de passer au produit suivant jusqu’à la fin de la commande.</a:t>
            </a:r>
          </a:p>
          <a:p>
            <a:endParaRPr lang="fr-FR" dirty="0"/>
          </a:p>
        </p:txBody>
      </p:sp>
      <p:sp>
        <p:nvSpPr>
          <p:cNvPr id="4" name="Espace réservé du numéro de diapositive 3"/>
          <p:cNvSpPr>
            <a:spLocks noGrp="1"/>
          </p:cNvSpPr>
          <p:nvPr>
            <p:ph type="sldNum" sz="quarter" idx="10"/>
          </p:nvPr>
        </p:nvSpPr>
        <p:spPr/>
        <p:txBody>
          <a:bodyPr/>
          <a:lstStyle/>
          <a:p>
            <a:fld id="{B4DA8BB8-0CFD-482D-9A3C-85A8671E6179}" type="slidenum">
              <a:rPr lang="fr-FR" smtClean="0"/>
              <a:t>2</a:t>
            </a:fld>
            <a:endParaRPr lang="fr-FR"/>
          </a:p>
        </p:txBody>
      </p:sp>
    </p:spTree>
    <p:extLst>
      <p:ext uri="{BB962C8B-B14F-4D97-AF65-F5344CB8AC3E}">
        <p14:creationId xmlns:p14="http://schemas.microsoft.com/office/powerpoint/2010/main" val="404105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Il s’agit de mettre en place une solution qui assiste un employé pour la gestion des commandes d’un magasin en ligne. L’employé doit avoir le choix entre travailler avec une tablette Android ou bien avec un bracelet équipé d’un écran LCD pour mettre en place des paniers correspondant aux commandes, paniers qui seront ensuite envoyés par colis. En pratique, les commandes des clients initialement sur PC sont dans un premier temps transférées dans le système embarqué à mettre en place ou dans la tablette Android. L’écran affiche une image des différents articles commandés (avec la quantité désirée) pour aider l’employé à remplir le panier. A chaque article placé dans le panier, l’utilisateur scanne un code barre, afin de vérifier que le produit est le bon, et de passer au produit suivant jusqu’à la fin de la commande.</a:t>
            </a:r>
          </a:p>
          <a:p>
            <a:endParaRPr lang="fr-FR" dirty="0"/>
          </a:p>
        </p:txBody>
      </p:sp>
      <p:sp>
        <p:nvSpPr>
          <p:cNvPr id="4" name="Espace réservé du numéro de diapositive 3"/>
          <p:cNvSpPr>
            <a:spLocks noGrp="1"/>
          </p:cNvSpPr>
          <p:nvPr>
            <p:ph type="sldNum" sz="quarter" idx="10"/>
          </p:nvPr>
        </p:nvSpPr>
        <p:spPr/>
        <p:txBody>
          <a:bodyPr/>
          <a:lstStyle/>
          <a:p>
            <a:fld id="{B4DA8BB8-0CFD-482D-9A3C-85A8671E6179}" type="slidenum">
              <a:rPr lang="fr-FR" smtClean="0"/>
              <a:t>3</a:t>
            </a:fld>
            <a:endParaRPr lang="fr-FR"/>
          </a:p>
        </p:txBody>
      </p:sp>
    </p:spTree>
    <p:extLst>
      <p:ext uri="{BB962C8B-B14F-4D97-AF65-F5344CB8AC3E}">
        <p14:creationId xmlns:p14="http://schemas.microsoft.com/office/powerpoint/2010/main" val="67676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Pour fonctionner, le système a besoin de données en entrées, et renverra des données à un serveur.</a:t>
            </a:r>
            <a:br>
              <a:rPr lang="fr-FR" sz="1200" kern="1200" dirty="0" smtClean="0">
                <a:solidFill>
                  <a:schemeClr val="tx1"/>
                </a:solidFill>
                <a:effectLst/>
                <a:latin typeface="+mn-lt"/>
                <a:ea typeface="+mn-ea"/>
                <a:cs typeface="+mn-cs"/>
              </a:rPr>
            </a:br>
            <a:r>
              <a:rPr lang="fr-FR" sz="1200" b="1" u="sng" kern="1200" dirty="0" smtClean="0">
                <a:solidFill>
                  <a:schemeClr val="tx1"/>
                </a:solidFill>
                <a:effectLst/>
                <a:latin typeface="+mn-lt"/>
                <a:ea typeface="+mn-ea"/>
                <a:cs typeface="+mn-cs"/>
              </a:rPr>
              <a:t>Entrées :</a:t>
            </a:r>
            <a:r>
              <a:rPr lang="fr-FR" sz="1200" kern="1200" dirty="0" smtClean="0">
                <a:solidFill>
                  <a:schemeClr val="tx1"/>
                </a:solidFill>
                <a:effectLst/>
                <a:latin typeface="+mn-lt"/>
                <a:ea typeface="+mn-ea"/>
                <a:cs typeface="+mn-cs"/>
              </a:rPr>
              <a:t> La solution aura besoin d’avoir accès aux listes de courses des différents clients. Ces informations doivent être disponibles chez l’utilisateur de la solution. Ainsi, un protocole de communication doit être défini. Un protocole utilisant le Bluetooth semble efficace, pour permettre permettrait aux utilisateurs de ne pas avoir à se déplacer jusqu’au serveur.</a:t>
            </a:r>
          </a:p>
          <a:p>
            <a:r>
              <a:rPr lang="fr-FR" sz="1200" kern="1200" dirty="0" smtClean="0">
                <a:solidFill>
                  <a:schemeClr val="tx1"/>
                </a:solidFill>
                <a:effectLst/>
                <a:latin typeface="+mn-lt"/>
                <a:ea typeface="+mn-ea"/>
                <a:cs typeface="+mn-cs"/>
              </a:rPr>
              <a:t>(Exemple de protocole : [</a:t>
            </a:r>
            <a:r>
              <a:rPr lang="fr-FR" sz="1200" i="1" kern="1200" dirty="0" smtClean="0">
                <a:solidFill>
                  <a:schemeClr val="tx1"/>
                </a:solidFill>
                <a:effectLst/>
                <a:latin typeface="+mn-lt"/>
                <a:ea typeface="+mn-ea"/>
                <a:cs typeface="+mn-cs"/>
              </a:rPr>
              <a:t>numéro de commande</a:t>
            </a:r>
            <a:r>
              <a:rPr lang="fr-FR" sz="1200" kern="1200" dirty="0" smtClean="0">
                <a:solidFill>
                  <a:schemeClr val="tx1"/>
                </a:solidFill>
                <a:effectLst/>
                <a:latin typeface="+mn-lt"/>
                <a:ea typeface="+mn-ea"/>
                <a:cs typeface="+mn-cs"/>
              </a:rPr>
              <a:t>][</a:t>
            </a:r>
            <a:r>
              <a:rPr lang="fr-FR" sz="1200" i="1" kern="1200" dirty="0" smtClean="0">
                <a:solidFill>
                  <a:schemeClr val="tx1"/>
                </a:solidFill>
                <a:effectLst/>
                <a:latin typeface="+mn-lt"/>
                <a:ea typeface="+mn-ea"/>
                <a:cs typeface="+mn-cs"/>
              </a:rPr>
              <a:t>taille de la commande</a:t>
            </a:r>
            <a:r>
              <a:rPr lang="fr-FR" sz="1200" kern="1200" dirty="0" smtClean="0">
                <a:solidFill>
                  <a:schemeClr val="tx1"/>
                </a:solidFill>
                <a:effectLst/>
                <a:latin typeface="+mn-lt"/>
                <a:ea typeface="+mn-ea"/>
                <a:cs typeface="+mn-cs"/>
              </a:rPr>
              <a:t>] + </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a:t>
            </a:r>
            <a:r>
              <a:rPr lang="fr-FR" sz="1200" i="1" kern="1200" dirty="0" smtClean="0">
                <a:solidFill>
                  <a:schemeClr val="tx1"/>
                </a:solidFill>
                <a:effectLst/>
                <a:latin typeface="+mn-lt"/>
                <a:ea typeface="+mn-ea"/>
                <a:cs typeface="+mn-cs"/>
              </a:rPr>
              <a:t>nom de l’article</a:t>
            </a:r>
            <a:r>
              <a:rPr lang="fr-FR" sz="1200" kern="1200" dirty="0" smtClean="0">
                <a:solidFill>
                  <a:schemeClr val="tx1"/>
                </a:solidFill>
                <a:effectLst/>
                <a:latin typeface="+mn-lt"/>
                <a:ea typeface="+mn-ea"/>
                <a:cs typeface="+mn-cs"/>
              </a:rPr>
              <a:t>][</a:t>
            </a:r>
            <a:r>
              <a:rPr lang="fr-FR" sz="1200" i="1" kern="1200" dirty="0" smtClean="0">
                <a:solidFill>
                  <a:schemeClr val="tx1"/>
                </a:solidFill>
                <a:effectLst/>
                <a:latin typeface="+mn-lt"/>
                <a:ea typeface="+mn-ea"/>
                <a:cs typeface="+mn-cs"/>
              </a:rPr>
              <a:t>code barre de l’article</a:t>
            </a:r>
            <a:r>
              <a:rPr lang="fr-FR" sz="1200" kern="1200" dirty="0" smtClean="0">
                <a:solidFill>
                  <a:schemeClr val="tx1"/>
                </a:solidFill>
                <a:effectLst/>
                <a:latin typeface="+mn-lt"/>
                <a:ea typeface="+mn-ea"/>
                <a:cs typeface="+mn-cs"/>
              </a:rPr>
              <a:t>][</a:t>
            </a:r>
            <a:r>
              <a:rPr lang="fr-FR" sz="1200" i="1" kern="1200" dirty="0" smtClean="0">
                <a:solidFill>
                  <a:schemeClr val="tx1"/>
                </a:solidFill>
                <a:effectLst/>
                <a:latin typeface="+mn-lt"/>
                <a:ea typeface="+mn-ea"/>
                <a:cs typeface="+mn-cs"/>
              </a:rPr>
              <a:t>informations sur l’article</a:t>
            </a:r>
            <a:r>
              <a:rPr lang="fr-FR" sz="1200" kern="1200" dirty="0" smtClean="0">
                <a:solidFill>
                  <a:schemeClr val="tx1"/>
                </a:solidFill>
                <a:effectLst/>
                <a:latin typeface="+mn-lt"/>
                <a:ea typeface="+mn-ea"/>
                <a:cs typeface="+mn-cs"/>
              </a:rPr>
              <a:t>]... )</a:t>
            </a:r>
          </a:p>
          <a:p>
            <a:r>
              <a:rPr lang="fr-FR" sz="1200" b="1" u="sng" kern="1200" dirty="0" smtClean="0">
                <a:solidFill>
                  <a:schemeClr val="tx1"/>
                </a:solidFill>
                <a:effectLst/>
                <a:latin typeface="+mn-lt"/>
                <a:ea typeface="+mn-ea"/>
                <a:cs typeface="+mn-cs"/>
              </a:rPr>
              <a:t>Sorties :</a:t>
            </a:r>
            <a:r>
              <a:rPr lang="fr-FR" sz="1200" kern="1200" dirty="0" smtClean="0">
                <a:solidFill>
                  <a:schemeClr val="tx1"/>
                </a:solidFill>
                <a:effectLst/>
                <a:latin typeface="+mn-lt"/>
                <a:ea typeface="+mn-ea"/>
                <a:cs typeface="+mn-cs"/>
              </a:rPr>
              <a:t> Il faut signaler au serveur que la commande a bien été traitée. Avant de “demander” une nouvelle commande au serveur, solution envoie un signal au serveur.</a:t>
            </a:r>
          </a:p>
          <a:p>
            <a:r>
              <a:rPr lang="fr-FR" sz="1200" kern="1200" dirty="0" smtClean="0">
                <a:solidFill>
                  <a:schemeClr val="tx1"/>
                </a:solidFill>
                <a:effectLst/>
                <a:latin typeface="+mn-lt"/>
                <a:ea typeface="+mn-ea"/>
                <a:cs typeface="+mn-cs"/>
              </a:rPr>
              <a:t>(Exemple de protocole : [</a:t>
            </a:r>
            <a:r>
              <a:rPr lang="fr-FR" sz="1200" i="1" kern="1200" dirty="0" smtClean="0">
                <a:solidFill>
                  <a:schemeClr val="tx1"/>
                </a:solidFill>
                <a:effectLst/>
                <a:latin typeface="+mn-lt"/>
                <a:ea typeface="+mn-ea"/>
                <a:cs typeface="+mn-cs"/>
              </a:rPr>
              <a:t>numéro de commande</a:t>
            </a:r>
            <a:r>
              <a:rPr lang="fr-FR" sz="1200" kern="1200" dirty="0" smtClean="0">
                <a:solidFill>
                  <a:schemeClr val="tx1"/>
                </a:solidFill>
                <a:effectLst/>
                <a:latin typeface="+mn-lt"/>
                <a:ea typeface="+mn-ea"/>
                <a:cs typeface="+mn-cs"/>
              </a:rPr>
              <a:t>][</a:t>
            </a:r>
            <a:r>
              <a:rPr lang="fr-FR" sz="1200" i="1" kern="1200" dirty="0" smtClean="0">
                <a:solidFill>
                  <a:schemeClr val="tx1"/>
                </a:solidFill>
                <a:effectLst/>
                <a:latin typeface="+mn-lt"/>
                <a:ea typeface="+mn-ea"/>
                <a:cs typeface="+mn-cs"/>
              </a:rPr>
              <a:t>statut de la commande</a:t>
            </a:r>
            <a:r>
              <a:rPr lang="fr-FR" sz="1200" kern="1200" dirty="0" smtClean="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B4DA8BB8-0CFD-482D-9A3C-85A8671E6179}" type="slidenum">
              <a:rPr lang="fr-FR" smtClean="0"/>
              <a:t>5</a:t>
            </a:fld>
            <a:endParaRPr lang="fr-FR"/>
          </a:p>
        </p:txBody>
      </p:sp>
    </p:spTree>
    <p:extLst>
      <p:ext uri="{BB962C8B-B14F-4D97-AF65-F5344CB8AC3E}">
        <p14:creationId xmlns:p14="http://schemas.microsoft.com/office/powerpoint/2010/main" val="69878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smtClean="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spTree>
    <p:extLst>
      <p:ext uri="{BB962C8B-B14F-4D97-AF65-F5344CB8AC3E}">
        <p14:creationId xmlns:p14="http://schemas.microsoft.com/office/powerpoint/2010/main" val="2451631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A986C039-6D8B-418F-9706-E8254AA75864}" type="datetime1">
              <a:rPr lang="fr-FR" smtClean="0"/>
              <a:t>21/06/2018</a:t>
            </a:fld>
            <a:endParaRPr lang="fr-FR"/>
          </a:p>
        </p:txBody>
      </p:sp>
      <p:sp>
        <p:nvSpPr>
          <p:cNvPr id="5" name="Espace réservé du pied de page 4"/>
          <p:cNvSpPr>
            <a:spLocks noGrp="1"/>
          </p:cNvSpPr>
          <p:nvPr>
            <p:ph type="ftr" sz="quarter" idx="11"/>
          </p:nvPr>
        </p:nvSpPr>
        <p:spPr/>
        <p:txBody>
          <a:bodyPr rtlCol="0"/>
          <a:lstStyle/>
          <a:p>
            <a:r>
              <a:rPr lang="fr-FR" smtClean="0"/>
              <a:t>CARREZ N. - DESERT L. | JUIN 2018</a:t>
            </a:r>
            <a:endParaRPr lang="fr-FR"/>
          </a:p>
        </p:txBody>
      </p:sp>
      <p:sp>
        <p:nvSpPr>
          <p:cNvPr id="6" name="Espace réservé du numéro de diapositive 5"/>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904933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70B3B8E-53E9-4AB1-B04C-156D95D4C301}" type="datetime1">
              <a:rPr lang="fr-FR" smtClean="0"/>
              <a:t>21/06/2018</a:t>
            </a:fld>
            <a:endParaRPr lang="fr-FR"/>
          </a:p>
        </p:txBody>
      </p:sp>
      <p:sp>
        <p:nvSpPr>
          <p:cNvPr id="5" name="Espace réservé du pied de page 4"/>
          <p:cNvSpPr>
            <a:spLocks noGrp="1"/>
          </p:cNvSpPr>
          <p:nvPr>
            <p:ph type="ftr" sz="quarter" idx="11"/>
          </p:nvPr>
        </p:nvSpPr>
        <p:spPr/>
        <p:txBody>
          <a:bodyPr rtlCol="0"/>
          <a:lstStyle/>
          <a:p>
            <a:r>
              <a:rPr lang="fr-FR" smtClean="0"/>
              <a:t>CARREZ N. - DESERT L. | JUIN 2018</a:t>
            </a:r>
            <a:endParaRPr lang="fr-FR"/>
          </a:p>
        </p:txBody>
      </p:sp>
      <p:sp>
        <p:nvSpPr>
          <p:cNvPr id="6" name="Espace réservé du numéro de diapositive 5"/>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2278856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BBEE478-7A10-4886-A6A1-652D5B8A026D}" type="datetime1">
              <a:rPr lang="fr-FR" smtClean="0"/>
              <a:t>21/06/2018</a:t>
            </a:fld>
            <a:endParaRPr lang="en-US" dirty="0"/>
          </a:p>
        </p:txBody>
      </p:sp>
      <p:sp>
        <p:nvSpPr>
          <p:cNvPr id="5" name="Footer Placeholder 4"/>
          <p:cNvSpPr>
            <a:spLocks noGrp="1"/>
          </p:cNvSpPr>
          <p:nvPr>
            <p:ph type="ftr" sz="quarter" idx="11"/>
          </p:nvPr>
        </p:nvSpPr>
        <p:spPr/>
        <p:txBody>
          <a:bodyPr/>
          <a:lstStyle/>
          <a:p>
            <a:r>
              <a:rPr lang="fr-FR" smtClean="0"/>
              <a:t>CARREZ N. - DESERT L. | JUIN 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48082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smtClean="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92565A6-95A6-48B0-88C5-D35CC5130B3E}" type="datetime1">
              <a:rPr lang="fr-FR" smtClean="0"/>
              <a:t>21/06/2018</a:t>
            </a:fld>
            <a:endParaRPr lang="fr-FR"/>
          </a:p>
        </p:txBody>
      </p:sp>
      <p:sp>
        <p:nvSpPr>
          <p:cNvPr id="5" name="Footer Placeholder 4"/>
          <p:cNvSpPr>
            <a:spLocks noGrp="1"/>
          </p:cNvSpPr>
          <p:nvPr>
            <p:ph type="ftr" sz="quarter" idx="11"/>
          </p:nvPr>
        </p:nvSpPr>
        <p:spPr/>
        <p:txBody>
          <a:bodyPr/>
          <a:lstStyle/>
          <a:p>
            <a:r>
              <a:rPr lang="fr-FR" smtClean="0"/>
              <a:t>CARREZ N. - DESERT L. | JUIN 2018</a:t>
            </a:r>
            <a:endParaRPr lang="fr-F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390471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smtClean="0"/>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4FDB3A-783B-476B-9D52-C8DF9CC0244B}" type="datetime1">
              <a:rPr lang="fr-FR" smtClean="0"/>
              <a:t>21/06/2018</a:t>
            </a:fld>
            <a:endParaRPr lang="fr-FR"/>
          </a:p>
        </p:txBody>
      </p:sp>
      <p:sp>
        <p:nvSpPr>
          <p:cNvPr id="5" name="Footer Placeholder 4"/>
          <p:cNvSpPr>
            <a:spLocks noGrp="1"/>
          </p:cNvSpPr>
          <p:nvPr>
            <p:ph type="ftr" sz="quarter" idx="11"/>
          </p:nvPr>
        </p:nvSpPr>
        <p:spPr/>
        <p:txBody>
          <a:bodyPr/>
          <a:lstStyle/>
          <a:p>
            <a:r>
              <a:rPr lang="fr-FR" smtClean="0"/>
              <a:t>CARREZ N. - DESERT L. | JUIN 2018</a:t>
            </a:r>
            <a:endParaRPr lang="fr-F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14964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5B447B3-7AFC-440C-81AF-46937EE8C7E6}" type="datetime1">
              <a:rPr lang="fr-FR" smtClean="0"/>
              <a:t>21/06/2018</a:t>
            </a:fld>
            <a:endParaRPr lang="fr-FR"/>
          </a:p>
        </p:txBody>
      </p:sp>
      <p:sp>
        <p:nvSpPr>
          <p:cNvPr id="6" name="Footer Placeholder 5"/>
          <p:cNvSpPr>
            <a:spLocks noGrp="1"/>
          </p:cNvSpPr>
          <p:nvPr>
            <p:ph type="ftr" sz="quarter" idx="11"/>
          </p:nvPr>
        </p:nvSpPr>
        <p:spPr/>
        <p:txBody>
          <a:bodyPr/>
          <a:lstStyle/>
          <a:p>
            <a:r>
              <a:rPr lang="fr-FR" smtClean="0"/>
              <a:t>CARREZ N. - DESERT L. | JUIN 2018</a:t>
            </a:r>
            <a:endParaRPr lang="fr-FR"/>
          </a:p>
        </p:txBody>
      </p:sp>
      <p:sp>
        <p:nvSpPr>
          <p:cNvPr id="7" name="Slide Number Placeholder 6"/>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262720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D78F8FB-AE53-4CF6-AE7B-2129197A0418}" type="datetime1">
              <a:rPr lang="fr-FR" smtClean="0"/>
              <a:t>21/06/2018</a:t>
            </a:fld>
            <a:endParaRPr lang="fr-FR"/>
          </a:p>
        </p:txBody>
      </p:sp>
      <p:sp>
        <p:nvSpPr>
          <p:cNvPr id="8" name="Footer Placeholder 7"/>
          <p:cNvSpPr>
            <a:spLocks noGrp="1"/>
          </p:cNvSpPr>
          <p:nvPr>
            <p:ph type="ftr" sz="quarter" idx="11"/>
          </p:nvPr>
        </p:nvSpPr>
        <p:spPr/>
        <p:txBody>
          <a:bodyPr/>
          <a:lstStyle/>
          <a:p>
            <a:r>
              <a:rPr lang="fr-FR" smtClean="0"/>
              <a:t>CARREZ N. - DESERT L. | JUIN 2018</a:t>
            </a:r>
            <a:endParaRPr lang="fr-FR"/>
          </a:p>
        </p:txBody>
      </p:sp>
      <p:sp>
        <p:nvSpPr>
          <p:cNvPr id="9" name="Slide Number Placeholder 8"/>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875936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C0E2801-6EE5-4924-B55F-98C3E921D3D2}" type="datetime1">
              <a:rPr lang="fr-FR" smtClean="0"/>
              <a:t>21/06/2018</a:t>
            </a:fld>
            <a:endParaRPr lang="fr-FR"/>
          </a:p>
        </p:txBody>
      </p:sp>
      <p:sp>
        <p:nvSpPr>
          <p:cNvPr id="4" name="Footer Placeholder 3"/>
          <p:cNvSpPr>
            <a:spLocks noGrp="1"/>
          </p:cNvSpPr>
          <p:nvPr>
            <p:ph type="ftr" sz="quarter" idx="11"/>
          </p:nvPr>
        </p:nvSpPr>
        <p:spPr/>
        <p:txBody>
          <a:bodyPr/>
          <a:lstStyle/>
          <a:p>
            <a:r>
              <a:rPr lang="fr-FR" smtClean="0"/>
              <a:t>CARREZ N. - DESERT L. | JUIN 2018</a:t>
            </a:r>
            <a:endParaRPr lang="fr-FR"/>
          </a:p>
        </p:txBody>
      </p:sp>
      <p:sp>
        <p:nvSpPr>
          <p:cNvPr id="5" name="Slide Number Placeholder 4"/>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71303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64F5A-FC4B-4595-A13E-5A96C98AB0FE}" type="datetime1">
              <a:rPr lang="fr-FR" smtClean="0"/>
              <a:t>21/06/2018</a:t>
            </a:fld>
            <a:endParaRPr lang="fr-FR"/>
          </a:p>
        </p:txBody>
      </p:sp>
      <p:sp>
        <p:nvSpPr>
          <p:cNvPr id="3" name="Footer Placeholder 2"/>
          <p:cNvSpPr>
            <a:spLocks noGrp="1"/>
          </p:cNvSpPr>
          <p:nvPr>
            <p:ph type="ftr" sz="quarter" idx="11"/>
          </p:nvPr>
        </p:nvSpPr>
        <p:spPr/>
        <p:txBody>
          <a:bodyPr/>
          <a:lstStyle/>
          <a:p>
            <a:r>
              <a:rPr lang="fr-FR" smtClean="0"/>
              <a:t>CARREZ N. - DESERT L. | JUIN 2018</a:t>
            </a:r>
            <a:endParaRPr lang="fr-FR"/>
          </a:p>
        </p:txBody>
      </p:sp>
      <p:sp>
        <p:nvSpPr>
          <p:cNvPr id="4" name="Slide Number Placeholder 3"/>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836275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C982241-B209-4EBF-B046-88F7EBD14E97}" type="datetime1">
              <a:rPr lang="fr-FR" smtClean="0"/>
              <a:t>21/06/2018</a:t>
            </a:fld>
            <a:endParaRPr lang="fr-FR"/>
          </a:p>
        </p:txBody>
      </p:sp>
      <p:sp>
        <p:nvSpPr>
          <p:cNvPr id="6" name="Footer Placeholder 5"/>
          <p:cNvSpPr>
            <a:spLocks noGrp="1"/>
          </p:cNvSpPr>
          <p:nvPr>
            <p:ph type="ftr" sz="quarter" idx="11"/>
          </p:nvPr>
        </p:nvSpPr>
        <p:spPr/>
        <p:txBody>
          <a:bodyPr/>
          <a:lstStyle/>
          <a:p>
            <a:r>
              <a:rPr lang="fr-FR" smtClean="0"/>
              <a:t>CARREZ N. - DESERT L. | JUIN 2018</a:t>
            </a:r>
            <a:endParaRPr lang="fr-FR"/>
          </a:p>
        </p:txBody>
      </p:sp>
      <p:sp>
        <p:nvSpPr>
          <p:cNvPr id="7" name="Slide Number Placeholder 6"/>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63001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3D3AC2B1-D64F-40A3-AF6E-98FF280744AE}" type="datetime1">
              <a:rPr lang="fr-FR" smtClean="0"/>
              <a:t>21/06/2018</a:t>
            </a:fld>
            <a:endParaRPr lang="fr-FR"/>
          </a:p>
        </p:txBody>
      </p:sp>
      <p:sp>
        <p:nvSpPr>
          <p:cNvPr id="5" name="Espace réservé du pied de page 4"/>
          <p:cNvSpPr>
            <a:spLocks noGrp="1"/>
          </p:cNvSpPr>
          <p:nvPr>
            <p:ph type="ftr" sz="quarter" idx="11"/>
          </p:nvPr>
        </p:nvSpPr>
        <p:spPr/>
        <p:txBody>
          <a:bodyPr rtlCol="0"/>
          <a:lstStyle/>
          <a:p>
            <a:r>
              <a:rPr lang="fr-FR" smtClean="0"/>
              <a:t>CARREZ N. - DESERT L. | JUIN 2018</a:t>
            </a:r>
            <a:endParaRPr lang="fr-FR"/>
          </a:p>
        </p:txBody>
      </p:sp>
      <p:sp>
        <p:nvSpPr>
          <p:cNvPr id="6" name="Espace réservé du numéro de diapositive 5"/>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333768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smtClean="0"/>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4947450E-2D29-4ECC-8D37-0CA5FE453C73}" type="datetime1">
              <a:rPr lang="fr-FR" smtClean="0"/>
              <a:t>21/06/2018</a:t>
            </a:fld>
            <a:endParaRPr lang="fr-FR"/>
          </a:p>
        </p:txBody>
      </p:sp>
      <p:sp>
        <p:nvSpPr>
          <p:cNvPr id="6" name="Footer Placeholder 5"/>
          <p:cNvSpPr>
            <a:spLocks noGrp="1"/>
          </p:cNvSpPr>
          <p:nvPr>
            <p:ph type="ftr" sz="quarter" idx="11"/>
          </p:nvPr>
        </p:nvSpPr>
        <p:spPr>
          <a:xfrm>
            <a:off x="590396" y="6041362"/>
            <a:ext cx="3295413" cy="365125"/>
          </a:xfrm>
        </p:spPr>
        <p:txBody>
          <a:bodyPr/>
          <a:lstStyle/>
          <a:p>
            <a:r>
              <a:rPr lang="fr-FR" smtClean="0"/>
              <a:t>CARREZ N. - DESERT L. | JUIN 2018</a:t>
            </a:r>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3276784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smtClean="0"/>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B8548BB-6BB3-420A-BE95-0A0E90782A8F}" type="datetime1">
              <a:rPr lang="fr-FR" smtClean="0"/>
              <a:t>21/06/2018</a:t>
            </a:fld>
            <a:endParaRPr lang="fr-FR"/>
          </a:p>
        </p:txBody>
      </p:sp>
      <p:sp>
        <p:nvSpPr>
          <p:cNvPr id="6" name="Footer Placeholder 5"/>
          <p:cNvSpPr>
            <a:spLocks noGrp="1"/>
          </p:cNvSpPr>
          <p:nvPr>
            <p:ph type="ftr" sz="quarter" idx="11"/>
          </p:nvPr>
        </p:nvSpPr>
        <p:spPr/>
        <p:txBody>
          <a:bodyPr/>
          <a:lstStyle/>
          <a:p>
            <a:r>
              <a:rPr lang="fr-FR" smtClean="0"/>
              <a:t>CARREZ N. - DESERT L. | JUIN 2018</a:t>
            </a:r>
            <a:endParaRPr lang="fr-FR"/>
          </a:p>
        </p:txBody>
      </p:sp>
      <p:sp>
        <p:nvSpPr>
          <p:cNvPr id="7" name="Slide Number Placeholder 6"/>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027084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smtClean="0"/>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E62CC26-AE88-4FAE-B5EC-BDAF73CD2448}" type="datetime1">
              <a:rPr lang="fr-FR" smtClean="0"/>
              <a:t>21/06/2018</a:t>
            </a:fld>
            <a:endParaRPr lang="fr-FR"/>
          </a:p>
        </p:txBody>
      </p:sp>
      <p:sp>
        <p:nvSpPr>
          <p:cNvPr id="5" name="Footer Placeholder 4"/>
          <p:cNvSpPr>
            <a:spLocks noGrp="1"/>
          </p:cNvSpPr>
          <p:nvPr>
            <p:ph type="ftr" sz="quarter" idx="11"/>
          </p:nvPr>
        </p:nvSpPr>
        <p:spPr/>
        <p:txBody>
          <a:bodyPr/>
          <a:lstStyle/>
          <a:p>
            <a:r>
              <a:rPr lang="fr-FR" smtClean="0"/>
              <a:t>CARREZ N. - DESERT L. | JUIN 2018</a:t>
            </a:r>
            <a:endParaRPr lang="fr-F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593399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smtClean="0"/>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smtClean="0"/>
              <a:t>Modifiez les styles du texte du masque</a:t>
            </a:r>
          </a:p>
        </p:txBody>
      </p:sp>
      <p:sp>
        <p:nvSpPr>
          <p:cNvPr id="2" name="Date Placeholder 1"/>
          <p:cNvSpPr>
            <a:spLocks noGrp="1"/>
          </p:cNvSpPr>
          <p:nvPr>
            <p:ph type="dt" sz="half" idx="10"/>
          </p:nvPr>
        </p:nvSpPr>
        <p:spPr/>
        <p:txBody>
          <a:bodyPr/>
          <a:lstStyle/>
          <a:p>
            <a:fld id="{932EF43C-D753-4478-A1B4-8A534EAC6AC8}" type="datetime1">
              <a:rPr lang="fr-FR" smtClean="0"/>
              <a:t>21/06/2018</a:t>
            </a:fld>
            <a:endParaRPr lang="fr-FR"/>
          </a:p>
        </p:txBody>
      </p:sp>
      <p:sp>
        <p:nvSpPr>
          <p:cNvPr id="3" name="Footer Placeholder 2"/>
          <p:cNvSpPr>
            <a:spLocks noGrp="1"/>
          </p:cNvSpPr>
          <p:nvPr>
            <p:ph type="ftr" sz="quarter" idx="11"/>
          </p:nvPr>
        </p:nvSpPr>
        <p:spPr/>
        <p:txBody>
          <a:bodyPr/>
          <a:lstStyle/>
          <a:p>
            <a:r>
              <a:rPr lang="fr-FR" smtClean="0"/>
              <a:t>CARREZ N. - DESERT L. | JUIN 2018</a:t>
            </a:r>
            <a:endParaRPr lang="fr-FR"/>
          </a:p>
        </p:txBody>
      </p:sp>
      <p:sp>
        <p:nvSpPr>
          <p:cNvPr id="4" name="Slide Number Placeholder 3"/>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4099780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A8BED37-7AB4-4F58-8F85-ACEBEA32C205}" type="datetime1">
              <a:rPr lang="fr-FR" smtClean="0"/>
              <a:t>21/06/2018</a:t>
            </a:fld>
            <a:endParaRPr lang="fr-FR"/>
          </a:p>
        </p:txBody>
      </p:sp>
      <p:sp>
        <p:nvSpPr>
          <p:cNvPr id="5" name="Footer Placeholder 4"/>
          <p:cNvSpPr>
            <a:spLocks noGrp="1"/>
          </p:cNvSpPr>
          <p:nvPr>
            <p:ph type="ftr" sz="quarter" idx="11"/>
          </p:nvPr>
        </p:nvSpPr>
        <p:spPr/>
        <p:txBody>
          <a:bodyPr/>
          <a:lstStyle/>
          <a:p>
            <a:r>
              <a:rPr lang="fr-FR" smtClean="0"/>
              <a:t>CARREZ N. - DESERT L. | JUIN 2018</a:t>
            </a:r>
            <a:endParaRPr lang="fr-F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671704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D9180E2-E45B-4901-8835-E87DB01B6408}" type="datetime1">
              <a:rPr lang="fr-FR" smtClean="0"/>
              <a:t>21/06/2018</a:t>
            </a:fld>
            <a:endParaRPr lang="fr-FR"/>
          </a:p>
        </p:txBody>
      </p:sp>
      <p:sp>
        <p:nvSpPr>
          <p:cNvPr id="5" name="Footer Placeholder 4"/>
          <p:cNvSpPr>
            <a:spLocks noGrp="1"/>
          </p:cNvSpPr>
          <p:nvPr>
            <p:ph type="ftr" sz="quarter" idx="11"/>
          </p:nvPr>
        </p:nvSpPr>
        <p:spPr/>
        <p:txBody>
          <a:bodyPr/>
          <a:lstStyle/>
          <a:p>
            <a:r>
              <a:rPr lang="fr-FR" smtClean="0"/>
              <a:t>CARREZ N. - DESERT L. | JUIN 2018</a:t>
            </a:r>
            <a:endParaRPr lang="fr-FR"/>
          </a:p>
        </p:txBody>
      </p:sp>
      <p:sp>
        <p:nvSpPr>
          <p:cNvPr id="6" name="Slide Number Placeholder 5"/>
          <p:cNvSpPr>
            <a:spLocks noGrp="1"/>
          </p:cNvSpPr>
          <p:nvPr>
            <p:ph type="sldNum" sz="quarter" idx="12"/>
          </p:nvPr>
        </p:nvSpPr>
        <p:spPr/>
        <p:txBody>
          <a:bodyPr/>
          <a:lstStyle/>
          <a:p>
            <a:fld id="{83746FE0-FF7A-4482-B4E6-B436FEB75A72}" type="slidenum">
              <a:rPr lang="fr-FR" smtClean="0"/>
              <a:t>‹N°›</a:t>
            </a:fld>
            <a:endParaRPr lang="fr-FR"/>
          </a:p>
        </p:txBody>
      </p:sp>
    </p:spTree>
    <p:extLst>
      <p:ext uri="{BB962C8B-B14F-4D97-AF65-F5344CB8AC3E}">
        <p14:creationId xmlns:p14="http://schemas.microsoft.com/office/powerpoint/2010/main" val="161121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smtClean="0"/>
              <a:t>Modifiez les styles du texte du masque</a:t>
            </a:r>
          </a:p>
        </p:txBody>
      </p:sp>
    </p:spTree>
    <p:extLst>
      <p:ext uri="{BB962C8B-B14F-4D97-AF65-F5344CB8AC3E}">
        <p14:creationId xmlns:p14="http://schemas.microsoft.com/office/powerpoint/2010/main" val="385113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432E8BB8-B36D-4A61-A4A2-90EA8E88060F}" type="datetime1">
              <a:rPr lang="fr-FR" smtClean="0"/>
              <a:t>21/06/2018</a:t>
            </a:fld>
            <a:endParaRPr lang="fr-FR"/>
          </a:p>
        </p:txBody>
      </p:sp>
      <p:sp>
        <p:nvSpPr>
          <p:cNvPr id="6" name="Espace réservé du pied de page 5"/>
          <p:cNvSpPr>
            <a:spLocks noGrp="1"/>
          </p:cNvSpPr>
          <p:nvPr>
            <p:ph type="ftr" sz="quarter" idx="11"/>
          </p:nvPr>
        </p:nvSpPr>
        <p:spPr/>
        <p:txBody>
          <a:bodyPr rtlCol="0"/>
          <a:lstStyle/>
          <a:p>
            <a:r>
              <a:rPr lang="fr-FR" smtClean="0"/>
              <a:t>CARREZ N. - DESERT L. | JUIN 2018</a:t>
            </a:r>
            <a:endParaRPr lang="fr-FR"/>
          </a:p>
        </p:txBody>
      </p:sp>
      <p:sp>
        <p:nvSpPr>
          <p:cNvPr id="7" name="Espace réservé du numéro de diapositive 6"/>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93625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0B4B6214-15E2-42FF-ACB3-43E227B28721}" type="datetime1">
              <a:rPr lang="fr-FR" smtClean="0"/>
              <a:t>21/06/2018</a:t>
            </a:fld>
            <a:endParaRPr lang="fr-FR"/>
          </a:p>
        </p:txBody>
      </p:sp>
      <p:sp>
        <p:nvSpPr>
          <p:cNvPr id="8" name="Espace réservé du pied de page 7"/>
          <p:cNvSpPr>
            <a:spLocks noGrp="1"/>
          </p:cNvSpPr>
          <p:nvPr>
            <p:ph type="ftr" sz="quarter" idx="11"/>
          </p:nvPr>
        </p:nvSpPr>
        <p:spPr/>
        <p:txBody>
          <a:bodyPr rtlCol="0"/>
          <a:lstStyle/>
          <a:p>
            <a:r>
              <a:rPr lang="fr-FR" smtClean="0"/>
              <a:t>CARREZ N. - DESERT L. | JUIN 2018</a:t>
            </a:r>
            <a:endParaRPr lang="fr-FR"/>
          </a:p>
        </p:txBody>
      </p:sp>
      <p:sp>
        <p:nvSpPr>
          <p:cNvPr id="9" name="Espace réservé du numéro de diapositive 8"/>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387725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8A5EB036-B29C-4328-8998-EA8904DBDBE8}" type="datetime1">
              <a:rPr lang="fr-FR" smtClean="0"/>
              <a:t>21/06/2018</a:t>
            </a:fld>
            <a:endParaRPr lang="fr-FR"/>
          </a:p>
        </p:txBody>
      </p:sp>
      <p:sp>
        <p:nvSpPr>
          <p:cNvPr id="4" name="Espace réservé du pied de page 3"/>
          <p:cNvSpPr>
            <a:spLocks noGrp="1"/>
          </p:cNvSpPr>
          <p:nvPr>
            <p:ph type="ftr" sz="quarter" idx="11"/>
          </p:nvPr>
        </p:nvSpPr>
        <p:spPr/>
        <p:txBody>
          <a:bodyPr rtlCol="0"/>
          <a:lstStyle/>
          <a:p>
            <a:r>
              <a:rPr lang="fr-FR" smtClean="0"/>
              <a:t>CARREZ N. - DESERT L. | JUIN 2018</a:t>
            </a:r>
            <a:endParaRPr lang="fr-FR"/>
          </a:p>
        </p:txBody>
      </p:sp>
      <p:sp>
        <p:nvSpPr>
          <p:cNvPr id="5" name="Espace réservé du numéro de diapositive 4"/>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55696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E003D13F-3F0B-4ED9-B003-72D10665A603}" type="datetime1">
              <a:rPr lang="fr-FR" smtClean="0"/>
              <a:t>21/06/2018</a:t>
            </a:fld>
            <a:endParaRPr lang="fr-FR"/>
          </a:p>
        </p:txBody>
      </p:sp>
      <p:sp>
        <p:nvSpPr>
          <p:cNvPr id="3" name="Espace réservé du pied de page 2"/>
          <p:cNvSpPr>
            <a:spLocks noGrp="1"/>
          </p:cNvSpPr>
          <p:nvPr>
            <p:ph type="ftr" sz="quarter" idx="11"/>
          </p:nvPr>
        </p:nvSpPr>
        <p:spPr/>
        <p:txBody>
          <a:bodyPr rtlCol="0"/>
          <a:lstStyle/>
          <a:p>
            <a:r>
              <a:rPr lang="fr-FR" smtClean="0"/>
              <a:t>CARREZ N. - DESERT L. | JUIN 2018</a:t>
            </a:r>
            <a:endParaRPr lang="fr-FR"/>
          </a:p>
        </p:txBody>
      </p:sp>
      <p:sp>
        <p:nvSpPr>
          <p:cNvPr id="4" name="Espace réservé du numéro de diapositive 3"/>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739501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7A25413A-8E81-452D-AD3A-E0045CE7B9C0}" type="datetime1">
              <a:rPr lang="fr-FR" smtClean="0"/>
              <a:t>21/06/2018</a:t>
            </a:fld>
            <a:endParaRPr lang="fr-FR"/>
          </a:p>
        </p:txBody>
      </p:sp>
      <p:sp>
        <p:nvSpPr>
          <p:cNvPr id="6" name="Espace réservé du pied de page 5"/>
          <p:cNvSpPr>
            <a:spLocks noGrp="1"/>
          </p:cNvSpPr>
          <p:nvPr>
            <p:ph type="ftr" sz="quarter" idx="11"/>
          </p:nvPr>
        </p:nvSpPr>
        <p:spPr/>
        <p:txBody>
          <a:bodyPr rtlCol="0"/>
          <a:lstStyle/>
          <a:p>
            <a:r>
              <a:rPr lang="fr-FR" smtClean="0"/>
              <a:t>CARREZ N. - DESERT L. | JUIN 2018</a:t>
            </a:r>
            <a:endParaRPr lang="fr-FR"/>
          </a:p>
        </p:txBody>
      </p:sp>
      <p:sp>
        <p:nvSpPr>
          <p:cNvPr id="7" name="Espace réservé du numéro de diapositive 6"/>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65921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smtClean="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58ABD7FF-33EF-4AF1-A4D8-8C1D01153C63}" type="datetime1">
              <a:rPr lang="fr-FR" smtClean="0"/>
              <a:t>21/06/2018</a:t>
            </a:fld>
            <a:endParaRPr lang="fr-FR"/>
          </a:p>
        </p:txBody>
      </p:sp>
      <p:sp>
        <p:nvSpPr>
          <p:cNvPr id="6" name="Espace réservé du pied de page 5"/>
          <p:cNvSpPr>
            <a:spLocks noGrp="1"/>
          </p:cNvSpPr>
          <p:nvPr>
            <p:ph type="ftr" sz="quarter" idx="11"/>
          </p:nvPr>
        </p:nvSpPr>
        <p:spPr/>
        <p:txBody>
          <a:bodyPr rtlCol="0"/>
          <a:lstStyle/>
          <a:p>
            <a:r>
              <a:rPr lang="fr-FR" smtClean="0"/>
              <a:t>CARREZ N. - DESERT L. | JUIN 2018</a:t>
            </a:r>
            <a:endParaRPr lang="fr-FR"/>
          </a:p>
        </p:txBody>
      </p:sp>
      <p:sp>
        <p:nvSpPr>
          <p:cNvPr id="7" name="Espace réservé du numéro de diapositive 6"/>
          <p:cNvSpPr>
            <a:spLocks noGrp="1"/>
          </p:cNvSpPr>
          <p:nvPr>
            <p:ph type="sldNum" sz="quarter" idx="12"/>
          </p:nvPr>
        </p:nvSpPr>
        <p:spPr/>
        <p:txBody>
          <a:bodyPr rtlCol="0"/>
          <a:lstStyle>
            <a:lvl1pPr algn="r">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2044122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D4EE97B8-8348-43CF-A08B-FA7A81D36A47}" type="datetime1">
              <a:rPr lang="fr-FR" smtClean="0"/>
              <a:t>21/06/2018</a:t>
            </a:fld>
            <a:endParaRPr lang="fr-FR"/>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r>
              <a:rPr lang="fr-FR" smtClean="0"/>
              <a:t>CARREZ N. - DESERT L. | JUIN 2018</a:t>
            </a:r>
            <a:endParaRPr lang="fr-FR"/>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25141621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fr-FR" smtClean="0"/>
              <a:t>CARREZ N. - DESERT L. | JUIN 2018</a:t>
            </a:r>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8C9549D-28FF-4579-92C0-3F1123C4CE47}" type="datetime1">
              <a:rPr lang="fr-FR" smtClean="0"/>
              <a:t>21/06/2018</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3746FE0-FF7A-4482-B4E6-B436FEB75A72}" type="slidenum">
              <a:rPr lang="fr-FR" smtClean="0"/>
              <a:t>‹N°›</a:t>
            </a:fld>
            <a:endParaRPr lang="fr-FR"/>
          </a:p>
        </p:txBody>
      </p:sp>
    </p:spTree>
    <p:extLst>
      <p:ext uri="{BB962C8B-B14F-4D97-AF65-F5344CB8AC3E}">
        <p14:creationId xmlns:p14="http://schemas.microsoft.com/office/powerpoint/2010/main" val="324473369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Feuille_de_calcul_Microsoft_Excel1.xls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gner un rectangle à un seul coin 6"/>
          <p:cNvSpPr/>
          <p:nvPr/>
        </p:nvSpPr>
        <p:spPr>
          <a:xfrm flipH="1" flipV="1">
            <a:off x="8991600" y="-12700"/>
            <a:ext cx="3213100" cy="1063752"/>
          </a:xfrm>
          <a:prstGeom prst="snip1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p:txBody>
          <a:bodyPr/>
          <a:lstStyle/>
          <a:p>
            <a:r>
              <a:rPr lang="fr-FR" dirty="0" smtClean="0"/>
              <a:t>INTERFACES POUR</a:t>
            </a:r>
            <a:br>
              <a:rPr lang="fr-FR" dirty="0" smtClean="0"/>
            </a:br>
            <a:r>
              <a:rPr lang="fr-FR" dirty="0" smtClean="0"/>
              <a:t>GESTION DE COMMANDES</a:t>
            </a:r>
            <a:endParaRPr lang="fr-FR" dirty="0"/>
          </a:p>
        </p:txBody>
      </p:sp>
      <p:sp>
        <p:nvSpPr>
          <p:cNvPr id="3" name="Sous-titre 2"/>
          <p:cNvSpPr>
            <a:spLocks noGrp="1"/>
          </p:cNvSpPr>
          <p:nvPr>
            <p:ph type="subTitle" idx="1"/>
          </p:nvPr>
        </p:nvSpPr>
        <p:spPr/>
        <p:txBody>
          <a:bodyPr/>
          <a:lstStyle/>
          <a:p>
            <a:r>
              <a:rPr lang="fr-FR" dirty="0" smtClean="0">
                <a:solidFill>
                  <a:srgbClr val="00CC99"/>
                </a:solidFill>
              </a:rPr>
              <a:t>CARREZ N. – DESERT L. </a:t>
            </a:r>
          </a:p>
          <a:p>
            <a:r>
              <a:rPr lang="fr-FR" dirty="0" smtClean="0">
                <a:solidFill>
                  <a:srgbClr val="00CC99"/>
                </a:solidFill>
              </a:rPr>
              <a:t>JUIN 2018</a:t>
            </a:r>
            <a:endParaRPr lang="fr-FR" dirty="0">
              <a:solidFill>
                <a:srgbClr val="00CC99"/>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3548" y="-12700"/>
            <a:ext cx="3121152" cy="987552"/>
          </a:xfrm>
          <a:prstGeom prst="rect">
            <a:avLst/>
          </a:prstGeom>
        </p:spPr>
      </p:pic>
    </p:spTree>
    <p:extLst>
      <p:ext uri="{BB962C8B-B14F-4D97-AF65-F5344CB8AC3E}">
        <p14:creationId xmlns:p14="http://schemas.microsoft.com/office/powerpoint/2010/main" val="2453644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5" name="Espace réservé du texte 4"/>
          <p:cNvSpPr>
            <a:spLocks noGrp="1"/>
          </p:cNvSpPr>
          <p:nvPr>
            <p:ph type="body" idx="1"/>
          </p:nvPr>
        </p:nvSpPr>
        <p:spPr/>
        <p:txBody>
          <a:bodyPr/>
          <a:lstStyle/>
          <a:p>
            <a:r>
              <a:rPr lang="fr-FR" dirty="0" smtClean="0"/>
              <a:t>Avancement du projet</a:t>
            </a:r>
            <a:endParaRPr lang="fr-FR" dirty="0"/>
          </a:p>
        </p:txBody>
      </p:sp>
      <p:sp>
        <p:nvSpPr>
          <p:cNvPr id="6" name="Espace réservé du contenu 5"/>
          <p:cNvSpPr>
            <a:spLocks noGrp="1"/>
          </p:cNvSpPr>
          <p:nvPr>
            <p:ph sz="half" idx="2"/>
          </p:nvPr>
        </p:nvSpPr>
        <p:spPr/>
        <p:txBody>
          <a:bodyPr/>
          <a:lstStyle/>
          <a:p>
            <a:pPr marL="0" indent="0">
              <a:buNone/>
            </a:pPr>
            <a:r>
              <a:rPr lang="fr-FR" dirty="0" smtClean="0"/>
              <a:t>Projet non mené à bien</a:t>
            </a:r>
          </a:p>
          <a:p>
            <a:pPr lvl="1">
              <a:buFont typeface="+mj-lt"/>
              <a:buAutoNum type="arabicPeriod"/>
            </a:pPr>
            <a:r>
              <a:rPr lang="fr-FR" dirty="0" smtClean="0"/>
              <a:t>Grosses difficultés sur le Bluetooth</a:t>
            </a:r>
            <a:br>
              <a:rPr lang="fr-FR" dirty="0" smtClean="0"/>
            </a:br>
            <a:r>
              <a:rPr lang="fr-FR" dirty="0" smtClean="0"/>
              <a:t>(Android ET STM32)</a:t>
            </a:r>
          </a:p>
          <a:p>
            <a:pPr lvl="1">
              <a:buFont typeface="+mj-lt"/>
              <a:buAutoNum type="arabicPeriod"/>
            </a:pPr>
            <a:r>
              <a:rPr lang="fr-FR" dirty="0" smtClean="0"/>
              <a:t>Problèmes matériels</a:t>
            </a:r>
            <a:br>
              <a:rPr lang="fr-FR" dirty="0" smtClean="0"/>
            </a:br>
            <a:r>
              <a:rPr lang="fr-FR" dirty="0" smtClean="0"/>
              <a:t>(Module Bluetooth ET Testeur)</a:t>
            </a:r>
          </a:p>
          <a:p>
            <a:pPr lvl="1">
              <a:buFont typeface="+mj-lt"/>
              <a:buAutoNum type="arabicPeriod"/>
            </a:pPr>
            <a:r>
              <a:rPr lang="fr-FR" dirty="0" smtClean="0"/>
              <a:t>Problèmes de mémoires</a:t>
            </a:r>
            <a:br>
              <a:rPr lang="fr-FR" dirty="0" smtClean="0"/>
            </a:br>
            <a:r>
              <a:rPr lang="fr-FR" dirty="0" smtClean="0"/>
              <a:t>(Android ET STM32)</a:t>
            </a:r>
          </a:p>
          <a:p>
            <a:pPr marL="57150" indent="0">
              <a:buNone/>
            </a:pPr>
            <a:endParaRPr lang="fr-FR" dirty="0" smtClean="0"/>
          </a:p>
          <a:p>
            <a:pPr marL="57150" indent="0">
              <a:buNone/>
            </a:pPr>
            <a:r>
              <a:rPr lang="fr-FR" dirty="0" smtClean="0"/>
              <a:t>Mais la base est solide et peut être réutilisée.</a:t>
            </a:r>
          </a:p>
        </p:txBody>
      </p:sp>
      <p:sp>
        <p:nvSpPr>
          <p:cNvPr id="7" name="Espace réservé du texte 6"/>
          <p:cNvSpPr>
            <a:spLocks noGrp="1"/>
          </p:cNvSpPr>
          <p:nvPr>
            <p:ph type="body" sz="quarter" idx="3"/>
          </p:nvPr>
        </p:nvSpPr>
        <p:spPr/>
        <p:txBody>
          <a:bodyPr/>
          <a:lstStyle/>
          <a:p>
            <a:r>
              <a:rPr lang="fr-FR" dirty="0" smtClean="0"/>
              <a:t>Comparatif</a:t>
            </a:r>
            <a:endParaRPr lang="fr-FR" dirty="0"/>
          </a:p>
        </p:txBody>
      </p:sp>
      <p:sp>
        <p:nvSpPr>
          <p:cNvPr id="8" name="Espace réservé du contenu 7"/>
          <p:cNvSpPr>
            <a:spLocks noGrp="1"/>
          </p:cNvSpPr>
          <p:nvPr>
            <p:ph sz="quarter" idx="4"/>
          </p:nvPr>
        </p:nvSpPr>
        <p:spPr/>
        <p:txBody>
          <a:bodyPr/>
          <a:lstStyle/>
          <a:p>
            <a:pPr marL="0" indent="0">
              <a:buNone/>
            </a:pPr>
            <a:r>
              <a:rPr lang="fr-FR" dirty="0" smtClean="0"/>
              <a:t>Résultat différent de l’attendu.</a:t>
            </a:r>
          </a:p>
          <a:p>
            <a:pPr marL="0" indent="0">
              <a:buNone/>
            </a:pPr>
            <a:r>
              <a:rPr lang="fr-FR" dirty="0" smtClean="0"/>
              <a:t>Parties programmation et Bluetooth plus longues que prévues.</a:t>
            </a:r>
            <a:br>
              <a:rPr lang="fr-FR" dirty="0" smtClean="0"/>
            </a:br>
            <a:endParaRPr lang="fr-FR" dirty="0"/>
          </a:p>
        </p:txBody>
      </p:sp>
      <p:sp>
        <p:nvSpPr>
          <p:cNvPr id="4" name="Espace réservé du pied de page 3"/>
          <p:cNvSpPr>
            <a:spLocks noGrp="1"/>
          </p:cNvSpPr>
          <p:nvPr>
            <p:ph type="ftr" sz="quarter" idx="11"/>
          </p:nvPr>
        </p:nvSpPr>
        <p:spPr/>
        <p:txBody>
          <a:bodyPr/>
          <a:lstStyle/>
          <a:p>
            <a:r>
              <a:rPr lang="fr-FR" smtClean="0"/>
              <a:t>CARREZ N. - DESERT L. | JUIN 2018</a:t>
            </a:r>
            <a:endParaRPr lang="fr-FR"/>
          </a:p>
        </p:txBody>
      </p:sp>
    </p:spTree>
    <p:extLst>
      <p:ext uri="{BB962C8B-B14F-4D97-AF65-F5344CB8AC3E}">
        <p14:creationId xmlns:p14="http://schemas.microsoft.com/office/powerpoint/2010/main" val="296115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sz="half" idx="1"/>
          </p:nvPr>
        </p:nvSpPr>
        <p:spPr/>
        <p:txBody>
          <a:bodyPr/>
          <a:lstStyle/>
          <a:p>
            <a:pPr marL="0" indent="0">
              <a:buNone/>
            </a:pPr>
            <a:r>
              <a:rPr lang="fr-FR" dirty="0"/>
              <a:t>Cahier des charges :</a:t>
            </a:r>
          </a:p>
          <a:p>
            <a:pPr marL="0" indent="0">
              <a:buNone/>
            </a:pPr>
            <a:endParaRPr lang="fr-FR" dirty="0"/>
          </a:p>
          <a:p>
            <a:r>
              <a:rPr lang="fr-FR" dirty="0"/>
              <a:t>La solution doit être disponible sur les plateformes :</a:t>
            </a:r>
            <a:br>
              <a:rPr lang="fr-FR" dirty="0"/>
            </a:br>
            <a:r>
              <a:rPr lang="fr-FR" dirty="0"/>
              <a:t>- ANDROID</a:t>
            </a:r>
            <a:br>
              <a:rPr lang="fr-FR" dirty="0"/>
            </a:br>
            <a:r>
              <a:rPr lang="fr-FR" dirty="0"/>
              <a:t>- STM32</a:t>
            </a:r>
          </a:p>
          <a:p>
            <a:r>
              <a:rPr lang="fr-FR" dirty="0"/>
              <a:t>Mettre en  place un système de panier.</a:t>
            </a:r>
          </a:p>
          <a:p>
            <a:r>
              <a:rPr lang="fr-FR" dirty="0"/>
              <a:t>Afficher des images qui correspondent aux produits.</a:t>
            </a:r>
            <a:endParaRPr lang="fr-FR" dirty="0"/>
          </a:p>
        </p:txBody>
      </p:sp>
      <p:sp>
        <p:nvSpPr>
          <p:cNvPr id="5" name="Espace réservé du contenu 4"/>
          <p:cNvSpPr>
            <a:spLocks noGrp="1"/>
          </p:cNvSpPr>
          <p:nvPr>
            <p:ph sz="half" idx="2"/>
          </p:nvPr>
        </p:nvSpPr>
        <p:spPr/>
        <p:txBody>
          <a:bodyPr/>
          <a:lstStyle/>
          <a:p>
            <a:pPr marL="0" indent="0">
              <a:buNone/>
            </a:pPr>
            <a:r>
              <a:rPr lang="fr-FR" dirty="0" smtClean="0"/>
              <a:t>Contexte :</a:t>
            </a:r>
          </a:p>
          <a:p>
            <a:pPr marL="0" indent="0">
              <a:buNone/>
            </a:pPr>
            <a:endParaRPr lang="fr-FR" dirty="0"/>
          </a:p>
          <a:p>
            <a:r>
              <a:rPr lang="fr-FR" dirty="0" smtClean="0"/>
              <a:t>Une entreprise emploi des personnes en difficultés.</a:t>
            </a:r>
          </a:p>
          <a:p>
            <a:r>
              <a:rPr lang="fr-FR" dirty="0" smtClean="0"/>
              <a:t>Ces personnes ont besoins d’aide.</a:t>
            </a:r>
            <a:endParaRPr lang="fr-FR" dirty="0"/>
          </a:p>
        </p:txBody>
      </p:sp>
      <p:sp>
        <p:nvSpPr>
          <p:cNvPr id="4" name="Espace réservé du pied de page 3"/>
          <p:cNvSpPr>
            <a:spLocks noGrp="1"/>
          </p:cNvSpPr>
          <p:nvPr>
            <p:ph type="ftr" sz="quarter" idx="11"/>
          </p:nvPr>
        </p:nvSpPr>
        <p:spPr/>
        <p:txBody>
          <a:bodyPr/>
          <a:lstStyle/>
          <a:p>
            <a:r>
              <a:rPr lang="fr-FR" smtClean="0"/>
              <a:t>CARREZ N. - DESERT L. | JUIN 2018</a:t>
            </a:r>
            <a:endParaRPr lang="fr-FR"/>
          </a:p>
        </p:txBody>
      </p:sp>
    </p:spTree>
    <p:extLst>
      <p:ext uri="{BB962C8B-B14F-4D97-AF65-F5344CB8AC3E}">
        <p14:creationId xmlns:p14="http://schemas.microsoft.com/office/powerpoint/2010/main" val="255809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4" name="Espace réservé du pied de page 3"/>
          <p:cNvSpPr>
            <a:spLocks noGrp="1"/>
          </p:cNvSpPr>
          <p:nvPr>
            <p:ph type="ftr" sz="quarter" idx="11"/>
          </p:nvPr>
        </p:nvSpPr>
        <p:spPr/>
        <p:txBody>
          <a:bodyPr/>
          <a:lstStyle/>
          <a:p>
            <a:r>
              <a:rPr lang="fr-FR" smtClean="0"/>
              <a:t>CARREZ N. - DESERT L. | JUIN 2018</a:t>
            </a:r>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2030648930"/>
              </p:ext>
            </p:extLst>
          </p:nvPr>
        </p:nvGraphicFramePr>
        <p:xfrm>
          <a:off x="810000" y="2485043"/>
          <a:ext cx="10563286" cy="3636511"/>
        </p:xfrm>
        <a:graphic>
          <a:graphicData uri="http://schemas.openxmlformats.org/presentationml/2006/ole">
            <mc:AlternateContent xmlns:mc="http://schemas.openxmlformats.org/markup-compatibility/2006">
              <mc:Choice xmlns:v="urn:schemas-microsoft-com:vml" Requires="v">
                <p:oleObj spid="_x0000_s2053" name="Feuille de calcul" r:id="rId4" imgW="10001228" imgH="4657802" progId="Excel.Sheet.12">
                  <p:embed/>
                </p:oleObj>
              </mc:Choice>
              <mc:Fallback>
                <p:oleObj name="Feuille de calcul" r:id="rId4" imgW="10001228" imgH="4657802" progId="Excel.Sheet.12">
                  <p:embed/>
                  <p:pic>
                    <p:nvPicPr>
                      <p:cNvPr id="0" name=""/>
                      <p:cNvPicPr/>
                      <p:nvPr/>
                    </p:nvPicPr>
                    <p:blipFill>
                      <a:blip r:embed="rId5"/>
                      <a:stretch>
                        <a:fillRect/>
                      </a:stretch>
                    </p:blipFill>
                    <p:spPr>
                      <a:xfrm>
                        <a:off x="810000" y="2485043"/>
                        <a:ext cx="10563286" cy="3636511"/>
                      </a:xfrm>
                      <a:prstGeom prst="rect">
                        <a:avLst/>
                      </a:prstGeom>
                    </p:spPr>
                  </p:pic>
                </p:oleObj>
              </mc:Fallback>
            </mc:AlternateContent>
          </a:graphicData>
        </a:graphic>
      </p:graphicFrame>
      <p:sp>
        <p:nvSpPr>
          <p:cNvPr id="8" name="Espace réservé du texte 4"/>
          <p:cNvSpPr txBox="1">
            <a:spLocks/>
          </p:cNvSpPr>
          <p:nvPr/>
        </p:nvSpPr>
        <p:spPr>
          <a:xfrm>
            <a:off x="810000" y="1908175"/>
            <a:ext cx="10563286" cy="576262"/>
          </a:xfrm>
          <a:prstGeom prst="rect">
            <a:avLst/>
          </a:prstGeom>
          <a:effectLst>
            <a:outerShdw blurRad="50800" dir="14400000">
              <a:srgbClr val="000000">
                <a:alpha val="40000"/>
              </a:srgbClr>
            </a:outerShdw>
          </a:effectLst>
        </p:spPr>
        <p:txBody>
          <a:bodyPr vert="horz" lIns="91440" tIns="45720" rIns="91440" bIns="45720" rtlCol="0" anchor="b">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fr-FR" dirty="0" smtClean="0"/>
              <a:t>Répartitions des tâches</a:t>
            </a:r>
            <a:endParaRPr lang="fr-FR" dirty="0"/>
          </a:p>
        </p:txBody>
      </p:sp>
    </p:spTree>
    <p:extLst>
      <p:ext uri="{BB962C8B-B14F-4D97-AF65-F5344CB8AC3E}">
        <p14:creationId xmlns:p14="http://schemas.microsoft.com/office/powerpoint/2010/main" val="212899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r>
              <a:rPr lang="fr-FR" dirty="0" smtClean="0"/>
              <a:t>FONCTIONNEMENT</a:t>
            </a:r>
          </a:p>
          <a:p>
            <a:r>
              <a:rPr lang="fr-FR" dirty="0" smtClean="0"/>
              <a:t>DESIGN DE LA UI</a:t>
            </a:r>
          </a:p>
          <a:p>
            <a:r>
              <a:rPr lang="fr-FR" dirty="0" smtClean="0"/>
              <a:t>LES </a:t>
            </a:r>
            <a:r>
              <a:rPr lang="fr-FR" dirty="0" err="1" smtClean="0"/>
              <a:t>Uis</a:t>
            </a:r>
            <a:endParaRPr lang="fr-FR" dirty="0" smtClean="0"/>
          </a:p>
          <a:p>
            <a:r>
              <a:rPr lang="fr-FR" dirty="0" smtClean="0"/>
              <a:t>Les </a:t>
            </a:r>
            <a:r>
              <a:rPr lang="fr-FR" dirty="0" err="1" smtClean="0"/>
              <a:t>spécifités</a:t>
            </a:r>
            <a:endParaRPr lang="fr-FR" dirty="0" smtClean="0"/>
          </a:p>
          <a:p>
            <a:r>
              <a:rPr lang="fr-FR" dirty="0" smtClean="0"/>
              <a:t>CONCLUSION</a:t>
            </a:r>
          </a:p>
        </p:txBody>
      </p:sp>
      <p:sp>
        <p:nvSpPr>
          <p:cNvPr id="4" name="Espace réservé du pied de page 3"/>
          <p:cNvSpPr>
            <a:spLocks noGrp="1"/>
          </p:cNvSpPr>
          <p:nvPr>
            <p:ph type="ftr" sz="quarter" idx="11"/>
          </p:nvPr>
        </p:nvSpPr>
        <p:spPr/>
        <p:txBody>
          <a:bodyPr/>
          <a:lstStyle/>
          <a:p>
            <a:r>
              <a:rPr lang="fr-FR" smtClean="0"/>
              <a:t>CARREZ N. - DESERT L. | JUIN 2018</a:t>
            </a:r>
            <a:endParaRPr lang="fr-FR"/>
          </a:p>
        </p:txBody>
      </p:sp>
    </p:spTree>
    <p:extLst>
      <p:ext uri="{BB962C8B-B14F-4D97-AF65-F5344CB8AC3E}">
        <p14:creationId xmlns:p14="http://schemas.microsoft.com/office/powerpoint/2010/main" val="3245810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a:t>
            </a:r>
            <a:endParaRPr lang="fr-FR" dirty="0"/>
          </a:p>
        </p:txBody>
      </p:sp>
      <p:sp>
        <p:nvSpPr>
          <p:cNvPr id="5" name="Espace réservé du texte 4"/>
          <p:cNvSpPr>
            <a:spLocks noGrp="1"/>
          </p:cNvSpPr>
          <p:nvPr>
            <p:ph type="body" idx="1"/>
          </p:nvPr>
        </p:nvSpPr>
        <p:spPr>
          <a:xfrm>
            <a:off x="814728" y="1908175"/>
            <a:ext cx="5189857" cy="576262"/>
          </a:xfrm>
        </p:spPr>
        <p:txBody>
          <a:bodyPr/>
          <a:lstStyle/>
          <a:p>
            <a:r>
              <a:rPr lang="fr-FR" dirty="0" smtClean="0"/>
              <a:t>ENTREES</a:t>
            </a:r>
            <a:endParaRPr lang="fr-FR" dirty="0"/>
          </a:p>
        </p:txBody>
      </p:sp>
      <p:sp>
        <p:nvSpPr>
          <p:cNvPr id="6" name="Espace réservé du contenu 5"/>
          <p:cNvSpPr>
            <a:spLocks noGrp="1"/>
          </p:cNvSpPr>
          <p:nvPr>
            <p:ph sz="half" idx="2"/>
          </p:nvPr>
        </p:nvSpPr>
        <p:spPr>
          <a:xfrm>
            <a:off x="824184" y="2388771"/>
            <a:ext cx="5189856" cy="3109913"/>
          </a:xfrm>
        </p:spPr>
        <p:txBody>
          <a:bodyPr/>
          <a:lstStyle/>
          <a:p>
            <a:r>
              <a:rPr lang="fr-FR" dirty="0" smtClean="0"/>
              <a:t>Liste de courses</a:t>
            </a:r>
          </a:p>
          <a:p>
            <a:pPr marL="0" indent="0">
              <a:buNone/>
            </a:pPr>
            <a:endParaRPr lang="fr-FR" dirty="0" smtClean="0"/>
          </a:p>
          <a:p>
            <a:endParaRPr lang="fr-FR" dirty="0"/>
          </a:p>
        </p:txBody>
      </p:sp>
      <p:sp>
        <p:nvSpPr>
          <p:cNvPr id="7" name="Espace réservé du texte 6"/>
          <p:cNvSpPr>
            <a:spLocks noGrp="1"/>
          </p:cNvSpPr>
          <p:nvPr>
            <p:ph type="body" sz="quarter" idx="3"/>
          </p:nvPr>
        </p:nvSpPr>
        <p:spPr>
          <a:xfrm>
            <a:off x="805271" y="4094499"/>
            <a:ext cx="5194583" cy="576262"/>
          </a:xfrm>
        </p:spPr>
        <p:txBody>
          <a:bodyPr/>
          <a:lstStyle/>
          <a:p>
            <a:r>
              <a:rPr lang="fr-FR" dirty="0" smtClean="0"/>
              <a:t>SORTIES</a:t>
            </a:r>
            <a:endParaRPr lang="fr-FR" dirty="0"/>
          </a:p>
        </p:txBody>
      </p:sp>
      <p:sp>
        <p:nvSpPr>
          <p:cNvPr id="8" name="Espace réservé du contenu 7"/>
          <p:cNvSpPr>
            <a:spLocks noGrp="1"/>
          </p:cNvSpPr>
          <p:nvPr>
            <p:ph sz="quarter" idx="4"/>
          </p:nvPr>
        </p:nvSpPr>
        <p:spPr>
          <a:xfrm>
            <a:off x="812364" y="4590880"/>
            <a:ext cx="5194583" cy="3109913"/>
          </a:xfrm>
        </p:spPr>
        <p:txBody>
          <a:bodyPr/>
          <a:lstStyle/>
          <a:p>
            <a:r>
              <a:rPr lang="fr-FR" dirty="0" smtClean="0"/>
              <a:t>Retour de la commande</a:t>
            </a:r>
            <a:endParaRPr lang="fr-FR" dirty="0"/>
          </a:p>
        </p:txBody>
      </p:sp>
      <p:sp>
        <p:nvSpPr>
          <p:cNvPr id="4" name="Espace réservé du pied de page 3"/>
          <p:cNvSpPr>
            <a:spLocks noGrp="1"/>
          </p:cNvSpPr>
          <p:nvPr>
            <p:ph type="ftr" sz="quarter" idx="11"/>
          </p:nvPr>
        </p:nvSpPr>
        <p:spPr/>
        <p:txBody>
          <a:bodyPr/>
          <a:lstStyle/>
          <a:p>
            <a:r>
              <a:rPr lang="fr-FR" smtClean="0"/>
              <a:t>CARREZ N. - DESERT L. | JUIN 2018</a:t>
            </a:r>
            <a:endParaRPr lang="fr-FR"/>
          </a:p>
        </p:txBody>
      </p:sp>
      <p:sp>
        <p:nvSpPr>
          <p:cNvPr id="11" name="ZoneTexte 10"/>
          <p:cNvSpPr txBox="1"/>
          <p:nvPr/>
        </p:nvSpPr>
        <p:spPr>
          <a:xfrm>
            <a:off x="451512" y="2766551"/>
            <a:ext cx="5735901" cy="1446550"/>
          </a:xfrm>
          <a:prstGeom prst="rect">
            <a:avLst/>
          </a:prstGeom>
          <a:noFill/>
        </p:spPr>
        <p:txBody>
          <a:bodyPr wrap="square" rtlCol="0">
            <a:spAutoFit/>
          </a:bodyPr>
          <a:lstStyle/>
          <a:p>
            <a:r>
              <a:rPr lang="fr-FR" dirty="0" smtClean="0"/>
              <a:t>Idée de protocole</a:t>
            </a:r>
            <a:r>
              <a:rPr lang="fr-FR" dirty="0"/>
              <a:t> : </a:t>
            </a:r>
            <a:r>
              <a:rPr lang="fr-FR" dirty="0" smtClean="0"/>
              <a:t/>
            </a:r>
            <a:br>
              <a:rPr lang="fr-FR" dirty="0" smtClean="0"/>
            </a:br>
            <a:r>
              <a:rPr lang="fr-FR" sz="1400" dirty="0" smtClean="0"/>
              <a:t>[</a:t>
            </a:r>
            <a:r>
              <a:rPr lang="fr-FR" sz="1400" i="1" dirty="0"/>
              <a:t>numéro de commande</a:t>
            </a:r>
            <a:r>
              <a:rPr lang="fr-FR" sz="1400" dirty="0"/>
              <a:t>][</a:t>
            </a:r>
            <a:r>
              <a:rPr lang="fr-FR" sz="1400" i="1" dirty="0"/>
              <a:t>taille de la commande</a:t>
            </a:r>
            <a:r>
              <a:rPr lang="fr-FR" sz="1400" dirty="0"/>
              <a:t>] </a:t>
            </a:r>
            <a:r>
              <a:rPr lang="fr-FR" sz="1400" dirty="0" smtClean="0"/>
              <a:t>+</a:t>
            </a:r>
            <a:br>
              <a:rPr lang="fr-FR" sz="1400" dirty="0" smtClean="0"/>
            </a:br>
            <a:r>
              <a:rPr lang="fr-FR" sz="1400" dirty="0" smtClean="0"/>
              <a:t>{ </a:t>
            </a:r>
            <a:br>
              <a:rPr lang="fr-FR" sz="1400" dirty="0" smtClean="0"/>
            </a:br>
            <a:r>
              <a:rPr lang="fr-FR" sz="1400" dirty="0" smtClean="0"/>
              <a:t>[</a:t>
            </a:r>
            <a:r>
              <a:rPr lang="fr-FR" sz="1400" i="1" dirty="0"/>
              <a:t>nom de l’article</a:t>
            </a:r>
            <a:r>
              <a:rPr lang="fr-FR" sz="1400" dirty="0"/>
              <a:t>][</a:t>
            </a:r>
            <a:r>
              <a:rPr lang="fr-FR" sz="1400" i="1" dirty="0"/>
              <a:t>code barre de l’article</a:t>
            </a:r>
            <a:r>
              <a:rPr lang="fr-FR" sz="1400" dirty="0" smtClean="0"/>
              <a:t>]</a:t>
            </a:r>
            <a:br>
              <a:rPr lang="fr-FR" sz="1400" dirty="0" smtClean="0"/>
            </a:br>
            <a:r>
              <a:rPr lang="fr-FR" sz="1400" dirty="0" smtClean="0"/>
              <a:t>[</a:t>
            </a:r>
            <a:r>
              <a:rPr lang="fr-FR" sz="1400" i="1" dirty="0"/>
              <a:t>informations sur l’article</a:t>
            </a:r>
            <a:r>
              <a:rPr lang="fr-FR" sz="1400" dirty="0" smtClean="0"/>
              <a:t>]...</a:t>
            </a:r>
          </a:p>
          <a:p>
            <a:r>
              <a:rPr lang="fr-FR" sz="1400" dirty="0"/>
              <a:t>}</a:t>
            </a:r>
          </a:p>
        </p:txBody>
      </p:sp>
      <p:sp>
        <p:nvSpPr>
          <p:cNvPr id="12" name="ZoneTexte 11"/>
          <p:cNvSpPr txBox="1"/>
          <p:nvPr/>
        </p:nvSpPr>
        <p:spPr>
          <a:xfrm>
            <a:off x="451513" y="5022939"/>
            <a:ext cx="5735901" cy="584775"/>
          </a:xfrm>
          <a:prstGeom prst="rect">
            <a:avLst/>
          </a:prstGeom>
          <a:noFill/>
        </p:spPr>
        <p:txBody>
          <a:bodyPr wrap="square" rtlCol="0">
            <a:spAutoFit/>
          </a:bodyPr>
          <a:lstStyle/>
          <a:p>
            <a:r>
              <a:rPr lang="fr-FR" dirty="0" smtClean="0"/>
              <a:t>Idée de protocole</a:t>
            </a:r>
            <a:r>
              <a:rPr lang="fr-FR" dirty="0"/>
              <a:t> : </a:t>
            </a:r>
            <a:r>
              <a:rPr lang="fr-FR" dirty="0" smtClean="0"/>
              <a:t/>
            </a:r>
            <a:br>
              <a:rPr lang="fr-FR" dirty="0" smtClean="0"/>
            </a:br>
            <a:r>
              <a:rPr lang="fr-FR" sz="1400" dirty="0"/>
              <a:t>[</a:t>
            </a:r>
            <a:r>
              <a:rPr lang="fr-FR" sz="1400" i="1" dirty="0"/>
              <a:t>numéro de commande</a:t>
            </a:r>
            <a:r>
              <a:rPr lang="fr-FR" sz="1400" dirty="0"/>
              <a:t>][</a:t>
            </a:r>
            <a:r>
              <a:rPr lang="fr-FR" sz="1400" i="1" dirty="0"/>
              <a:t>statut de la commande</a:t>
            </a:r>
            <a:r>
              <a:rPr lang="fr-FR" sz="1400" dirty="0"/>
              <a:t>]</a:t>
            </a:r>
          </a:p>
        </p:txBody>
      </p:sp>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771650"/>
            <a:ext cx="6781800" cy="5086350"/>
          </a:xfrm>
          <a:prstGeom prst="rect">
            <a:avLst/>
          </a:prstGeom>
        </p:spPr>
      </p:pic>
    </p:spTree>
    <p:extLst>
      <p:ext uri="{BB962C8B-B14F-4D97-AF65-F5344CB8AC3E}">
        <p14:creationId xmlns:p14="http://schemas.microsoft.com/office/powerpoint/2010/main" val="2919753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DESIGN DE L’UI</a:t>
            </a:r>
            <a:endParaRPr lang="fr-FR" dirty="0"/>
          </a:p>
        </p:txBody>
      </p:sp>
      <p:sp>
        <p:nvSpPr>
          <p:cNvPr id="5" name="Espace réservé du contenu 4"/>
          <p:cNvSpPr>
            <a:spLocks noGrp="1"/>
          </p:cNvSpPr>
          <p:nvPr>
            <p:ph sz="half" idx="1"/>
          </p:nvPr>
        </p:nvSpPr>
        <p:spPr/>
        <p:txBody>
          <a:bodyPr/>
          <a:lstStyle/>
          <a:p>
            <a:pPr marL="0" indent="0">
              <a:buNone/>
            </a:pPr>
            <a:endParaRPr lang="fr-FR" sz="2000" dirty="0" smtClean="0"/>
          </a:p>
          <a:p>
            <a:pPr lvl="1"/>
            <a:r>
              <a:rPr lang="fr-FR" sz="1800" dirty="0" smtClean="0"/>
              <a:t>«</a:t>
            </a:r>
            <a:r>
              <a:rPr lang="fr-FR" sz="1800" dirty="0"/>
              <a:t> Liste de Produits »</a:t>
            </a:r>
          </a:p>
          <a:p>
            <a:pPr marL="0" indent="0">
              <a:buNone/>
            </a:pPr>
            <a:r>
              <a:rPr lang="fr-FR" sz="1400" dirty="0"/>
              <a:t>Liste de 4 produits</a:t>
            </a:r>
          </a:p>
          <a:p>
            <a:pPr marL="0" indent="0">
              <a:buNone/>
            </a:pPr>
            <a:r>
              <a:rPr lang="fr-FR" sz="1400" dirty="0" smtClean="0"/>
              <a:t>Boutons de navigation</a:t>
            </a:r>
          </a:p>
          <a:p>
            <a:pPr lvl="1"/>
            <a:r>
              <a:rPr lang="fr-FR" sz="1800" dirty="0" smtClean="0"/>
              <a:t>« Produits Choisis »</a:t>
            </a:r>
          </a:p>
          <a:p>
            <a:pPr marL="0" indent="0">
              <a:buNone/>
            </a:pPr>
            <a:r>
              <a:rPr lang="fr-FR" sz="1400" dirty="0" smtClean="0"/>
              <a:t>Informations </a:t>
            </a:r>
            <a:r>
              <a:rPr lang="fr-FR" sz="1400" dirty="0"/>
              <a:t>sur le produit</a:t>
            </a:r>
          </a:p>
          <a:p>
            <a:pPr marL="0" indent="0">
              <a:buNone/>
            </a:pPr>
            <a:r>
              <a:rPr lang="fr-FR" sz="1400" dirty="0"/>
              <a:t>Boutons </a:t>
            </a:r>
            <a:r>
              <a:rPr lang="fr-FR" sz="1400" dirty="0" smtClean="0"/>
              <a:t>scan </a:t>
            </a:r>
            <a:r>
              <a:rPr lang="fr-FR" sz="1400" dirty="0"/>
              <a:t>et </a:t>
            </a:r>
            <a:r>
              <a:rPr lang="fr-FR" sz="1400" dirty="0" err="1" smtClean="0"/>
              <a:t>sold</a:t>
            </a:r>
            <a:r>
              <a:rPr lang="fr-FR" sz="1400" dirty="0" smtClean="0"/>
              <a:t>-out</a:t>
            </a:r>
            <a:endParaRPr lang="fr-FR" sz="1400" dirty="0"/>
          </a:p>
          <a:p>
            <a:pPr lvl="1"/>
            <a:r>
              <a:rPr lang="fr-FR" sz="1800" dirty="0"/>
              <a:t>« Menu »</a:t>
            </a:r>
          </a:p>
          <a:p>
            <a:pPr marL="0" indent="0">
              <a:buNone/>
            </a:pPr>
            <a:r>
              <a:rPr lang="fr-FR" sz="1400" dirty="0"/>
              <a:t>Boutons Options, Bluetooth et Finalisation</a:t>
            </a:r>
          </a:p>
          <a:p>
            <a:endParaRPr lang="fr-FR" dirty="0"/>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06665" y="2027228"/>
            <a:ext cx="8457142" cy="6342857"/>
          </a:xfrm>
        </p:spPr>
      </p:pic>
      <p:sp>
        <p:nvSpPr>
          <p:cNvPr id="4" name="Espace réservé du pied de page 3"/>
          <p:cNvSpPr>
            <a:spLocks noGrp="1"/>
          </p:cNvSpPr>
          <p:nvPr>
            <p:ph type="ftr" sz="quarter" idx="11"/>
          </p:nvPr>
        </p:nvSpPr>
        <p:spPr/>
        <p:txBody>
          <a:bodyPr/>
          <a:lstStyle/>
          <a:p>
            <a:r>
              <a:rPr lang="fr-FR" smtClean="0"/>
              <a:t>CARREZ N. - DESERT L. | JUIN 2018</a:t>
            </a:r>
            <a:endParaRPr lang="fr-FR"/>
          </a:p>
        </p:txBody>
      </p:sp>
      <p:sp>
        <p:nvSpPr>
          <p:cNvPr id="11" name="Espace réservé du texte 4"/>
          <p:cNvSpPr txBox="1">
            <a:spLocks/>
          </p:cNvSpPr>
          <p:nvPr/>
        </p:nvSpPr>
        <p:spPr>
          <a:xfrm>
            <a:off x="814728" y="1908175"/>
            <a:ext cx="5189857" cy="576262"/>
          </a:xfrm>
          <a:prstGeom prst="rect">
            <a:avLst/>
          </a:prstGeom>
          <a:effectLst>
            <a:outerShdw blurRad="50800" dir="14400000">
              <a:srgbClr val="000000">
                <a:alpha val="40000"/>
              </a:srgbClr>
            </a:outerShdw>
          </a:effectLst>
        </p:spPr>
        <p:txBody>
          <a:bodyPr vert="horz" lIns="91440" tIns="45720" rIns="91440" bIns="45720" rtlCol="0" anchor="b">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fr-FR" dirty="0" smtClean="0"/>
              <a:t>TROIS PARTIES</a:t>
            </a:r>
            <a:endParaRPr lang="fr-FR" dirty="0"/>
          </a:p>
        </p:txBody>
      </p:sp>
    </p:spTree>
    <p:extLst>
      <p:ext uri="{BB962C8B-B14F-4D97-AF65-F5344CB8AC3E}">
        <p14:creationId xmlns:p14="http://schemas.microsoft.com/office/powerpoint/2010/main" val="2391991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UIs</a:t>
            </a:r>
            <a:endParaRPr lang="fr-FR" dirty="0"/>
          </a:p>
        </p:txBody>
      </p:sp>
      <p:sp>
        <p:nvSpPr>
          <p:cNvPr id="4" name="Espace réservé du texte 3"/>
          <p:cNvSpPr>
            <a:spLocks noGrp="1"/>
          </p:cNvSpPr>
          <p:nvPr>
            <p:ph type="body" idx="1"/>
          </p:nvPr>
        </p:nvSpPr>
        <p:spPr/>
        <p:txBody>
          <a:bodyPr/>
          <a:lstStyle/>
          <a:p>
            <a:r>
              <a:rPr lang="fr-FR" dirty="0" smtClean="0"/>
              <a:t>ANDROID</a:t>
            </a:r>
            <a:endParaRPr lang="fr-FR" dirty="0"/>
          </a:p>
        </p:txBody>
      </p:sp>
      <p:sp>
        <p:nvSpPr>
          <p:cNvPr id="5" name="Espace réservé du contenu 4"/>
          <p:cNvSpPr>
            <a:spLocks noGrp="1"/>
          </p:cNvSpPr>
          <p:nvPr>
            <p:ph sz="half" idx="2"/>
          </p:nvPr>
        </p:nvSpPr>
        <p:spPr/>
        <p:txBody>
          <a:bodyPr/>
          <a:lstStyle/>
          <a:p>
            <a:endParaRPr lang="fr-FR"/>
          </a:p>
        </p:txBody>
      </p:sp>
      <p:sp>
        <p:nvSpPr>
          <p:cNvPr id="6" name="Espace réservé du texte 5"/>
          <p:cNvSpPr>
            <a:spLocks noGrp="1"/>
          </p:cNvSpPr>
          <p:nvPr>
            <p:ph type="body" sz="quarter" idx="3"/>
          </p:nvPr>
        </p:nvSpPr>
        <p:spPr/>
        <p:txBody>
          <a:bodyPr/>
          <a:lstStyle/>
          <a:p>
            <a:r>
              <a:rPr lang="fr-FR" dirty="0" smtClean="0"/>
              <a:t>STM32</a:t>
            </a:r>
            <a:endParaRPr lang="fr-FR" dirty="0"/>
          </a:p>
        </p:txBody>
      </p:sp>
      <p:sp>
        <p:nvSpPr>
          <p:cNvPr id="7" name="Espace réservé du contenu 6"/>
          <p:cNvSpPr>
            <a:spLocks noGrp="1"/>
          </p:cNvSpPr>
          <p:nvPr>
            <p:ph sz="quarter" idx="4"/>
          </p:nvPr>
        </p:nvSpPr>
        <p:spPr/>
        <p:txBody>
          <a:bodyPr/>
          <a:lstStyle/>
          <a:p>
            <a:endParaRPr lang="fr-FR"/>
          </a:p>
        </p:txBody>
      </p:sp>
      <p:sp>
        <p:nvSpPr>
          <p:cNvPr id="8" name="Espace réservé du pied de page 7"/>
          <p:cNvSpPr>
            <a:spLocks noGrp="1"/>
          </p:cNvSpPr>
          <p:nvPr>
            <p:ph type="ftr" sz="quarter" idx="11"/>
          </p:nvPr>
        </p:nvSpPr>
        <p:spPr/>
        <p:txBody>
          <a:bodyPr/>
          <a:lstStyle/>
          <a:p>
            <a:r>
              <a:rPr lang="fr-FR" smtClean="0"/>
              <a:t>CARREZ N. - DESERT L. | JUIN 2018</a:t>
            </a:r>
            <a:endParaRPr lang="fr-FR"/>
          </a:p>
        </p:txBody>
      </p:sp>
      <p:pic>
        <p:nvPicPr>
          <p:cNvPr id="9" name="Image 8"/>
          <p:cNvPicPr/>
          <p:nvPr/>
        </p:nvPicPr>
        <p:blipFill>
          <a:blip r:embed="rId2" cstate="print">
            <a:extLst>
              <a:ext uri="{28A0092B-C50C-407E-A947-70E740481C1C}">
                <a14:useLocalDpi xmlns:a14="http://schemas.microsoft.com/office/drawing/2010/main" val="0"/>
              </a:ext>
            </a:extLst>
          </a:blip>
          <a:stretch>
            <a:fillRect/>
          </a:stretch>
        </p:blipFill>
        <p:spPr>
          <a:xfrm rot="5400000">
            <a:off x="7229748" y="1708803"/>
            <a:ext cx="3109916" cy="5194583"/>
          </a:xfrm>
          <a:prstGeom prst="rect">
            <a:avLst/>
          </a:prstGeom>
        </p:spPr>
      </p:pic>
      <p:pic>
        <p:nvPicPr>
          <p:cNvPr id="10" name="Espace réservé du contenu 10">
            <a:extLst>
              <a:ext uri="{FF2B5EF4-FFF2-40B4-BE49-F238E27FC236}">
                <a16:creationId xmlns:a16="http://schemas.microsoft.com/office/drawing/2014/main" xmlns="" id="{793747BF-9801-4F2D-B19F-7E6DB06AB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00" y="2751136"/>
            <a:ext cx="5194585" cy="3109915"/>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6580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Spécificités – ANDROID</a:t>
            </a:r>
            <a:endParaRPr lang="fr-FR" dirty="0"/>
          </a:p>
        </p:txBody>
      </p:sp>
      <p:sp>
        <p:nvSpPr>
          <p:cNvPr id="7" name="Espace réservé du texte 6"/>
          <p:cNvSpPr>
            <a:spLocks noGrp="1"/>
          </p:cNvSpPr>
          <p:nvPr>
            <p:ph type="body" idx="1"/>
          </p:nvPr>
        </p:nvSpPr>
        <p:spPr/>
        <p:txBody>
          <a:bodyPr/>
          <a:lstStyle/>
          <a:p>
            <a:r>
              <a:rPr lang="fr-FR" dirty="0"/>
              <a:t>Finalité : Liste </a:t>
            </a:r>
            <a:r>
              <a:rPr lang="fr-FR" dirty="0" smtClean="0"/>
              <a:t>Dynamique</a:t>
            </a:r>
            <a:endParaRPr lang="fr-FR" dirty="0"/>
          </a:p>
        </p:txBody>
      </p:sp>
      <p:sp>
        <p:nvSpPr>
          <p:cNvPr id="8" name="Espace réservé du contenu 7"/>
          <p:cNvSpPr>
            <a:spLocks noGrp="1"/>
          </p:cNvSpPr>
          <p:nvPr>
            <p:ph sz="half" idx="2"/>
          </p:nvPr>
        </p:nvSpPr>
        <p:spPr/>
        <p:txBody>
          <a:bodyPr/>
          <a:lstStyle/>
          <a:p>
            <a:r>
              <a:rPr lang="fr-FR" dirty="0" smtClean="0"/>
              <a:t>Utiliser une </a:t>
            </a:r>
            <a:r>
              <a:rPr lang="fr-FR" i="1" dirty="0" err="1" smtClean="0"/>
              <a:t>ArrayList</a:t>
            </a:r>
            <a:endParaRPr lang="fr-FR" i="1" dirty="0" smtClean="0"/>
          </a:p>
          <a:p>
            <a:pPr lvl="1">
              <a:buFont typeface="+mj-lt"/>
              <a:buAutoNum type="arabicPeriod"/>
            </a:pPr>
            <a:r>
              <a:rPr lang="fr-FR" dirty="0" smtClean="0"/>
              <a:t>Déclarer la </a:t>
            </a:r>
            <a:r>
              <a:rPr lang="fr-FR" i="1" dirty="0" err="1" smtClean="0"/>
              <a:t>ArrayList</a:t>
            </a:r>
            <a:r>
              <a:rPr lang="fr-FR" dirty="0" smtClean="0"/>
              <a:t> avec classe associée</a:t>
            </a:r>
          </a:p>
          <a:p>
            <a:pPr lvl="1">
              <a:buFont typeface="+mj-lt"/>
              <a:buAutoNum type="arabicPeriod"/>
            </a:pPr>
            <a:r>
              <a:rPr lang="fr-FR" dirty="0" smtClean="0"/>
              <a:t>Ajouter un élément à la liste</a:t>
            </a:r>
          </a:p>
          <a:p>
            <a:pPr lvl="1">
              <a:buFont typeface="+mj-lt"/>
              <a:buAutoNum type="arabicPeriod"/>
            </a:pPr>
            <a:r>
              <a:rPr lang="fr-FR" dirty="0" smtClean="0"/>
              <a:t>Lire un élément de la liste</a:t>
            </a:r>
          </a:p>
          <a:p>
            <a:pPr lvl="1">
              <a:buFont typeface="+mj-lt"/>
              <a:buAutoNum type="arabicPeriod"/>
            </a:pPr>
            <a:r>
              <a:rPr lang="fr-FR" dirty="0" smtClean="0"/>
              <a:t>Retirer un élément de la </a:t>
            </a:r>
            <a:r>
              <a:rPr lang="fr-FR" i="1" dirty="0" err="1" smtClean="0"/>
              <a:t>ArrayList</a:t>
            </a:r>
            <a:endParaRPr lang="fr-FR" i="1" dirty="0" smtClean="0"/>
          </a:p>
          <a:p>
            <a:pPr lvl="1">
              <a:buFont typeface="+mj-lt"/>
              <a:buAutoNum type="arabicPeriod"/>
            </a:pPr>
            <a:endParaRPr lang="fr-FR" dirty="0"/>
          </a:p>
        </p:txBody>
      </p:sp>
      <p:sp>
        <p:nvSpPr>
          <p:cNvPr id="9" name="Espace réservé du texte 8"/>
          <p:cNvSpPr>
            <a:spLocks noGrp="1"/>
          </p:cNvSpPr>
          <p:nvPr>
            <p:ph type="body" sz="quarter" idx="3"/>
          </p:nvPr>
        </p:nvSpPr>
        <p:spPr/>
        <p:txBody>
          <a:bodyPr/>
          <a:lstStyle/>
          <a:p>
            <a:r>
              <a:rPr lang="fr-FR" dirty="0"/>
              <a:t>Finalité : </a:t>
            </a:r>
            <a:r>
              <a:rPr lang="fr-FR" dirty="0" smtClean="0"/>
              <a:t>Lecture de fichiers</a:t>
            </a:r>
            <a:endParaRPr lang="fr-FR" dirty="0"/>
          </a:p>
        </p:txBody>
      </p:sp>
      <p:sp>
        <p:nvSpPr>
          <p:cNvPr id="10" name="Espace réservé du contenu 9"/>
          <p:cNvSpPr>
            <a:spLocks noGrp="1"/>
          </p:cNvSpPr>
          <p:nvPr>
            <p:ph sz="quarter" idx="4"/>
          </p:nvPr>
        </p:nvSpPr>
        <p:spPr/>
        <p:txBody>
          <a:bodyPr/>
          <a:lstStyle/>
          <a:p>
            <a:r>
              <a:rPr lang="fr-FR" dirty="0" smtClean="0"/>
              <a:t>Utiliser un fichier .</a:t>
            </a:r>
            <a:r>
              <a:rPr lang="fr-FR" dirty="0" err="1" smtClean="0"/>
              <a:t>txt</a:t>
            </a:r>
            <a:endParaRPr lang="fr-FR" dirty="0" smtClean="0"/>
          </a:p>
          <a:p>
            <a:pPr lvl="1">
              <a:buFont typeface="+mj-lt"/>
              <a:buAutoNum type="arabicPeriod"/>
            </a:pPr>
            <a:r>
              <a:rPr lang="fr-FR" dirty="0" smtClean="0"/>
              <a:t>Créer le fichier</a:t>
            </a:r>
          </a:p>
          <a:p>
            <a:pPr lvl="1">
              <a:buFont typeface="+mj-lt"/>
              <a:buAutoNum type="arabicPeriod"/>
            </a:pPr>
            <a:r>
              <a:rPr lang="fr-FR" dirty="0" smtClean="0"/>
              <a:t>Transférer le .</a:t>
            </a:r>
            <a:r>
              <a:rPr lang="fr-FR" dirty="0" err="1" smtClean="0"/>
              <a:t>txt</a:t>
            </a:r>
            <a:r>
              <a:rPr lang="fr-FR" dirty="0" smtClean="0"/>
              <a:t> sur le téléphone</a:t>
            </a:r>
          </a:p>
          <a:p>
            <a:pPr lvl="1">
              <a:buFont typeface="+mj-lt"/>
              <a:buAutoNum type="arabicPeriod"/>
            </a:pPr>
            <a:r>
              <a:rPr lang="fr-FR" dirty="0" smtClean="0"/>
              <a:t>Lire le fichier avec </a:t>
            </a:r>
            <a:r>
              <a:rPr lang="fr-FR" i="1" dirty="0" err="1" smtClean="0"/>
              <a:t>ReadList</a:t>
            </a:r>
            <a:r>
              <a:rPr lang="fr-FR" i="1" dirty="0" smtClean="0"/>
              <a:t>()</a:t>
            </a:r>
          </a:p>
          <a:p>
            <a:pPr lvl="1">
              <a:buFont typeface="+mj-lt"/>
              <a:buAutoNum type="arabicPeriod"/>
            </a:pPr>
            <a:r>
              <a:rPr lang="fr-FR" dirty="0" smtClean="0"/>
              <a:t>Ajouter le contenu dans la liste</a:t>
            </a:r>
            <a:endParaRPr lang="fr-FR" dirty="0"/>
          </a:p>
        </p:txBody>
      </p:sp>
      <p:sp>
        <p:nvSpPr>
          <p:cNvPr id="4" name="Espace réservé du pied de page 3"/>
          <p:cNvSpPr>
            <a:spLocks noGrp="1"/>
          </p:cNvSpPr>
          <p:nvPr>
            <p:ph type="ftr" sz="quarter" idx="11"/>
          </p:nvPr>
        </p:nvSpPr>
        <p:spPr/>
        <p:txBody>
          <a:bodyPr/>
          <a:lstStyle/>
          <a:p>
            <a:r>
              <a:rPr lang="fr-FR" smtClean="0"/>
              <a:t>CARREZ N. - DESERT L. | JUIN 2018</a:t>
            </a:r>
            <a:endParaRPr lang="fr-FR"/>
          </a:p>
        </p:txBody>
      </p:sp>
      <p:sp>
        <p:nvSpPr>
          <p:cNvPr id="11" name="Espace réservé du texte 3"/>
          <p:cNvSpPr txBox="1">
            <a:spLocks/>
          </p:cNvSpPr>
          <p:nvPr/>
        </p:nvSpPr>
        <p:spPr>
          <a:xfrm>
            <a:off x="814728"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smtClean="0"/>
              <a:t>Validé</a:t>
            </a:r>
            <a:endParaRPr lang="fr-FR" dirty="0"/>
          </a:p>
        </p:txBody>
      </p:sp>
      <p:sp>
        <p:nvSpPr>
          <p:cNvPr id="12" name="Espace réservé du texte 3"/>
          <p:cNvSpPr txBox="1">
            <a:spLocks/>
          </p:cNvSpPr>
          <p:nvPr/>
        </p:nvSpPr>
        <p:spPr>
          <a:xfrm>
            <a:off x="6187415"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smtClean="0"/>
              <a:t>Non v</a:t>
            </a:r>
            <a:r>
              <a:rPr lang="fr-FR" dirty="0" smtClean="0"/>
              <a:t>alidé</a:t>
            </a:r>
            <a:endParaRPr lang="fr-FR" dirty="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747" y="5051894"/>
            <a:ext cx="1042050" cy="1042050"/>
          </a:xfrm>
          <a:prstGeom prst="rect">
            <a:avLst/>
          </a:prstGeom>
        </p:spPr>
      </p:pic>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4955" y="4973829"/>
            <a:ext cx="1198179" cy="1198179"/>
          </a:xfrm>
          <a:prstGeom prst="rect">
            <a:avLst/>
          </a:prstGeom>
        </p:spPr>
      </p:pic>
    </p:spTree>
    <p:extLst>
      <p:ext uri="{BB962C8B-B14F-4D97-AF65-F5344CB8AC3E}">
        <p14:creationId xmlns:p14="http://schemas.microsoft.com/office/powerpoint/2010/main" val="338266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Spécificités – STM32</a:t>
            </a:r>
            <a:endParaRPr lang="fr-FR" dirty="0"/>
          </a:p>
        </p:txBody>
      </p:sp>
      <p:sp>
        <p:nvSpPr>
          <p:cNvPr id="12" name="Espace réservé du texte 11"/>
          <p:cNvSpPr>
            <a:spLocks noGrp="1"/>
          </p:cNvSpPr>
          <p:nvPr>
            <p:ph type="body" idx="1"/>
          </p:nvPr>
        </p:nvSpPr>
        <p:spPr/>
        <p:txBody>
          <a:bodyPr/>
          <a:lstStyle/>
          <a:p>
            <a:r>
              <a:rPr lang="fr-FR" dirty="0"/>
              <a:t>Finalité : Communication Bluetooth</a:t>
            </a:r>
          </a:p>
        </p:txBody>
      </p:sp>
      <p:sp>
        <p:nvSpPr>
          <p:cNvPr id="3" name="Espace réservé du contenu 2"/>
          <p:cNvSpPr>
            <a:spLocks noGrp="1"/>
          </p:cNvSpPr>
          <p:nvPr>
            <p:ph sz="half" idx="2"/>
          </p:nvPr>
        </p:nvSpPr>
        <p:spPr/>
        <p:txBody>
          <a:bodyPr/>
          <a:lstStyle/>
          <a:p>
            <a:r>
              <a:rPr lang="fr-FR" dirty="0" smtClean="0"/>
              <a:t>Ouvrir une connexion UART</a:t>
            </a:r>
          </a:p>
          <a:p>
            <a:pPr lvl="1">
              <a:buFont typeface="+mj-lt"/>
              <a:buAutoNum type="arabicPeriod"/>
            </a:pPr>
            <a:r>
              <a:rPr lang="fr-FR" dirty="0" smtClean="0"/>
              <a:t>Paramétrer la liaison</a:t>
            </a:r>
          </a:p>
          <a:p>
            <a:pPr lvl="1">
              <a:buFont typeface="+mj-lt"/>
              <a:buAutoNum type="arabicPeriod"/>
            </a:pPr>
            <a:r>
              <a:rPr lang="fr-FR" dirty="0" smtClean="0"/>
              <a:t>Initialiser l’UART</a:t>
            </a:r>
          </a:p>
          <a:p>
            <a:pPr lvl="1">
              <a:buFont typeface="+mj-lt"/>
              <a:buAutoNum type="arabicPeriod"/>
            </a:pPr>
            <a:r>
              <a:rPr lang="fr-FR" dirty="0" smtClean="0"/>
              <a:t>Pinger le module Bluetooth</a:t>
            </a:r>
          </a:p>
          <a:p>
            <a:pPr lvl="1">
              <a:buFont typeface="+mj-lt"/>
              <a:buAutoNum type="arabicPeriod"/>
            </a:pPr>
            <a:r>
              <a:rPr lang="fr-FR" dirty="0" smtClean="0"/>
              <a:t>Paramétrer le module</a:t>
            </a:r>
          </a:p>
          <a:p>
            <a:pPr lvl="1">
              <a:buFont typeface="+mj-lt"/>
              <a:buAutoNum type="arabicPeriod"/>
            </a:pPr>
            <a:r>
              <a:rPr lang="fr-FR" dirty="0" smtClean="0"/>
              <a:t>Echanger avec le module</a:t>
            </a:r>
            <a:endParaRPr lang="fr-FR" dirty="0"/>
          </a:p>
        </p:txBody>
      </p:sp>
      <p:sp>
        <p:nvSpPr>
          <p:cNvPr id="13" name="Espace réservé du texte 12"/>
          <p:cNvSpPr>
            <a:spLocks noGrp="1"/>
          </p:cNvSpPr>
          <p:nvPr>
            <p:ph type="body" sz="quarter" idx="3"/>
          </p:nvPr>
        </p:nvSpPr>
        <p:spPr/>
        <p:txBody>
          <a:bodyPr/>
          <a:lstStyle/>
          <a:p>
            <a:r>
              <a:rPr lang="fr-FR" dirty="0" smtClean="0"/>
              <a:t>Finalité : Liste Dynamique</a:t>
            </a:r>
            <a:endParaRPr lang="fr-FR" dirty="0"/>
          </a:p>
        </p:txBody>
      </p:sp>
      <p:sp>
        <p:nvSpPr>
          <p:cNvPr id="14" name="Espace réservé du contenu 13"/>
          <p:cNvSpPr>
            <a:spLocks noGrp="1"/>
          </p:cNvSpPr>
          <p:nvPr>
            <p:ph sz="quarter" idx="4"/>
          </p:nvPr>
        </p:nvSpPr>
        <p:spPr/>
        <p:txBody>
          <a:bodyPr/>
          <a:lstStyle/>
          <a:p>
            <a:r>
              <a:rPr lang="fr-FR" dirty="0" smtClean="0"/>
              <a:t>Créer un tableau dynamique</a:t>
            </a:r>
          </a:p>
          <a:p>
            <a:pPr lvl="1">
              <a:buFont typeface="+mj-lt"/>
              <a:buAutoNum type="arabicPeriod"/>
            </a:pPr>
            <a:r>
              <a:rPr lang="fr-FR" dirty="0" smtClean="0"/>
              <a:t>Définir la structure</a:t>
            </a:r>
          </a:p>
          <a:p>
            <a:pPr lvl="1">
              <a:buFont typeface="+mj-lt"/>
              <a:buAutoNum type="arabicPeriod"/>
            </a:pPr>
            <a:r>
              <a:rPr lang="fr-FR" dirty="0" smtClean="0"/>
              <a:t>Créer un pointeur vers la structure</a:t>
            </a:r>
          </a:p>
          <a:p>
            <a:pPr lvl="1">
              <a:buFont typeface="+mj-lt"/>
              <a:buAutoNum type="arabicPeriod"/>
            </a:pPr>
            <a:r>
              <a:rPr lang="fr-FR" dirty="0" smtClean="0"/>
              <a:t>Allouer la mémoire au tableau</a:t>
            </a:r>
          </a:p>
          <a:p>
            <a:pPr lvl="1">
              <a:buFont typeface="+mj-lt"/>
              <a:buAutoNum type="arabicPeriod"/>
            </a:pPr>
            <a:r>
              <a:rPr lang="fr-FR" dirty="0" smtClean="0"/>
              <a:t>Initialiser le tableau avec les valeurs</a:t>
            </a:r>
            <a:endParaRPr lang="fr-FR" dirty="0"/>
          </a:p>
        </p:txBody>
      </p:sp>
      <p:sp>
        <p:nvSpPr>
          <p:cNvPr id="4" name="Espace réservé du pied de page 3"/>
          <p:cNvSpPr>
            <a:spLocks noGrp="1"/>
          </p:cNvSpPr>
          <p:nvPr>
            <p:ph type="ftr" sz="quarter" idx="11"/>
          </p:nvPr>
        </p:nvSpPr>
        <p:spPr/>
        <p:txBody>
          <a:bodyPr/>
          <a:lstStyle/>
          <a:p>
            <a:r>
              <a:rPr lang="fr-FR" dirty="0" smtClean="0"/>
              <a:t>CARREZ N. - DESERT L. | JUIN 2018</a:t>
            </a:r>
            <a:endParaRPr lang="fr-FR" dirty="0"/>
          </a:p>
        </p:txBody>
      </p:sp>
      <p:sp>
        <p:nvSpPr>
          <p:cNvPr id="15" name="Espace réservé du texte 3"/>
          <p:cNvSpPr txBox="1">
            <a:spLocks/>
          </p:cNvSpPr>
          <p:nvPr/>
        </p:nvSpPr>
        <p:spPr>
          <a:xfrm>
            <a:off x="814728"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smtClean="0"/>
              <a:t>Non validé</a:t>
            </a:r>
            <a:endParaRPr lang="fr-FR" dirty="0"/>
          </a:p>
        </p:txBody>
      </p:sp>
      <p:sp>
        <p:nvSpPr>
          <p:cNvPr id="16" name="Espace réservé du texte 3"/>
          <p:cNvSpPr txBox="1">
            <a:spLocks/>
          </p:cNvSpPr>
          <p:nvPr/>
        </p:nvSpPr>
        <p:spPr>
          <a:xfrm>
            <a:off x="6187415" y="5284789"/>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fr-FR" dirty="0" smtClean="0"/>
              <a:t>Validé</a:t>
            </a:r>
            <a:endParaRPr lang="fr-FR" dirty="0"/>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649" y="5051895"/>
            <a:ext cx="1042050" cy="1042050"/>
          </a:xfrm>
          <a:prstGeom prst="rect">
            <a:avLst/>
          </a:prstGeom>
        </p:spPr>
      </p:pic>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8049" y="5051894"/>
            <a:ext cx="1042050" cy="1042050"/>
          </a:xfrm>
          <a:prstGeom prst="rect">
            <a:avLst/>
          </a:prstGeom>
        </p:spPr>
      </p:pic>
    </p:spTree>
    <p:extLst>
      <p:ext uri="{BB962C8B-B14F-4D97-AF65-F5344CB8AC3E}">
        <p14:creationId xmlns:p14="http://schemas.microsoft.com/office/powerpoint/2010/main" val="44715054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ème1">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1" id="{8C96E9B9-BF0C-45FB-85D6-F40CD39290B2}" vid="{3A97137E-0631-4986-97B2-ECBFCB89CA78}"/>
    </a:ext>
  </a:extLst>
</a:theme>
</file>

<file path=ppt/theme/theme2.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176</TotalTime>
  <Words>649</Words>
  <Application>Microsoft Office PowerPoint</Application>
  <PresentationFormat>Grand écran</PresentationFormat>
  <Paragraphs>103</Paragraphs>
  <Slides>10</Slides>
  <Notes>3</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10</vt:i4>
      </vt:variant>
    </vt:vector>
  </HeadingPairs>
  <TitlesOfParts>
    <vt:vector size="19" baseType="lpstr">
      <vt:lpstr>Arial</vt:lpstr>
      <vt:lpstr>Calibri</vt:lpstr>
      <vt:lpstr>Candara</vt:lpstr>
      <vt:lpstr>Century Gothic</vt:lpstr>
      <vt:lpstr>Consolas</vt:lpstr>
      <vt:lpstr>Wingdings 2</vt:lpstr>
      <vt:lpstr>Thème1</vt:lpstr>
      <vt:lpstr>Concis</vt:lpstr>
      <vt:lpstr>Feuille de calcul Microsoft Excel</vt:lpstr>
      <vt:lpstr>INTERFACES POUR GESTION DE COMMANDES</vt:lpstr>
      <vt:lpstr>INTRODUCTION</vt:lpstr>
      <vt:lpstr>INTRODUCTION</vt:lpstr>
      <vt:lpstr>SOMMAIRE</vt:lpstr>
      <vt:lpstr>FONCTIONNEMENT</vt:lpstr>
      <vt:lpstr>DESIGN DE L’UI</vt:lpstr>
      <vt:lpstr>LES UIs</vt:lpstr>
      <vt:lpstr>Spécificités – ANDROID</vt:lpstr>
      <vt:lpstr>Spécificités – STM32</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POUR GESTION DE COMMANDES</dc:title>
  <dc:creator>CARREZ Nicolas</dc:creator>
  <cp:lastModifiedBy>Nicolas CARREZ</cp:lastModifiedBy>
  <cp:revision>44</cp:revision>
  <dcterms:created xsi:type="dcterms:W3CDTF">2018-06-20T11:59:49Z</dcterms:created>
  <dcterms:modified xsi:type="dcterms:W3CDTF">2018-06-21T17:31:46Z</dcterms:modified>
</cp:coreProperties>
</file>