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58" r:id="rId4"/>
    <p:sldId id="259" r:id="rId5"/>
    <p:sldId id="257" r:id="rId6"/>
    <p:sldId id="260" r:id="rId7"/>
    <p:sldId id="262" r:id="rId8"/>
    <p:sldId id="261" r:id="rId9"/>
    <p:sldId id="263" r:id="rId10"/>
    <p:sldId id="270" r:id="rId11"/>
    <p:sldId id="264" r:id="rId12"/>
    <p:sldId id="265" r:id="rId13"/>
    <p:sldId id="269" r:id="rId14"/>
    <p:sldId id="266" r:id="rId15"/>
    <p:sldId id="267" r:id="rId16"/>
    <p:sldId id="268"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0D95B74-48F6-413A-85A1-446013F4FA6A}">
          <p14:sldIdLst>
            <p14:sldId id="256"/>
          </p14:sldIdLst>
        </p14:section>
        <p14:section name="Heros" id="{2D972146-3EEC-4426-AEA8-E8F5E5F19DEB}">
          <p14:sldIdLst>
            <p14:sldId id="258"/>
            <p14:sldId id="259"/>
            <p14:sldId id="257"/>
          </p14:sldIdLst>
        </p14:section>
        <p14:section name="Monde" id="{CCBBBD01-D0A5-4FF5-AE01-A493D51156A0}">
          <p14:sldIdLst>
            <p14:sldId id="260"/>
            <p14:sldId id="262"/>
            <p14:sldId id="261"/>
          </p14:sldIdLst>
        </p14:section>
        <p14:section name="Systeme de jeu" id="{AA84A465-ADB9-40E7-AF15-12C051DA4139}">
          <p14:sldIdLst>
            <p14:sldId id="263"/>
            <p14:sldId id="270"/>
            <p14:sldId id="264"/>
            <p14:sldId id="265"/>
            <p14:sldId id="269"/>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fr-FR" smtClean="0"/>
              <a:t>Modifiez le style du titre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Tree>
    <p:extLst>
      <p:ext uri="{BB962C8B-B14F-4D97-AF65-F5344CB8AC3E}">
        <p14:creationId xmlns:p14="http://schemas.microsoft.com/office/powerpoint/2010/main" val="392817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248685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95122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933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00523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948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9D4BE7C-3CD3-4465-A389-06323A1F0889}" type="datetimeFigureOut">
              <a:rPr lang="fr-FR" smtClean="0"/>
              <a:t>23/05/2018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904126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9D4BE7C-3CD3-4465-A389-06323A1F0889}" type="datetimeFigureOut">
              <a:rPr lang="fr-FR" smtClean="0"/>
              <a:t>23/05/2018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2565457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9D4BE7C-3CD3-4465-A389-06323A1F0889}" type="datetimeFigureOut">
              <a:rPr lang="fr-FR" smtClean="0"/>
              <a:t>23/05/2018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809633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D4BE7C-3CD3-4465-A389-06323A1F0889}" type="datetimeFigureOut">
              <a:rPr lang="fr-FR" smtClean="0"/>
              <a:t>23/05/2018</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291791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D4BE7C-3CD3-4465-A389-06323A1F0889}" type="datetimeFigureOut">
              <a:rPr lang="fr-FR" smtClean="0"/>
              <a:t>23/05/2018</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BC97B5-EB2B-42FE-9A72-BEDBC0E1E396}" type="slidenum">
              <a:rPr lang="fr-FR" smtClean="0"/>
              <a:t>‹N°›</a:t>
            </a:fld>
            <a:endParaRPr lang="fr-FR"/>
          </a:p>
        </p:txBody>
      </p:sp>
    </p:spTree>
    <p:extLst>
      <p:ext uri="{BB962C8B-B14F-4D97-AF65-F5344CB8AC3E}">
        <p14:creationId xmlns:p14="http://schemas.microsoft.com/office/powerpoint/2010/main" val="84894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221750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9D4BE7C-3CD3-4465-A389-06323A1F0889}" type="datetimeFigureOut">
              <a:rPr lang="fr-FR" smtClean="0"/>
              <a:t>23/05/2018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2958397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876111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86268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95" name="Title 94"/>
          <p:cNvSpPr>
            <a:spLocks noGrp="1"/>
          </p:cNvSpPr>
          <p:nvPr>
            <p:ph type="title"/>
          </p:nvPr>
        </p:nvSpPr>
        <p:spPr>
          <a:xfrm>
            <a:off x="609600" y="4463568"/>
            <a:ext cx="11074400" cy="1143000"/>
          </a:xfrm>
        </p:spPr>
        <p:txBody>
          <a:bodyPr/>
          <a:lstStyle/>
          <a:p>
            <a:r>
              <a:rPr lang="fr-FR" smtClean="0"/>
              <a:t>Modifiez le style du titre</a:t>
            </a:r>
            <a:endParaRPr lang="en-US"/>
          </a:p>
        </p:txBody>
      </p:sp>
      <p:sp>
        <p:nvSpPr>
          <p:cNvPr id="2" name="Date Placeholder 1"/>
          <p:cNvSpPr>
            <a:spLocks noGrp="1"/>
          </p:cNvSpPr>
          <p:nvPr>
            <p:ph type="dt" sz="half" idx="10"/>
          </p:nvPr>
        </p:nvSpPr>
        <p:spPr/>
        <p:txBody>
          <a:bodyPr/>
          <a:lstStyle/>
          <a:p>
            <a:fld id="{E9D4BE7C-3CD3-4465-A389-06323A1F0889}" type="datetimeFigureOut">
              <a:rPr lang="fr-FR" smtClean="0"/>
              <a:t>23/05/2018</a:t>
            </a:fld>
            <a:endParaRPr lang="fr-FR"/>
          </a:p>
        </p:txBody>
      </p:sp>
      <p:sp>
        <p:nvSpPr>
          <p:cNvPr id="91" name="Footer Placeholder 90"/>
          <p:cNvSpPr>
            <a:spLocks noGrp="1"/>
          </p:cNvSpPr>
          <p:nvPr>
            <p:ph type="ftr" sz="quarter" idx="11"/>
          </p:nvPr>
        </p:nvSpPr>
        <p:spPr/>
        <p:txBody>
          <a:bodyPr/>
          <a:lstStyle/>
          <a:p>
            <a:endParaRPr lang="fr-FR"/>
          </a:p>
        </p:txBody>
      </p:sp>
      <p:sp>
        <p:nvSpPr>
          <p:cNvPr id="92" name="Slide Number Placeholder 91"/>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78721682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Date Placeholder 4"/>
          <p:cNvSpPr>
            <a:spLocks noGrp="1"/>
          </p:cNvSpPr>
          <p:nvPr>
            <p:ph type="dt" sz="half" idx="10"/>
          </p:nvPr>
        </p:nvSpPr>
        <p:spPr/>
        <p:txBody>
          <a:bodyPr/>
          <a:lstStyle/>
          <a:p>
            <a:fld id="{E9D4BE7C-3CD3-4465-A389-06323A1F0889}" type="datetimeFigureOut">
              <a:rPr lang="fr-FR" smtClean="0"/>
              <a:t>23/05/2018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9704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E9D4BE7C-3CD3-4465-A389-06323A1F0889}" type="datetimeFigureOut">
              <a:rPr lang="fr-FR" smtClean="0"/>
              <a:t>23/05/2018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8654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E9D4BE7C-3CD3-4465-A389-06323A1F0889}" type="datetimeFigureOut">
              <a:rPr lang="fr-FR" smtClean="0"/>
              <a:t>23/05/2018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95190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4BE7C-3CD3-4465-A389-06323A1F0889}" type="datetimeFigureOut">
              <a:rPr lang="fr-FR" smtClean="0"/>
              <a:t>23/05/2018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88447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9D4BE7C-3CD3-4465-A389-06323A1F0889}" type="datetimeFigureOut">
              <a:rPr lang="fr-FR" smtClean="0"/>
              <a:t>23/05/2018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fr-FR" smtClean="0"/>
              <a:t>Modifiez le style du titre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168229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5" name="Date Placeholder 4"/>
          <p:cNvSpPr>
            <a:spLocks noGrp="1"/>
          </p:cNvSpPr>
          <p:nvPr>
            <p:ph type="dt" sz="half" idx="10"/>
          </p:nvPr>
        </p:nvSpPr>
        <p:spPr/>
        <p:txBody>
          <a:bodyPr/>
          <a:lstStyle/>
          <a:p>
            <a:fld id="{E9D4BE7C-3CD3-4465-A389-06323A1F0889}" type="datetimeFigureOut">
              <a:rPr lang="fr-FR" smtClean="0"/>
              <a:t>23/05/2018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fr-FR" smtClean="0"/>
              <a:t>Modifiez le style du titre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27414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E9D4BE7C-3CD3-4465-A389-06323A1F0889}" type="datetimeFigureOut">
              <a:rPr lang="fr-FR" smtClean="0"/>
              <a:t>23/05/2018</a:t>
            </a:fld>
            <a:endParaRPr lang="fr-FR"/>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fr-FR"/>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C3BC97B5-EB2B-42FE-9A72-BEDBC0E1E396}" type="slidenum">
              <a:rPr lang="fr-FR" smtClean="0"/>
              <a:t>‹N°›</a:t>
            </a:fld>
            <a:endParaRPr lang="fr-FR"/>
          </a:p>
        </p:txBody>
      </p:sp>
    </p:spTree>
    <p:extLst>
      <p:ext uri="{BB962C8B-B14F-4D97-AF65-F5344CB8AC3E}">
        <p14:creationId xmlns:p14="http://schemas.microsoft.com/office/powerpoint/2010/main" val="407027312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D4BE7C-3CD3-4465-A389-06323A1F0889}" type="datetimeFigureOut">
              <a:rPr lang="fr-FR" smtClean="0"/>
              <a:t>23/05/2018</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BC97B5-EB2B-42FE-9A72-BEDBC0E1E396}"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0038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DeadSpells</a:t>
            </a:r>
            <a:endParaRPr lang="fr-FR" dirty="0"/>
          </a:p>
        </p:txBody>
      </p:sp>
      <p:sp>
        <p:nvSpPr>
          <p:cNvPr id="3" name="Sous-titre 2"/>
          <p:cNvSpPr>
            <a:spLocks noGrp="1"/>
          </p:cNvSpPr>
          <p:nvPr>
            <p:ph type="subTitle" idx="1"/>
          </p:nvPr>
        </p:nvSpPr>
        <p:spPr/>
        <p:txBody>
          <a:bodyPr/>
          <a:lstStyle/>
          <a:p>
            <a:r>
              <a:rPr lang="fr-FR" dirty="0"/>
              <a:t>Bienvenue dans votre après-vie, </a:t>
            </a:r>
            <a:r>
              <a:rPr lang="fr-FR" dirty="0" smtClean="0"/>
              <a:t/>
            </a:r>
            <a:br>
              <a:rPr lang="fr-FR" dirty="0" smtClean="0"/>
            </a:br>
            <a:r>
              <a:rPr lang="fr-FR" dirty="0" smtClean="0"/>
              <a:t>Xendera </a:t>
            </a:r>
            <a:r>
              <a:rPr lang="fr-FR" dirty="0"/>
              <a:t>vous attend…</a:t>
            </a:r>
          </a:p>
          <a:p>
            <a:endParaRPr lang="fr-FR" dirty="0"/>
          </a:p>
        </p:txBody>
      </p:sp>
    </p:spTree>
    <p:extLst>
      <p:ext uri="{BB962C8B-B14F-4D97-AF65-F5344CB8AC3E}">
        <p14:creationId xmlns:p14="http://schemas.microsoft.com/office/powerpoint/2010/main" val="157085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Competences</a:t>
            </a:r>
            <a:endParaRPr lang="fr-FR" dirty="0"/>
          </a:p>
        </p:txBody>
      </p:sp>
      <p:sp>
        <p:nvSpPr>
          <p:cNvPr id="5" name="Espace réservé du contenu 4"/>
          <p:cNvSpPr>
            <a:spLocks noGrp="1"/>
          </p:cNvSpPr>
          <p:nvPr>
            <p:ph sz="half" idx="1"/>
          </p:nvPr>
        </p:nvSpPr>
        <p:spPr/>
        <p:txBody>
          <a:bodyPr/>
          <a:lstStyle/>
          <a:p>
            <a:r>
              <a:rPr lang="fr-FR" dirty="0" smtClean="0"/>
              <a:t>Les ennemis sont aussi nombreux que les alliés. Les elfes sont agressifs et isoles, ils communiquent et échanges très peu avec les autres races. Les </a:t>
            </a:r>
            <a:r>
              <a:rPr lang="fr-FR" dirty="0" err="1" smtClean="0"/>
              <a:t>Duergar</a:t>
            </a:r>
            <a:r>
              <a:rPr lang="fr-FR" dirty="0" smtClean="0"/>
              <a:t>(Nains noirs) et les Géant cohabitent ensemble et travaille main dans la main pour l’amélioration de leurs conditions de vie. Les Bannis sont en vérité d’ancien Damnés ayant trahis les leurs.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713145883"/>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Ennemis</a:t>
                      </a:r>
                    </a:p>
                  </a:txBody>
                  <a:tcPr marL="83838" marR="83838"/>
                </a:tc>
                <a:tc>
                  <a:txBody>
                    <a:bodyPr/>
                    <a:lstStyle/>
                    <a:p>
                      <a:endParaRPr lang="fr-FR" sz="1600" dirty="0" smtClean="0"/>
                    </a:p>
                  </a:txBody>
                  <a:tcPr marL="83838" marR="83838"/>
                </a:tc>
              </a:tr>
              <a:tr h="370840">
                <a:tc>
                  <a:txBody>
                    <a:bodyPr/>
                    <a:lstStyle/>
                    <a:p>
                      <a:r>
                        <a:rPr lang="fr-FR" sz="1600" dirty="0" smtClean="0"/>
                        <a:t>Elfe</a:t>
                      </a:r>
                      <a:endParaRPr lang="fr-FR" sz="1600" dirty="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Duergar</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Géant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smtClean="0"/>
                        <a:t>Bannis</a:t>
                      </a:r>
                      <a:endParaRPr lang="fr-FR" dirty="0"/>
                    </a:p>
                  </a:txBody>
                  <a:tcPr marL="83838" marR="83838"/>
                </a:tc>
                <a:tc>
                  <a:txBody>
                    <a:bodyPr/>
                    <a:lstStyle/>
                    <a:p>
                      <a:r>
                        <a:rPr lang="fr-FR" dirty="0" smtClean="0"/>
                        <a:t>Morts</a:t>
                      </a:r>
                      <a:endParaRPr lang="fr-FR" dirty="0"/>
                    </a:p>
                  </a:txBody>
                  <a:tcPr marL="83838" marR="83838"/>
                </a:tc>
              </a:tr>
            </a:tbl>
          </a:graphicData>
        </a:graphic>
      </p:graphicFrame>
    </p:spTree>
    <p:extLst>
      <p:ext uri="{BB962C8B-B14F-4D97-AF65-F5344CB8AC3E}">
        <p14:creationId xmlns:p14="http://schemas.microsoft.com/office/powerpoint/2010/main" val="2996179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Tests</a:t>
            </a:r>
            <a:endParaRPr lang="fr-FR" dirty="0"/>
          </a:p>
        </p:txBody>
      </p:sp>
      <p:sp>
        <p:nvSpPr>
          <p:cNvPr id="5" name="Espace réservé du contenu 4"/>
          <p:cNvSpPr>
            <a:spLocks noGrp="1"/>
          </p:cNvSpPr>
          <p:nvPr>
            <p:ph sz="half" idx="1"/>
          </p:nvPr>
        </p:nvSpPr>
        <p:spPr/>
        <p:txBody>
          <a:bodyPr/>
          <a:lstStyle/>
          <a:p>
            <a:r>
              <a:rPr lang="fr-FR" dirty="0" smtClean="0"/>
              <a:t>Les ennemis sont aussi nombreux que les alliés. Les elfes sont agressifs et isoles, ils communiquent et échanges très peu avec les autres races. Les </a:t>
            </a:r>
            <a:r>
              <a:rPr lang="fr-FR" dirty="0" err="1" smtClean="0"/>
              <a:t>Duergar</a:t>
            </a:r>
            <a:r>
              <a:rPr lang="fr-FR" dirty="0" smtClean="0"/>
              <a:t>(Nains noirs) et les Géant cohabitent ensemble et travaille main dans la main pour l’amélioration de leurs conditions de vie. Les Bannis sont en vérité d’ancien Damnés ayant trahis les leurs.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713145883"/>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Ennemis</a:t>
                      </a:r>
                    </a:p>
                  </a:txBody>
                  <a:tcPr marL="83838" marR="83838"/>
                </a:tc>
                <a:tc>
                  <a:txBody>
                    <a:bodyPr/>
                    <a:lstStyle/>
                    <a:p>
                      <a:endParaRPr lang="fr-FR" sz="1600" dirty="0" smtClean="0"/>
                    </a:p>
                  </a:txBody>
                  <a:tcPr marL="83838" marR="83838"/>
                </a:tc>
              </a:tr>
              <a:tr h="370840">
                <a:tc>
                  <a:txBody>
                    <a:bodyPr/>
                    <a:lstStyle/>
                    <a:p>
                      <a:r>
                        <a:rPr lang="fr-FR" sz="1600" dirty="0" smtClean="0"/>
                        <a:t>Elfe</a:t>
                      </a:r>
                      <a:endParaRPr lang="fr-FR" sz="1600" dirty="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Duergar</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Géant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smtClean="0"/>
                        <a:t>Bannis</a:t>
                      </a:r>
                      <a:endParaRPr lang="fr-FR" dirty="0"/>
                    </a:p>
                  </a:txBody>
                  <a:tcPr marL="83838" marR="83838"/>
                </a:tc>
                <a:tc>
                  <a:txBody>
                    <a:bodyPr/>
                    <a:lstStyle/>
                    <a:p>
                      <a:r>
                        <a:rPr lang="fr-FR" dirty="0" smtClean="0"/>
                        <a:t>Morts</a:t>
                      </a:r>
                      <a:endParaRPr lang="fr-FR" dirty="0"/>
                    </a:p>
                  </a:txBody>
                  <a:tcPr marL="83838" marR="83838"/>
                </a:tc>
              </a:tr>
            </a:tbl>
          </a:graphicData>
        </a:graphic>
      </p:graphicFrame>
    </p:spTree>
    <p:extLst>
      <p:ext uri="{BB962C8B-B14F-4D97-AF65-F5344CB8AC3E}">
        <p14:creationId xmlns:p14="http://schemas.microsoft.com/office/powerpoint/2010/main" val="2157902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Mouvements</a:t>
            </a:r>
            <a:endParaRPr lang="fr-FR" dirty="0"/>
          </a:p>
        </p:txBody>
      </p:sp>
      <p:sp>
        <p:nvSpPr>
          <p:cNvPr id="5" name="Espace réservé du contenu 4"/>
          <p:cNvSpPr>
            <a:spLocks noGrp="1"/>
          </p:cNvSpPr>
          <p:nvPr>
            <p:ph sz="half" idx="1"/>
          </p:nvPr>
        </p:nvSpPr>
        <p:spPr/>
        <p:txBody>
          <a:bodyPr/>
          <a:lstStyle/>
          <a:p>
            <a:r>
              <a:rPr lang="fr-FR" dirty="0" smtClean="0"/>
              <a:t>Les ennemis sont aussi nombreux que les alliés. Les elfes sont agressifs et isoles, ils communiquent et échanges très peu avec les autres races. Les </a:t>
            </a:r>
            <a:r>
              <a:rPr lang="fr-FR" dirty="0" err="1" smtClean="0"/>
              <a:t>Duergar</a:t>
            </a:r>
            <a:r>
              <a:rPr lang="fr-FR" dirty="0" smtClean="0"/>
              <a:t>(Nains noirs) et les Géant cohabitent ensemble et travaille main dans la main pour l’amélioration de leurs conditions de vie. Les Bannis sont en vérité d’ancien Damnés ayant trahis les leurs.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713145883"/>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Ennemis</a:t>
                      </a:r>
                    </a:p>
                  </a:txBody>
                  <a:tcPr marL="83838" marR="83838"/>
                </a:tc>
                <a:tc>
                  <a:txBody>
                    <a:bodyPr/>
                    <a:lstStyle/>
                    <a:p>
                      <a:endParaRPr lang="fr-FR" sz="1600" dirty="0" smtClean="0"/>
                    </a:p>
                  </a:txBody>
                  <a:tcPr marL="83838" marR="83838"/>
                </a:tc>
              </a:tr>
              <a:tr h="370840">
                <a:tc>
                  <a:txBody>
                    <a:bodyPr/>
                    <a:lstStyle/>
                    <a:p>
                      <a:r>
                        <a:rPr lang="fr-FR" sz="1600" dirty="0" smtClean="0"/>
                        <a:t>Elfe</a:t>
                      </a:r>
                      <a:endParaRPr lang="fr-FR" sz="1600" dirty="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Duergar</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Géant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smtClean="0"/>
                        <a:t>Bannis</a:t>
                      </a:r>
                      <a:endParaRPr lang="fr-FR" dirty="0"/>
                    </a:p>
                  </a:txBody>
                  <a:tcPr marL="83838" marR="83838"/>
                </a:tc>
                <a:tc>
                  <a:txBody>
                    <a:bodyPr/>
                    <a:lstStyle/>
                    <a:p>
                      <a:r>
                        <a:rPr lang="fr-FR" dirty="0" smtClean="0"/>
                        <a:t>Morts</a:t>
                      </a:r>
                      <a:endParaRPr lang="fr-FR" dirty="0"/>
                    </a:p>
                  </a:txBody>
                  <a:tcPr marL="83838" marR="83838"/>
                </a:tc>
              </a:tr>
            </a:tbl>
          </a:graphicData>
        </a:graphic>
      </p:graphicFrame>
    </p:spTree>
    <p:extLst>
      <p:ext uri="{BB962C8B-B14F-4D97-AF65-F5344CB8AC3E}">
        <p14:creationId xmlns:p14="http://schemas.microsoft.com/office/powerpoint/2010/main" val="3431503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Attaques</a:t>
            </a:r>
            <a:endParaRPr lang="fr-FR" dirty="0"/>
          </a:p>
        </p:txBody>
      </p:sp>
      <p:sp>
        <p:nvSpPr>
          <p:cNvPr id="5" name="Espace réservé du contenu 4"/>
          <p:cNvSpPr>
            <a:spLocks noGrp="1"/>
          </p:cNvSpPr>
          <p:nvPr>
            <p:ph sz="half" idx="1"/>
          </p:nvPr>
        </p:nvSpPr>
        <p:spPr/>
        <p:txBody>
          <a:bodyPr/>
          <a:lstStyle/>
          <a:p>
            <a:r>
              <a:rPr lang="fr-FR" dirty="0" smtClean="0"/>
              <a:t>Les ennemis sont aussi nombreux que les alliés. Les elfes sont agressifs et isoles, ils communiquent et échanges très peu avec les autres races. Les </a:t>
            </a:r>
            <a:r>
              <a:rPr lang="fr-FR" dirty="0" err="1" smtClean="0"/>
              <a:t>Duergar</a:t>
            </a:r>
            <a:r>
              <a:rPr lang="fr-FR" dirty="0" smtClean="0"/>
              <a:t>(Nains noirs) et les Géant cohabitent ensemble et travaille main dans la main pour l’amélioration de leurs conditions de vie. Les Bannis sont en vérité d’ancien Damnés ayant trahis les leurs.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713145883"/>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Ennemis</a:t>
                      </a:r>
                    </a:p>
                  </a:txBody>
                  <a:tcPr marL="83838" marR="83838"/>
                </a:tc>
                <a:tc>
                  <a:txBody>
                    <a:bodyPr/>
                    <a:lstStyle/>
                    <a:p>
                      <a:endParaRPr lang="fr-FR" sz="1600" dirty="0" smtClean="0"/>
                    </a:p>
                  </a:txBody>
                  <a:tcPr marL="83838" marR="83838"/>
                </a:tc>
              </a:tr>
              <a:tr h="370840">
                <a:tc>
                  <a:txBody>
                    <a:bodyPr/>
                    <a:lstStyle/>
                    <a:p>
                      <a:r>
                        <a:rPr lang="fr-FR" sz="1600" dirty="0" smtClean="0"/>
                        <a:t>Elfe</a:t>
                      </a:r>
                      <a:endParaRPr lang="fr-FR" sz="1600" dirty="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Duergar</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Géant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smtClean="0"/>
                        <a:t>Bannis</a:t>
                      </a:r>
                      <a:endParaRPr lang="fr-FR" dirty="0"/>
                    </a:p>
                  </a:txBody>
                  <a:tcPr marL="83838" marR="83838"/>
                </a:tc>
                <a:tc>
                  <a:txBody>
                    <a:bodyPr/>
                    <a:lstStyle/>
                    <a:p>
                      <a:r>
                        <a:rPr lang="fr-FR" dirty="0" smtClean="0"/>
                        <a:t>Morts</a:t>
                      </a:r>
                      <a:endParaRPr lang="fr-FR" dirty="0"/>
                    </a:p>
                  </a:txBody>
                  <a:tcPr marL="83838" marR="83838"/>
                </a:tc>
              </a:tr>
            </a:tbl>
          </a:graphicData>
        </a:graphic>
      </p:graphicFrame>
    </p:spTree>
    <p:extLst>
      <p:ext uri="{BB962C8B-B14F-4D97-AF65-F5344CB8AC3E}">
        <p14:creationId xmlns:p14="http://schemas.microsoft.com/office/powerpoint/2010/main" val="2234008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Degats</a:t>
            </a:r>
            <a:endParaRPr lang="fr-FR" dirty="0"/>
          </a:p>
        </p:txBody>
      </p:sp>
      <p:sp>
        <p:nvSpPr>
          <p:cNvPr id="5" name="Espace réservé du contenu 4"/>
          <p:cNvSpPr>
            <a:spLocks noGrp="1"/>
          </p:cNvSpPr>
          <p:nvPr>
            <p:ph sz="half" idx="1"/>
          </p:nvPr>
        </p:nvSpPr>
        <p:spPr/>
        <p:txBody>
          <a:bodyPr/>
          <a:lstStyle/>
          <a:p>
            <a:r>
              <a:rPr lang="fr-FR" dirty="0" smtClean="0"/>
              <a:t>Les ennemis sont aussi nombreux que les alliés. Les elfes sont agressifs et isoles, ils communiquent et échanges très peu avec les autres races. Les </a:t>
            </a:r>
            <a:r>
              <a:rPr lang="fr-FR" dirty="0" err="1" smtClean="0"/>
              <a:t>Duergar</a:t>
            </a:r>
            <a:r>
              <a:rPr lang="fr-FR" dirty="0" smtClean="0"/>
              <a:t>(Nains noirs) et les Géant cohabitent ensemble et travaille main dans la main pour l’amélioration de leurs conditions de vie. Les Bannis sont en vérité d’ancien Damnés ayant trahis les leurs.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713145883"/>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Ennemis</a:t>
                      </a:r>
                    </a:p>
                  </a:txBody>
                  <a:tcPr marL="83838" marR="83838"/>
                </a:tc>
                <a:tc>
                  <a:txBody>
                    <a:bodyPr/>
                    <a:lstStyle/>
                    <a:p>
                      <a:endParaRPr lang="fr-FR" sz="1600" dirty="0" smtClean="0"/>
                    </a:p>
                  </a:txBody>
                  <a:tcPr marL="83838" marR="83838"/>
                </a:tc>
              </a:tr>
              <a:tr h="370840">
                <a:tc>
                  <a:txBody>
                    <a:bodyPr/>
                    <a:lstStyle/>
                    <a:p>
                      <a:r>
                        <a:rPr lang="fr-FR" sz="1600" dirty="0" smtClean="0"/>
                        <a:t>Elfe</a:t>
                      </a:r>
                      <a:endParaRPr lang="fr-FR" sz="1600" dirty="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Duergar</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Géant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smtClean="0"/>
                        <a:t>Bannis</a:t>
                      </a:r>
                      <a:endParaRPr lang="fr-FR" dirty="0"/>
                    </a:p>
                  </a:txBody>
                  <a:tcPr marL="83838" marR="83838"/>
                </a:tc>
                <a:tc>
                  <a:txBody>
                    <a:bodyPr/>
                    <a:lstStyle/>
                    <a:p>
                      <a:r>
                        <a:rPr lang="fr-FR" dirty="0" smtClean="0"/>
                        <a:t>Morts</a:t>
                      </a:r>
                      <a:endParaRPr lang="fr-FR" dirty="0"/>
                    </a:p>
                  </a:txBody>
                  <a:tcPr marL="83838" marR="83838"/>
                </a:tc>
              </a:tr>
            </a:tbl>
          </a:graphicData>
        </a:graphic>
      </p:graphicFrame>
    </p:spTree>
    <p:extLst>
      <p:ext uri="{BB962C8B-B14F-4D97-AF65-F5344CB8AC3E}">
        <p14:creationId xmlns:p14="http://schemas.microsoft.com/office/powerpoint/2010/main" val="1282100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Defenses</a:t>
            </a:r>
            <a:endParaRPr lang="fr-FR" dirty="0"/>
          </a:p>
        </p:txBody>
      </p:sp>
      <p:sp>
        <p:nvSpPr>
          <p:cNvPr id="5" name="Espace réservé du contenu 4"/>
          <p:cNvSpPr>
            <a:spLocks noGrp="1"/>
          </p:cNvSpPr>
          <p:nvPr>
            <p:ph sz="half" idx="1"/>
          </p:nvPr>
        </p:nvSpPr>
        <p:spPr/>
        <p:txBody>
          <a:bodyPr/>
          <a:lstStyle/>
          <a:p>
            <a:r>
              <a:rPr lang="fr-FR" dirty="0" smtClean="0"/>
              <a:t>Les ennemis sont aussi nombreux que les alliés. Les elfes sont agressifs et isoles, ils communiquent et échanges très peu avec les autres races. Les </a:t>
            </a:r>
            <a:r>
              <a:rPr lang="fr-FR" dirty="0" err="1" smtClean="0"/>
              <a:t>Duergar</a:t>
            </a:r>
            <a:r>
              <a:rPr lang="fr-FR" dirty="0" smtClean="0"/>
              <a:t>(Nains noirs) et les Géant cohabitent ensemble et travaille main dans la main pour l’amélioration de leurs conditions de vie. Les Bannis sont en vérité d’ancien Damnés ayant trahis les leurs.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713145883"/>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Ennemis</a:t>
                      </a:r>
                    </a:p>
                  </a:txBody>
                  <a:tcPr marL="83838" marR="83838"/>
                </a:tc>
                <a:tc>
                  <a:txBody>
                    <a:bodyPr/>
                    <a:lstStyle/>
                    <a:p>
                      <a:endParaRPr lang="fr-FR" sz="1600" dirty="0" smtClean="0"/>
                    </a:p>
                  </a:txBody>
                  <a:tcPr marL="83838" marR="83838"/>
                </a:tc>
              </a:tr>
              <a:tr h="370840">
                <a:tc>
                  <a:txBody>
                    <a:bodyPr/>
                    <a:lstStyle/>
                    <a:p>
                      <a:r>
                        <a:rPr lang="fr-FR" sz="1600" dirty="0" smtClean="0"/>
                        <a:t>Elfe</a:t>
                      </a:r>
                      <a:endParaRPr lang="fr-FR" sz="1600" dirty="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Duergar</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Géant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smtClean="0"/>
                        <a:t>Bannis</a:t>
                      </a:r>
                      <a:endParaRPr lang="fr-FR" dirty="0"/>
                    </a:p>
                  </a:txBody>
                  <a:tcPr marL="83838" marR="83838"/>
                </a:tc>
                <a:tc>
                  <a:txBody>
                    <a:bodyPr/>
                    <a:lstStyle/>
                    <a:p>
                      <a:r>
                        <a:rPr lang="fr-FR" dirty="0" smtClean="0"/>
                        <a:t>Morts</a:t>
                      </a:r>
                      <a:endParaRPr lang="fr-FR" dirty="0"/>
                    </a:p>
                  </a:txBody>
                  <a:tcPr marL="83838" marR="83838"/>
                </a:tc>
              </a:tr>
            </a:tbl>
          </a:graphicData>
        </a:graphic>
      </p:graphicFrame>
    </p:spTree>
    <p:extLst>
      <p:ext uri="{BB962C8B-B14F-4D97-AF65-F5344CB8AC3E}">
        <p14:creationId xmlns:p14="http://schemas.microsoft.com/office/powerpoint/2010/main" val="1166289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Classes</a:t>
            </a:r>
            <a:endParaRPr lang="fr-FR" dirty="0"/>
          </a:p>
        </p:txBody>
      </p:sp>
      <p:sp>
        <p:nvSpPr>
          <p:cNvPr id="3" name="Espace réservé du contenu 2"/>
          <p:cNvSpPr>
            <a:spLocks noGrp="1"/>
          </p:cNvSpPr>
          <p:nvPr>
            <p:ph sz="half" idx="1"/>
          </p:nvPr>
        </p:nvSpPr>
        <p:spPr/>
        <p:txBody>
          <a:bodyPr>
            <a:normAutofit/>
          </a:bodyPr>
          <a:lstStyle/>
          <a:p>
            <a:r>
              <a:rPr lang="fr-FR" sz="2400" dirty="0" smtClean="0"/>
              <a:t>Le joueur à le choix entre quatre classes:</a:t>
            </a:r>
          </a:p>
          <a:p>
            <a:r>
              <a:rPr lang="fr-FR" sz="2400" dirty="0" smtClean="0"/>
              <a:t>Chaque classes a ses particularités. </a:t>
            </a:r>
          </a:p>
          <a:p>
            <a:r>
              <a:rPr lang="fr-FR" sz="2400" dirty="0" smtClean="0"/>
              <a:t>La classe détermine une catégorie de compétences, ainsi qu’un bonus/malus aux statistiques de base du héros.</a:t>
            </a:r>
          </a:p>
        </p:txBody>
      </p:sp>
      <p:graphicFrame>
        <p:nvGraphicFramePr>
          <p:cNvPr id="5" name="Espace réservé du contenu 4"/>
          <p:cNvGraphicFramePr>
            <a:graphicFrameLocks noGrp="1"/>
          </p:cNvGraphicFramePr>
          <p:nvPr>
            <p:ph sz="half" idx="2"/>
            <p:extLst>
              <p:ext uri="{D42A27DB-BD31-4B8C-83A1-F6EECF244321}">
                <p14:modId xmlns:p14="http://schemas.microsoft.com/office/powerpoint/2010/main" val="1269709949"/>
              </p:ext>
            </p:extLst>
          </p:nvPr>
        </p:nvGraphicFramePr>
        <p:xfrm>
          <a:off x="6035038" y="1846263"/>
          <a:ext cx="5662976" cy="2504440"/>
        </p:xfrm>
        <a:graphic>
          <a:graphicData uri="http://schemas.openxmlformats.org/drawingml/2006/table">
            <a:tbl>
              <a:tblPr firstRow="1" bandRow="1">
                <a:tableStyleId>{5C22544A-7EE6-4342-B048-85BDC9FD1C3A}</a:tableStyleId>
              </a:tblPr>
              <a:tblGrid>
                <a:gridCol w="1415744"/>
                <a:gridCol w="1415744"/>
                <a:gridCol w="1415744"/>
                <a:gridCol w="1415744"/>
              </a:tblGrid>
              <a:tr h="370840">
                <a:tc>
                  <a:txBody>
                    <a:bodyPr/>
                    <a:lstStyle/>
                    <a:p>
                      <a:r>
                        <a:rPr lang="fr-FR" sz="1600" dirty="0" smtClean="0"/>
                        <a:t>Combattant</a:t>
                      </a:r>
                      <a:br>
                        <a:rPr lang="fr-FR" sz="1600" dirty="0" smtClean="0"/>
                      </a:br>
                      <a:r>
                        <a:rPr lang="fr-FR" sz="1600" dirty="0" err="1" smtClean="0"/>
                        <a:t>CàC</a:t>
                      </a:r>
                      <a:endParaRPr lang="fr-FR" sz="1600" dirty="0"/>
                    </a:p>
                  </a:txBody>
                  <a:tcPr marL="83838" marR="83838"/>
                </a:tc>
                <a:tc>
                  <a:txBody>
                    <a:bodyPr/>
                    <a:lstStyle/>
                    <a:p>
                      <a:r>
                        <a:rPr lang="fr-FR" sz="1600" dirty="0" smtClean="0"/>
                        <a:t>Défenseur</a:t>
                      </a:r>
                      <a:br>
                        <a:rPr lang="fr-FR" sz="1600" dirty="0" smtClean="0"/>
                      </a:br>
                      <a:r>
                        <a:rPr lang="fr-FR" sz="1600" dirty="0" err="1" smtClean="0"/>
                        <a:t>CàC</a:t>
                      </a:r>
                      <a:endParaRPr lang="fr-FR" sz="1600" dirty="0"/>
                    </a:p>
                  </a:txBody>
                  <a:tcPr marL="83838" marR="83838"/>
                </a:tc>
                <a:tc>
                  <a:txBody>
                    <a:bodyPr/>
                    <a:lstStyle/>
                    <a:p>
                      <a:r>
                        <a:rPr lang="fr-FR" sz="1600" dirty="0" smtClean="0"/>
                        <a:t>Combattant</a:t>
                      </a:r>
                      <a:br>
                        <a:rPr lang="fr-FR" sz="1600" dirty="0" smtClean="0"/>
                      </a:br>
                      <a:r>
                        <a:rPr lang="fr-FR" sz="1600" dirty="0" smtClean="0"/>
                        <a:t>Distance</a:t>
                      </a:r>
                      <a:endParaRPr lang="fr-FR" sz="1600" dirty="0"/>
                    </a:p>
                  </a:txBody>
                  <a:tcPr marL="83838" marR="83838"/>
                </a:tc>
                <a:tc>
                  <a:txBody>
                    <a:bodyPr/>
                    <a:lstStyle/>
                    <a:p>
                      <a:r>
                        <a:rPr lang="fr-FR" sz="1600" dirty="0" smtClean="0"/>
                        <a:t>Défenseur</a:t>
                      </a:r>
                      <a:br>
                        <a:rPr lang="fr-FR" sz="1600" dirty="0" smtClean="0"/>
                      </a:br>
                      <a:r>
                        <a:rPr lang="fr-FR" sz="1600" dirty="0" smtClean="0"/>
                        <a:t>Distance</a:t>
                      </a:r>
                      <a:endParaRPr lang="fr-FR" sz="1600" dirty="0"/>
                    </a:p>
                  </a:txBody>
                  <a:tcPr marL="83838" marR="83838"/>
                </a:tc>
              </a:tr>
              <a:tr h="370840">
                <a:tc>
                  <a:txBody>
                    <a:bodyPr/>
                    <a:lstStyle/>
                    <a:p>
                      <a:r>
                        <a:rPr lang="fr-FR" dirty="0" smtClean="0"/>
                        <a:t>Lutteur</a:t>
                      </a:r>
                      <a:endParaRPr lang="fr-FR" dirty="0"/>
                    </a:p>
                  </a:txBody>
                  <a:tcPr marL="83838" marR="83838"/>
                </a:tc>
                <a:tc>
                  <a:txBody>
                    <a:bodyPr/>
                    <a:lstStyle/>
                    <a:p>
                      <a:r>
                        <a:rPr lang="fr-FR" dirty="0" smtClean="0"/>
                        <a:t>Bloqueur</a:t>
                      </a:r>
                      <a:endParaRPr lang="fr-FR" dirty="0"/>
                    </a:p>
                  </a:txBody>
                  <a:tcPr marL="83838" marR="83838"/>
                </a:tc>
                <a:tc>
                  <a:txBody>
                    <a:bodyPr/>
                    <a:lstStyle/>
                    <a:p>
                      <a:r>
                        <a:rPr lang="fr-FR" dirty="0" smtClean="0"/>
                        <a:t>Archer</a:t>
                      </a:r>
                      <a:endParaRPr lang="fr-FR" dirty="0"/>
                    </a:p>
                  </a:txBody>
                  <a:tcPr marL="83838" marR="83838"/>
                </a:tc>
                <a:tc>
                  <a:txBody>
                    <a:bodyPr/>
                    <a:lstStyle/>
                    <a:p>
                      <a:r>
                        <a:rPr lang="fr-FR" dirty="0" smtClean="0"/>
                        <a:t>Tacticien</a:t>
                      </a:r>
                      <a:endParaRPr lang="fr-FR" dirty="0"/>
                    </a:p>
                  </a:txBody>
                  <a:tcPr marL="83838" marR="83838"/>
                </a:tc>
              </a:tr>
              <a:tr h="370840">
                <a:tc>
                  <a:txBody>
                    <a:bodyPr/>
                    <a:lstStyle/>
                    <a:p>
                      <a:r>
                        <a:rPr lang="fr-FR" sz="1600" dirty="0" smtClean="0"/>
                        <a:t>Habile et Puissant, </a:t>
                      </a:r>
                      <a:br>
                        <a:rPr lang="fr-FR" sz="1600" dirty="0" smtClean="0"/>
                      </a:br>
                      <a:r>
                        <a:rPr lang="fr-FR" sz="1600" dirty="0" smtClean="0"/>
                        <a:t>il combat</a:t>
                      </a:r>
                      <a:r>
                        <a:rPr lang="fr-FR" sz="1600" baseline="0" dirty="0" smtClean="0"/>
                        <a:t> en assénant des coups précis aux ennemis</a:t>
                      </a:r>
                      <a:endParaRPr lang="fr-FR" sz="1600" dirty="0"/>
                    </a:p>
                  </a:txBody>
                  <a:tcPr marL="83838" marR="83838"/>
                </a:tc>
                <a:tc>
                  <a:txBody>
                    <a:bodyPr/>
                    <a:lstStyle/>
                    <a:p>
                      <a:r>
                        <a:rPr lang="fr-FR" sz="1600" dirty="0" smtClean="0"/>
                        <a:t>Vigoureux et Solide,</a:t>
                      </a:r>
                      <a:r>
                        <a:rPr lang="fr-FR" sz="1600" baseline="0" dirty="0" smtClean="0"/>
                        <a:t> </a:t>
                      </a:r>
                      <a:br>
                        <a:rPr lang="fr-FR" sz="1600" baseline="0" dirty="0" smtClean="0"/>
                      </a:br>
                      <a:r>
                        <a:rPr lang="fr-FR" sz="1600" baseline="0" dirty="0" smtClean="0"/>
                        <a:t>il protège ses alliés en se prenant les coups</a:t>
                      </a:r>
                      <a:endParaRPr lang="fr-FR" sz="1600" dirty="0"/>
                    </a:p>
                  </a:txBody>
                  <a:tcPr marL="83838" marR="83838"/>
                </a:tc>
                <a:tc>
                  <a:txBody>
                    <a:bodyPr/>
                    <a:lstStyle/>
                    <a:p>
                      <a:r>
                        <a:rPr lang="fr-FR" sz="1600" dirty="0" smtClean="0"/>
                        <a:t>Rapide et Rusé, </a:t>
                      </a:r>
                      <a:br>
                        <a:rPr lang="fr-FR" sz="1600" dirty="0" smtClean="0"/>
                      </a:br>
                      <a:r>
                        <a:rPr lang="fr-FR" sz="1600" dirty="0" smtClean="0"/>
                        <a:t>il attaque avec discrétion les ennemis</a:t>
                      </a:r>
                      <a:endParaRPr lang="fr-FR" sz="1600" dirty="0"/>
                    </a:p>
                  </a:txBody>
                  <a:tcPr marL="83838" marR="83838"/>
                </a:tc>
                <a:tc>
                  <a:txBody>
                    <a:bodyPr/>
                    <a:lstStyle/>
                    <a:p>
                      <a:r>
                        <a:rPr lang="fr-FR" sz="1600" dirty="0" smtClean="0"/>
                        <a:t>Réfléchi et Prudent,</a:t>
                      </a:r>
                      <a:r>
                        <a:rPr lang="fr-FR" sz="1600" baseline="0" dirty="0" smtClean="0"/>
                        <a:t> </a:t>
                      </a:r>
                      <a:r>
                        <a:rPr lang="fr-FR" sz="1600" dirty="0" smtClean="0"/>
                        <a:t> </a:t>
                      </a:r>
                      <a:br>
                        <a:rPr lang="fr-FR" sz="1600" dirty="0" smtClean="0"/>
                      </a:br>
                      <a:r>
                        <a:rPr lang="fr-FR" sz="1600" dirty="0" smtClean="0"/>
                        <a:t>il piège</a:t>
                      </a:r>
                      <a:r>
                        <a:rPr lang="fr-FR" sz="1600" baseline="0" dirty="0" smtClean="0"/>
                        <a:t> les ennemis et épaule ses alliés</a:t>
                      </a:r>
                      <a:r>
                        <a:rPr lang="fr-FR" sz="1600" dirty="0" smtClean="0"/>
                        <a:t> </a:t>
                      </a:r>
                      <a:endParaRPr lang="fr-FR" sz="1600" dirty="0"/>
                    </a:p>
                  </a:txBody>
                  <a:tcPr marL="83838" marR="83838"/>
                </a:tc>
              </a:tr>
            </a:tbl>
          </a:graphicData>
        </a:graphic>
      </p:graphicFrame>
    </p:spTree>
    <p:extLst>
      <p:ext uri="{BB962C8B-B14F-4D97-AF65-F5344CB8AC3E}">
        <p14:creationId xmlns:p14="http://schemas.microsoft.com/office/powerpoint/2010/main" val="2043752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Eléments</a:t>
            </a:r>
            <a:endParaRPr lang="fr-FR" dirty="0"/>
          </a:p>
        </p:txBody>
      </p:sp>
      <p:sp>
        <p:nvSpPr>
          <p:cNvPr id="3" name="Espace réservé du contenu 2"/>
          <p:cNvSpPr>
            <a:spLocks noGrp="1"/>
          </p:cNvSpPr>
          <p:nvPr>
            <p:ph sz="half" idx="1"/>
          </p:nvPr>
        </p:nvSpPr>
        <p:spPr/>
        <p:txBody>
          <a:bodyPr>
            <a:normAutofit/>
          </a:bodyPr>
          <a:lstStyle/>
          <a:p>
            <a:r>
              <a:rPr lang="fr-FR" sz="2400" dirty="0" smtClean="0"/>
              <a:t>Les éléments sont des bonus accordes aux joueurs, ceux-ci définissent les affinités du joueur avec son environnement, mais également lui accorde une gamme de compétences déblocable par niveau.</a:t>
            </a:r>
          </a:p>
        </p:txBody>
      </p:sp>
      <p:graphicFrame>
        <p:nvGraphicFramePr>
          <p:cNvPr id="5" name="Espace réservé du contenu 4"/>
          <p:cNvGraphicFramePr>
            <a:graphicFrameLocks noGrp="1"/>
          </p:cNvGraphicFramePr>
          <p:nvPr>
            <p:ph sz="half" idx="2"/>
            <p:extLst>
              <p:ext uri="{D42A27DB-BD31-4B8C-83A1-F6EECF244321}">
                <p14:modId xmlns:p14="http://schemas.microsoft.com/office/powerpoint/2010/main" val="3246250428"/>
              </p:ext>
            </p:extLst>
          </p:nvPr>
        </p:nvGraphicFramePr>
        <p:xfrm>
          <a:off x="6035038" y="1846263"/>
          <a:ext cx="5662976" cy="1564640"/>
        </p:xfrm>
        <a:graphic>
          <a:graphicData uri="http://schemas.openxmlformats.org/drawingml/2006/table">
            <a:tbl>
              <a:tblPr firstRow="1" bandRow="1">
                <a:tableStyleId>{5C22544A-7EE6-4342-B048-85BDC9FD1C3A}</a:tableStyleId>
              </a:tblPr>
              <a:tblGrid>
                <a:gridCol w="1415744"/>
                <a:gridCol w="1415744"/>
                <a:gridCol w="1415744"/>
                <a:gridCol w="1415744"/>
              </a:tblGrid>
              <a:tr h="370840">
                <a:tc>
                  <a:txBody>
                    <a:bodyPr/>
                    <a:lstStyle/>
                    <a:p>
                      <a:r>
                        <a:rPr lang="fr-FR" sz="1600" dirty="0" smtClean="0"/>
                        <a:t>Eau</a:t>
                      </a:r>
                      <a:endParaRPr lang="fr-FR" sz="1600" dirty="0"/>
                    </a:p>
                  </a:txBody>
                  <a:tcPr marL="83838" marR="83838"/>
                </a:tc>
                <a:tc>
                  <a:txBody>
                    <a:bodyPr/>
                    <a:lstStyle/>
                    <a:p>
                      <a:r>
                        <a:rPr lang="fr-FR" sz="1600" dirty="0" smtClean="0"/>
                        <a:t>Plante</a:t>
                      </a:r>
                      <a:endParaRPr lang="fr-FR" sz="1600" dirty="0"/>
                    </a:p>
                  </a:txBody>
                  <a:tcPr marL="83838" marR="83838"/>
                </a:tc>
                <a:tc>
                  <a:txBody>
                    <a:bodyPr/>
                    <a:lstStyle/>
                    <a:p>
                      <a:r>
                        <a:rPr lang="fr-FR" sz="1600" dirty="0" smtClean="0"/>
                        <a:t>Feu</a:t>
                      </a:r>
                      <a:endParaRPr lang="fr-FR" sz="1600" dirty="0"/>
                    </a:p>
                  </a:txBody>
                  <a:tcPr marL="83838" marR="83838"/>
                </a:tc>
                <a:tc>
                  <a:txBody>
                    <a:bodyPr/>
                    <a:lstStyle/>
                    <a:p>
                      <a:r>
                        <a:rPr lang="fr-FR" sz="1600" dirty="0" smtClean="0"/>
                        <a:t>Electrique</a:t>
                      </a:r>
                      <a:endParaRPr lang="fr-FR" sz="1600" dirty="0"/>
                    </a:p>
                  </a:txBody>
                  <a:tcPr marL="83838" marR="83838"/>
                </a:tc>
              </a:tr>
              <a:tr h="370840">
                <a:tc>
                  <a:txBody>
                    <a:bodyPr/>
                    <a:lstStyle/>
                    <a:p>
                      <a:r>
                        <a:rPr lang="fr-FR" dirty="0" smtClean="0"/>
                        <a:t>Calme</a:t>
                      </a:r>
                      <a:endParaRPr lang="fr-FR" dirty="0"/>
                    </a:p>
                  </a:txBody>
                  <a:tcPr marL="83838" marR="83838"/>
                </a:tc>
                <a:tc>
                  <a:txBody>
                    <a:bodyPr/>
                    <a:lstStyle/>
                    <a:p>
                      <a:r>
                        <a:rPr lang="fr-FR" dirty="0" smtClean="0"/>
                        <a:t>Apaisant</a:t>
                      </a:r>
                      <a:endParaRPr lang="fr-FR" dirty="0"/>
                    </a:p>
                  </a:txBody>
                  <a:tcPr marL="83838" marR="83838"/>
                </a:tc>
                <a:tc>
                  <a:txBody>
                    <a:bodyPr/>
                    <a:lstStyle/>
                    <a:p>
                      <a:r>
                        <a:rPr lang="fr-FR" dirty="0" smtClean="0"/>
                        <a:t>Fougueux</a:t>
                      </a:r>
                      <a:endParaRPr lang="fr-FR" dirty="0"/>
                    </a:p>
                  </a:txBody>
                  <a:tcPr marL="83838" marR="83838"/>
                </a:tc>
                <a:tc>
                  <a:txBody>
                    <a:bodyPr/>
                    <a:lstStyle/>
                    <a:p>
                      <a:r>
                        <a:rPr lang="fr-FR" dirty="0" smtClean="0"/>
                        <a:t>Energique</a:t>
                      </a:r>
                      <a:endParaRPr lang="fr-FR" dirty="0"/>
                    </a:p>
                  </a:txBody>
                  <a:tcPr marL="83838" marR="83838"/>
                </a:tc>
              </a:tr>
              <a:tr h="370840">
                <a:tc>
                  <a:txBody>
                    <a:bodyPr/>
                    <a:lstStyle/>
                    <a:p>
                      <a:r>
                        <a:rPr lang="fr-FR" sz="1600" dirty="0" smtClean="0"/>
                        <a:t>Avantage  proche</a:t>
                      </a:r>
                      <a:r>
                        <a:rPr lang="fr-FR" sz="1600" baseline="0" dirty="0" smtClean="0"/>
                        <a:t> de l’eau</a:t>
                      </a:r>
                      <a:endParaRPr lang="fr-FR" sz="1600" dirty="0"/>
                    </a:p>
                  </a:txBody>
                  <a:tcPr marL="83838" marR="83838"/>
                </a:tc>
                <a:tc>
                  <a:txBody>
                    <a:bodyPr/>
                    <a:lstStyle/>
                    <a:p>
                      <a:r>
                        <a:rPr lang="fr-FR" sz="1600" dirty="0" smtClean="0"/>
                        <a:t>Avantage en foret</a:t>
                      </a:r>
                      <a:endParaRPr lang="fr-FR" sz="1600" dirty="0"/>
                    </a:p>
                  </a:txBody>
                  <a:tcPr marL="83838" marR="83838"/>
                </a:tc>
                <a:tc>
                  <a:txBody>
                    <a:bodyPr/>
                    <a:lstStyle/>
                    <a:p>
                      <a:r>
                        <a:rPr lang="fr-FR" sz="1600" dirty="0" smtClean="0"/>
                        <a:t>Avantage</a:t>
                      </a:r>
                      <a:r>
                        <a:rPr lang="fr-FR" sz="1600" baseline="0" dirty="0" smtClean="0"/>
                        <a:t> dans les terrains secs</a:t>
                      </a:r>
                      <a:endParaRPr lang="fr-FR" sz="1600" dirty="0"/>
                    </a:p>
                  </a:txBody>
                  <a:tcPr marL="83838" marR="83838"/>
                </a:tc>
                <a:tc>
                  <a:txBody>
                    <a:bodyPr/>
                    <a:lstStyle/>
                    <a:p>
                      <a:r>
                        <a:rPr lang="fr-FR" sz="1600" dirty="0" smtClean="0"/>
                        <a:t>Avantage en</a:t>
                      </a:r>
                      <a:r>
                        <a:rPr lang="fr-FR" sz="1600" baseline="0" dirty="0" smtClean="0"/>
                        <a:t> ville</a:t>
                      </a:r>
                      <a:endParaRPr lang="fr-FR" sz="1600" dirty="0"/>
                    </a:p>
                  </a:txBody>
                  <a:tcPr marL="83838" marR="83838"/>
                </a:tc>
              </a:tr>
            </a:tbl>
          </a:graphicData>
        </a:graphic>
      </p:graphicFrame>
      <p:graphicFrame>
        <p:nvGraphicFramePr>
          <p:cNvPr id="4" name="Tableau 3"/>
          <p:cNvGraphicFramePr>
            <a:graphicFrameLocks noGrp="1"/>
          </p:cNvGraphicFramePr>
          <p:nvPr>
            <p:extLst>
              <p:ext uri="{D42A27DB-BD31-4B8C-83A1-F6EECF244321}">
                <p14:modId xmlns:p14="http://schemas.microsoft.com/office/powerpoint/2010/main" val="762342245"/>
              </p:ext>
            </p:extLst>
          </p:nvPr>
        </p:nvGraphicFramePr>
        <p:xfrm>
          <a:off x="4590474" y="4026284"/>
          <a:ext cx="7107540" cy="1158240"/>
        </p:xfrm>
        <a:graphic>
          <a:graphicData uri="http://schemas.openxmlformats.org/drawingml/2006/table">
            <a:tbl>
              <a:tblPr bandRow="1">
                <a:tableStyleId>{5C22544A-7EE6-4342-B048-85BDC9FD1C3A}</a:tableStyleId>
              </a:tblPr>
              <a:tblGrid>
                <a:gridCol w="1421508"/>
                <a:gridCol w="1421508"/>
                <a:gridCol w="1421508"/>
                <a:gridCol w="1421508"/>
                <a:gridCol w="1421508"/>
              </a:tblGrid>
              <a:tr h="370840">
                <a:tc>
                  <a:txBody>
                    <a:bodyPr/>
                    <a:lstStyle/>
                    <a:p>
                      <a:r>
                        <a:rPr lang="fr-FR" sz="1600" dirty="0" smtClean="0"/>
                        <a:t>Compétences physiques</a:t>
                      </a:r>
                      <a:endParaRPr lang="fr-FR" sz="1600"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r>
              <a:tr h="370840">
                <a:tc>
                  <a:txBody>
                    <a:bodyPr/>
                    <a:lstStyle/>
                    <a:p>
                      <a:r>
                        <a:rPr lang="fr-FR" sz="1600" dirty="0" smtClean="0"/>
                        <a:t>Compétences magiques</a:t>
                      </a:r>
                      <a:endParaRPr lang="fr-FR" sz="16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r>
            </a:tbl>
          </a:graphicData>
        </a:graphic>
      </p:graphicFrame>
    </p:spTree>
    <p:extLst>
      <p:ext uri="{BB962C8B-B14F-4D97-AF65-F5344CB8AC3E}">
        <p14:creationId xmlns:p14="http://schemas.microsoft.com/office/powerpoint/2010/main" val="3000812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Equipements </a:t>
            </a:r>
            <a:endParaRPr lang="fr-FR" dirty="0"/>
          </a:p>
        </p:txBody>
      </p:sp>
      <p:sp>
        <p:nvSpPr>
          <p:cNvPr id="5" name="Espace réservé du contenu 4"/>
          <p:cNvSpPr>
            <a:spLocks noGrp="1"/>
          </p:cNvSpPr>
          <p:nvPr>
            <p:ph sz="half" idx="1"/>
          </p:nvPr>
        </p:nvSpPr>
        <p:spPr/>
        <p:txBody>
          <a:bodyPr/>
          <a:lstStyle/>
          <a:p>
            <a:r>
              <a:rPr lang="fr-FR" sz="2400" dirty="0" smtClean="0"/>
              <a:t>Présence d’armes uniquement,</a:t>
            </a:r>
            <a:br>
              <a:rPr lang="fr-FR" sz="2400" dirty="0" smtClean="0"/>
            </a:br>
            <a:r>
              <a:rPr lang="fr-FR" sz="2400" dirty="0" smtClean="0"/>
              <a:t>Absence d’armure et autres équipements.</a:t>
            </a:r>
          </a:p>
          <a:p>
            <a:r>
              <a:rPr lang="fr-FR" sz="2400" dirty="0" smtClean="0"/>
              <a:t>Les armes possèdent des statistiques qui donne des bonus au joueur.</a:t>
            </a:r>
          </a:p>
          <a:p>
            <a:r>
              <a:rPr lang="fr-FR" sz="2400" dirty="0" smtClean="0"/>
              <a:t>Chaque joueur peux manier deux armes au maximum </a:t>
            </a:r>
            <a:br>
              <a:rPr lang="fr-FR" sz="2400" dirty="0" smtClean="0"/>
            </a:br>
            <a:r>
              <a:rPr lang="fr-FR" sz="2400" dirty="0" smtClean="0"/>
              <a:t>(Un bonus à la fois)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3192001113"/>
              </p:ext>
            </p:extLst>
          </p:nvPr>
        </p:nvGraphicFramePr>
        <p:xfrm>
          <a:off x="6035036" y="1846263"/>
          <a:ext cx="5662980" cy="2983230"/>
        </p:xfrm>
        <a:graphic>
          <a:graphicData uri="http://schemas.openxmlformats.org/drawingml/2006/table">
            <a:tbl>
              <a:tblPr firstRow="1" bandRow="1">
                <a:tableStyleId>{5C22544A-7EE6-4342-B048-85BDC9FD1C3A}</a:tableStyleId>
              </a:tblPr>
              <a:tblGrid>
                <a:gridCol w="1415745"/>
                <a:gridCol w="1415745"/>
                <a:gridCol w="1415745"/>
                <a:gridCol w="1415745"/>
              </a:tblGrid>
              <a:tr h="666750">
                <a:tc>
                  <a:txBody>
                    <a:bodyPr/>
                    <a:lstStyle/>
                    <a:p>
                      <a:r>
                        <a:rPr lang="fr-FR" sz="1600" dirty="0" smtClean="0"/>
                        <a:t>Catégories</a:t>
                      </a:r>
                      <a:endParaRPr lang="fr-FR" sz="1600" dirty="0"/>
                    </a:p>
                  </a:txBody>
                  <a:tcPr marL="83838" marR="83838"/>
                </a:tc>
                <a:tc>
                  <a:txBody>
                    <a:bodyPr/>
                    <a:lstStyle/>
                    <a:p>
                      <a:r>
                        <a:rPr lang="fr-FR" sz="1600" dirty="0" smtClean="0"/>
                        <a:t>Physique</a:t>
                      </a:r>
                      <a:endParaRPr lang="fr-FR" sz="1600" dirty="0"/>
                    </a:p>
                  </a:txBody>
                  <a:tcPr marL="83838" marR="83838"/>
                </a:tc>
                <a:tc>
                  <a:txBody>
                    <a:bodyPr/>
                    <a:lstStyle/>
                    <a:p>
                      <a:r>
                        <a:rPr lang="fr-FR" sz="1600" dirty="0" smtClean="0"/>
                        <a:t>Sort (Magique)</a:t>
                      </a:r>
                    </a:p>
                  </a:txBody>
                  <a:tcPr marL="83838" marR="83838"/>
                </a:tc>
                <a:tc>
                  <a:txBody>
                    <a:bodyPr/>
                    <a:lstStyle/>
                    <a:p>
                      <a:r>
                        <a:rPr lang="fr-FR" sz="1600" dirty="0" smtClean="0"/>
                        <a:t>Compétence</a:t>
                      </a:r>
                      <a:endParaRPr lang="fr-FR" sz="1600" dirty="0"/>
                    </a:p>
                  </a:txBody>
                  <a:tcPr marL="83838" marR="83838"/>
                </a:tc>
              </a:tr>
              <a:tr h="370840">
                <a:tc>
                  <a:txBody>
                    <a:bodyPr/>
                    <a:lstStyle/>
                    <a:p>
                      <a:r>
                        <a:rPr lang="fr-FR" sz="1600" dirty="0" smtClean="0"/>
                        <a:t>Combattant</a:t>
                      </a:r>
                      <a:br>
                        <a:rPr lang="fr-FR" sz="1600" dirty="0" smtClean="0"/>
                      </a:br>
                      <a:r>
                        <a:rPr lang="fr-FR" sz="1600" dirty="0" err="1" smtClean="0"/>
                        <a:t>CàC</a:t>
                      </a:r>
                      <a:endParaRPr lang="fr-FR" sz="1600" dirty="0"/>
                    </a:p>
                  </a:txBody>
                  <a:tcPr marL="83838" marR="83838"/>
                </a:tc>
                <a:tc>
                  <a:txBody>
                    <a:bodyPr/>
                    <a:lstStyle/>
                    <a:p>
                      <a:r>
                        <a:rPr lang="fr-FR" sz="1600" dirty="0" smtClean="0"/>
                        <a:t>Epée Légère</a:t>
                      </a:r>
                      <a:br>
                        <a:rPr lang="fr-FR" sz="1600" dirty="0" smtClean="0"/>
                      </a:br>
                      <a:r>
                        <a:rPr lang="fr-FR" sz="1600" dirty="0" smtClean="0"/>
                        <a:t>Hache</a:t>
                      </a:r>
                      <a:endParaRPr lang="fr-FR" sz="1600" dirty="0"/>
                    </a:p>
                  </a:txBody>
                  <a:tcPr marL="83838" marR="83838"/>
                </a:tc>
                <a:tc>
                  <a:txBody>
                    <a:bodyPr/>
                    <a:lstStyle/>
                    <a:p>
                      <a:r>
                        <a:rPr lang="fr-FR" sz="1600" dirty="0" smtClean="0"/>
                        <a:t>Feu</a:t>
                      </a:r>
                      <a:r>
                        <a:rPr lang="fr-FR" sz="1600" baseline="0" dirty="0" smtClean="0"/>
                        <a:t> </a:t>
                      </a:r>
                      <a:endParaRPr lang="fr-FR" sz="1600" dirty="0"/>
                    </a:p>
                  </a:txBody>
                  <a:tcPr marL="83838" marR="83838"/>
                </a:tc>
                <a:tc>
                  <a:txBody>
                    <a:bodyPr/>
                    <a:lstStyle/>
                    <a:p>
                      <a:r>
                        <a:rPr lang="fr-FR" sz="1600" dirty="0" smtClean="0"/>
                        <a:t>Enchainement</a:t>
                      </a:r>
                      <a:endParaRPr lang="fr-FR" sz="1600" dirty="0"/>
                    </a:p>
                  </a:txBody>
                  <a:tcPr marL="83838" marR="83838"/>
                </a:tc>
              </a:tr>
              <a:tr h="370840">
                <a:tc>
                  <a:txBody>
                    <a:bodyPr/>
                    <a:lstStyle/>
                    <a:p>
                      <a:r>
                        <a:rPr lang="fr-FR" sz="1600" dirty="0" smtClean="0"/>
                        <a:t>Défenseur</a:t>
                      </a:r>
                      <a:br>
                        <a:rPr lang="fr-FR" sz="1600" dirty="0" smtClean="0"/>
                      </a:br>
                      <a:r>
                        <a:rPr lang="fr-FR" sz="1600" dirty="0" err="1" smtClean="0"/>
                        <a:t>Càc</a:t>
                      </a:r>
                      <a:endParaRPr lang="fr-FR" sz="1600" dirty="0"/>
                    </a:p>
                  </a:txBody>
                  <a:tcPr marL="83838" marR="83838"/>
                </a:tc>
                <a:tc>
                  <a:txBody>
                    <a:bodyPr/>
                    <a:lstStyle/>
                    <a:p>
                      <a:r>
                        <a:rPr lang="fr-FR" sz="1600" dirty="0" smtClean="0"/>
                        <a:t>Epée Lourde</a:t>
                      </a:r>
                      <a:br>
                        <a:rPr lang="fr-FR" sz="1600" dirty="0" smtClean="0"/>
                      </a:br>
                      <a:r>
                        <a:rPr lang="fr-FR" sz="1600" dirty="0" smtClean="0"/>
                        <a:t>Bouclier</a:t>
                      </a:r>
                      <a:endParaRPr lang="fr-FR" sz="1600" dirty="0"/>
                    </a:p>
                  </a:txBody>
                  <a:tcPr marL="83838" marR="83838"/>
                </a:tc>
                <a:tc>
                  <a:txBody>
                    <a:bodyPr/>
                    <a:lstStyle/>
                    <a:p>
                      <a:r>
                        <a:rPr lang="fr-FR" sz="1600" dirty="0" smtClean="0"/>
                        <a:t>Gel</a:t>
                      </a:r>
                      <a:endParaRPr lang="fr-FR" sz="1600" dirty="0"/>
                    </a:p>
                  </a:txBody>
                  <a:tcPr marL="83838" marR="83838"/>
                </a:tc>
                <a:tc>
                  <a:txBody>
                    <a:bodyPr/>
                    <a:lstStyle/>
                    <a:p>
                      <a:r>
                        <a:rPr lang="fr-FR" sz="1600" dirty="0" smtClean="0"/>
                        <a:t>Blocus</a:t>
                      </a:r>
                      <a:endParaRPr lang="fr-FR" sz="1600" dirty="0"/>
                    </a:p>
                  </a:txBody>
                  <a:tcPr marL="83838" marR="83838"/>
                </a:tc>
              </a:tr>
              <a:tr h="370840">
                <a:tc>
                  <a:txBody>
                    <a:bodyPr/>
                    <a:lstStyle/>
                    <a:p>
                      <a:r>
                        <a:rPr lang="fr-FR" sz="1600" dirty="0" smtClean="0"/>
                        <a:t>Combattant</a:t>
                      </a:r>
                      <a:br>
                        <a:rPr lang="fr-FR" sz="1600" dirty="0" smtClean="0"/>
                      </a:br>
                      <a:r>
                        <a:rPr lang="fr-FR" sz="1600" dirty="0" smtClean="0"/>
                        <a:t>distance</a:t>
                      </a:r>
                      <a:endParaRPr lang="fr-FR" sz="1600" dirty="0"/>
                    </a:p>
                  </a:txBody>
                  <a:tcPr marL="83838" marR="83838"/>
                </a:tc>
                <a:tc>
                  <a:txBody>
                    <a:bodyPr/>
                    <a:lstStyle/>
                    <a:p>
                      <a:r>
                        <a:rPr lang="fr-FR" sz="1600" dirty="0" smtClean="0"/>
                        <a:t>Arc</a:t>
                      </a:r>
                      <a:br>
                        <a:rPr lang="fr-FR" sz="1600" dirty="0" smtClean="0"/>
                      </a:br>
                      <a:r>
                        <a:rPr lang="fr-FR" sz="1600" dirty="0" smtClean="0"/>
                        <a:t>Piège</a:t>
                      </a:r>
                      <a:endParaRPr lang="fr-FR" sz="1600" dirty="0"/>
                    </a:p>
                  </a:txBody>
                  <a:tcPr marL="83838" marR="83838"/>
                </a:tc>
                <a:tc>
                  <a:txBody>
                    <a:bodyPr/>
                    <a:lstStyle/>
                    <a:p>
                      <a:r>
                        <a:rPr lang="fr-FR" sz="1600" dirty="0" smtClean="0"/>
                        <a:t>Poison</a:t>
                      </a:r>
                      <a:endParaRPr lang="fr-FR" sz="1600" dirty="0"/>
                    </a:p>
                  </a:txBody>
                  <a:tcPr marL="83838" marR="83838"/>
                </a:tc>
                <a:tc>
                  <a:txBody>
                    <a:bodyPr/>
                    <a:lstStyle/>
                    <a:p>
                      <a:r>
                        <a:rPr lang="fr-FR" sz="1600" dirty="0" smtClean="0"/>
                        <a:t>Pluie de coups</a:t>
                      </a:r>
                      <a:endParaRPr lang="fr-FR" sz="1600" dirty="0"/>
                    </a:p>
                  </a:txBody>
                  <a:tcPr marL="83838" marR="83838"/>
                </a:tc>
              </a:tr>
              <a:tr h="370840">
                <a:tc>
                  <a:txBody>
                    <a:bodyPr/>
                    <a:lstStyle/>
                    <a:p>
                      <a:r>
                        <a:rPr lang="fr-FR" sz="1600" dirty="0" smtClean="0"/>
                        <a:t>Défenseur </a:t>
                      </a:r>
                      <a:br>
                        <a:rPr lang="fr-FR" sz="1600" dirty="0" smtClean="0"/>
                      </a:br>
                      <a:r>
                        <a:rPr lang="fr-FR" sz="1600" dirty="0" smtClean="0"/>
                        <a:t>distance</a:t>
                      </a:r>
                      <a:endParaRPr lang="fr-FR" sz="1600" dirty="0"/>
                    </a:p>
                  </a:txBody>
                  <a:tcPr marL="83838" marR="83838"/>
                </a:tc>
                <a:tc>
                  <a:txBody>
                    <a:bodyPr/>
                    <a:lstStyle/>
                    <a:p>
                      <a:r>
                        <a:rPr lang="fr-FR" sz="1600" dirty="0" smtClean="0"/>
                        <a:t>Piège</a:t>
                      </a:r>
                      <a:br>
                        <a:rPr lang="fr-FR" sz="1600" dirty="0" smtClean="0"/>
                      </a:br>
                      <a:r>
                        <a:rPr lang="fr-FR" sz="1600" dirty="0" smtClean="0"/>
                        <a:t>Bombe</a:t>
                      </a:r>
                      <a:endParaRPr lang="fr-FR" sz="1600" dirty="0"/>
                    </a:p>
                  </a:txBody>
                  <a:tcPr marL="83838" marR="83838"/>
                </a:tc>
                <a:tc>
                  <a:txBody>
                    <a:bodyPr/>
                    <a:lstStyle/>
                    <a:p>
                      <a:r>
                        <a:rPr lang="fr-FR" sz="1600" dirty="0" smtClean="0"/>
                        <a:t>Electrique</a:t>
                      </a:r>
                      <a:endParaRPr lang="fr-FR" sz="1600" dirty="0"/>
                    </a:p>
                  </a:txBody>
                  <a:tcPr marL="83838" marR="83838"/>
                </a:tc>
                <a:tc>
                  <a:txBody>
                    <a:bodyPr/>
                    <a:lstStyle/>
                    <a:p>
                      <a:endParaRPr lang="fr-FR" sz="1600" dirty="0"/>
                    </a:p>
                  </a:txBody>
                  <a:tcPr marL="83838" marR="83838"/>
                </a:tc>
              </a:tr>
            </a:tbl>
          </a:graphicData>
        </a:graphic>
      </p:graphicFrame>
    </p:spTree>
    <p:extLst>
      <p:ext uri="{BB962C8B-B14F-4D97-AF65-F5344CB8AC3E}">
        <p14:creationId xmlns:p14="http://schemas.microsoft.com/office/powerpoint/2010/main" val="208732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Xendera</a:t>
            </a:r>
            <a:endParaRPr lang="fr-FR" dirty="0"/>
          </a:p>
        </p:txBody>
      </p:sp>
      <p:sp>
        <p:nvSpPr>
          <p:cNvPr id="5" name="Espace réservé du contenu 4"/>
          <p:cNvSpPr>
            <a:spLocks noGrp="1"/>
          </p:cNvSpPr>
          <p:nvPr>
            <p:ph sz="half" idx="1"/>
          </p:nvPr>
        </p:nvSpPr>
        <p:spPr/>
        <p:txBody>
          <a:bodyPr/>
          <a:lstStyle/>
          <a:p>
            <a:r>
              <a:rPr lang="fr-FR" dirty="0" smtClean="0"/>
              <a:t>Autrefois </a:t>
            </a:r>
            <a:r>
              <a:rPr lang="fr-FR" dirty="0"/>
              <a:t>appelé Paradis par les </a:t>
            </a:r>
            <a:r>
              <a:rPr lang="fr-FR" dirty="0" smtClean="0"/>
              <a:t>vivants, ce monde correspond maintenant a l’enfer.</a:t>
            </a:r>
          </a:p>
          <a:p>
            <a:r>
              <a:rPr lang="fr-FR" dirty="0" smtClean="0"/>
              <a:t>Ce monde est peuple de Damnes, d’ancien humains morts. Ces derniers formes une nouvelle civilisation, immortels, et stériles, la population ne grandit qu’a la mort d’un humain.</a:t>
            </a:r>
          </a:p>
          <a:p>
            <a:r>
              <a:rPr lang="fr-FR" dirty="0" smtClean="0"/>
              <a:t>Malgré de nombreuses expéditions et des explorations continues, ce monde n’a pas encore de fin.</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3055543128"/>
              </p:ext>
            </p:extLst>
          </p:nvPr>
        </p:nvGraphicFramePr>
        <p:xfrm>
          <a:off x="7919498" y="1846263"/>
          <a:ext cx="3236182" cy="1844588"/>
        </p:xfrm>
        <a:graphic>
          <a:graphicData uri="http://schemas.openxmlformats.org/drawingml/2006/table">
            <a:tbl>
              <a:tblPr firstRow="1" bandRow="1">
                <a:tableStyleId>{5C22544A-7EE6-4342-B048-85BDC9FD1C3A}</a:tableStyleId>
              </a:tblPr>
              <a:tblGrid>
                <a:gridCol w="1618091"/>
                <a:gridCol w="1618091"/>
              </a:tblGrid>
              <a:tr h="361228">
                <a:tc>
                  <a:txBody>
                    <a:bodyPr/>
                    <a:lstStyle/>
                    <a:p>
                      <a:r>
                        <a:rPr lang="fr-FR" sz="1600" dirty="0" smtClean="0"/>
                        <a:t>Grandes Villes</a:t>
                      </a:r>
                      <a:endParaRPr lang="fr-FR" sz="1600" dirty="0"/>
                    </a:p>
                  </a:txBody>
                  <a:tcPr marL="83838" marR="83838"/>
                </a:tc>
                <a:tc>
                  <a:txBody>
                    <a:bodyPr/>
                    <a:lstStyle/>
                    <a:p>
                      <a:endParaRPr lang="fr-FR" sz="1600" dirty="0"/>
                    </a:p>
                  </a:txBody>
                  <a:tcPr marL="83838" marR="83838">
                    <a:no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err="1" smtClean="0">
                          <a:solidFill>
                            <a:schemeClr val="dk1"/>
                          </a:solidFill>
                          <a:effectLst/>
                          <a:latin typeface="+mn-lt"/>
                          <a:ea typeface="+mn-ea"/>
                          <a:cs typeface="+mn-cs"/>
                        </a:rPr>
                        <a:t>Klaéros</a:t>
                      </a:r>
                      <a:endParaRPr lang="fr-FR" sz="1600" dirty="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Capitale</a:t>
                      </a:r>
                      <a:endParaRPr lang="fr-FR" sz="1600" dirty="0"/>
                    </a:p>
                  </a:txBody>
                  <a:tcPr marL="83838" marR="83838"/>
                </a:tc>
              </a:tr>
              <a:tr h="370840">
                <a:tc>
                  <a:txBody>
                    <a:bodyPr/>
                    <a:lstStyle/>
                    <a:p>
                      <a:endParaRPr lang="fr-FR" sz="1600" dirty="0"/>
                    </a:p>
                  </a:txBody>
                  <a:tcPr marL="83838" marR="83838"/>
                </a:tc>
                <a:tc>
                  <a:txBody>
                    <a:bodyPr/>
                    <a:lstStyle/>
                    <a:p>
                      <a:endParaRPr lang="fr-FR" sz="1600" dirty="0"/>
                    </a:p>
                  </a:txBody>
                  <a:tcPr marL="83838" marR="83838"/>
                </a:tc>
              </a:tr>
              <a:tr h="370840">
                <a:tc>
                  <a:txBody>
                    <a:bodyPr/>
                    <a:lstStyle/>
                    <a:p>
                      <a:endParaRPr lang="fr-FR" sz="1600" b="0" dirty="0" smtClean="0"/>
                    </a:p>
                  </a:txBody>
                  <a:tcPr marL="83838" marR="83838"/>
                </a:tc>
                <a:tc>
                  <a:txBody>
                    <a:bodyPr/>
                    <a:lstStyle/>
                    <a:p>
                      <a:endParaRPr lang="fr-FR" sz="1600" b="0" dirty="0" smtClean="0"/>
                    </a:p>
                  </a:txBody>
                  <a:tcPr marL="83838" marR="83838"/>
                </a:tc>
              </a:tr>
              <a:tr h="370840">
                <a:tc>
                  <a:txBody>
                    <a:bodyPr/>
                    <a:lstStyle/>
                    <a:p>
                      <a:endParaRPr lang="fr-FR" dirty="0"/>
                    </a:p>
                  </a:txBody>
                  <a:tcPr marL="83838" marR="83838"/>
                </a:tc>
                <a:tc>
                  <a:txBody>
                    <a:bodyPr/>
                    <a:lstStyle/>
                    <a:p>
                      <a:endParaRPr lang="fr-FR" dirty="0"/>
                    </a:p>
                  </a:txBody>
                  <a:tcPr marL="83838" marR="83838"/>
                </a:tc>
              </a:tr>
            </a:tbl>
          </a:graphicData>
        </a:graphic>
      </p:graphicFrame>
    </p:spTree>
    <p:extLst>
      <p:ext uri="{BB962C8B-B14F-4D97-AF65-F5344CB8AC3E}">
        <p14:creationId xmlns:p14="http://schemas.microsoft.com/office/powerpoint/2010/main" val="1828129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a:t>
            </a:r>
            <a:endParaRPr lang="fr-FR" dirty="0"/>
          </a:p>
        </p:txBody>
      </p:sp>
      <p:sp>
        <p:nvSpPr>
          <p:cNvPr id="5" name="Espace réservé du contenu 4"/>
          <p:cNvSpPr>
            <a:spLocks noGrp="1"/>
          </p:cNvSpPr>
          <p:nvPr>
            <p:ph sz="half" idx="1"/>
          </p:nvPr>
        </p:nvSpPr>
        <p:spPr/>
        <p:txBody>
          <a:bodyPr/>
          <a:lstStyle/>
          <a:p>
            <a:r>
              <a:rPr lang="fr-FR" dirty="0" smtClean="0"/>
              <a:t>Les races présentent sont nombreuses,</a:t>
            </a:r>
            <a:br>
              <a:rPr lang="fr-FR" dirty="0" smtClean="0"/>
            </a:br>
            <a:r>
              <a:rPr lang="fr-FR" dirty="0" smtClean="0"/>
              <a:t>chacune d’elle s’est appropriée un territoire.</a:t>
            </a:r>
            <a:br>
              <a:rPr lang="fr-FR" dirty="0" smtClean="0"/>
            </a:br>
            <a:r>
              <a:rPr lang="fr-FR" dirty="0" smtClean="0"/>
              <a:t>Les Nains malgré leur habitude a rester regroupes ensemble, côtoient les Damnés.</a:t>
            </a:r>
            <a:br>
              <a:rPr lang="fr-FR" dirty="0" smtClean="0"/>
            </a:br>
            <a:r>
              <a:rPr lang="fr-FR" dirty="0" smtClean="0"/>
              <a:t>Les Valkyries, gardiennes des Damnés patrouillent en permanence en guettant le danger. Les </a:t>
            </a:r>
            <a:r>
              <a:rPr lang="fr-FR" dirty="0" err="1" smtClean="0"/>
              <a:t>Nornes</a:t>
            </a:r>
            <a:r>
              <a:rPr lang="fr-FR" dirty="0" smtClean="0"/>
              <a:t>, quand a elles sont isolées et renseignent les courageux qui viennent leurs demander leur destin.</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679475955"/>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Allies</a:t>
                      </a:r>
                      <a:endParaRPr lang="fr-FR" sz="1600" dirty="0"/>
                    </a:p>
                  </a:txBody>
                  <a:tcPr marL="83838" marR="83838"/>
                </a:tc>
                <a:tc>
                  <a:txBody>
                    <a:bodyPr/>
                    <a:lstStyle/>
                    <a:p>
                      <a:endParaRPr lang="fr-FR" sz="1600" dirty="0" smtClean="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Valkyrie</a:t>
                      </a:r>
                    </a:p>
                  </a:txBody>
                  <a:tcPr marL="83838" marR="83838"/>
                </a:tc>
                <a:tc>
                  <a:txBody>
                    <a:bodyPr/>
                    <a:lstStyle/>
                    <a:p>
                      <a:r>
                        <a:rPr lang="fr-FR" sz="1600" dirty="0" smtClean="0"/>
                        <a:t>Vivants</a:t>
                      </a:r>
                      <a:endParaRPr lang="fr-FR" sz="1600" dirty="0"/>
                    </a:p>
                  </a:txBody>
                  <a:tcPr marL="83838" marR="83838"/>
                </a:tc>
              </a:tr>
              <a:tr h="370840">
                <a:tc>
                  <a:txBody>
                    <a:bodyPr/>
                    <a:lstStyle/>
                    <a:p>
                      <a:r>
                        <a:rPr lang="fr-FR" dirty="0" smtClean="0"/>
                        <a:t>Nain</a:t>
                      </a:r>
                      <a:endParaRPr lang="fr-FR" dirty="0"/>
                    </a:p>
                  </a:txBody>
                  <a:tcPr marL="83838" marR="83838"/>
                </a:tc>
                <a:tc>
                  <a:txBody>
                    <a:bodyPr/>
                    <a:lstStyle/>
                    <a:p>
                      <a:r>
                        <a:rPr lang="fr-FR" sz="1600" dirty="0" smtClean="0"/>
                        <a:t>Vivants</a:t>
                      </a:r>
                      <a:endParaRPr lang="fr-FR" sz="1600" dirty="0"/>
                    </a:p>
                  </a:txBody>
                  <a:tcPr marL="83838" marR="83838"/>
                </a:tc>
              </a:tr>
              <a:tr h="370840">
                <a:tc>
                  <a:txBody>
                    <a:bodyPr/>
                    <a:lstStyle/>
                    <a:p>
                      <a:r>
                        <a:rPr lang="fr-FR" sz="1600" dirty="0" err="1" smtClean="0"/>
                        <a:t>Norne</a:t>
                      </a:r>
                      <a:endParaRPr lang="fr-FR" sz="1600" dirty="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Morts</a:t>
                      </a:r>
                    </a:p>
                  </a:txBody>
                  <a:tcPr marL="83838" marR="83838"/>
                </a:tc>
              </a:tr>
              <a:tr h="370840">
                <a:tc>
                  <a:txBody>
                    <a:bodyPr/>
                    <a:lstStyle/>
                    <a:p>
                      <a:r>
                        <a:rPr lang="fr-FR" sz="1600" dirty="0" smtClean="0"/>
                        <a:t>Damné</a:t>
                      </a:r>
                      <a:endParaRPr lang="fr-FR" sz="1600" dirty="0"/>
                    </a:p>
                  </a:txBody>
                  <a:tcPr marL="83838" marR="83838"/>
                </a:tc>
                <a:tc>
                  <a:txBody>
                    <a:bodyPr/>
                    <a:lstStyle/>
                    <a:p>
                      <a:r>
                        <a:rPr lang="fr-FR" dirty="0" smtClean="0"/>
                        <a:t>Morts</a:t>
                      </a:r>
                      <a:endParaRPr lang="fr-FR" dirty="0"/>
                    </a:p>
                  </a:txBody>
                  <a:tcPr marL="83838" marR="83838"/>
                </a:tc>
              </a:tr>
            </a:tbl>
          </a:graphicData>
        </a:graphic>
      </p:graphicFrame>
    </p:spTree>
    <p:extLst>
      <p:ext uri="{BB962C8B-B14F-4D97-AF65-F5344CB8AC3E}">
        <p14:creationId xmlns:p14="http://schemas.microsoft.com/office/powerpoint/2010/main" val="109136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a:t>
            </a:r>
            <a:endParaRPr lang="fr-FR" dirty="0"/>
          </a:p>
        </p:txBody>
      </p:sp>
      <p:sp>
        <p:nvSpPr>
          <p:cNvPr id="5" name="Espace réservé du contenu 4"/>
          <p:cNvSpPr>
            <a:spLocks noGrp="1"/>
          </p:cNvSpPr>
          <p:nvPr>
            <p:ph sz="half" idx="1"/>
          </p:nvPr>
        </p:nvSpPr>
        <p:spPr/>
        <p:txBody>
          <a:bodyPr/>
          <a:lstStyle/>
          <a:p>
            <a:r>
              <a:rPr lang="fr-FR" dirty="0" smtClean="0"/>
              <a:t>Les ennemis sont aussi nombreux que les alliés. Les elfes sont agressifs et isoles, ils communiquent et échanges très peu avec les autres races. Les </a:t>
            </a:r>
            <a:r>
              <a:rPr lang="fr-FR" dirty="0" err="1" smtClean="0"/>
              <a:t>Duergar</a:t>
            </a:r>
            <a:r>
              <a:rPr lang="fr-FR" dirty="0" smtClean="0"/>
              <a:t>(Nains noirs) et les Géant cohabitent ensemble et travaille main dans la main pour l’amélioration de leurs conditions de vie. Les Bannis sont en vérité d’ancien Damnés ayant trahis les leurs.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713145883"/>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Ennemis</a:t>
                      </a:r>
                    </a:p>
                  </a:txBody>
                  <a:tcPr marL="83838" marR="83838"/>
                </a:tc>
                <a:tc>
                  <a:txBody>
                    <a:bodyPr/>
                    <a:lstStyle/>
                    <a:p>
                      <a:endParaRPr lang="fr-FR" sz="1600" dirty="0" smtClean="0"/>
                    </a:p>
                  </a:txBody>
                  <a:tcPr marL="83838" marR="83838"/>
                </a:tc>
              </a:tr>
              <a:tr h="370840">
                <a:tc>
                  <a:txBody>
                    <a:bodyPr/>
                    <a:lstStyle/>
                    <a:p>
                      <a:r>
                        <a:rPr lang="fr-FR" sz="1600" dirty="0" smtClean="0"/>
                        <a:t>Elfe</a:t>
                      </a:r>
                      <a:endParaRPr lang="fr-FR" sz="1600" dirty="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Duergar</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Géant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smtClean="0"/>
                        <a:t>Bannis</a:t>
                      </a:r>
                      <a:endParaRPr lang="fr-FR" dirty="0"/>
                    </a:p>
                  </a:txBody>
                  <a:tcPr marL="83838" marR="83838"/>
                </a:tc>
                <a:tc>
                  <a:txBody>
                    <a:bodyPr/>
                    <a:lstStyle/>
                    <a:p>
                      <a:r>
                        <a:rPr lang="fr-FR" dirty="0" smtClean="0"/>
                        <a:t>Morts</a:t>
                      </a:r>
                      <a:endParaRPr lang="fr-FR" dirty="0"/>
                    </a:p>
                  </a:txBody>
                  <a:tcPr marL="83838" marR="83838"/>
                </a:tc>
              </a:tr>
            </a:tbl>
          </a:graphicData>
        </a:graphic>
      </p:graphicFrame>
    </p:spTree>
    <p:extLst>
      <p:ext uri="{BB962C8B-B14F-4D97-AF65-F5344CB8AC3E}">
        <p14:creationId xmlns:p14="http://schemas.microsoft.com/office/powerpoint/2010/main" val="1912953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Systeme</a:t>
            </a:r>
            <a:endParaRPr lang="fr-FR" dirty="0"/>
          </a:p>
        </p:txBody>
      </p:sp>
      <p:sp>
        <p:nvSpPr>
          <p:cNvPr id="5" name="Espace réservé du contenu 4"/>
          <p:cNvSpPr>
            <a:spLocks noGrp="1"/>
          </p:cNvSpPr>
          <p:nvPr>
            <p:ph sz="half" idx="1"/>
          </p:nvPr>
        </p:nvSpPr>
        <p:spPr/>
        <p:txBody>
          <a:bodyPr/>
          <a:lstStyle/>
          <a:p>
            <a:r>
              <a:rPr lang="fr-FR" dirty="0" smtClean="0"/>
              <a:t>Le système de jeu est inspire de P.T.U. (</a:t>
            </a:r>
            <a:r>
              <a:rPr lang="fr-FR" dirty="0" err="1" smtClean="0"/>
              <a:t>Pokemon</a:t>
            </a:r>
            <a:r>
              <a:rPr lang="fr-FR" dirty="0" smtClean="0"/>
              <a:t> </a:t>
            </a:r>
            <a:r>
              <a:rPr lang="fr-FR" dirty="0" err="1" smtClean="0"/>
              <a:t>Tabletop</a:t>
            </a:r>
            <a:r>
              <a:rPr lang="fr-FR" dirty="0" smtClean="0"/>
              <a:t> United)</a:t>
            </a:r>
            <a:br>
              <a:rPr lang="fr-FR" dirty="0" smtClean="0"/>
            </a:br>
            <a:r>
              <a:rPr lang="fr-FR" dirty="0" smtClean="0"/>
              <a:t>Ainsi, les tests s’effectuerons généralement à l’aide de dés de 4.</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713145883"/>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Ennemis</a:t>
                      </a:r>
                    </a:p>
                  </a:txBody>
                  <a:tcPr marL="83838" marR="83838"/>
                </a:tc>
                <a:tc>
                  <a:txBody>
                    <a:bodyPr/>
                    <a:lstStyle/>
                    <a:p>
                      <a:endParaRPr lang="fr-FR" sz="1600" dirty="0" smtClean="0"/>
                    </a:p>
                  </a:txBody>
                  <a:tcPr marL="83838" marR="83838"/>
                </a:tc>
              </a:tr>
              <a:tr h="370840">
                <a:tc>
                  <a:txBody>
                    <a:bodyPr/>
                    <a:lstStyle/>
                    <a:p>
                      <a:r>
                        <a:rPr lang="fr-FR" sz="1600" dirty="0" smtClean="0"/>
                        <a:t>Elfe</a:t>
                      </a:r>
                      <a:endParaRPr lang="fr-FR" sz="1600" dirty="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Duergar</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Géant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smtClean="0"/>
                        <a:t>Bannis</a:t>
                      </a:r>
                      <a:endParaRPr lang="fr-FR" dirty="0"/>
                    </a:p>
                  </a:txBody>
                  <a:tcPr marL="83838" marR="83838"/>
                </a:tc>
                <a:tc>
                  <a:txBody>
                    <a:bodyPr/>
                    <a:lstStyle/>
                    <a:p>
                      <a:r>
                        <a:rPr lang="fr-FR" dirty="0" smtClean="0"/>
                        <a:t>Morts</a:t>
                      </a:r>
                      <a:endParaRPr lang="fr-FR" dirty="0"/>
                    </a:p>
                  </a:txBody>
                  <a:tcPr marL="83838" marR="83838"/>
                </a:tc>
              </a:tr>
            </a:tbl>
          </a:graphicData>
        </a:graphic>
      </p:graphicFrame>
    </p:spTree>
    <p:extLst>
      <p:ext uri="{BB962C8B-B14F-4D97-AF65-F5344CB8AC3E}">
        <p14:creationId xmlns:p14="http://schemas.microsoft.com/office/powerpoint/2010/main" val="1335042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Caracteristiques</a:t>
            </a:r>
            <a:endParaRPr lang="fr-FR" dirty="0"/>
          </a:p>
        </p:txBody>
      </p:sp>
      <p:sp>
        <p:nvSpPr>
          <p:cNvPr id="5" name="Espace réservé du contenu 4"/>
          <p:cNvSpPr>
            <a:spLocks noGrp="1"/>
          </p:cNvSpPr>
          <p:nvPr>
            <p:ph sz="half" idx="1"/>
          </p:nvPr>
        </p:nvSpPr>
        <p:spPr/>
        <p:txBody>
          <a:bodyPr/>
          <a:lstStyle/>
          <a:p>
            <a:r>
              <a:rPr lang="fr-FR" dirty="0" smtClean="0"/>
              <a:t>Les caractéristiques des personnages sont simplistes, de manière a faciliter les actions effectuées par les joueurs, cela permet également de générer des fiches aisément.</a:t>
            </a:r>
            <a:br>
              <a:rPr lang="fr-FR" dirty="0" smtClean="0"/>
            </a:br>
            <a:r>
              <a:rPr lang="fr-FR" dirty="0" smtClean="0"/>
              <a:t/>
            </a:r>
            <a:br>
              <a:rPr lang="fr-FR" dirty="0" smtClean="0"/>
            </a:br>
            <a:r>
              <a:rPr lang="fr-FR" dirty="0" smtClean="0"/>
              <a:t>De base chacune des statistiques est a 5, le joueur reçoit 10 points a dépenser lors de la création</a:t>
            </a:r>
            <a:endParaRPr lang="fr-FR" dirty="0"/>
          </a:p>
        </p:txBody>
      </p:sp>
      <p:graphicFrame>
        <p:nvGraphicFramePr>
          <p:cNvPr id="3" name="Espace réservé du contenu 2"/>
          <p:cNvGraphicFramePr>
            <a:graphicFrameLocks noGrp="1"/>
          </p:cNvGraphicFramePr>
          <p:nvPr>
            <p:ph sz="half" idx="2"/>
            <p:extLst>
              <p:ext uri="{D42A27DB-BD31-4B8C-83A1-F6EECF244321}">
                <p14:modId xmlns:p14="http://schemas.microsoft.com/office/powerpoint/2010/main" val="334121036"/>
              </p:ext>
            </p:extLst>
          </p:nvPr>
        </p:nvGraphicFramePr>
        <p:xfrm>
          <a:off x="6035040" y="1846263"/>
          <a:ext cx="5120324" cy="2595880"/>
        </p:xfrm>
        <a:graphic>
          <a:graphicData uri="http://schemas.openxmlformats.org/drawingml/2006/table">
            <a:tbl>
              <a:tblPr firstRow="1" bandRow="1">
                <a:tableStyleId>{5C22544A-7EE6-4342-B048-85BDC9FD1C3A}</a:tableStyleId>
              </a:tblPr>
              <a:tblGrid>
                <a:gridCol w="2560162"/>
                <a:gridCol w="2560162"/>
              </a:tblGrid>
              <a:tr h="370840">
                <a:tc>
                  <a:txBody>
                    <a:bodyPr/>
                    <a:lstStyle/>
                    <a:p>
                      <a:r>
                        <a:rPr lang="fr-FR" dirty="0" smtClean="0"/>
                        <a:t>Caractéristiques</a:t>
                      </a:r>
                      <a:endParaRPr lang="fr-FR" dirty="0"/>
                    </a:p>
                  </a:txBody>
                  <a:tcPr/>
                </a:tc>
                <a:tc>
                  <a:txBody>
                    <a:bodyPr/>
                    <a:lstStyle/>
                    <a:p>
                      <a:r>
                        <a:rPr lang="fr-FR" dirty="0" smtClean="0"/>
                        <a:t>Base</a:t>
                      </a:r>
                      <a:endParaRPr lang="fr-FR" dirty="0"/>
                    </a:p>
                  </a:txBody>
                  <a:tcPr/>
                </a:tc>
              </a:tr>
              <a:tr h="370840">
                <a:tc>
                  <a:txBody>
                    <a:bodyPr/>
                    <a:lstStyle/>
                    <a:p>
                      <a:r>
                        <a:rPr lang="fr-FR" dirty="0" smtClean="0"/>
                        <a:t>PV</a:t>
                      </a:r>
                      <a:endParaRPr lang="fr-FR" dirty="0"/>
                    </a:p>
                  </a:txBody>
                  <a:tcPr/>
                </a:tc>
                <a:tc>
                  <a:txBody>
                    <a:bodyPr/>
                    <a:lstStyle/>
                    <a:p>
                      <a:r>
                        <a:rPr lang="fr-FR" dirty="0" smtClean="0"/>
                        <a:t>10</a:t>
                      </a:r>
                      <a:endParaRPr lang="fr-FR" dirty="0"/>
                    </a:p>
                  </a:txBody>
                  <a:tcPr/>
                </a:tc>
              </a:tr>
              <a:tr h="370840">
                <a:tc>
                  <a:txBody>
                    <a:bodyPr/>
                    <a:lstStyle/>
                    <a:p>
                      <a:r>
                        <a:rPr lang="fr-FR" dirty="0" err="1" smtClean="0"/>
                        <a:t>Atk</a:t>
                      </a:r>
                      <a:r>
                        <a:rPr lang="fr-FR" dirty="0" smtClean="0"/>
                        <a:t>. </a:t>
                      </a:r>
                      <a:r>
                        <a:rPr lang="fr-FR" dirty="0" err="1" smtClean="0"/>
                        <a:t>Phy</a:t>
                      </a:r>
                      <a:endParaRPr lang="fr-FR" dirty="0"/>
                    </a:p>
                  </a:txBody>
                  <a:tcPr/>
                </a:tc>
                <a:tc>
                  <a:txBody>
                    <a:bodyPr/>
                    <a:lstStyle/>
                    <a:p>
                      <a:r>
                        <a:rPr lang="fr-FR" dirty="0" smtClean="0"/>
                        <a:t>5</a:t>
                      </a:r>
                      <a:endParaRPr lang="fr-FR" dirty="0"/>
                    </a:p>
                  </a:txBody>
                  <a:tcPr/>
                </a:tc>
              </a:tr>
              <a:tr h="370840">
                <a:tc>
                  <a:txBody>
                    <a:bodyPr/>
                    <a:lstStyle/>
                    <a:p>
                      <a:r>
                        <a:rPr lang="fr-FR" dirty="0" err="1" smtClean="0"/>
                        <a:t>Def</a:t>
                      </a:r>
                      <a:r>
                        <a:rPr lang="fr-FR" dirty="0" smtClean="0"/>
                        <a:t>.</a:t>
                      </a:r>
                      <a:r>
                        <a:rPr lang="fr-FR" baseline="0" dirty="0" smtClean="0"/>
                        <a:t> </a:t>
                      </a:r>
                      <a:r>
                        <a:rPr lang="fr-FR" baseline="0" dirty="0" err="1" smtClean="0"/>
                        <a:t>Phy</a:t>
                      </a:r>
                      <a:endParaRPr lang="fr-FR" dirty="0"/>
                    </a:p>
                  </a:txBody>
                  <a:tcPr/>
                </a:tc>
                <a:tc>
                  <a:txBody>
                    <a:bodyPr/>
                    <a:lstStyle/>
                    <a:p>
                      <a:r>
                        <a:rPr lang="fr-FR" dirty="0" smtClean="0"/>
                        <a:t>5</a:t>
                      </a:r>
                      <a:endParaRPr lang="fr-FR" dirty="0"/>
                    </a:p>
                  </a:txBody>
                  <a:tcPr/>
                </a:tc>
              </a:tr>
              <a:tr h="370840">
                <a:tc>
                  <a:txBody>
                    <a:bodyPr/>
                    <a:lstStyle/>
                    <a:p>
                      <a:r>
                        <a:rPr lang="fr-FR" dirty="0" err="1" smtClean="0"/>
                        <a:t>Atk</a:t>
                      </a:r>
                      <a:r>
                        <a:rPr lang="fr-FR" dirty="0" smtClean="0"/>
                        <a:t>. </a:t>
                      </a:r>
                      <a:r>
                        <a:rPr lang="fr-FR" dirty="0" err="1" smtClean="0"/>
                        <a:t>Spe</a:t>
                      </a:r>
                      <a:endParaRPr lang="fr-FR" dirty="0"/>
                    </a:p>
                  </a:txBody>
                  <a:tcPr/>
                </a:tc>
                <a:tc>
                  <a:txBody>
                    <a:bodyPr/>
                    <a:lstStyle/>
                    <a:p>
                      <a:r>
                        <a:rPr lang="fr-FR" dirty="0" smtClean="0"/>
                        <a:t>5</a:t>
                      </a:r>
                      <a:endParaRPr lang="fr-FR" dirty="0"/>
                    </a:p>
                  </a:txBody>
                  <a:tcPr/>
                </a:tc>
              </a:tr>
              <a:tr h="370840">
                <a:tc>
                  <a:txBody>
                    <a:bodyPr/>
                    <a:lstStyle/>
                    <a:p>
                      <a:r>
                        <a:rPr lang="fr-FR" dirty="0" err="1" smtClean="0"/>
                        <a:t>Def</a:t>
                      </a:r>
                      <a:r>
                        <a:rPr lang="fr-FR" dirty="0" smtClean="0"/>
                        <a:t>.</a:t>
                      </a:r>
                      <a:r>
                        <a:rPr lang="fr-FR" baseline="0" dirty="0" smtClean="0"/>
                        <a:t> </a:t>
                      </a:r>
                      <a:r>
                        <a:rPr lang="fr-FR" baseline="0" dirty="0" err="1" smtClean="0"/>
                        <a:t>Spe</a:t>
                      </a:r>
                      <a:endParaRPr lang="fr-FR" dirty="0"/>
                    </a:p>
                  </a:txBody>
                  <a:tcPr/>
                </a:tc>
                <a:tc>
                  <a:txBody>
                    <a:bodyPr/>
                    <a:lstStyle/>
                    <a:p>
                      <a:r>
                        <a:rPr lang="fr-FR" dirty="0" smtClean="0"/>
                        <a:t>5</a:t>
                      </a:r>
                      <a:endParaRPr lang="fr-FR" dirty="0"/>
                    </a:p>
                  </a:txBody>
                  <a:tcPr/>
                </a:tc>
              </a:tr>
              <a:tr h="370840">
                <a:tc>
                  <a:txBody>
                    <a:bodyPr/>
                    <a:lstStyle/>
                    <a:p>
                      <a:r>
                        <a:rPr lang="fr-FR" dirty="0" smtClean="0"/>
                        <a:t>Vitesse</a:t>
                      </a:r>
                      <a:endParaRPr lang="fr-FR" dirty="0"/>
                    </a:p>
                  </a:txBody>
                  <a:tcPr/>
                </a:tc>
                <a:tc>
                  <a:txBody>
                    <a:bodyPr/>
                    <a:lstStyle/>
                    <a:p>
                      <a:r>
                        <a:rPr lang="fr-FR" dirty="0" smtClean="0"/>
                        <a:t>5</a:t>
                      </a:r>
                      <a:endParaRPr lang="fr-FR" dirty="0"/>
                    </a:p>
                  </a:txBody>
                  <a:tcPr/>
                </a:tc>
              </a:tr>
            </a:tbl>
          </a:graphicData>
        </a:graphic>
      </p:graphicFrame>
    </p:spTree>
    <p:extLst>
      <p:ext uri="{BB962C8B-B14F-4D97-AF65-F5344CB8AC3E}">
        <p14:creationId xmlns:p14="http://schemas.microsoft.com/office/powerpoint/2010/main" val="3641613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2">
  <a:themeElements>
    <a:clrScheme name="Mailles">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é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ailles">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extLst>
    <a:ext uri="{05A4C25C-085E-4340-85A3-A5531E510DB2}">
      <thm15:themeFamily xmlns:thm15="http://schemas.microsoft.com/office/thememl/2012/main" name="Thème2" id="{82490931-56CF-4B24-AA10-6437BB0E688F}" vid="{65D1A7A1-8B8C-4B7E-A872-80BF4B83BEA8}"/>
    </a:ext>
  </a:extLst>
</a:theme>
</file>

<file path=ppt/theme/theme2.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Thème2</Template>
  <TotalTime>175</TotalTime>
  <Words>817</Words>
  <Application>Microsoft Office PowerPoint</Application>
  <PresentationFormat>Grand écran</PresentationFormat>
  <Paragraphs>179</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15</vt:i4>
      </vt:variant>
    </vt:vector>
  </HeadingPairs>
  <TitlesOfParts>
    <vt:vector size="21" baseType="lpstr">
      <vt:lpstr>Arial</vt:lpstr>
      <vt:lpstr>Calibri</vt:lpstr>
      <vt:lpstr>Calibri Light</vt:lpstr>
      <vt:lpstr>Tw Cen MT</vt:lpstr>
      <vt:lpstr>Thème2</vt:lpstr>
      <vt:lpstr>Rétrospective</vt:lpstr>
      <vt:lpstr>DeadSpells</vt:lpstr>
      <vt:lpstr>Classes</vt:lpstr>
      <vt:lpstr>Eléments</vt:lpstr>
      <vt:lpstr>Equipements </vt:lpstr>
      <vt:lpstr>Xendera</vt:lpstr>
      <vt:lpstr>Peuples</vt:lpstr>
      <vt:lpstr>Peuples</vt:lpstr>
      <vt:lpstr>Systeme</vt:lpstr>
      <vt:lpstr>Caracteristiques</vt:lpstr>
      <vt:lpstr>Competences</vt:lpstr>
      <vt:lpstr>Tests</vt:lpstr>
      <vt:lpstr>Mouvements</vt:lpstr>
      <vt:lpstr>Attaques</vt:lpstr>
      <vt:lpstr>Degats</vt:lpstr>
      <vt:lpstr>Defenses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 CARREZ</dc:creator>
  <cp:lastModifiedBy>Nicolas</cp:lastModifiedBy>
  <cp:revision>72</cp:revision>
  <dcterms:created xsi:type="dcterms:W3CDTF">2018-05-22T20:01:37Z</dcterms:created>
  <dcterms:modified xsi:type="dcterms:W3CDTF">2018-05-23T14:00:16Z</dcterms:modified>
</cp:coreProperties>
</file>