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63" r:id="rId4"/>
    <p:sldId id="271" r:id="rId5"/>
    <p:sldId id="275" r:id="rId6"/>
    <p:sldId id="258" r:id="rId7"/>
    <p:sldId id="259" r:id="rId8"/>
    <p:sldId id="257" r:id="rId9"/>
    <p:sldId id="274" r:id="rId10"/>
    <p:sldId id="260" r:id="rId11"/>
    <p:sldId id="262" r:id="rId12"/>
    <p:sldId id="272" r:id="rId13"/>
    <p:sldId id="261" r:id="rId14"/>
    <p:sldId id="273" r:id="rId15"/>
    <p:sldId id="265" r:id="rId16"/>
    <p:sldId id="269" r:id="rId17"/>
    <p:sldId id="266" r:id="rId18"/>
    <p:sldId id="268" r:id="rId19"/>
    <p:sldId id="267"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0D95B74-48F6-413A-85A1-446013F4FA6A}">
          <p14:sldIdLst>
            <p14:sldId id="256"/>
          </p14:sldIdLst>
        </p14:section>
        <p14:section name="Heros" id="{2D972146-3EEC-4426-AEA8-E8F5E5F19DEB}">
          <p14:sldIdLst>
            <p14:sldId id="263"/>
            <p14:sldId id="271"/>
            <p14:sldId id="275"/>
            <p14:sldId id="258"/>
            <p14:sldId id="259"/>
            <p14:sldId id="257"/>
            <p14:sldId id="274"/>
          </p14:sldIdLst>
        </p14:section>
        <p14:section name="Monde" id="{CCBBBD01-D0A5-4FF5-AE01-A493D51156A0}">
          <p14:sldIdLst>
            <p14:sldId id="260"/>
            <p14:sldId id="262"/>
            <p14:sldId id="272"/>
            <p14:sldId id="261"/>
            <p14:sldId id="273"/>
          </p14:sldIdLst>
        </p14:section>
        <p14:section name="Systeme de jeu" id="{AA84A465-ADB9-40E7-AF15-12C051DA4139}">
          <p14:sldIdLst>
            <p14:sldId id="265"/>
            <p14:sldId id="269"/>
            <p14:sldId id="266"/>
            <p14:sldId id="26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E9D4BE7C-3CD3-4465-A389-06323A1F0889}" type="datetimeFigureOut">
              <a:rPr lang="fr-FR" smtClean="0"/>
              <a:t>07/07/2018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fr-FR" smtClean="0"/>
              <a:t>Modifiez le style du titre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Tree>
    <p:extLst>
      <p:ext uri="{BB962C8B-B14F-4D97-AF65-F5344CB8AC3E}">
        <p14:creationId xmlns:p14="http://schemas.microsoft.com/office/powerpoint/2010/main" val="392817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07/07/2018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48685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07/07/2018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95122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07/07/2018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933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07/07/2018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00523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9D4BE7C-3CD3-4465-A389-06323A1F0889}" type="datetimeFigureOut">
              <a:rPr lang="fr-FR" smtClean="0"/>
              <a:t>07/07/2018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948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9D4BE7C-3CD3-4465-A389-06323A1F0889}" type="datetimeFigureOut">
              <a:rPr lang="fr-FR" smtClean="0"/>
              <a:t>07/07/2018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904126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9D4BE7C-3CD3-4465-A389-06323A1F0889}" type="datetimeFigureOut">
              <a:rPr lang="fr-FR" smtClean="0"/>
              <a:t>07/07/2018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565457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9D4BE7C-3CD3-4465-A389-06323A1F0889}" type="datetimeFigureOut">
              <a:rPr lang="fr-FR" smtClean="0"/>
              <a:t>07/07/2018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09633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D4BE7C-3CD3-4465-A389-06323A1F0889}" type="datetimeFigureOut">
              <a:rPr lang="fr-FR" smtClean="0"/>
              <a:t>07/07/2018</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291791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D4BE7C-3CD3-4465-A389-06323A1F0889}" type="datetimeFigureOut">
              <a:rPr lang="fr-FR" smtClean="0"/>
              <a:t>07/07/2018</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BC97B5-EB2B-42FE-9A72-BEDBC0E1E396}" type="slidenum">
              <a:rPr lang="fr-FR" smtClean="0"/>
              <a:t>‹N°›</a:t>
            </a:fld>
            <a:endParaRPr lang="fr-FR"/>
          </a:p>
        </p:txBody>
      </p:sp>
    </p:spTree>
    <p:extLst>
      <p:ext uri="{BB962C8B-B14F-4D97-AF65-F5344CB8AC3E}">
        <p14:creationId xmlns:p14="http://schemas.microsoft.com/office/powerpoint/2010/main" val="84894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07/07/2018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221750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9D4BE7C-3CD3-4465-A389-06323A1F0889}" type="datetimeFigureOut">
              <a:rPr lang="fr-FR" smtClean="0"/>
              <a:t>07/07/2018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958397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07/07/2018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876111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07/07/2018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86268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5" name="Title 94"/>
          <p:cNvSpPr>
            <a:spLocks noGrp="1"/>
          </p:cNvSpPr>
          <p:nvPr>
            <p:ph type="title"/>
          </p:nvPr>
        </p:nvSpPr>
        <p:spPr>
          <a:xfrm>
            <a:off x="609600" y="4463568"/>
            <a:ext cx="11074400" cy="1143000"/>
          </a:xfrm>
        </p:spPr>
        <p:txBody>
          <a:bodyPr/>
          <a:lstStyle/>
          <a:p>
            <a:r>
              <a:rPr lang="fr-FR" smtClean="0"/>
              <a:t>Modifiez le style du titre</a:t>
            </a:r>
            <a:endParaRPr lang="en-US"/>
          </a:p>
        </p:txBody>
      </p:sp>
      <p:sp>
        <p:nvSpPr>
          <p:cNvPr id="2" name="Date Placeholder 1"/>
          <p:cNvSpPr>
            <a:spLocks noGrp="1"/>
          </p:cNvSpPr>
          <p:nvPr>
            <p:ph type="dt" sz="half" idx="10"/>
          </p:nvPr>
        </p:nvSpPr>
        <p:spPr/>
        <p:txBody>
          <a:bodyPr/>
          <a:lstStyle/>
          <a:p>
            <a:fld id="{E9D4BE7C-3CD3-4465-A389-06323A1F0889}" type="datetimeFigureOut">
              <a:rPr lang="fr-FR" smtClean="0"/>
              <a:t>07/07/2018</a:t>
            </a:fld>
            <a:endParaRPr lang="fr-FR"/>
          </a:p>
        </p:txBody>
      </p:sp>
      <p:sp>
        <p:nvSpPr>
          <p:cNvPr id="91" name="Footer Placeholder 90"/>
          <p:cNvSpPr>
            <a:spLocks noGrp="1"/>
          </p:cNvSpPr>
          <p:nvPr>
            <p:ph type="ftr" sz="quarter" idx="11"/>
          </p:nvPr>
        </p:nvSpPr>
        <p:spPr/>
        <p:txBody>
          <a:bodyPr/>
          <a:lstStyle/>
          <a:p>
            <a:endParaRPr lang="fr-FR"/>
          </a:p>
        </p:txBody>
      </p:sp>
      <p:sp>
        <p:nvSpPr>
          <p:cNvPr id="92" name="Slide Number Placeholder 91"/>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78721682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E9D4BE7C-3CD3-4465-A389-06323A1F0889}" type="datetimeFigureOut">
              <a:rPr lang="fr-FR" smtClean="0"/>
              <a:t>07/07/2018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9704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E9D4BE7C-3CD3-4465-A389-06323A1F0889}" type="datetimeFigureOut">
              <a:rPr lang="fr-FR" smtClean="0"/>
              <a:t>07/07/2018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654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E9D4BE7C-3CD3-4465-A389-06323A1F0889}" type="datetimeFigureOut">
              <a:rPr lang="fr-FR" smtClean="0"/>
              <a:t>07/07/2018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95190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4BE7C-3CD3-4465-A389-06323A1F0889}" type="datetimeFigureOut">
              <a:rPr lang="fr-FR" smtClean="0"/>
              <a:t>07/07/2018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8447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9D4BE7C-3CD3-4465-A389-06323A1F0889}" type="datetimeFigureOut">
              <a:rPr lang="fr-FR" smtClean="0"/>
              <a:t>07/07/2018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fr-FR" smtClean="0"/>
              <a:t>Modifiez le style du titre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168229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5" name="Date Placeholder 4"/>
          <p:cNvSpPr>
            <a:spLocks noGrp="1"/>
          </p:cNvSpPr>
          <p:nvPr>
            <p:ph type="dt" sz="half" idx="10"/>
          </p:nvPr>
        </p:nvSpPr>
        <p:spPr/>
        <p:txBody>
          <a:bodyPr/>
          <a:lstStyle/>
          <a:p>
            <a:fld id="{E9D4BE7C-3CD3-4465-A389-06323A1F0889}" type="datetimeFigureOut">
              <a:rPr lang="fr-FR" smtClean="0"/>
              <a:t>07/07/2018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fr-FR" smtClean="0"/>
              <a:t>Modifiez le style du titre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7414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E9D4BE7C-3CD3-4465-A389-06323A1F0889}" type="datetimeFigureOut">
              <a:rPr lang="fr-FR" smtClean="0"/>
              <a:t>07/07/2018</a:t>
            </a:fld>
            <a:endParaRPr lang="fr-FR"/>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fr-FR"/>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C3BC97B5-EB2B-42FE-9A72-BEDBC0E1E396}" type="slidenum">
              <a:rPr lang="fr-FR" smtClean="0"/>
              <a:t>‹N°›</a:t>
            </a:fld>
            <a:endParaRPr lang="fr-FR"/>
          </a:p>
        </p:txBody>
      </p:sp>
    </p:spTree>
    <p:extLst>
      <p:ext uri="{BB962C8B-B14F-4D97-AF65-F5344CB8AC3E}">
        <p14:creationId xmlns:p14="http://schemas.microsoft.com/office/powerpoint/2010/main" val="407027312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D4BE7C-3CD3-4465-A389-06323A1F0889}" type="datetimeFigureOut">
              <a:rPr lang="fr-FR" smtClean="0"/>
              <a:t>07/07/2018</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BC97B5-EB2B-42FE-9A72-BEDBC0E1E39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003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Realm</a:t>
            </a:r>
            <a:r>
              <a:rPr lang="fr-FR" dirty="0" smtClean="0"/>
              <a:t> of the </a:t>
            </a:r>
            <a:r>
              <a:rPr lang="fr-FR" smtClean="0"/>
              <a:t>Deads</a:t>
            </a:r>
            <a:endParaRPr lang="fr-FR" dirty="0"/>
          </a:p>
        </p:txBody>
      </p:sp>
      <p:sp>
        <p:nvSpPr>
          <p:cNvPr id="3" name="Sous-titre 2"/>
          <p:cNvSpPr>
            <a:spLocks noGrp="1"/>
          </p:cNvSpPr>
          <p:nvPr>
            <p:ph type="subTitle" idx="1"/>
          </p:nvPr>
        </p:nvSpPr>
        <p:spPr/>
        <p:txBody>
          <a:bodyPr/>
          <a:lstStyle/>
          <a:p>
            <a:r>
              <a:rPr lang="fr-FR" dirty="0"/>
              <a:t>Bienvenue dans votre après-vie, </a:t>
            </a:r>
            <a:r>
              <a:rPr lang="fr-FR" dirty="0" smtClean="0"/>
              <a:t/>
            </a:r>
            <a:br>
              <a:rPr lang="fr-FR" dirty="0" smtClean="0"/>
            </a:br>
            <a:r>
              <a:rPr lang="fr-FR" dirty="0" smtClean="0"/>
              <a:t>Xendera </a:t>
            </a:r>
            <a:r>
              <a:rPr lang="fr-FR" dirty="0"/>
              <a:t>vous attend…</a:t>
            </a:r>
          </a:p>
          <a:p>
            <a:endParaRPr lang="fr-FR" dirty="0"/>
          </a:p>
        </p:txBody>
      </p:sp>
    </p:spTree>
    <p:extLst>
      <p:ext uri="{BB962C8B-B14F-4D97-AF65-F5344CB8AC3E}">
        <p14:creationId xmlns:p14="http://schemas.microsoft.com/office/powerpoint/2010/main" val="157085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Alliés</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Les races présentent sont nombreuses,</a:t>
            </a:r>
            <a:br>
              <a:rPr lang="fr-FR" dirty="0" smtClean="0"/>
            </a:br>
            <a:r>
              <a:rPr lang="fr-FR" dirty="0" smtClean="0"/>
              <a:t>chacune d’elle s’est appropriée un territoire.</a:t>
            </a:r>
            <a:br>
              <a:rPr lang="fr-FR" dirty="0" smtClean="0"/>
            </a:br>
            <a:r>
              <a:rPr lang="fr-FR" dirty="0" smtClean="0"/>
              <a:t>Les Nains malgré leur habitude a rester regroupes ensemble, côtoient les Damnés.</a:t>
            </a:r>
            <a:br>
              <a:rPr lang="fr-FR" dirty="0" smtClean="0"/>
            </a:br>
            <a:r>
              <a:rPr lang="fr-FR" dirty="0" smtClean="0"/>
              <a:t>Les Valkyries, gardiennes des Damnés patrouillent en permanence en guettant le danger. Les </a:t>
            </a:r>
            <a:r>
              <a:rPr lang="fr-FR" dirty="0" err="1" smtClean="0"/>
              <a:t>Nornes</a:t>
            </a:r>
            <a:r>
              <a:rPr lang="fr-FR" dirty="0" smtClean="0"/>
              <a:t>, quand a elles sont isolées et renseignent les courageux qui viennent leurs demander leur destin.</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945974043"/>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Allies</a:t>
                      </a:r>
                      <a:endParaRPr lang="fr-FR" sz="1600" dirty="0"/>
                    </a:p>
                  </a:txBody>
                  <a:tcPr marL="83838" marR="83838"/>
                </a:tc>
                <a:tc>
                  <a:txBody>
                    <a:bodyPr/>
                    <a:lstStyle/>
                    <a:p>
                      <a:endParaRPr lang="fr-FR" sz="1600" dirty="0" smtClean="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Valkyrie</a:t>
                      </a:r>
                    </a:p>
                  </a:txBody>
                  <a:tcPr marL="83838" marR="83838"/>
                </a:tc>
                <a:tc>
                  <a:txBody>
                    <a:bodyPr/>
                    <a:lstStyle/>
                    <a:p>
                      <a:r>
                        <a:rPr lang="fr-FR" sz="1600" dirty="0" smtClean="0"/>
                        <a:t>Vivants</a:t>
                      </a:r>
                      <a:endParaRPr lang="fr-FR" sz="1600" dirty="0"/>
                    </a:p>
                  </a:txBody>
                  <a:tcPr marL="83838" marR="83838"/>
                </a:tc>
              </a:tr>
              <a:tr h="370840">
                <a:tc>
                  <a:txBody>
                    <a:bodyPr/>
                    <a:lstStyle/>
                    <a:p>
                      <a:r>
                        <a:rPr lang="fr-FR" dirty="0" smtClean="0"/>
                        <a:t>Nain</a:t>
                      </a:r>
                      <a:endParaRPr lang="fr-FR" dirty="0"/>
                    </a:p>
                  </a:txBody>
                  <a:tcPr marL="83838" marR="83838"/>
                </a:tc>
                <a:tc>
                  <a:txBody>
                    <a:bodyPr/>
                    <a:lstStyle/>
                    <a:p>
                      <a:r>
                        <a:rPr lang="fr-FR" sz="1600" dirty="0" smtClean="0"/>
                        <a:t>Vivants</a:t>
                      </a:r>
                      <a:endParaRPr lang="fr-FR" sz="1600" dirty="0"/>
                    </a:p>
                  </a:txBody>
                  <a:tcPr marL="83838" marR="83838"/>
                </a:tc>
              </a:tr>
              <a:tr h="370840">
                <a:tc>
                  <a:txBody>
                    <a:bodyPr/>
                    <a:lstStyle/>
                    <a:p>
                      <a:r>
                        <a:rPr lang="fr-FR" sz="1600" dirty="0" err="1" smtClean="0"/>
                        <a:t>Norne</a:t>
                      </a:r>
                      <a:endParaRPr lang="fr-FR" sz="1600" dirty="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Morts</a:t>
                      </a:r>
                    </a:p>
                  </a:txBody>
                  <a:tcPr marL="83838" marR="83838"/>
                </a:tc>
              </a:tr>
              <a:tr h="370840">
                <a:tc>
                  <a:txBody>
                    <a:bodyPr/>
                    <a:lstStyle/>
                    <a:p>
                      <a:r>
                        <a:rPr lang="fr-FR" sz="1600" dirty="0" smtClean="0"/>
                        <a:t>Damné</a:t>
                      </a:r>
                      <a:endParaRPr lang="fr-FR" sz="1600" dirty="0"/>
                    </a:p>
                  </a:txBody>
                  <a:tcPr marL="83838" marR="83838"/>
                </a:tc>
                <a:tc>
                  <a:txBody>
                    <a:bodyPr/>
                    <a:lstStyle/>
                    <a:p>
                      <a:r>
                        <a:rPr lang="fr-FR" sz="1600" dirty="0" smtClean="0"/>
                        <a:t>Morts</a:t>
                      </a:r>
                      <a:endParaRPr lang="fr-FR" sz="1600" dirty="0"/>
                    </a:p>
                  </a:txBody>
                  <a:tcPr marL="83838" marR="83838"/>
                </a:tc>
              </a:tr>
            </a:tbl>
          </a:graphicData>
        </a:graphic>
      </p:graphicFrame>
    </p:spTree>
    <p:extLst>
      <p:ext uri="{BB962C8B-B14F-4D97-AF65-F5344CB8AC3E}">
        <p14:creationId xmlns:p14="http://schemas.microsoft.com/office/powerpoint/2010/main" val="1091367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Neutres</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Les </a:t>
            </a:r>
            <a:r>
              <a:rPr lang="fr-FR" dirty="0" err="1" smtClean="0"/>
              <a:t>Elders</a:t>
            </a:r>
            <a:r>
              <a:rPr lang="fr-FR" dirty="0" smtClean="0"/>
              <a:t> et les </a:t>
            </a:r>
            <a:r>
              <a:rPr lang="fr-FR" dirty="0" err="1" smtClean="0"/>
              <a:t>Qunari</a:t>
            </a:r>
            <a:r>
              <a:rPr lang="fr-FR" dirty="0" smtClean="0"/>
              <a:t>, sont des peuples de sages. Ceux-ci se réunissent régulièrement afin d’effectuer de longs débats sur les connaissances et les inconnues. Les </a:t>
            </a:r>
            <a:r>
              <a:rPr lang="fr-FR" dirty="0" err="1" smtClean="0"/>
              <a:t>Tsolyani</a:t>
            </a:r>
            <a:r>
              <a:rPr lang="fr-FR" dirty="0" smtClean="0"/>
              <a:t> sont un peuple de Troubadours et de Marchands, ceux-ci traversent les étendus de Xendera afin de faire vivre les lieux dans lesquels ils passent durant quelques jours.</a:t>
            </a:r>
            <a:br>
              <a:rPr lang="fr-FR" dirty="0" smtClean="0"/>
            </a:br>
            <a:r>
              <a:rPr lang="fr-FR" dirty="0" smtClean="0"/>
              <a:t>Les </a:t>
            </a:r>
            <a:r>
              <a:rPr lang="fr-FR" dirty="0" err="1" smtClean="0"/>
              <a:t>Kirm</a:t>
            </a:r>
            <a:r>
              <a:rPr lang="fr-FR" dirty="0" smtClean="0"/>
              <a:t> sont de grands travailleurs, ils échangent beaucoup leurs produits avec les </a:t>
            </a:r>
            <a:r>
              <a:rPr lang="fr-FR" dirty="0" err="1" smtClean="0"/>
              <a:t>Tsolyani</a:t>
            </a:r>
            <a:r>
              <a:rPr lang="fr-FR" dirty="0" smtClean="0"/>
              <a:t>, mais ils œuvrent aussi à la création de nouveau systèmes industriels.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1895290096"/>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Neutres</a:t>
                      </a:r>
                    </a:p>
                  </a:txBody>
                  <a:tcPr marL="83838" marR="83838"/>
                </a:tc>
                <a:tc>
                  <a:txBody>
                    <a:bodyPr/>
                    <a:lstStyle/>
                    <a:p>
                      <a:endParaRPr lang="fr-FR" sz="1600" dirty="0" smtClean="0"/>
                    </a:p>
                  </a:txBody>
                  <a:tcPr marL="83838" marR="83838"/>
                </a:tc>
              </a:tr>
              <a:tr h="370840">
                <a:tc>
                  <a:txBody>
                    <a:bodyPr/>
                    <a:lstStyle/>
                    <a:p>
                      <a:r>
                        <a:rPr lang="fr-FR" sz="1800" b="0" dirty="0" smtClean="0"/>
                        <a:t>Elder</a:t>
                      </a:r>
                      <a:endParaRPr lang="fr-FR" dirty="0"/>
                    </a:p>
                  </a:txBody>
                  <a:tcPr marL="83838" marR="83838"/>
                </a:tc>
                <a:tc>
                  <a:txBody>
                    <a:bodyPr/>
                    <a:lstStyle/>
                    <a:p>
                      <a:r>
                        <a:rPr lang="fr-FR" sz="1600" dirty="0" smtClean="0"/>
                        <a:t>Morts</a:t>
                      </a:r>
                      <a:endParaRPr lang="fr-FR" sz="1600" dirty="0"/>
                    </a:p>
                  </a:txBody>
                  <a:tcPr marL="83838" marR="83838"/>
                </a:tc>
              </a:tr>
              <a:tr h="370840">
                <a:tc>
                  <a:txBody>
                    <a:bodyPr/>
                    <a:lstStyle/>
                    <a:p>
                      <a:r>
                        <a:rPr lang="fr-FR" sz="1800" b="0" dirty="0" err="1" smtClean="0"/>
                        <a:t>Qunari</a:t>
                      </a:r>
                      <a:endParaRPr lang="fr-FR" dirty="0"/>
                    </a:p>
                  </a:txBody>
                  <a:tcPr marL="83838" marR="83838"/>
                </a:tc>
                <a:tc>
                  <a:txBody>
                    <a:bodyPr/>
                    <a:lstStyle/>
                    <a:p>
                      <a:r>
                        <a:rPr lang="fr-FR" sz="1600" dirty="0" smtClean="0"/>
                        <a:t>Vivants</a:t>
                      </a:r>
                      <a:endParaRPr lang="fr-FR" sz="1600" dirty="0"/>
                    </a:p>
                  </a:txBody>
                  <a:tcPr marL="83838" marR="83838"/>
                </a:tc>
              </a:tr>
              <a:tr h="370840">
                <a:tc>
                  <a:txBody>
                    <a:bodyPr/>
                    <a:lstStyle/>
                    <a:p>
                      <a:r>
                        <a:rPr lang="fr-FR" dirty="0" err="1" smtClean="0"/>
                        <a:t>Tsolyani</a:t>
                      </a:r>
                      <a:endParaRPr lang="fr-FR" dirty="0"/>
                    </a:p>
                  </a:txBody>
                  <a:tcPr marL="83838" marR="83838"/>
                </a:tc>
                <a:tc>
                  <a:txBody>
                    <a:bodyPr/>
                    <a:lstStyle/>
                    <a:p>
                      <a:r>
                        <a:rPr lang="fr-FR" sz="1600" dirty="0" smtClean="0"/>
                        <a:t>Vivants</a:t>
                      </a:r>
                      <a:endParaRPr lang="fr-FR" sz="1600" dirty="0"/>
                    </a:p>
                  </a:txBody>
                  <a:tcPr marL="83838" marR="83838"/>
                </a:tc>
              </a:tr>
              <a:tr h="370840">
                <a:tc>
                  <a:txBody>
                    <a:bodyPr/>
                    <a:lstStyle/>
                    <a:p>
                      <a:r>
                        <a:rPr lang="fr-FR" dirty="0" err="1" smtClean="0"/>
                        <a:t>Kirm</a:t>
                      </a:r>
                      <a:endParaRPr lang="fr-FR" dirty="0"/>
                    </a:p>
                  </a:txBody>
                  <a:tcPr marL="83838" marR="83838"/>
                </a:tc>
                <a:tc>
                  <a:txBody>
                    <a:bodyPr/>
                    <a:lstStyle/>
                    <a:p>
                      <a:r>
                        <a:rPr lang="fr-FR" sz="1600" dirty="0" smtClean="0"/>
                        <a:t>Vivants</a:t>
                      </a:r>
                      <a:endParaRPr lang="fr-FR" sz="1600" dirty="0"/>
                    </a:p>
                  </a:txBody>
                  <a:tcPr marL="83838" marR="83838"/>
                </a:tc>
              </a:tr>
            </a:tbl>
          </a:graphicData>
        </a:graphic>
      </p:graphicFrame>
    </p:spTree>
    <p:extLst>
      <p:ext uri="{BB962C8B-B14F-4D97-AF65-F5344CB8AC3E}">
        <p14:creationId xmlns:p14="http://schemas.microsoft.com/office/powerpoint/2010/main" val="1462231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Ennemis</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Les ennemis sont aussi nombreux que les alliés. Les elfes sont agressifs et isoles, ils communiquent et échanges très peu avec les autres races. Les </a:t>
            </a:r>
            <a:r>
              <a:rPr lang="fr-FR" dirty="0" err="1" smtClean="0"/>
              <a:t>Duergar</a:t>
            </a:r>
            <a:r>
              <a:rPr lang="fr-FR" dirty="0" smtClean="0"/>
              <a:t>(Nains noirs) et les Géant cohabitent ensemble et travaille main dans la main pour l’amélioration de leurs conditions de vie. Les Bannis sont en vérité d’ancien Damnés ayant trahis les leurs.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814762954"/>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Ennemis</a:t>
                      </a:r>
                    </a:p>
                  </a:txBody>
                  <a:tcPr marL="83838" marR="83838"/>
                </a:tc>
                <a:tc>
                  <a:txBody>
                    <a:bodyPr/>
                    <a:lstStyle/>
                    <a:p>
                      <a:endParaRPr lang="fr-FR" sz="1600" dirty="0" smtClean="0"/>
                    </a:p>
                  </a:txBody>
                  <a:tcPr marL="83838" marR="83838"/>
                </a:tc>
              </a:tr>
              <a:tr h="370840">
                <a:tc>
                  <a:txBody>
                    <a:bodyPr/>
                    <a:lstStyle/>
                    <a:p>
                      <a:r>
                        <a:rPr lang="fr-FR" sz="1600" dirty="0" smtClean="0"/>
                        <a:t>Elfe</a:t>
                      </a:r>
                      <a:endParaRPr lang="fr-FR" sz="1600" dirty="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Duergar</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Géant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smtClean="0"/>
                        <a:t>Bannis</a:t>
                      </a:r>
                      <a:endParaRPr lang="fr-FR" dirty="0"/>
                    </a:p>
                  </a:txBody>
                  <a:tcPr marL="83838" marR="83838"/>
                </a:tc>
                <a:tc>
                  <a:txBody>
                    <a:bodyPr/>
                    <a:lstStyle/>
                    <a:p>
                      <a:r>
                        <a:rPr lang="fr-FR" sz="1600" dirty="0" smtClean="0"/>
                        <a:t>Morts</a:t>
                      </a:r>
                      <a:endParaRPr lang="fr-FR" sz="1600" dirty="0"/>
                    </a:p>
                  </a:txBody>
                  <a:tcPr marL="83838" marR="83838"/>
                </a:tc>
              </a:tr>
            </a:tbl>
          </a:graphicData>
        </a:graphic>
      </p:graphicFrame>
    </p:spTree>
    <p:extLst>
      <p:ext uri="{BB962C8B-B14F-4D97-AF65-F5344CB8AC3E}">
        <p14:creationId xmlns:p14="http://schemas.microsoft.com/office/powerpoint/2010/main" val="1912953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Monstres</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Les </a:t>
            </a:r>
            <a:r>
              <a:rPr lang="fr-FR" dirty="0" err="1" smtClean="0"/>
              <a:t>bobelins</a:t>
            </a:r>
            <a:r>
              <a:rPr lang="fr-FR" dirty="0" smtClean="0"/>
              <a:t> sont des montres des marais, ils attaquent sournoisement quiconque s’approche de leurs marécages. Les </a:t>
            </a:r>
            <a:r>
              <a:rPr lang="fr-FR" dirty="0" err="1" smtClean="0"/>
              <a:t>Mvend</a:t>
            </a:r>
            <a:r>
              <a:rPr lang="fr-FR" dirty="0" smtClean="0"/>
              <a:t> et les </a:t>
            </a:r>
            <a:r>
              <a:rPr lang="fr-FR" dirty="0" err="1" smtClean="0"/>
              <a:t>Karln</a:t>
            </a:r>
            <a:r>
              <a:rPr lang="fr-FR" dirty="0" smtClean="0"/>
              <a:t> sont des peuples qui sont en guerre depuis plusieurs décennies, au fur et à mesure du temps, ils se sont éloignés des villes, et entretués. Il arrive encore d’en voir de temps à autres, mais ce sont des rescapés de guerre. Le </a:t>
            </a:r>
            <a:r>
              <a:rPr lang="fr-FR" dirty="0" err="1" smtClean="0"/>
              <a:t>Midaque</a:t>
            </a:r>
            <a:r>
              <a:rPr lang="fr-FR" dirty="0" smtClean="0"/>
              <a:t> est un groupement de créatures étranges, on y trouve surtout des créatures uniques et sans formes.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613087130"/>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Monstres</a:t>
                      </a:r>
                    </a:p>
                  </a:txBody>
                  <a:tcPr marL="83838" marR="83838"/>
                </a:tc>
                <a:tc>
                  <a:txBody>
                    <a:bodyPr/>
                    <a:lstStyle/>
                    <a:p>
                      <a:endParaRPr lang="fr-FR" sz="1600" dirty="0" smtClean="0"/>
                    </a:p>
                  </a:txBody>
                  <a:tcPr marL="83838" marR="83838"/>
                </a:tc>
              </a:tr>
              <a:tr h="370840">
                <a:tc>
                  <a:txBody>
                    <a:bodyPr/>
                    <a:lstStyle/>
                    <a:p>
                      <a:r>
                        <a:rPr lang="fr-FR" sz="1600" dirty="0" err="1" smtClean="0"/>
                        <a:t>Bobelin</a:t>
                      </a:r>
                      <a:endParaRPr lang="fr-FR" sz="1600" dirty="0"/>
                    </a:p>
                  </a:txBody>
                  <a:tcPr marL="83838" marR="83838"/>
                </a:tc>
                <a:tc>
                  <a:txBody>
                    <a:bodyPr/>
                    <a:lstStyle/>
                    <a:p>
                      <a:r>
                        <a:rPr lang="fr-FR" sz="1600" dirty="0" smtClean="0"/>
                        <a:t>Morts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Mvend</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Karln</a:t>
                      </a:r>
                      <a:endParaRPr lang="fr-FR" sz="1600" b="0" dirty="0" smtClean="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err="1" smtClean="0"/>
                        <a:t>Midaque</a:t>
                      </a:r>
                      <a:endParaRPr lang="fr-FR" dirty="0"/>
                    </a:p>
                  </a:txBody>
                  <a:tcPr marL="83838" marR="83838"/>
                </a:tc>
                <a:tc>
                  <a:txBody>
                    <a:bodyPr/>
                    <a:lstStyle/>
                    <a:p>
                      <a:r>
                        <a:rPr lang="fr-FR" sz="1600" dirty="0" smtClean="0"/>
                        <a:t>Vivants</a:t>
                      </a:r>
                      <a:endParaRPr lang="fr-FR" sz="1600" dirty="0"/>
                    </a:p>
                  </a:txBody>
                  <a:tcPr marL="83838" marR="83838"/>
                </a:tc>
              </a:tr>
            </a:tbl>
          </a:graphicData>
        </a:graphic>
      </p:graphicFrame>
    </p:spTree>
    <p:extLst>
      <p:ext uri="{BB962C8B-B14F-4D97-AF65-F5344CB8AC3E}">
        <p14:creationId xmlns:p14="http://schemas.microsoft.com/office/powerpoint/2010/main" val="1596898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Tests de compétences</a:t>
            </a:r>
            <a:endParaRPr lang="fr-FR" dirty="0"/>
          </a:p>
        </p:txBody>
      </p:sp>
      <p:sp>
        <p:nvSpPr>
          <p:cNvPr id="5" name="Espace réservé du contenu 4"/>
          <p:cNvSpPr>
            <a:spLocks noGrp="1"/>
          </p:cNvSpPr>
          <p:nvPr>
            <p:ph sz="half" idx="1"/>
          </p:nvPr>
        </p:nvSpPr>
        <p:spPr>
          <a:xfrm>
            <a:off x="1097279" y="1845734"/>
            <a:ext cx="4869412" cy="4023360"/>
          </a:xfrm>
        </p:spPr>
        <p:txBody>
          <a:bodyPr/>
          <a:lstStyle/>
          <a:p>
            <a:pPr algn="just"/>
            <a:r>
              <a:rPr lang="fr-FR" dirty="0"/>
              <a:t>Les tests de compétences définissent l’habilité du joueur à effectuer des actions qu’il ne peut effectuer nativement</a:t>
            </a:r>
            <a:r>
              <a:rPr lang="fr-FR" dirty="0" smtClean="0"/>
              <a:t>.</a:t>
            </a:r>
          </a:p>
          <a:p>
            <a:r>
              <a:rPr lang="fr-FR" dirty="0" smtClean="0"/>
              <a:t>(</a:t>
            </a:r>
            <a:r>
              <a:rPr lang="fr-FR" dirty="0"/>
              <a:t>Exemple : escalader n’est pas « natif », </a:t>
            </a:r>
            <a:r>
              <a:rPr lang="fr-FR" dirty="0" smtClean="0"/>
              <a:t/>
            </a:r>
            <a:br>
              <a:rPr lang="fr-FR" dirty="0" smtClean="0"/>
            </a:br>
            <a:r>
              <a:rPr lang="fr-FR" dirty="0" smtClean="0"/>
              <a:t>le </a:t>
            </a:r>
            <a:r>
              <a:rPr lang="fr-FR" dirty="0"/>
              <a:t>joueur l’apprend lorsqu’il grimpe)</a:t>
            </a:r>
          </a:p>
        </p:txBody>
      </p:sp>
      <p:sp>
        <p:nvSpPr>
          <p:cNvPr id="2" name="Espace réservé du contenu 1"/>
          <p:cNvSpPr>
            <a:spLocks noGrp="1"/>
          </p:cNvSpPr>
          <p:nvPr>
            <p:ph sz="half" idx="2"/>
          </p:nvPr>
        </p:nvSpPr>
        <p:spPr/>
        <p:txBody>
          <a:bodyPr/>
          <a:lstStyle/>
          <a:p>
            <a:endParaRPr lang="fr-FR" dirty="0"/>
          </a:p>
        </p:txBody>
      </p:sp>
      <p:graphicFrame>
        <p:nvGraphicFramePr>
          <p:cNvPr id="7" name="Espace réservé du contenu 8"/>
          <p:cNvGraphicFramePr>
            <a:graphicFrameLocks/>
          </p:cNvGraphicFramePr>
          <p:nvPr>
            <p:extLst>
              <p:ext uri="{D42A27DB-BD31-4B8C-83A1-F6EECF244321}">
                <p14:modId xmlns:p14="http://schemas.microsoft.com/office/powerpoint/2010/main" val="2554246192"/>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Difficulté</a:t>
                      </a:r>
                    </a:p>
                  </a:txBody>
                  <a:tcPr marL="83838" marR="83838"/>
                </a:tc>
                <a:tc>
                  <a:txBody>
                    <a:bodyPr/>
                    <a:lstStyle/>
                    <a:p>
                      <a:endParaRPr lang="fr-FR" sz="1600" dirty="0" smtClean="0"/>
                    </a:p>
                  </a:txBody>
                  <a:tcPr marL="83838" marR="83838">
                    <a:noFill/>
                  </a:tcPr>
                </a:tc>
              </a:tr>
              <a:tr h="370840">
                <a:tc>
                  <a:txBody>
                    <a:bodyPr/>
                    <a:lstStyle/>
                    <a:p>
                      <a:r>
                        <a:rPr lang="fr-FR" sz="1600" dirty="0" smtClean="0"/>
                        <a:t>Simple</a:t>
                      </a:r>
                      <a:endParaRPr lang="fr-FR" sz="1600" dirty="0"/>
                    </a:p>
                  </a:txBody>
                  <a:tcPr marL="83838" marR="83838"/>
                </a:tc>
                <a:tc>
                  <a:txBody>
                    <a:bodyPr/>
                    <a:lstStyle/>
                    <a:p>
                      <a:r>
                        <a:rPr lang="fr-FR" sz="1600" dirty="0" smtClean="0"/>
                        <a:t>5 - 7</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Normale</a:t>
                      </a:r>
                    </a:p>
                  </a:txBody>
                  <a:tcPr marL="83838" marR="83838"/>
                </a:tc>
                <a:tc>
                  <a:txBody>
                    <a:bodyPr/>
                    <a:lstStyle/>
                    <a:p>
                      <a:r>
                        <a:rPr lang="fr-FR" sz="1600" dirty="0" smtClean="0"/>
                        <a:t>8 - 12</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Elevée</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13 - 15</a:t>
                      </a:r>
                    </a:p>
                  </a:txBody>
                  <a:tcPr marL="83838" marR="83838"/>
                </a:tc>
              </a:tr>
              <a:tr h="370840">
                <a:tc>
                  <a:txBody>
                    <a:bodyPr/>
                    <a:lstStyle/>
                    <a:p>
                      <a:r>
                        <a:rPr lang="fr-FR" sz="1600" dirty="0" smtClean="0"/>
                        <a:t>Impossible</a:t>
                      </a:r>
                      <a:endParaRPr lang="fr-FR" dirty="0"/>
                    </a:p>
                  </a:txBody>
                  <a:tcPr marL="83838" marR="83838"/>
                </a:tc>
                <a:tc>
                  <a:txBody>
                    <a:bodyPr/>
                    <a:lstStyle/>
                    <a:p>
                      <a:r>
                        <a:rPr lang="fr-FR" sz="1600" dirty="0" smtClean="0"/>
                        <a:t>16 - 20</a:t>
                      </a:r>
                      <a:endParaRPr lang="fr-FR" sz="1600" dirty="0"/>
                    </a:p>
                  </a:txBody>
                  <a:tcPr marL="83838" marR="83838"/>
                </a:tc>
              </a:tr>
            </a:tbl>
          </a:graphicData>
        </a:graphic>
      </p:graphicFrame>
    </p:spTree>
    <p:extLst>
      <p:ext uri="{BB962C8B-B14F-4D97-AF65-F5344CB8AC3E}">
        <p14:creationId xmlns:p14="http://schemas.microsoft.com/office/powerpoint/2010/main" val="2157902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Mouvements</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Les mouvements du joueurs sont définis par </a:t>
            </a:r>
            <a:br>
              <a:rPr lang="fr-FR" dirty="0" smtClean="0"/>
            </a:br>
            <a:r>
              <a:rPr lang="fr-FR" dirty="0" smtClean="0"/>
              <a:t>sa vitesse. La vitesse divisée par 2 définie le nombre de cases de mouvement du joueur.</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3748784666"/>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Déplacement</a:t>
                      </a:r>
                    </a:p>
                  </a:txBody>
                  <a:tcPr marL="83838" marR="83838"/>
                </a:tc>
                <a:tc>
                  <a:txBody>
                    <a:bodyPr/>
                    <a:lstStyle/>
                    <a:p>
                      <a:endParaRPr lang="fr-FR" sz="1600" dirty="0" smtClean="0"/>
                    </a:p>
                  </a:txBody>
                  <a:tcPr marL="83838" marR="83838">
                    <a:noFill/>
                  </a:tcPr>
                </a:tc>
              </a:tr>
              <a:tr h="370840">
                <a:tc>
                  <a:txBody>
                    <a:bodyPr/>
                    <a:lstStyle/>
                    <a:p>
                      <a:r>
                        <a:rPr lang="fr-FR" sz="1600" dirty="0" smtClean="0"/>
                        <a:t>Normal</a:t>
                      </a:r>
                      <a:endParaRPr lang="fr-FR" sz="1600" dirty="0"/>
                    </a:p>
                  </a:txBody>
                  <a:tcPr marL="83838" marR="83838"/>
                </a:tc>
                <a:tc>
                  <a:txBody>
                    <a:bodyPr/>
                    <a:lstStyle/>
                    <a:p>
                      <a:r>
                        <a:rPr lang="fr-FR" sz="1600" dirty="0" smtClean="0"/>
                        <a:t>1 / 1</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Terrain encombré</a:t>
                      </a:r>
                    </a:p>
                  </a:txBody>
                  <a:tcPr marL="83838" marR="83838"/>
                </a:tc>
                <a:tc>
                  <a:txBody>
                    <a:bodyPr/>
                    <a:lstStyle/>
                    <a:p>
                      <a:r>
                        <a:rPr lang="fr-FR" sz="1600" dirty="0" smtClean="0"/>
                        <a:t>1 / 2</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Terrain difficile</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1 / 3</a:t>
                      </a:r>
                    </a:p>
                  </a:txBody>
                  <a:tcPr marL="83838" marR="83838"/>
                </a:tc>
              </a:tr>
              <a:tr h="370840">
                <a:tc>
                  <a:txBody>
                    <a:bodyPr/>
                    <a:lstStyle/>
                    <a:p>
                      <a:r>
                        <a:rPr lang="fr-FR" sz="1600" dirty="0" smtClean="0"/>
                        <a:t>Terrain</a:t>
                      </a:r>
                      <a:r>
                        <a:rPr lang="fr-FR" sz="1600" baseline="0" dirty="0" smtClean="0"/>
                        <a:t> dangereux</a:t>
                      </a:r>
                      <a:endParaRPr lang="fr-FR" sz="1600" dirty="0"/>
                    </a:p>
                  </a:txBody>
                  <a:tcPr marL="83838" marR="83838"/>
                </a:tc>
                <a:tc>
                  <a:txBody>
                    <a:bodyPr/>
                    <a:lstStyle/>
                    <a:p>
                      <a:r>
                        <a:rPr lang="fr-FR" sz="1600" dirty="0" smtClean="0"/>
                        <a:t>1 / 4</a:t>
                      </a:r>
                      <a:endParaRPr lang="fr-FR" sz="1600" dirty="0"/>
                    </a:p>
                  </a:txBody>
                  <a:tcPr marL="83838" marR="83838"/>
                </a:tc>
              </a:tr>
            </a:tbl>
          </a:graphicData>
        </a:graphic>
      </p:graphicFrame>
    </p:spTree>
    <p:extLst>
      <p:ext uri="{BB962C8B-B14F-4D97-AF65-F5344CB8AC3E}">
        <p14:creationId xmlns:p14="http://schemas.microsoft.com/office/powerpoint/2010/main" val="3431503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Attaques</a:t>
            </a:r>
            <a:endParaRPr lang="fr-FR" dirty="0"/>
          </a:p>
        </p:txBody>
      </p:sp>
      <p:sp>
        <p:nvSpPr>
          <p:cNvPr id="5" name="Espace réservé du contenu 4"/>
          <p:cNvSpPr>
            <a:spLocks noGrp="1"/>
          </p:cNvSpPr>
          <p:nvPr>
            <p:ph sz="half" idx="1"/>
          </p:nvPr>
        </p:nvSpPr>
        <p:spPr>
          <a:xfrm>
            <a:off x="1097279" y="1845734"/>
            <a:ext cx="4915594" cy="4023360"/>
          </a:xfrm>
        </p:spPr>
        <p:txBody>
          <a:bodyPr/>
          <a:lstStyle/>
          <a:p>
            <a:r>
              <a:rPr lang="fr-FR" dirty="0" smtClean="0"/>
              <a:t>L’attaque correspond à la faculté du joueur à toucher son ennemi. Si la valeur d’attaque est égale ou supérieure à l’évasion de l’ennemi, l’attaque est validée. </a:t>
            </a:r>
            <a:r>
              <a:rPr lang="fr-FR" dirty="0"/>
              <a:t/>
            </a:r>
            <a:br>
              <a:rPr lang="fr-FR" dirty="0"/>
            </a:br>
            <a:r>
              <a:rPr lang="fr-FR" dirty="0" smtClean="0"/>
              <a:t/>
            </a:r>
            <a:br>
              <a:rPr lang="fr-FR" dirty="0" smtClean="0"/>
            </a:br>
            <a:r>
              <a:rPr lang="fr-FR" dirty="0" smtClean="0"/>
              <a:t>Attaque = (Valeur dés) + </a:t>
            </a:r>
            <a:r>
              <a:rPr lang="fr-FR" dirty="0" err="1" smtClean="0"/>
              <a:t>mods</a:t>
            </a:r>
            <a:r>
              <a:rPr lang="fr-FR" dirty="0" smtClean="0"/>
              <a:t> – Précision.</a:t>
            </a:r>
            <a:endParaRPr lang="fr-FR" dirty="0"/>
          </a:p>
        </p:txBody>
      </p:sp>
      <p:sp>
        <p:nvSpPr>
          <p:cNvPr id="2" name="Espace réservé du contenu 1"/>
          <p:cNvSpPr>
            <a:spLocks noGrp="1"/>
          </p:cNvSpPr>
          <p:nvPr>
            <p:ph sz="half" idx="2"/>
          </p:nvPr>
        </p:nvSpPr>
        <p:spPr/>
        <p:txBody>
          <a:bodyPr/>
          <a:lstStyle/>
          <a:p>
            <a:r>
              <a:rPr lang="fr-FR" dirty="0" smtClean="0"/>
              <a:t>Si la valeur d’attaque est deux fois supérieur à l’évasion de l’adversaire, un coup critique est déclenché.</a:t>
            </a:r>
            <a:endParaRPr lang="fr-FR" dirty="0"/>
          </a:p>
        </p:txBody>
      </p:sp>
    </p:spTree>
    <p:extLst>
      <p:ext uri="{BB962C8B-B14F-4D97-AF65-F5344CB8AC3E}">
        <p14:creationId xmlns:p14="http://schemas.microsoft.com/office/powerpoint/2010/main" val="2234008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Défenses</a:t>
            </a:r>
            <a:endParaRPr lang="fr-FR" dirty="0"/>
          </a:p>
        </p:txBody>
      </p:sp>
      <p:sp>
        <p:nvSpPr>
          <p:cNvPr id="5" name="Espace réservé du contenu 4"/>
          <p:cNvSpPr>
            <a:spLocks noGrp="1"/>
          </p:cNvSpPr>
          <p:nvPr>
            <p:ph sz="half" idx="1"/>
          </p:nvPr>
        </p:nvSpPr>
        <p:spPr>
          <a:xfrm>
            <a:off x="1097279" y="1845734"/>
            <a:ext cx="4869412" cy="4023360"/>
          </a:xfrm>
        </p:spPr>
        <p:txBody>
          <a:bodyPr/>
          <a:lstStyle/>
          <a:p>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4235544301"/>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endParaRPr lang="fr-FR" sz="1600" dirty="0"/>
                    </a:p>
                  </a:txBody>
                  <a:tcPr marL="83838" marR="83838"/>
                </a:tc>
                <a:tc>
                  <a:txBody>
                    <a:bodyPr/>
                    <a:lstStyle/>
                    <a:p>
                      <a:endParaRPr lang="fr-FR" sz="1600"/>
                    </a:p>
                  </a:txBody>
                  <a:tcPr marL="83838" marR="83838"/>
                </a:tc>
              </a:tr>
              <a:tr h="370840">
                <a:tc>
                  <a:txBody>
                    <a:bodyPr/>
                    <a:lstStyle/>
                    <a:p>
                      <a:endParaRPr lang="fr-FR" sz="1600" dirty="0"/>
                    </a:p>
                  </a:txBody>
                  <a:tcPr marL="83838" marR="83838"/>
                </a:tc>
                <a:tc>
                  <a:txBody>
                    <a:bodyPr/>
                    <a:lstStyle/>
                    <a:p>
                      <a:endParaRPr lang="fr-FR" sz="1600" dirty="0"/>
                    </a:p>
                  </a:txBody>
                  <a:tcPr marL="83838" marR="83838"/>
                </a:tc>
              </a:tr>
              <a:tr h="370840">
                <a:tc>
                  <a:txBody>
                    <a:bodyPr/>
                    <a:lstStyle/>
                    <a:p>
                      <a:endParaRPr lang="fr-FR" sz="1600"/>
                    </a:p>
                  </a:txBody>
                  <a:tcPr marL="83838" marR="83838"/>
                </a:tc>
                <a:tc>
                  <a:txBody>
                    <a:bodyPr/>
                    <a:lstStyle/>
                    <a:p>
                      <a:endParaRPr lang="fr-FR" sz="1600" dirty="0"/>
                    </a:p>
                  </a:txBody>
                  <a:tcPr marL="83838" marR="83838"/>
                </a:tc>
              </a:tr>
              <a:tr h="370840">
                <a:tc>
                  <a:txBody>
                    <a:bodyPr/>
                    <a:lstStyle/>
                    <a:p>
                      <a:endParaRPr lang="fr-FR" sz="1600"/>
                    </a:p>
                  </a:txBody>
                  <a:tcPr marL="83838" marR="83838"/>
                </a:tc>
                <a:tc>
                  <a:txBody>
                    <a:bodyPr/>
                    <a:lstStyle/>
                    <a:p>
                      <a:endParaRPr lang="fr-FR" sz="1600" dirty="0"/>
                    </a:p>
                  </a:txBody>
                  <a:tcPr marL="83838" marR="83838"/>
                </a:tc>
              </a:tr>
              <a:tr h="370840">
                <a:tc>
                  <a:txBody>
                    <a:bodyPr/>
                    <a:lstStyle/>
                    <a:p>
                      <a:endParaRPr lang="fr-FR" sz="1600"/>
                    </a:p>
                  </a:txBody>
                  <a:tcPr marL="83838" marR="83838"/>
                </a:tc>
                <a:tc>
                  <a:txBody>
                    <a:bodyPr/>
                    <a:lstStyle/>
                    <a:p>
                      <a:endParaRPr lang="fr-FR" sz="1600" dirty="0"/>
                    </a:p>
                  </a:txBody>
                  <a:tcPr marL="83838" marR="83838"/>
                </a:tc>
              </a:tr>
            </a:tbl>
          </a:graphicData>
        </a:graphic>
      </p:graphicFrame>
    </p:spTree>
    <p:extLst>
      <p:ext uri="{BB962C8B-B14F-4D97-AF65-F5344CB8AC3E}">
        <p14:creationId xmlns:p14="http://schemas.microsoft.com/office/powerpoint/2010/main" val="1166289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Dégâts</a:t>
            </a:r>
            <a:endParaRPr lang="fr-FR" dirty="0"/>
          </a:p>
        </p:txBody>
      </p:sp>
      <p:sp>
        <p:nvSpPr>
          <p:cNvPr id="5" name="Espace réservé du contenu 4"/>
          <p:cNvSpPr>
            <a:spLocks noGrp="1"/>
          </p:cNvSpPr>
          <p:nvPr>
            <p:ph sz="half" idx="1"/>
          </p:nvPr>
        </p:nvSpPr>
        <p:spPr>
          <a:xfrm>
            <a:off x="1097279" y="1845734"/>
            <a:ext cx="4869412" cy="4023360"/>
          </a:xfrm>
        </p:spPr>
        <p:txBody>
          <a:bodyPr/>
          <a:lstStyle/>
          <a:p>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888200240"/>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endParaRPr lang="fr-FR" sz="1600" dirty="0" smtClean="0"/>
                    </a:p>
                  </a:txBody>
                  <a:tcPr marL="83838" marR="83838"/>
                </a:tc>
                <a:tc>
                  <a:txBody>
                    <a:bodyPr/>
                    <a:lstStyle/>
                    <a:p>
                      <a:endParaRPr lang="fr-FR" sz="1600" dirty="0" smtClean="0"/>
                    </a:p>
                  </a:txBody>
                  <a:tcPr marL="83838" marR="83838"/>
                </a:tc>
              </a:tr>
              <a:tr h="370840">
                <a:tc>
                  <a:txBody>
                    <a:bodyPr/>
                    <a:lstStyle/>
                    <a:p>
                      <a:endParaRPr lang="fr-FR" sz="1600" dirty="0"/>
                    </a:p>
                  </a:txBody>
                  <a:tcPr marL="83838" marR="83838"/>
                </a:tc>
                <a:tc>
                  <a:txBody>
                    <a:bodyPr/>
                    <a:lstStyle/>
                    <a:p>
                      <a:endParaRPr lang="fr-FR" sz="1600" dirty="0"/>
                    </a:p>
                  </a:txBody>
                  <a:tcPr marL="83838" marR="83838"/>
                </a:tc>
              </a:tr>
              <a:tr h="370840">
                <a:tc>
                  <a:txBody>
                    <a:bodyPr/>
                    <a:lstStyle/>
                    <a:p>
                      <a:endParaRPr lang="fr-FR" sz="1600"/>
                    </a:p>
                  </a:txBody>
                  <a:tcPr marL="83838" marR="83838"/>
                </a:tc>
                <a:tc>
                  <a:txBody>
                    <a:bodyPr/>
                    <a:lstStyle/>
                    <a:p>
                      <a:endParaRPr lang="fr-FR" sz="1600" dirty="0"/>
                    </a:p>
                  </a:txBody>
                  <a:tcPr marL="83838" marR="83838"/>
                </a:tc>
              </a:tr>
              <a:tr h="370840">
                <a:tc>
                  <a:txBody>
                    <a:bodyPr/>
                    <a:lstStyle/>
                    <a:p>
                      <a:endParaRPr lang="fr-FR" sz="1600"/>
                    </a:p>
                  </a:txBody>
                  <a:tcPr marL="83838" marR="83838"/>
                </a:tc>
                <a:tc>
                  <a:txBody>
                    <a:bodyPr/>
                    <a:lstStyle/>
                    <a:p>
                      <a:endParaRPr lang="fr-FR" sz="1600" dirty="0"/>
                    </a:p>
                  </a:txBody>
                  <a:tcPr marL="83838" marR="83838"/>
                </a:tc>
              </a:tr>
              <a:tr h="370840">
                <a:tc>
                  <a:txBody>
                    <a:bodyPr/>
                    <a:lstStyle/>
                    <a:p>
                      <a:endParaRPr lang="fr-FR" sz="1600" dirty="0"/>
                    </a:p>
                  </a:txBody>
                  <a:tcPr marL="83838" marR="83838"/>
                </a:tc>
                <a:tc>
                  <a:txBody>
                    <a:bodyPr/>
                    <a:lstStyle/>
                    <a:p>
                      <a:endParaRPr lang="fr-FR" sz="1600" dirty="0"/>
                    </a:p>
                  </a:txBody>
                  <a:tcPr marL="83838" marR="83838"/>
                </a:tc>
              </a:tr>
            </a:tbl>
          </a:graphicData>
        </a:graphic>
      </p:graphicFrame>
    </p:spTree>
    <p:extLst>
      <p:ext uri="{BB962C8B-B14F-4D97-AF65-F5344CB8AC3E}">
        <p14:creationId xmlns:p14="http://schemas.microsoft.com/office/powerpoint/2010/main" val="1282100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Statistiques</a:t>
            </a:r>
            <a:endParaRPr lang="fr-FR" dirty="0"/>
          </a:p>
        </p:txBody>
      </p:sp>
      <p:sp>
        <p:nvSpPr>
          <p:cNvPr id="5" name="Espace réservé du contenu 4"/>
          <p:cNvSpPr>
            <a:spLocks noGrp="1"/>
          </p:cNvSpPr>
          <p:nvPr>
            <p:ph sz="half" idx="1"/>
          </p:nvPr>
        </p:nvSpPr>
        <p:spPr/>
        <p:txBody>
          <a:bodyPr/>
          <a:lstStyle/>
          <a:p>
            <a:r>
              <a:rPr lang="fr-FR" dirty="0" smtClean="0"/>
              <a:t>Les statistiques se situent naturellement à 5, excepté les </a:t>
            </a:r>
            <a:r>
              <a:rPr lang="fr-FR" dirty="0" err="1" smtClean="0"/>
              <a:t>PVs</a:t>
            </a:r>
            <a:r>
              <a:rPr lang="fr-FR" dirty="0" smtClean="0"/>
              <a:t>, se situant à 10.</a:t>
            </a:r>
            <a:br>
              <a:rPr lang="fr-FR" dirty="0" smtClean="0"/>
            </a:br>
            <a:r>
              <a:rPr lang="fr-FR" dirty="0" smtClean="0"/>
              <a:t>A la création, le joueur reçoit un nombre de points à dépenser comme il le veut.</a:t>
            </a:r>
            <a:br>
              <a:rPr lang="fr-FR" dirty="0" smtClean="0"/>
            </a:br>
            <a:r>
              <a:rPr lang="fr-FR" dirty="0" smtClean="0"/>
              <a:t>(Base : 10 points de création)</a:t>
            </a:r>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31285899"/>
              </p:ext>
            </p:extLst>
          </p:nvPr>
        </p:nvGraphicFramePr>
        <p:xfrm>
          <a:off x="6035036" y="1846263"/>
          <a:ext cx="3775320" cy="234696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Statistiques</a:t>
                      </a:r>
                    </a:p>
                  </a:txBody>
                  <a:tcPr marL="83838" marR="83838"/>
                </a:tc>
                <a:tc>
                  <a:txBody>
                    <a:bodyPr/>
                    <a:lstStyle/>
                    <a:p>
                      <a:r>
                        <a:rPr lang="fr-FR" sz="1600" dirty="0" smtClean="0"/>
                        <a:t>Correspondance</a:t>
                      </a:r>
                    </a:p>
                  </a:txBody>
                  <a:tcPr marL="83838" marR="83838"/>
                </a:tc>
              </a:tr>
              <a:tr h="332394">
                <a:tc>
                  <a:txBody>
                    <a:bodyPr/>
                    <a:lstStyle/>
                    <a:p>
                      <a:r>
                        <a:rPr lang="fr-FR" sz="1600" dirty="0" smtClean="0"/>
                        <a:t>P.V.</a:t>
                      </a:r>
                    </a:p>
                  </a:txBody>
                  <a:tcPr marL="83838" marR="83838"/>
                </a:tc>
                <a:tc>
                  <a:txBody>
                    <a:bodyPr/>
                    <a:lstStyle/>
                    <a:p>
                      <a:r>
                        <a:rPr lang="fr-FR" sz="1600" dirty="0" smtClean="0"/>
                        <a:t>Point de Vie</a:t>
                      </a:r>
                    </a:p>
                  </a:txBody>
                  <a:tcPr marL="83838" marR="83838"/>
                </a:tc>
              </a:tr>
              <a:tr h="33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err="1" smtClean="0"/>
                        <a:t>Atk</a:t>
                      </a:r>
                      <a:r>
                        <a:rPr lang="fr-FR" sz="1600" dirty="0" smtClean="0"/>
                        <a:t>. </a:t>
                      </a:r>
                      <a:r>
                        <a:rPr lang="fr-FR" sz="1600" dirty="0" err="1" smtClean="0"/>
                        <a:t>Phy</a:t>
                      </a:r>
                      <a:r>
                        <a:rPr lang="fr-FR" sz="1600" dirty="0" smtClean="0"/>
                        <a: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Attaque Physique</a:t>
                      </a:r>
                    </a:p>
                  </a:txBody>
                  <a:tcPr marL="83838" marR="83838"/>
                </a:tc>
              </a:tr>
              <a:tr h="332394">
                <a:tc>
                  <a:txBody>
                    <a:bodyPr/>
                    <a:lstStyle/>
                    <a:p>
                      <a:r>
                        <a:rPr lang="fr-FR" sz="1600" dirty="0" err="1" smtClean="0"/>
                        <a:t>Def</a:t>
                      </a:r>
                      <a:r>
                        <a:rPr lang="fr-FR" sz="1600" dirty="0" smtClean="0"/>
                        <a:t>. </a:t>
                      </a:r>
                      <a:r>
                        <a:rPr lang="fr-FR" sz="1600" dirty="0" err="1" smtClean="0"/>
                        <a:t>Phy</a:t>
                      </a:r>
                      <a:r>
                        <a:rPr lang="fr-FR" sz="1600" dirty="0" smtClean="0"/>
                        <a:t>.</a:t>
                      </a:r>
                    </a:p>
                  </a:txBody>
                  <a:tcPr marL="83838" marR="83838"/>
                </a:tc>
                <a:tc>
                  <a:txBody>
                    <a:bodyPr/>
                    <a:lstStyle/>
                    <a:p>
                      <a:r>
                        <a:rPr lang="fr-FR" sz="1600" dirty="0" smtClean="0"/>
                        <a:t>Défense Physique</a:t>
                      </a:r>
                    </a:p>
                  </a:txBody>
                  <a:tcPr marL="83838" marR="83838"/>
                </a:tc>
              </a:tr>
              <a:tr h="332394">
                <a:tc>
                  <a:txBody>
                    <a:bodyPr/>
                    <a:lstStyle/>
                    <a:p>
                      <a:r>
                        <a:rPr lang="fr-FR" sz="1600" dirty="0" err="1" smtClean="0"/>
                        <a:t>Atk</a:t>
                      </a:r>
                      <a:r>
                        <a:rPr lang="fr-FR" sz="1600" dirty="0" smtClean="0"/>
                        <a:t>. </a:t>
                      </a:r>
                      <a:r>
                        <a:rPr lang="fr-FR" sz="1600" dirty="0" err="1" smtClean="0"/>
                        <a:t>Spe</a:t>
                      </a:r>
                      <a:r>
                        <a:rPr lang="fr-FR" sz="1600" dirty="0" smtClean="0"/>
                        <a:t>.</a:t>
                      </a:r>
                    </a:p>
                  </a:txBody>
                  <a:tcPr marL="83838" marR="83838"/>
                </a:tc>
                <a:tc>
                  <a:txBody>
                    <a:bodyPr/>
                    <a:lstStyle/>
                    <a:p>
                      <a:r>
                        <a:rPr lang="fr-FR" sz="1600" dirty="0" smtClean="0"/>
                        <a:t>Attaque Spéciale</a:t>
                      </a:r>
                    </a:p>
                  </a:txBody>
                  <a:tcPr marL="83838" marR="83838"/>
                </a:tc>
              </a:tr>
              <a:tr h="332394">
                <a:tc>
                  <a:txBody>
                    <a:bodyPr/>
                    <a:lstStyle/>
                    <a:p>
                      <a:r>
                        <a:rPr lang="fr-FR" sz="1600" dirty="0" err="1" smtClean="0"/>
                        <a:t>Def</a:t>
                      </a:r>
                      <a:r>
                        <a:rPr lang="fr-FR" sz="1600" dirty="0" smtClean="0"/>
                        <a:t>. </a:t>
                      </a:r>
                      <a:r>
                        <a:rPr lang="fr-FR" sz="1600" dirty="0" err="1" smtClean="0"/>
                        <a:t>Spe</a:t>
                      </a:r>
                      <a:r>
                        <a:rPr lang="fr-FR" sz="1600" dirty="0" smtClean="0"/>
                        <a:t>.</a:t>
                      </a:r>
                    </a:p>
                  </a:txBody>
                  <a:tcPr marL="83838" marR="83838"/>
                </a:tc>
                <a:tc>
                  <a:txBody>
                    <a:bodyPr/>
                    <a:lstStyle/>
                    <a:p>
                      <a:r>
                        <a:rPr lang="fr-FR" sz="1600" dirty="0" smtClean="0"/>
                        <a:t>Défense</a:t>
                      </a:r>
                      <a:r>
                        <a:rPr lang="fr-FR" sz="1600" baseline="0" dirty="0" smtClean="0"/>
                        <a:t> Spéciale</a:t>
                      </a:r>
                      <a:endParaRPr lang="fr-FR" sz="1600" dirty="0" smtClean="0"/>
                    </a:p>
                  </a:txBody>
                  <a:tcPr marL="83838" marR="83838"/>
                </a:tc>
              </a:tr>
              <a:tr h="332394">
                <a:tc>
                  <a:txBody>
                    <a:bodyPr/>
                    <a:lstStyle/>
                    <a:p>
                      <a:r>
                        <a:rPr lang="fr-FR" sz="1600" dirty="0" smtClean="0"/>
                        <a:t>Vit.</a:t>
                      </a:r>
                    </a:p>
                  </a:txBody>
                  <a:tcPr marL="83838" marR="83838"/>
                </a:tc>
                <a:tc>
                  <a:txBody>
                    <a:bodyPr/>
                    <a:lstStyle/>
                    <a:p>
                      <a:r>
                        <a:rPr lang="fr-FR" sz="1600" dirty="0" smtClean="0"/>
                        <a:t>Vitesse</a:t>
                      </a:r>
                    </a:p>
                  </a:txBody>
                  <a:tcPr marL="83838" marR="83838"/>
                </a:tc>
              </a:tr>
            </a:tbl>
          </a:graphicData>
        </a:graphic>
      </p:graphicFrame>
    </p:spTree>
    <p:extLst>
      <p:ext uri="{BB962C8B-B14F-4D97-AF65-F5344CB8AC3E}">
        <p14:creationId xmlns:p14="http://schemas.microsoft.com/office/powerpoint/2010/main" val="1335042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Compétences</a:t>
            </a:r>
            <a:endParaRPr lang="fr-FR" dirty="0"/>
          </a:p>
        </p:txBody>
      </p:sp>
      <p:sp>
        <p:nvSpPr>
          <p:cNvPr id="5" name="Espace réservé du contenu 4"/>
          <p:cNvSpPr>
            <a:spLocks noGrp="1"/>
          </p:cNvSpPr>
          <p:nvPr>
            <p:ph sz="half" idx="1"/>
          </p:nvPr>
        </p:nvSpPr>
        <p:spPr/>
        <p:txBody>
          <a:bodyPr/>
          <a:lstStyle/>
          <a:p>
            <a:r>
              <a:rPr lang="fr-FR" dirty="0" smtClean="0"/>
              <a:t>Les compétences possèdent naturellement une valeur de 2d6. A la création, le joueur choisis les compétences qu’il souhaite améliorer, ou diminuer.</a:t>
            </a:r>
            <a:br>
              <a:rPr lang="fr-FR" dirty="0" smtClean="0"/>
            </a:br>
            <a:r>
              <a:rPr lang="fr-FR" dirty="0" smtClean="0"/>
              <a:t>(Base : 3x1d6, 1x3d6, 1x4d6)</a:t>
            </a:r>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751666125"/>
              </p:ext>
            </p:extLst>
          </p:nvPr>
        </p:nvGraphicFramePr>
        <p:xfrm>
          <a:off x="6035036" y="1846263"/>
          <a:ext cx="3775320" cy="234696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Compétences</a:t>
                      </a:r>
                    </a:p>
                  </a:txBody>
                  <a:tcPr marL="83838" marR="83838"/>
                </a:tc>
                <a:tc>
                  <a:txBody>
                    <a:bodyPr/>
                    <a:lstStyle/>
                    <a:p>
                      <a:endParaRPr lang="fr-FR" sz="1600" dirty="0" smtClean="0"/>
                    </a:p>
                  </a:txBody>
                  <a:tcPr marL="83838" marR="83838"/>
                </a:tc>
              </a:tr>
              <a:tr h="332394">
                <a:tc>
                  <a:txBody>
                    <a:bodyPr/>
                    <a:lstStyle/>
                    <a:p>
                      <a:r>
                        <a:rPr lang="fr-FR" sz="1600" dirty="0" smtClean="0"/>
                        <a:t>Athlétisme</a:t>
                      </a:r>
                    </a:p>
                  </a:txBody>
                  <a:tcPr marL="83838" marR="83838"/>
                </a:tc>
                <a:tc>
                  <a:txBody>
                    <a:bodyPr/>
                    <a:lstStyle/>
                    <a:p>
                      <a:r>
                        <a:rPr lang="fr-FR" sz="1600" dirty="0" smtClean="0"/>
                        <a:t>Education Spécifique</a:t>
                      </a:r>
                    </a:p>
                  </a:txBody>
                  <a:tcPr marL="83838" marR="83838"/>
                </a:tc>
              </a:tr>
              <a:tr h="33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Charisme</a:t>
                      </a:r>
                    </a:p>
                  </a:txBody>
                  <a:tcPr marL="83838" marR="83838"/>
                </a:tc>
                <a:tc>
                  <a:txBody>
                    <a:bodyPr/>
                    <a:lstStyle/>
                    <a:p>
                      <a:r>
                        <a:rPr lang="fr-FR" sz="1600" dirty="0" smtClean="0"/>
                        <a:t>Intimidation</a:t>
                      </a:r>
                    </a:p>
                  </a:txBody>
                  <a:tcPr marL="83838" marR="83838"/>
                </a:tc>
              </a:tr>
              <a:tr h="332394">
                <a:tc>
                  <a:txBody>
                    <a:bodyPr/>
                    <a:lstStyle/>
                    <a:p>
                      <a:r>
                        <a:rPr lang="fr-FR" sz="1600" dirty="0" smtClean="0"/>
                        <a:t>Commandement</a:t>
                      </a:r>
                    </a:p>
                  </a:txBody>
                  <a:tcPr marL="83838" marR="83838"/>
                </a:tc>
                <a:tc>
                  <a:txBody>
                    <a:bodyPr/>
                    <a:lstStyle/>
                    <a:p>
                      <a:r>
                        <a:rPr lang="fr-FR" sz="1600" dirty="0" smtClean="0"/>
                        <a:t>Intuition </a:t>
                      </a:r>
                    </a:p>
                  </a:txBody>
                  <a:tcPr marL="83838" marR="83838"/>
                </a:tc>
              </a:tr>
              <a:tr h="332394">
                <a:tc>
                  <a:txBody>
                    <a:bodyPr/>
                    <a:lstStyle/>
                    <a:p>
                      <a:r>
                        <a:rPr lang="fr-FR" sz="1600" dirty="0" smtClean="0"/>
                        <a:t>Concentration</a:t>
                      </a:r>
                    </a:p>
                  </a:txBody>
                  <a:tcPr marL="83838" marR="83838"/>
                </a:tc>
                <a:tc>
                  <a:txBody>
                    <a:bodyPr/>
                    <a:lstStyle/>
                    <a:p>
                      <a:r>
                        <a:rPr lang="fr-FR" sz="1600" dirty="0" smtClean="0"/>
                        <a:t>Perception</a:t>
                      </a:r>
                    </a:p>
                  </a:txBody>
                  <a:tcPr marL="83838" marR="83838"/>
                </a:tc>
              </a:tr>
              <a:tr h="332394">
                <a:tc>
                  <a:txBody>
                    <a:bodyPr/>
                    <a:lstStyle/>
                    <a:p>
                      <a:r>
                        <a:rPr lang="fr-FR" sz="1600" dirty="0" smtClean="0"/>
                        <a:t>Discrétion</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Survie</a:t>
                      </a:r>
                    </a:p>
                  </a:txBody>
                  <a:tcPr marL="83838" marR="83838"/>
                </a:tc>
              </a:tr>
              <a:tr h="332394">
                <a:tc>
                  <a:txBody>
                    <a:bodyPr/>
                    <a:lstStyle/>
                    <a:p>
                      <a:r>
                        <a:rPr lang="fr-FR" sz="1600" dirty="0" smtClean="0"/>
                        <a:t>Education </a:t>
                      </a:r>
                      <a:r>
                        <a:rPr lang="fr-FR" sz="1600" baseline="0" dirty="0" smtClean="0"/>
                        <a:t>Générale</a:t>
                      </a:r>
                      <a:endParaRPr lang="fr-FR" sz="1600" dirty="0" smtClean="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Technologie</a:t>
                      </a:r>
                    </a:p>
                  </a:txBody>
                  <a:tcPr marL="83838" marR="83838"/>
                </a:tc>
              </a:tr>
            </a:tbl>
          </a:graphicData>
        </a:graphic>
      </p:graphicFrame>
    </p:spTree>
    <p:extLst>
      <p:ext uri="{BB962C8B-B14F-4D97-AF65-F5344CB8AC3E}">
        <p14:creationId xmlns:p14="http://schemas.microsoft.com/office/powerpoint/2010/main" val="1642565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Handicaps</a:t>
            </a:r>
            <a:endParaRPr lang="fr-FR" dirty="0"/>
          </a:p>
        </p:txBody>
      </p:sp>
      <p:sp>
        <p:nvSpPr>
          <p:cNvPr id="5" name="Espace réservé du contenu 4"/>
          <p:cNvSpPr>
            <a:spLocks noGrp="1"/>
          </p:cNvSpPr>
          <p:nvPr>
            <p:ph sz="half" idx="1"/>
          </p:nvPr>
        </p:nvSpPr>
        <p:spPr/>
        <p:txBody>
          <a:bodyPr/>
          <a:lstStyle/>
          <a:p>
            <a:r>
              <a:rPr lang="fr-FR" dirty="0" smtClean="0"/>
              <a:t>Chaque joueur possède un handicap ne début de partie, il perd une faculté a cause de sa mort. </a:t>
            </a:r>
            <a:endParaRPr lang="fr-FR" dirty="0"/>
          </a:p>
          <a:p>
            <a:r>
              <a:rPr lang="fr-FR" dirty="0" smtClean="0"/>
              <a:t>Ainsi, un joueur qui perd la parole ne pourra parler que par signe a ses coéquipiers.</a:t>
            </a:r>
          </a:p>
          <a:p>
            <a:r>
              <a:rPr lang="fr-FR" dirty="0" smtClean="0"/>
              <a:t>Ce handicap sera défini de manière aléatoire par un d6.</a:t>
            </a:r>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3044264956"/>
              </p:ext>
            </p:extLst>
          </p:nvPr>
        </p:nvGraphicFramePr>
        <p:xfrm>
          <a:off x="6035036" y="1846263"/>
          <a:ext cx="5120643" cy="2560320"/>
        </p:xfrm>
        <a:graphic>
          <a:graphicData uri="http://schemas.openxmlformats.org/drawingml/2006/table">
            <a:tbl>
              <a:tblPr firstRow="1" bandRow="1">
                <a:tableStyleId>{5C22544A-7EE6-4342-B048-85BDC9FD1C3A}</a:tableStyleId>
              </a:tblPr>
              <a:tblGrid>
                <a:gridCol w="1206273"/>
                <a:gridCol w="701964"/>
                <a:gridCol w="3212406"/>
              </a:tblGrid>
              <a:tr h="332394">
                <a:tc>
                  <a:txBody>
                    <a:bodyPr/>
                    <a:lstStyle/>
                    <a:p>
                      <a:r>
                        <a:rPr lang="fr-FR" dirty="0" smtClean="0"/>
                        <a:t>Handicap</a:t>
                      </a:r>
                      <a:endParaRPr lang="fr-FR" dirty="0"/>
                    </a:p>
                  </a:txBody>
                  <a:tcPr marL="83838" marR="83838"/>
                </a:tc>
                <a:tc>
                  <a:txBody>
                    <a:bodyPr/>
                    <a:lstStyle/>
                    <a:p>
                      <a:r>
                        <a:rPr lang="fr-FR" dirty="0" smtClean="0"/>
                        <a:t>Score</a:t>
                      </a:r>
                      <a:endParaRPr lang="fr-FR" dirty="0"/>
                    </a:p>
                  </a:txBody>
                  <a:tcPr marL="83838" marR="83838"/>
                </a:tc>
                <a:tc>
                  <a:txBody>
                    <a:bodyPr/>
                    <a:lstStyle/>
                    <a:p>
                      <a:r>
                        <a:rPr lang="fr-FR" dirty="0" smtClean="0"/>
                        <a:t>Effets</a:t>
                      </a:r>
                      <a:endParaRPr lang="fr-FR" dirty="0"/>
                    </a:p>
                  </a:txBody>
                  <a:tcPr marL="83838" marR="83838"/>
                </a:tc>
              </a:tr>
              <a:tr h="332394">
                <a:tc>
                  <a:txBody>
                    <a:bodyPr/>
                    <a:lstStyle/>
                    <a:p>
                      <a:r>
                        <a:rPr lang="fr-FR" dirty="0" smtClean="0"/>
                        <a:t>Aphasie </a:t>
                      </a:r>
                      <a:endParaRPr lang="fr-FR" dirty="0"/>
                    </a:p>
                  </a:txBody>
                  <a:tcPr marL="83838" marR="83838"/>
                </a:tc>
                <a:tc>
                  <a:txBody>
                    <a:bodyPr/>
                    <a:lstStyle/>
                    <a:p>
                      <a:r>
                        <a:rPr lang="fr-FR" dirty="0" smtClean="0"/>
                        <a:t>1</a:t>
                      </a:r>
                      <a:endParaRPr lang="fr-FR" dirty="0"/>
                    </a:p>
                  </a:txBody>
                  <a:tcPr marL="83838" marR="83838"/>
                </a:tc>
                <a:tc>
                  <a:txBody>
                    <a:bodyPr/>
                    <a:lstStyle/>
                    <a:p>
                      <a:r>
                        <a:rPr lang="fr-FR" dirty="0" smtClean="0"/>
                        <a:t>Perte de parole</a:t>
                      </a:r>
                      <a:endParaRPr lang="fr-FR" dirty="0"/>
                    </a:p>
                  </a:txBody>
                  <a:tcPr marL="83838" marR="83838"/>
                </a:tc>
              </a:tr>
              <a:tr h="332394">
                <a:tc>
                  <a:txBody>
                    <a:bodyPr/>
                    <a:lstStyle/>
                    <a:p>
                      <a:r>
                        <a:rPr lang="fr-FR" dirty="0" smtClean="0"/>
                        <a:t>Surdité</a:t>
                      </a:r>
                      <a:endParaRPr lang="fr-FR" dirty="0"/>
                    </a:p>
                  </a:txBody>
                  <a:tcPr marL="83838" marR="83838"/>
                </a:tc>
                <a:tc>
                  <a:txBody>
                    <a:bodyPr/>
                    <a:lstStyle/>
                    <a:p>
                      <a:r>
                        <a:rPr lang="fr-FR" dirty="0" smtClean="0"/>
                        <a:t>2</a:t>
                      </a:r>
                      <a:endParaRPr lang="fr-FR" dirty="0"/>
                    </a:p>
                  </a:txBody>
                  <a:tcPr marL="83838" marR="83838"/>
                </a:tc>
                <a:tc>
                  <a:txBody>
                    <a:bodyPr/>
                    <a:lstStyle/>
                    <a:p>
                      <a:r>
                        <a:rPr lang="fr-FR" dirty="0" smtClean="0"/>
                        <a:t>Perte d’audition</a:t>
                      </a:r>
                      <a:endParaRPr lang="fr-FR" dirty="0"/>
                    </a:p>
                  </a:txBody>
                  <a:tcPr marL="83838" marR="83838"/>
                </a:tc>
              </a:tr>
              <a:tr h="332394">
                <a:tc>
                  <a:txBody>
                    <a:bodyPr/>
                    <a:lstStyle/>
                    <a:p>
                      <a:r>
                        <a:rPr lang="fr-FR" dirty="0" smtClean="0"/>
                        <a:t>Cécité </a:t>
                      </a:r>
                      <a:endParaRPr lang="fr-FR" dirty="0"/>
                    </a:p>
                  </a:txBody>
                  <a:tcPr marL="83838" marR="83838"/>
                </a:tc>
                <a:tc>
                  <a:txBody>
                    <a:bodyPr/>
                    <a:lstStyle/>
                    <a:p>
                      <a:r>
                        <a:rPr lang="fr-FR" dirty="0" smtClean="0"/>
                        <a:t>3</a:t>
                      </a:r>
                      <a:endParaRPr lang="fr-FR" dirty="0"/>
                    </a:p>
                  </a:txBody>
                  <a:tcPr marL="83838" marR="83838"/>
                </a:tc>
                <a:tc>
                  <a:txBody>
                    <a:bodyPr/>
                    <a:lstStyle/>
                    <a:p>
                      <a:r>
                        <a:rPr lang="fr-FR" dirty="0" smtClean="0"/>
                        <a:t>Perte de vue</a:t>
                      </a:r>
                      <a:endParaRPr lang="fr-FR" dirty="0"/>
                    </a:p>
                  </a:txBody>
                  <a:tcPr marL="83838" marR="83838"/>
                </a:tc>
              </a:tr>
              <a:tr h="332394">
                <a:tc>
                  <a:txBody>
                    <a:bodyPr/>
                    <a:lstStyle/>
                    <a:p>
                      <a:r>
                        <a:rPr lang="fr-FR" b="0" dirty="0" smtClean="0"/>
                        <a:t>Anesthésie   </a:t>
                      </a:r>
                      <a:endParaRPr lang="fr-FR" b="0" dirty="0"/>
                    </a:p>
                  </a:txBody>
                  <a:tcPr marL="83838" marR="83838"/>
                </a:tc>
                <a:tc>
                  <a:txBody>
                    <a:bodyPr/>
                    <a:lstStyle/>
                    <a:p>
                      <a:r>
                        <a:rPr lang="fr-FR" dirty="0" smtClean="0"/>
                        <a:t>4</a:t>
                      </a:r>
                      <a:endParaRPr lang="fr-FR" dirty="0"/>
                    </a:p>
                  </a:txBody>
                  <a:tcPr marL="83838" marR="83838"/>
                </a:tc>
                <a:tc>
                  <a:txBody>
                    <a:bodyPr/>
                    <a:lstStyle/>
                    <a:p>
                      <a:r>
                        <a:rPr lang="fr-FR" dirty="0" smtClean="0"/>
                        <a:t>Perte de toucher</a:t>
                      </a:r>
                      <a:endParaRPr lang="fr-FR" dirty="0"/>
                    </a:p>
                  </a:txBody>
                  <a:tcPr marL="83838" marR="83838"/>
                </a:tc>
              </a:tr>
              <a:tr h="332394">
                <a:tc>
                  <a:txBody>
                    <a:bodyPr/>
                    <a:lstStyle/>
                    <a:p>
                      <a:r>
                        <a:rPr lang="fr-FR" dirty="0" smtClean="0"/>
                        <a:t>Agueusie</a:t>
                      </a:r>
                      <a:endParaRPr lang="fr-FR" dirty="0"/>
                    </a:p>
                  </a:txBody>
                  <a:tcPr marL="83838" marR="83838"/>
                </a:tc>
                <a:tc>
                  <a:txBody>
                    <a:bodyPr/>
                    <a:lstStyle/>
                    <a:p>
                      <a:r>
                        <a:rPr lang="fr-FR" dirty="0" smtClean="0"/>
                        <a:t>5</a:t>
                      </a:r>
                      <a:endParaRPr lang="fr-FR" dirty="0"/>
                    </a:p>
                  </a:txBody>
                  <a:tcPr marL="83838" marR="83838"/>
                </a:tc>
                <a:tc>
                  <a:txBody>
                    <a:bodyPr/>
                    <a:lstStyle/>
                    <a:p>
                      <a:r>
                        <a:rPr lang="fr-FR" dirty="0" smtClean="0"/>
                        <a:t>Perte de gout</a:t>
                      </a:r>
                      <a:endParaRPr lang="fr-FR" dirty="0"/>
                    </a:p>
                  </a:txBody>
                  <a:tcPr marL="83838" marR="83838"/>
                </a:tc>
              </a:tr>
              <a:tr h="332394">
                <a:tc>
                  <a:txBody>
                    <a:bodyPr/>
                    <a:lstStyle/>
                    <a:p>
                      <a:r>
                        <a:rPr lang="fr-FR" dirty="0" smtClean="0"/>
                        <a:t>Dualité</a:t>
                      </a:r>
                      <a:endParaRPr lang="fr-FR" dirty="0"/>
                    </a:p>
                  </a:txBody>
                  <a:tcPr marL="83838" marR="83838"/>
                </a:tc>
                <a:tc>
                  <a:txBody>
                    <a:bodyPr/>
                    <a:lstStyle/>
                    <a:p>
                      <a:r>
                        <a:rPr lang="fr-FR" dirty="0" smtClean="0"/>
                        <a:t>6</a:t>
                      </a:r>
                      <a:endParaRPr lang="fr-FR" dirty="0"/>
                    </a:p>
                  </a:txBody>
                  <a:tcPr marL="83838" marR="83838"/>
                </a:tc>
                <a:tc>
                  <a:txBody>
                    <a:bodyPr/>
                    <a:lstStyle/>
                    <a:p>
                      <a:r>
                        <a:rPr lang="fr-FR" dirty="0" smtClean="0"/>
                        <a:t>Double</a:t>
                      </a:r>
                      <a:r>
                        <a:rPr lang="fr-FR" baseline="0" dirty="0" smtClean="0"/>
                        <a:t> personnalité</a:t>
                      </a:r>
                      <a:endParaRPr lang="fr-FR" dirty="0"/>
                    </a:p>
                  </a:txBody>
                  <a:tcPr marL="83838" marR="83838"/>
                </a:tc>
              </a:tr>
            </a:tbl>
          </a:graphicData>
        </a:graphic>
      </p:graphicFrame>
    </p:spTree>
    <p:extLst>
      <p:ext uri="{BB962C8B-B14F-4D97-AF65-F5344CB8AC3E}">
        <p14:creationId xmlns:p14="http://schemas.microsoft.com/office/powerpoint/2010/main" val="1687029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Classes</a:t>
            </a:r>
            <a:endParaRPr lang="fr-FR" dirty="0"/>
          </a:p>
        </p:txBody>
      </p:sp>
      <p:sp>
        <p:nvSpPr>
          <p:cNvPr id="3" name="Espace réservé du contenu 2"/>
          <p:cNvSpPr>
            <a:spLocks noGrp="1"/>
          </p:cNvSpPr>
          <p:nvPr>
            <p:ph sz="half" idx="1"/>
          </p:nvPr>
        </p:nvSpPr>
        <p:spPr>
          <a:xfrm>
            <a:off x="1097279" y="1845734"/>
            <a:ext cx="4869412" cy="4023360"/>
          </a:xfrm>
        </p:spPr>
        <p:txBody>
          <a:bodyPr>
            <a:normAutofit/>
          </a:bodyPr>
          <a:lstStyle/>
          <a:p>
            <a:r>
              <a:rPr lang="fr-FR" sz="2400" dirty="0" smtClean="0"/>
              <a:t>Le joueur à le choix entre quatre classes:</a:t>
            </a:r>
          </a:p>
          <a:p>
            <a:r>
              <a:rPr lang="fr-FR" sz="2400" dirty="0" smtClean="0"/>
              <a:t>Chaque classes a ses particularités. </a:t>
            </a:r>
          </a:p>
          <a:p>
            <a:r>
              <a:rPr lang="fr-FR" sz="2400" dirty="0" smtClean="0"/>
              <a:t>La classe détermine une catégorie de compétences, ainsi qu’un bonus/malus aux statistiques de base du héros.</a:t>
            </a:r>
          </a:p>
        </p:txBody>
      </p:sp>
      <p:graphicFrame>
        <p:nvGraphicFramePr>
          <p:cNvPr id="5" name="Espace réservé du contenu 4"/>
          <p:cNvGraphicFramePr>
            <a:graphicFrameLocks noGrp="1"/>
          </p:cNvGraphicFramePr>
          <p:nvPr>
            <p:ph sz="half" idx="2"/>
            <p:extLst>
              <p:ext uri="{D42A27DB-BD31-4B8C-83A1-F6EECF244321}">
                <p14:modId xmlns:p14="http://schemas.microsoft.com/office/powerpoint/2010/main" val="1272708588"/>
              </p:ext>
            </p:extLst>
          </p:nvPr>
        </p:nvGraphicFramePr>
        <p:xfrm>
          <a:off x="6035038" y="1846263"/>
          <a:ext cx="5662976" cy="2504440"/>
        </p:xfrm>
        <a:graphic>
          <a:graphicData uri="http://schemas.openxmlformats.org/drawingml/2006/table">
            <a:tbl>
              <a:tblPr firstRow="1" bandRow="1">
                <a:tableStyleId>{5C22544A-7EE6-4342-B048-85BDC9FD1C3A}</a:tableStyleId>
              </a:tblPr>
              <a:tblGrid>
                <a:gridCol w="1415744"/>
                <a:gridCol w="1415744"/>
                <a:gridCol w="1415744"/>
                <a:gridCol w="1415744"/>
              </a:tblGrid>
              <a:tr h="370840">
                <a:tc>
                  <a:txBody>
                    <a:bodyPr/>
                    <a:lstStyle/>
                    <a:p>
                      <a:r>
                        <a:rPr lang="fr-FR" sz="1600" dirty="0" smtClean="0"/>
                        <a:t>Combattant</a:t>
                      </a:r>
                      <a:br>
                        <a:rPr lang="fr-FR" sz="1600" dirty="0" smtClean="0"/>
                      </a:br>
                      <a:r>
                        <a:rPr lang="fr-FR" sz="1600" dirty="0" err="1" smtClean="0"/>
                        <a:t>CàC</a:t>
                      </a:r>
                      <a:endParaRPr lang="fr-FR" sz="1600" dirty="0"/>
                    </a:p>
                  </a:txBody>
                  <a:tcPr marL="83838" marR="83838"/>
                </a:tc>
                <a:tc>
                  <a:txBody>
                    <a:bodyPr/>
                    <a:lstStyle/>
                    <a:p>
                      <a:r>
                        <a:rPr lang="fr-FR" sz="1600" dirty="0" smtClean="0"/>
                        <a:t>Défenseur</a:t>
                      </a:r>
                      <a:br>
                        <a:rPr lang="fr-FR" sz="1600" dirty="0" smtClean="0"/>
                      </a:br>
                      <a:r>
                        <a:rPr lang="fr-FR" sz="1600" dirty="0" err="1" smtClean="0"/>
                        <a:t>CàC</a:t>
                      </a:r>
                      <a:endParaRPr lang="fr-FR" sz="1600" dirty="0"/>
                    </a:p>
                  </a:txBody>
                  <a:tcPr marL="83838" marR="83838"/>
                </a:tc>
                <a:tc>
                  <a:txBody>
                    <a:bodyPr/>
                    <a:lstStyle/>
                    <a:p>
                      <a:r>
                        <a:rPr lang="fr-FR" sz="1600" dirty="0" smtClean="0"/>
                        <a:t>Combattant</a:t>
                      </a:r>
                      <a:br>
                        <a:rPr lang="fr-FR" sz="1600" dirty="0" smtClean="0"/>
                      </a:br>
                      <a:r>
                        <a:rPr lang="fr-FR" sz="1600" dirty="0" smtClean="0"/>
                        <a:t>Distance</a:t>
                      </a:r>
                      <a:endParaRPr lang="fr-FR" sz="1600" dirty="0"/>
                    </a:p>
                  </a:txBody>
                  <a:tcPr marL="83838" marR="83838"/>
                </a:tc>
                <a:tc>
                  <a:txBody>
                    <a:bodyPr/>
                    <a:lstStyle/>
                    <a:p>
                      <a:r>
                        <a:rPr lang="fr-FR" sz="1600" dirty="0" smtClean="0"/>
                        <a:t>Défenseur</a:t>
                      </a:r>
                      <a:br>
                        <a:rPr lang="fr-FR" sz="1600" dirty="0" smtClean="0"/>
                      </a:br>
                      <a:r>
                        <a:rPr lang="fr-FR" sz="1600" dirty="0" smtClean="0"/>
                        <a:t>Distance</a:t>
                      </a:r>
                      <a:endParaRPr lang="fr-FR" sz="1600" dirty="0"/>
                    </a:p>
                  </a:txBody>
                  <a:tcPr marL="83838" marR="83838"/>
                </a:tc>
              </a:tr>
              <a:tr h="370840">
                <a:tc>
                  <a:txBody>
                    <a:bodyPr/>
                    <a:lstStyle/>
                    <a:p>
                      <a:r>
                        <a:rPr lang="fr-FR" dirty="0" smtClean="0"/>
                        <a:t>Lutteur</a:t>
                      </a:r>
                      <a:endParaRPr lang="fr-FR" dirty="0"/>
                    </a:p>
                  </a:txBody>
                  <a:tcPr marL="83838" marR="83838"/>
                </a:tc>
                <a:tc>
                  <a:txBody>
                    <a:bodyPr/>
                    <a:lstStyle/>
                    <a:p>
                      <a:r>
                        <a:rPr lang="fr-FR" dirty="0" smtClean="0"/>
                        <a:t>Bloqueur</a:t>
                      </a:r>
                      <a:endParaRPr lang="fr-FR" dirty="0"/>
                    </a:p>
                  </a:txBody>
                  <a:tcPr marL="83838" marR="83838"/>
                </a:tc>
                <a:tc>
                  <a:txBody>
                    <a:bodyPr/>
                    <a:lstStyle/>
                    <a:p>
                      <a:r>
                        <a:rPr lang="fr-FR" dirty="0" smtClean="0"/>
                        <a:t>Archer</a:t>
                      </a:r>
                      <a:endParaRPr lang="fr-FR" dirty="0"/>
                    </a:p>
                  </a:txBody>
                  <a:tcPr marL="83838" marR="83838"/>
                </a:tc>
                <a:tc>
                  <a:txBody>
                    <a:bodyPr/>
                    <a:lstStyle/>
                    <a:p>
                      <a:r>
                        <a:rPr lang="fr-FR" dirty="0" smtClean="0"/>
                        <a:t>Tacticien</a:t>
                      </a:r>
                      <a:endParaRPr lang="fr-FR" dirty="0"/>
                    </a:p>
                  </a:txBody>
                  <a:tcPr marL="83838" marR="83838"/>
                </a:tc>
              </a:tr>
              <a:tr h="370840">
                <a:tc>
                  <a:txBody>
                    <a:bodyPr/>
                    <a:lstStyle/>
                    <a:p>
                      <a:r>
                        <a:rPr lang="fr-FR" sz="1600" dirty="0" smtClean="0"/>
                        <a:t>Habile et Puissant, </a:t>
                      </a:r>
                      <a:br>
                        <a:rPr lang="fr-FR" sz="1600" dirty="0" smtClean="0"/>
                      </a:br>
                      <a:r>
                        <a:rPr lang="fr-FR" sz="1600" dirty="0" smtClean="0"/>
                        <a:t>il combat</a:t>
                      </a:r>
                      <a:r>
                        <a:rPr lang="fr-FR" sz="1600" baseline="0" dirty="0" smtClean="0"/>
                        <a:t> en assénant des coups rapides aux ennemis</a:t>
                      </a:r>
                      <a:endParaRPr lang="fr-FR" sz="1600" dirty="0"/>
                    </a:p>
                  </a:txBody>
                  <a:tcPr marL="83838" marR="83838"/>
                </a:tc>
                <a:tc>
                  <a:txBody>
                    <a:bodyPr/>
                    <a:lstStyle/>
                    <a:p>
                      <a:r>
                        <a:rPr lang="fr-FR" sz="1600" dirty="0" smtClean="0"/>
                        <a:t>Vigoureux et Solide,</a:t>
                      </a:r>
                      <a:r>
                        <a:rPr lang="fr-FR" sz="1600" baseline="0" dirty="0" smtClean="0"/>
                        <a:t> </a:t>
                      </a:r>
                      <a:br>
                        <a:rPr lang="fr-FR" sz="1600" baseline="0" dirty="0" smtClean="0"/>
                      </a:br>
                      <a:r>
                        <a:rPr lang="fr-FR" sz="1600" baseline="0" dirty="0" smtClean="0"/>
                        <a:t>il protège ses alliés en se prenant les coups</a:t>
                      </a:r>
                      <a:endParaRPr lang="fr-FR" sz="1600" dirty="0"/>
                    </a:p>
                  </a:txBody>
                  <a:tcPr marL="83838" marR="83838"/>
                </a:tc>
                <a:tc>
                  <a:txBody>
                    <a:bodyPr/>
                    <a:lstStyle/>
                    <a:p>
                      <a:r>
                        <a:rPr lang="fr-FR" sz="1600" dirty="0" smtClean="0"/>
                        <a:t>Rapide et Rusé, </a:t>
                      </a:r>
                      <a:br>
                        <a:rPr lang="fr-FR" sz="1600" dirty="0" smtClean="0"/>
                      </a:br>
                      <a:r>
                        <a:rPr lang="fr-FR" sz="1600" dirty="0" smtClean="0"/>
                        <a:t>il attaque avec discrétion les ennemis</a:t>
                      </a:r>
                      <a:endParaRPr lang="fr-FR" sz="1600" dirty="0"/>
                    </a:p>
                  </a:txBody>
                  <a:tcPr marL="83838" marR="83838"/>
                </a:tc>
                <a:tc>
                  <a:txBody>
                    <a:bodyPr/>
                    <a:lstStyle/>
                    <a:p>
                      <a:r>
                        <a:rPr lang="fr-FR" sz="1600" dirty="0" smtClean="0"/>
                        <a:t>Prudent et Réfléchi,</a:t>
                      </a:r>
                      <a:r>
                        <a:rPr lang="fr-FR" sz="1600" baseline="0" dirty="0" smtClean="0"/>
                        <a:t> </a:t>
                      </a:r>
                      <a:r>
                        <a:rPr lang="fr-FR" sz="1600" dirty="0" smtClean="0"/>
                        <a:t> </a:t>
                      </a:r>
                      <a:br>
                        <a:rPr lang="fr-FR" sz="1600" dirty="0" smtClean="0"/>
                      </a:br>
                      <a:r>
                        <a:rPr lang="fr-FR" sz="1600" dirty="0" smtClean="0"/>
                        <a:t>il piège</a:t>
                      </a:r>
                      <a:r>
                        <a:rPr lang="fr-FR" sz="1600" baseline="0" dirty="0" smtClean="0"/>
                        <a:t> les ennemis et épaule ses alliés</a:t>
                      </a:r>
                      <a:r>
                        <a:rPr lang="fr-FR" sz="1600" dirty="0" smtClean="0"/>
                        <a:t> </a:t>
                      </a:r>
                      <a:endParaRPr lang="fr-FR" sz="1600" dirty="0"/>
                    </a:p>
                  </a:txBody>
                  <a:tcPr marL="83838" marR="83838"/>
                </a:tc>
              </a:tr>
            </a:tbl>
          </a:graphicData>
        </a:graphic>
      </p:graphicFrame>
    </p:spTree>
    <p:extLst>
      <p:ext uri="{BB962C8B-B14F-4D97-AF65-F5344CB8AC3E}">
        <p14:creationId xmlns:p14="http://schemas.microsoft.com/office/powerpoint/2010/main" val="204375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Eléments</a:t>
            </a:r>
            <a:endParaRPr lang="fr-FR" dirty="0"/>
          </a:p>
        </p:txBody>
      </p:sp>
      <p:sp>
        <p:nvSpPr>
          <p:cNvPr id="3" name="Espace réservé du contenu 2"/>
          <p:cNvSpPr>
            <a:spLocks noGrp="1"/>
          </p:cNvSpPr>
          <p:nvPr>
            <p:ph sz="half" idx="1"/>
          </p:nvPr>
        </p:nvSpPr>
        <p:spPr>
          <a:xfrm>
            <a:off x="1097279" y="1845734"/>
            <a:ext cx="4869412" cy="4023360"/>
          </a:xfrm>
        </p:spPr>
        <p:txBody>
          <a:bodyPr>
            <a:normAutofit/>
          </a:bodyPr>
          <a:lstStyle/>
          <a:p>
            <a:r>
              <a:rPr lang="fr-FR" sz="2400" dirty="0" smtClean="0"/>
              <a:t>Les éléments sont des bonus accordes aux joueurs, ceux-ci définissent les affinités du joueur avec son environnement, mais également lui accorde une gamme de compétences déblocable par niveau.</a:t>
            </a:r>
          </a:p>
        </p:txBody>
      </p:sp>
      <p:graphicFrame>
        <p:nvGraphicFramePr>
          <p:cNvPr id="5" name="Espace réservé du contenu 4"/>
          <p:cNvGraphicFramePr>
            <a:graphicFrameLocks noGrp="1"/>
          </p:cNvGraphicFramePr>
          <p:nvPr>
            <p:ph sz="half" idx="2"/>
            <p:extLst>
              <p:ext uri="{D42A27DB-BD31-4B8C-83A1-F6EECF244321}">
                <p14:modId xmlns:p14="http://schemas.microsoft.com/office/powerpoint/2010/main" val="3246250428"/>
              </p:ext>
            </p:extLst>
          </p:nvPr>
        </p:nvGraphicFramePr>
        <p:xfrm>
          <a:off x="6035038" y="1846263"/>
          <a:ext cx="5662976" cy="1564640"/>
        </p:xfrm>
        <a:graphic>
          <a:graphicData uri="http://schemas.openxmlformats.org/drawingml/2006/table">
            <a:tbl>
              <a:tblPr firstRow="1" bandRow="1">
                <a:tableStyleId>{5C22544A-7EE6-4342-B048-85BDC9FD1C3A}</a:tableStyleId>
              </a:tblPr>
              <a:tblGrid>
                <a:gridCol w="1415744"/>
                <a:gridCol w="1415744"/>
                <a:gridCol w="1415744"/>
                <a:gridCol w="1415744"/>
              </a:tblGrid>
              <a:tr h="370840">
                <a:tc>
                  <a:txBody>
                    <a:bodyPr/>
                    <a:lstStyle/>
                    <a:p>
                      <a:r>
                        <a:rPr lang="fr-FR" sz="1600" dirty="0" smtClean="0"/>
                        <a:t>Eau</a:t>
                      </a:r>
                      <a:endParaRPr lang="fr-FR" sz="1600" dirty="0"/>
                    </a:p>
                  </a:txBody>
                  <a:tcPr marL="83838" marR="83838"/>
                </a:tc>
                <a:tc>
                  <a:txBody>
                    <a:bodyPr/>
                    <a:lstStyle/>
                    <a:p>
                      <a:r>
                        <a:rPr lang="fr-FR" sz="1600" dirty="0" smtClean="0"/>
                        <a:t>Plante</a:t>
                      </a:r>
                      <a:endParaRPr lang="fr-FR" sz="1600" dirty="0"/>
                    </a:p>
                  </a:txBody>
                  <a:tcPr marL="83838" marR="83838"/>
                </a:tc>
                <a:tc>
                  <a:txBody>
                    <a:bodyPr/>
                    <a:lstStyle/>
                    <a:p>
                      <a:r>
                        <a:rPr lang="fr-FR" sz="1600" dirty="0" smtClean="0"/>
                        <a:t>Feu</a:t>
                      </a:r>
                      <a:endParaRPr lang="fr-FR" sz="1600" dirty="0"/>
                    </a:p>
                  </a:txBody>
                  <a:tcPr marL="83838" marR="83838"/>
                </a:tc>
                <a:tc>
                  <a:txBody>
                    <a:bodyPr/>
                    <a:lstStyle/>
                    <a:p>
                      <a:r>
                        <a:rPr lang="fr-FR" sz="1600" dirty="0" smtClean="0"/>
                        <a:t>Electrique</a:t>
                      </a:r>
                      <a:endParaRPr lang="fr-FR" sz="1600" dirty="0"/>
                    </a:p>
                  </a:txBody>
                  <a:tcPr marL="83838" marR="83838"/>
                </a:tc>
              </a:tr>
              <a:tr h="370840">
                <a:tc>
                  <a:txBody>
                    <a:bodyPr/>
                    <a:lstStyle/>
                    <a:p>
                      <a:r>
                        <a:rPr lang="fr-FR" dirty="0" smtClean="0"/>
                        <a:t>Calme</a:t>
                      </a:r>
                      <a:endParaRPr lang="fr-FR" dirty="0"/>
                    </a:p>
                  </a:txBody>
                  <a:tcPr marL="83838" marR="83838"/>
                </a:tc>
                <a:tc>
                  <a:txBody>
                    <a:bodyPr/>
                    <a:lstStyle/>
                    <a:p>
                      <a:r>
                        <a:rPr lang="fr-FR" dirty="0" smtClean="0"/>
                        <a:t>Apaisant</a:t>
                      </a:r>
                      <a:endParaRPr lang="fr-FR" dirty="0"/>
                    </a:p>
                  </a:txBody>
                  <a:tcPr marL="83838" marR="83838"/>
                </a:tc>
                <a:tc>
                  <a:txBody>
                    <a:bodyPr/>
                    <a:lstStyle/>
                    <a:p>
                      <a:r>
                        <a:rPr lang="fr-FR" dirty="0" smtClean="0"/>
                        <a:t>Fougueux</a:t>
                      </a:r>
                      <a:endParaRPr lang="fr-FR" dirty="0"/>
                    </a:p>
                  </a:txBody>
                  <a:tcPr marL="83838" marR="83838"/>
                </a:tc>
                <a:tc>
                  <a:txBody>
                    <a:bodyPr/>
                    <a:lstStyle/>
                    <a:p>
                      <a:r>
                        <a:rPr lang="fr-FR" dirty="0" smtClean="0"/>
                        <a:t>Energique</a:t>
                      </a:r>
                      <a:endParaRPr lang="fr-FR" dirty="0"/>
                    </a:p>
                  </a:txBody>
                  <a:tcPr marL="83838" marR="83838"/>
                </a:tc>
              </a:tr>
              <a:tr h="370840">
                <a:tc>
                  <a:txBody>
                    <a:bodyPr/>
                    <a:lstStyle/>
                    <a:p>
                      <a:r>
                        <a:rPr lang="fr-FR" sz="1600" dirty="0" smtClean="0"/>
                        <a:t>Avantage  proche</a:t>
                      </a:r>
                      <a:r>
                        <a:rPr lang="fr-FR" sz="1600" baseline="0" dirty="0" smtClean="0"/>
                        <a:t> de l’eau</a:t>
                      </a:r>
                      <a:endParaRPr lang="fr-FR" sz="1600" dirty="0"/>
                    </a:p>
                  </a:txBody>
                  <a:tcPr marL="83838" marR="83838"/>
                </a:tc>
                <a:tc>
                  <a:txBody>
                    <a:bodyPr/>
                    <a:lstStyle/>
                    <a:p>
                      <a:r>
                        <a:rPr lang="fr-FR" sz="1600" dirty="0" smtClean="0"/>
                        <a:t>Avantage en foret</a:t>
                      </a:r>
                      <a:endParaRPr lang="fr-FR" sz="1600" dirty="0"/>
                    </a:p>
                  </a:txBody>
                  <a:tcPr marL="83838" marR="83838"/>
                </a:tc>
                <a:tc>
                  <a:txBody>
                    <a:bodyPr/>
                    <a:lstStyle/>
                    <a:p>
                      <a:r>
                        <a:rPr lang="fr-FR" sz="1600" dirty="0" smtClean="0"/>
                        <a:t>Avantage</a:t>
                      </a:r>
                      <a:r>
                        <a:rPr lang="fr-FR" sz="1600" baseline="0" dirty="0" smtClean="0"/>
                        <a:t> dans les terrains secs</a:t>
                      </a:r>
                      <a:endParaRPr lang="fr-FR" sz="1600" dirty="0"/>
                    </a:p>
                  </a:txBody>
                  <a:tcPr marL="83838" marR="83838"/>
                </a:tc>
                <a:tc>
                  <a:txBody>
                    <a:bodyPr/>
                    <a:lstStyle/>
                    <a:p>
                      <a:r>
                        <a:rPr lang="fr-FR" sz="1600" dirty="0" smtClean="0"/>
                        <a:t>Avantage en</a:t>
                      </a:r>
                      <a:r>
                        <a:rPr lang="fr-FR" sz="1600" baseline="0" dirty="0" smtClean="0"/>
                        <a:t> ville</a:t>
                      </a:r>
                      <a:endParaRPr lang="fr-FR" sz="1600" dirty="0"/>
                    </a:p>
                  </a:txBody>
                  <a:tcPr marL="83838" marR="83838"/>
                </a:tc>
              </a:tr>
            </a:tbl>
          </a:graphicData>
        </a:graphic>
      </p:graphicFrame>
    </p:spTree>
    <p:extLst>
      <p:ext uri="{BB962C8B-B14F-4D97-AF65-F5344CB8AC3E}">
        <p14:creationId xmlns:p14="http://schemas.microsoft.com/office/powerpoint/2010/main" val="3000812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Equipements </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sz="2400" dirty="0" smtClean="0"/>
              <a:t>Présence d’armes uniquement,</a:t>
            </a:r>
            <a:br>
              <a:rPr lang="fr-FR" sz="2400" dirty="0" smtClean="0"/>
            </a:br>
            <a:r>
              <a:rPr lang="fr-FR" sz="2400" dirty="0" smtClean="0"/>
              <a:t>Absence d’armure et autres équipements.</a:t>
            </a:r>
          </a:p>
          <a:p>
            <a:r>
              <a:rPr lang="fr-FR" sz="2400" dirty="0" smtClean="0"/>
              <a:t>Les armes possèdent des statistiques qui donne des bonus au joueur.</a:t>
            </a:r>
          </a:p>
          <a:p>
            <a:r>
              <a:rPr lang="fr-FR" sz="2400" dirty="0" smtClean="0"/>
              <a:t>Chaque joueur peux manier deux armes au maximum </a:t>
            </a:r>
            <a:br>
              <a:rPr lang="fr-FR" sz="2400" dirty="0" smtClean="0"/>
            </a:br>
            <a:r>
              <a:rPr lang="fr-FR" sz="2400" dirty="0" smtClean="0"/>
              <a:t>(Un bonus à la fois)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533678581"/>
              </p:ext>
            </p:extLst>
          </p:nvPr>
        </p:nvGraphicFramePr>
        <p:xfrm>
          <a:off x="6035036" y="1846263"/>
          <a:ext cx="5662980" cy="2983230"/>
        </p:xfrm>
        <a:graphic>
          <a:graphicData uri="http://schemas.openxmlformats.org/drawingml/2006/table">
            <a:tbl>
              <a:tblPr firstRow="1" bandRow="1">
                <a:tableStyleId>{5C22544A-7EE6-4342-B048-85BDC9FD1C3A}</a:tableStyleId>
              </a:tblPr>
              <a:tblGrid>
                <a:gridCol w="1415745"/>
                <a:gridCol w="1415745"/>
                <a:gridCol w="1415745"/>
                <a:gridCol w="1415745"/>
              </a:tblGrid>
              <a:tr h="666750">
                <a:tc>
                  <a:txBody>
                    <a:bodyPr/>
                    <a:lstStyle/>
                    <a:p>
                      <a:r>
                        <a:rPr lang="fr-FR" sz="1600" dirty="0" smtClean="0"/>
                        <a:t>Catégories</a:t>
                      </a:r>
                      <a:endParaRPr lang="fr-FR" sz="1600" dirty="0"/>
                    </a:p>
                  </a:txBody>
                  <a:tcPr marL="83838" marR="83838"/>
                </a:tc>
                <a:tc>
                  <a:txBody>
                    <a:bodyPr/>
                    <a:lstStyle/>
                    <a:p>
                      <a:r>
                        <a:rPr lang="fr-FR" sz="1600" dirty="0" smtClean="0"/>
                        <a:t>Physique</a:t>
                      </a:r>
                      <a:endParaRPr lang="fr-FR" sz="1600" dirty="0"/>
                    </a:p>
                  </a:txBody>
                  <a:tcPr marL="83838" marR="83838"/>
                </a:tc>
                <a:tc>
                  <a:txBody>
                    <a:bodyPr/>
                    <a:lstStyle/>
                    <a:p>
                      <a:r>
                        <a:rPr lang="fr-FR" sz="1600" dirty="0" smtClean="0"/>
                        <a:t>Sort (Magique)</a:t>
                      </a:r>
                    </a:p>
                  </a:txBody>
                  <a:tcPr marL="83838" marR="83838"/>
                </a:tc>
                <a:tc>
                  <a:txBody>
                    <a:bodyPr/>
                    <a:lstStyle/>
                    <a:p>
                      <a:r>
                        <a:rPr lang="fr-FR" sz="1600" dirty="0" smtClean="0"/>
                        <a:t>Action</a:t>
                      </a:r>
                      <a:endParaRPr lang="fr-FR" sz="1600" dirty="0"/>
                    </a:p>
                  </a:txBody>
                  <a:tcPr marL="83838" marR="83838"/>
                </a:tc>
              </a:tr>
              <a:tr h="370840">
                <a:tc>
                  <a:txBody>
                    <a:bodyPr/>
                    <a:lstStyle/>
                    <a:p>
                      <a:r>
                        <a:rPr lang="fr-FR" sz="1600" dirty="0" smtClean="0"/>
                        <a:t>Combattant</a:t>
                      </a:r>
                      <a:br>
                        <a:rPr lang="fr-FR" sz="1600" dirty="0" smtClean="0"/>
                      </a:br>
                      <a:r>
                        <a:rPr lang="fr-FR" sz="1600" dirty="0" err="1" smtClean="0"/>
                        <a:t>CàC</a:t>
                      </a:r>
                      <a:endParaRPr lang="fr-FR" sz="1600" dirty="0"/>
                    </a:p>
                  </a:txBody>
                  <a:tcPr marL="83838" marR="83838"/>
                </a:tc>
                <a:tc>
                  <a:txBody>
                    <a:bodyPr/>
                    <a:lstStyle/>
                    <a:p>
                      <a:r>
                        <a:rPr lang="fr-FR" sz="1600" dirty="0" smtClean="0"/>
                        <a:t>Epée Légère</a:t>
                      </a:r>
                      <a:br>
                        <a:rPr lang="fr-FR" sz="1600" dirty="0" smtClean="0"/>
                      </a:br>
                      <a:r>
                        <a:rPr lang="fr-FR" sz="1600" dirty="0" smtClean="0"/>
                        <a:t>Hache</a:t>
                      </a:r>
                      <a:endParaRPr lang="fr-FR" sz="1600" dirty="0"/>
                    </a:p>
                  </a:txBody>
                  <a:tcPr marL="83838" marR="83838"/>
                </a:tc>
                <a:tc>
                  <a:txBody>
                    <a:bodyPr/>
                    <a:lstStyle/>
                    <a:p>
                      <a:r>
                        <a:rPr lang="fr-FR" sz="1600" dirty="0" smtClean="0"/>
                        <a:t>Feu</a:t>
                      </a:r>
                      <a:r>
                        <a:rPr lang="fr-FR" sz="1600" baseline="0" dirty="0" smtClean="0"/>
                        <a:t> </a:t>
                      </a:r>
                      <a:endParaRPr lang="fr-FR" sz="1600" dirty="0"/>
                    </a:p>
                  </a:txBody>
                  <a:tcPr marL="83838" marR="83838"/>
                </a:tc>
                <a:tc>
                  <a:txBody>
                    <a:bodyPr/>
                    <a:lstStyle/>
                    <a:p>
                      <a:r>
                        <a:rPr lang="fr-FR" sz="1600" dirty="0" smtClean="0"/>
                        <a:t>Enchainement</a:t>
                      </a:r>
                      <a:endParaRPr lang="fr-FR" sz="1600" dirty="0"/>
                    </a:p>
                  </a:txBody>
                  <a:tcPr marL="83838" marR="83838"/>
                </a:tc>
              </a:tr>
              <a:tr h="370840">
                <a:tc>
                  <a:txBody>
                    <a:bodyPr/>
                    <a:lstStyle/>
                    <a:p>
                      <a:r>
                        <a:rPr lang="fr-FR" sz="1600" dirty="0" smtClean="0"/>
                        <a:t>Défenseur</a:t>
                      </a:r>
                      <a:br>
                        <a:rPr lang="fr-FR" sz="1600" dirty="0" smtClean="0"/>
                      </a:br>
                      <a:r>
                        <a:rPr lang="fr-FR" sz="1600" dirty="0" err="1" smtClean="0"/>
                        <a:t>Càc</a:t>
                      </a:r>
                      <a:endParaRPr lang="fr-FR" sz="1600" dirty="0"/>
                    </a:p>
                  </a:txBody>
                  <a:tcPr marL="83838" marR="83838"/>
                </a:tc>
                <a:tc>
                  <a:txBody>
                    <a:bodyPr/>
                    <a:lstStyle/>
                    <a:p>
                      <a:r>
                        <a:rPr lang="fr-FR" sz="1600" dirty="0" smtClean="0"/>
                        <a:t>Epée Lourde</a:t>
                      </a:r>
                      <a:br>
                        <a:rPr lang="fr-FR" sz="1600" dirty="0" smtClean="0"/>
                      </a:br>
                      <a:r>
                        <a:rPr lang="fr-FR" sz="1600" dirty="0" smtClean="0"/>
                        <a:t>Bouclier</a:t>
                      </a:r>
                      <a:endParaRPr lang="fr-FR" sz="1600" dirty="0"/>
                    </a:p>
                  </a:txBody>
                  <a:tcPr marL="83838" marR="83838"/>
                </a:tc>
                <a:tc>
                  <a:txBody>
                    <a:bodyPr/>
                    <a:lstStyle/>
                    <a:p>
                      <a:r>
                        <a:rPr lang="fr-FR" sz="1600" dirty="0" smtClean="0"/>
                        <a:t>Gel</a:t>
                      </a:r>
                      <a:endParaRPr lang="fr-FR" sz="1600" dirty="0"/>
                    </a:p>
                  </a:txBody>
                  <a:tcPr marL="83838" marR="83838"/>
                </a:tc>
                <a:tc>
                  <a:txBody>
                    <a:bodyPr/>
                    <a:lstStyle/>
                    <a:p>
                      <a:r>
                        <a:rPr lang="fr-FR" sz="1600" dirty="0" smtClean="0"/>
                        <a:t>Blocus</a:t>
                      </a:r>
                      <a:endParaRPr lang="fr-FR" sz="1600" dirty="0"/>
                    </a:p>
                  </a:txBody>
                  <a:tcPr marL="83838" marR="83838"/>
                </a:tc>
              </a:tr>
              <a:tr h="370840">
                <a:tc>
                  <a:txBody>
                    <a:bodyPr/>
                    <a:lstStyle/>
                    <a:p>
                      <a:r>
                        <a:rPr lang="fr-FR" sz="1600" dirty="0" smtClean="0"/>
                        <a:t>Combattant</a:t>
                      </a:r>
                      <a:br>
                        <a:rPr lang="fr-FR" sz="1600" dirty="0" smtClean="0"/>
                      </a:br>
                      <a:r>
                        <a:rPr lang="fr-FR" sz="1600" dirty="0" smtClean="0"/>
                        <a:t>distance</a:t>
                      </a:r>
                      <a:endParaRPr lang="fr-FR" sz="1600" dirty="0"/>
                    </a:p>
                  </a:txBody>
                  <a:tcPr marL="83838" marR="83838"/>
                </a:tc>
                <a:tc>
                  <a:txBody>
                    <a:bodyPr/>
                    <a:lstStyle/>
                    <a:p>
                      <a:r>
                        <a:rPr lang="fr-FR" sz="1600" dirty="0" smtClean="0"/>
                        <a:t>Arc</a:t>
                      </a:r>
                      <a:br>
                        <a:rPr lang="fr-FR" sz="1600" dirty="0" smtClean="0"/>
                      </a:br>
                      <a:r>
                        <a:rPr lang="fr-FR" sz="1600" dirty="0" smtClean="0"/>
                        <a:t>Piège</a:t>
                      </a:r>
                      <a:endParaRPr lang="fr-FR" sz="1600" dirty="0"/>
                    </a:p>
                  </a:txBody>
                  <a:tcPr marL="83838" marR="83838"/>
                </a:tc>
                <a:tc>
                  <a:txBody>
                    <a:bodyPr/>
                    <a:lstStyle/>
                    <a:p>
                      <a:r>
                        <a:rPr lang="fr-FR" sz="1600" dirty="0" smtClean="0"/>
                        <a:t>Poison</a:t>
                      </a:r>
                      <a:endParaRPr lang="fr-FR" sz="1600" dirty="0"/>
                    </a:p>
                  </a:txBody>
                  <a:tcPr marL="83838" marR="83838"/>
                </a:tc>
                <a:tc>
                  <a:txBody>
                    <a:bodyPr/>
                    <a:lstStyle/>
                    <a:p>
                      <a:r>
                        <a:rPr lang="fr-FR" sz="1600" dirty="0" smtClean="0"/>
                        <a:t>Pluie de coups</a:t>
                      </a:r>
                      <a:endParaRPr lang="fr-FR" sz="1600" dirty="0"/>
                    </a:p>
                  </a:txBody>
                  <a:tcPr marL="83838" marR="83838"/>
                </a:tc>
              </a:tr>
              <a:tr h="370840">
                <a:tc>
                  <a:txBody>
                    <a:bodyPr/>
                    <a:lstStyle/>
                    <a:p>
                      <a:r>
                        <a:rPr lang="fr-FR" sz="1600" dirty="0" smtClean="0"/>
                        <a:t>Défenseur </a:t>
                      </a:r>
                      <a:br>
                        <a:rPr lang="fr-FR" sz="1600" dirty="0" smtClean="0"/>
                      </a:br>
                      <a:r>
                        <a:rPr lang="fr-FR" sz="1600" dirty="0" smtClean="0"/>
                        <a:t>distance</a:t>
                      </a:r>
                      <a:endParaRPr lang="fr-FR" sz="1600" dirty="0"/>
                    </a:p>
                  </a:txBody>
                  <a:tcPr marL="83838" marR="83838"/>
                </a:tc>
                <a:tc>
                  <a:txBody>
                    <a:bodyPr/>
                    <a:lstStyle/>
                    <a:p>
                      <a:r>
                        <a:rPr lang="fr-FR" sz="1600" dirty="0" smtClean="0"/>
                        <a:t>Piège</a:t>
                      </a:r>
                      <a:br>
                        <a:rPr lang="fr-FR" sz="1600" dirty="0" smtClean="0"/>
                      </a:br>
                      <a:r>
                        <a:rPr lang="fr-FR" sz="1600" dirty="0" smtClean="0"/>
                        <a:t>Bombe</a:t>
                      </a:r>
                      <a:endParaRPr lang="fr-FR" sz="1600" dirty="0"/>
                    </a:p>
                  </a:txBody>
                  <a:tcPr marL="83838" marR="83838"/>
                </a:tc>
                <a:tc>
                  <a:txBody>
                    <a:bodyPr/>
                    <a:lstStyle/>
                    <a:p>
                      <a:r>
                        <a:rPr lang="fr-FR" sz="1600" dirty="0" smtClean="0"/>
                        <a:t>Electrique</a:t>
                      </a:r>
                      <a:endParaRPr lang="fr-FR" sz="1600" dirty="0"/>
                    </a:p>
                  </a:txBody>
                  <a:tcPr marL="83838" marR="83838"/>
                </a:tc>
                <a:tc>
                  <a:txBody>
                    <a:bodyPr/>
                    <a:lstStyle/>
                    <a:p>
                      <a:r>
                        <a:rPr lang="fr-FR" sz="1600" dirty="0" smtClean="0"/>
                        <a:t>Avancée</a:t>
                      </a:r>
                      <a:r>
                        <a:rPr lang="fr-FR" sz="1600" baseline="0" dirty="0" smtClean="0"/>
                        <a:t> Tactique</a:t>
                      </a:r>
                      <a:endParaRPr lang="fr-FR" sz="1600" dirty="0"/>
                    </a:p>
                  </a:txBody>
                  <a:tcPr marL="83838" marR="83838"/>
                </a:tc>
              </a:tr>
            </a:tbl>
          </a:graphicData>
        </a:graphic>
      </p:graphicFrame>
    </p:spTree>
    <p:extLst>
      <p:ext uri="{BB962C8B-B14F-4D97-AF65-F5344CB8AC3E}">
        <p14:creationId xmlns:p14="http://schemas.microsoft.com/office/powerpoint/2010/main" val="208732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Progression</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La progression dans le jeu se fera grâce a des objets, des </a:t>
            </a:r>
            <a:r>
              <a:rPr lang="fr-FR" dirty="0" err="1" smtClean="0"/>
              <a:t>DeadScrolls</a:t>
            </a:r>
            <a:r>
              <a:rPr lang="fr-FR" dirty="0" smtClean="0"/>
              <a:t>.</a:t>
            </a:r>
            <a:br>
              <a:rPr lang="fr-FR" dirty="0" smtClean="0"/>
            </a:br>
            <a:r>
              <a:rPr lang="fr-FR" dirty="0" smtClean="0"/>
              <a:t>Ces </a:t>
            </a:r>
            <a:r>
              <a:rPr lang="fr-FR" dirty="0" err="1" smtClean="0"/>
              <a:t>DeadScrolls</a:t>
            </a:r>
            <a:r>
              <a:rPr lang="fr-FR" dirty="0" smtClean="0"/>
              <a:t> sont d’anciens parchemins, qui contiennent des écrits magiques.</a:t>
            </a:r>
            <a:br>
              <a:rPr lang="fr-FR" dirty="0" smtClean="0"/>
            </a:br>
            <a:r>
              <a:rPr lang="fr-FR" dirty="0" smtClean="0"/>
              <a:t/>
            </a:r>
            <a:br>
              <a:rPr lang="fr-FR" dirty="0" smtClean="0"/>
            </a:br>
            <a:r>
              <a:rPr lang="fr-FR" dirty="0" smtClean="0"/>
              <a:t>Un lecteur doit « se sacrifier » pour que le reste du groupe puisse progresser, cependant, il gagne tout de même un bonus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1753045922"/>
              </p:ext>
            </p:extLst>
          </p:nvPr>
        </p:nvGraphicFramePr>
        <p:xfrm>
          <a:off x="6035036" y="1846263"/>
          <a:ext cx="5662980" cy="1483360"/>
        </p:xfrm>
        <a:graphic>
          <a:graphicData uri="http://schemas.openxmlformats.org/drawingml/2006/table">
            <a:tbl>
              <a:tblPr firstRow="1" bandRow="1">
                <a:tableStyleId>{5C22544A-7EE6-4342-B048-85BDC9FD1C3A}</a:tableStyleId>
              </a:tblPr>
              <a:tblGrid>
                <a:gridCol w="2831490"/>
                <a:gridCol w="2831490"/>
              </a:tblGrid>
              <a:tr h="370840">
                <a:tc>
                  <a:txBody>
                    <a:bodyPr/>
                    <a:lstStyle/>
                    <a:p>
                      <a:r>
                        <a:rPr lang="fr-FR" dirty="0" smtClean="0"/>
                        <a:t>Effets sur le lecteur</a:t>
                      </a:r>
                      <a:endParaRPr lang="fr-FR" dirty="0"/>
                    </a:p>
                  </a:txBody>
                  <a:tcPr marL="83838" marR="83838"/>
                </a:tc>
                <a:tc>
                  <a:txBody>
                    <a:bodyPr/>
                    <a:lstStyle/>
                    <a:p>
                      <a:r>
                        <a:rPr lang="fr-FR" dirty="0" smtClean="0"/>
                        <a:t>Effets sur l’audience</a:t>
                      </a:r>
                      <a:endParaRPr lang="fr-FR" dirty="0"/>
                    </a:p>
                  </a:txBody>
                  <a:tcPr marL="83838" marR="83838"/>
                </a:tc>
              </a:tr>
              <a:tr h="370840">
                <a:tc>
                  <a:txBody>
                    <a:bodyPr/>
                    <a:lstStyle/>
                    <a:p>
                      <a:r>
                        <a:rPr lang="fr-FR" dirty="0" smtClean="0"/>
                        <a:t>+ 2 compétences</a:t>
                      </a:r>
                      <a:endParaRPr lang="fr-FR" dirty="0"/>
                    </a:p>
                  </a:txBody>
                  <a:tcPr marL="83838" marR="83838"/>
                </a:tc>
                <a:tc>
                  <a:txBody>
                    <a:bodyPr/>
                    <a:lstStyle/>
                    <a:p>
                      <a:r>
                        <a:rPr lang="fr-FR" dirty="0" smtClean="0"/>
                        <a:t>+ 2 points de statistiques</a:t>
                      </a:r>
                      <a:endParaRPr lang="fr-FR" dirty="0"/>
                    </a:p>
                  </a:txBody>
                  <a:tcPr marL="83838" marR="83838"/>
                </a:tc>
              </a:tr>
              <a:tr h="370840">
                <a:tc>
                  <a:txBody>
                    <a:bodyPr/>
                    <a:lstStyle/>
                    <a:p>
                      <a:r>
                        <a:rPr lang="fr-FR" dirty="0" smtClean="0"/>
                        <a:t>+ 1 amélioration de classe</a:t>
                      </a:r>
                      <a:endParaRPr lang="fr-FR" dirty="0"/>
                    </a:p>
                  </a:txBody>
                  <a:tcPr marL="83838" marR="83838"/>
                </a:tc>
                <a:tc>
                  <a:txBody>
                    <a:bodyPr/>
                    <a:lstStyle/>
                    <a:p>
                      <a:r>
                        <a:rPr lang="fr-FR" dirty="0" smtClean="0"/>
                        <a:t>+ 2</a:t>
                      </a:r>
                      <a:r>
                        <a:rPr lang="fr-FR" baseline="0" dirty="0" smtClean="0"/>
                        <a:t> points de compétences</a:t>
                      </a:r>
                      <a:endParaRPr lang="fr-FR" dirty="0"/>
                    </a:p>
                  </a:txBody>
                  <a:tcPr marL="83838" marR="83838"/>
                </a:tc>
              </a:tr>
              <a:tr h="370840">
                <a:tc>
                  <a:txBody>
                    <a:bodyPr/>
                    <a:lstStyle/>
                    <a:p>
                      <a:r>
                        <a:rPr lang="fr-FR" dirty="0" smtClean="0"/>
                        <a:t>-</a:t>
                      </a:r>
                      <a:r>
                        <a:rPr lang="fr-FR" baseline="0" dirty="0" smtClean="0"/>
                        <a:t> 1 point de handicap</a:t>
                      </a:r>
                      <a:endParaRPr lang="fr-FR" dirty="0"/>
                    </a:p>
                  </a:txBody>
                  <a:tcPr marL="83838" marR="83838"/>
                </a:tc>
                <a:tc>
                  <a:txBody>
                    <a:bodyPr/>
                    <a:lstStyle/>
                    <a:p>
                      <a:r>
                        <a:rPr lang="fr-FR" dirty="0" smtClean="0"/>
                        <a:t>+ 1 compétence</a:t>
                      </a:r>
                      <a:endParaRPr lang="fr-FR" dirty="0"/>
                    </a:p>
                  </a:txBody>
                  <a:tcPr marL="83838" marR="83838"/>
                </a:tc>
              </a:tr>
            </a:tbl>
          </a:graphicData>
        </a:graphic>
      </p:graphicFrame>
    </p:spTree>
    <p:extLst>
      <p:ext uri="{BB962C8B-B14F-4D97-AF65-F5344CB8AC3E}">
        <p14:creationId xmlns:p14="http://schemas.microsoft.com/office/powerpoint/2010/main" val="424242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Xendera</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Autrefois </a:t>
            </a:r>
            <a:r>
              <a:rPr lang="fr-FR" dirty="0"/>
              <a:t>appelé Paradis par les </a:t>
            </a:r>
            <a:r>
              <a:rPr lang="fr-FR" dirty="0" smtClean="0"/>
              <a:t>vivants, ce monde correspond maintenant a l’enfer.</a:t>
            </a:r>
          </a:p>
          <a:p>
            <a:r>
              <a:rPr lang="fr-FR" dirty="0" smtClean="0"/>
              <a:t>Ce monde est peuple de Damnes, d’ancien humains morts. Ces derniers formes une nouvelle civilisation, immortels, et stériles, la population ne grandit qu’a la mort d’un humain.</a:t>
            </a:r>
          </a:p>
          <a:p>
            <a:r>
              <a:rPr lang="fr-FR" dirty="0" smtClean="0"/>
              <a:t>Malgré de nombreuses expéditions et des explorations continues, ce monde n’a pas encore de fin.</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4124054532"/>
              </p:ext>
            </p:extLst>
          </p:nvPr>
        </p:nvGraphicFramePr>
        <p:xfrm>
          <a:off x="6035038" y="1846263"/>
          <a:ext cx="3655716" cy="1844588"/>
        </p:xfrm>
        <a:graphic>
          <a:graphicData uri="http://schemas.openxmlformats.org/drawingml/2006/table">
            <a:tbl>
              <a:tblPr firstRow="1" bandRow="1">
                <a:tableStyleId>{5C22544A-7EE6-4342-B048-85BDC9FD1C3A}</a:tableStyleId>
              </a:tblPr>
              <a:tblGrid>
                <a:gridCol w="1827858"/>
                <a:gridCol w="1827858"/>
              </a:tblGrid>
              <a:tr h="361228">
                <a:tc>
                  <a:txBody>
                    <a:bodyPr/>
                    <a:lstStyle/>
                    <a:p>
                      <a:r>
                        <a:rPr lang="fr-FR" sz="1600" dirty="0" smtClean="0"/>
                        <a:t>Grandes Villes</a:t>
                      </a:r>
                      <a:endParaRPr lang="fr-FR" sz="1600" dirty="0"/>
                    </a:p>
                  </a:txBody>
                  <a:tcPr marL="83838" marR="83838"/>
                </a:tc>
                <a:tc>
                  <a:txBody>
                    <a:bodyPr/>
                    <a:lstStyle/>
                    <a:p>
                      <a:endParaRPr lang="fr-FR" sz="1600" dirty="0"/>
                    </a:p>
                  </a:txBody>
                  <a:tcPr marL="83838" marR="83838">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err="1" smtClean="0">
                          <a:solidFill>
                            <a:schemeClr val="dk1"/>
                          </a:solidFill>
                          <a:effectLst/>
                          <a:latin typeface="+mn-lt"/>
                          <a:ea typeface="+mn-ea"/>
                          <a:cs typeface="+mn-cs"/>
                        </a:rPr>
                        <a:t>Klaéros</a:t>
                      </a:r>
                      <a:endParaRPr lang="fr-FR" sz="1600" dirty="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Capitale</a:t>
                      </a:r>
                      <a:endParaRPr lang="fr-FR" sz="1600" dirty="0"/>
                    </a:p>
                  </a:txBody>
                  <a:tcPr marL="83838" marR="83838"/>
                </a:tc>
              </a:tr>
              <a:tr h="370840">
                <a:tc>
                  <a:txBody>
                    <a:bodyPr/>
                    <a:lstStyle/>
                    <a:p>
                      <a:r>
                        <a:rPr lang="fr-FR" sz="1600" dirty="0" err="1" smtClean="0"/>
                        <a:t>Dig’rbarn</a:t>
                      </a:r>
                      <a:endParaRPr lang="fr-FR" sz="1600" dirty="0"/>
                    </a:p>
                  </a:txBody>
                  <a:tcPr marL="83838" marR="83838"/>
                </a:tc>
                <a:tc>
                  <a:txBody>
                    <a:bodyPr/>
                    <a:lstStyle/>
                    <a:p>
                      <a:r>
                        <a:rPr lang="fr-FR" sz="1600" dirty="0" smtClean="0"/>
                        <a:t>Ville </a:t>
                      </a:r>
                      <a:r>
                        <a:rPr lang="fr-FR" sz="1600" dirty="0" err="1" smtClean="0"/>
                        <a:t>Kirm</a:t>
                      </a:r>
                      <a:endParaRPr lang="fr-FR" sz="1600" dirty="0"/>
                    </a:p>
                  </a:txBody>
                  <a:tcPr marL="83838" marR="83838"/>
                </a:tc>
              </a:tr>
              <a:tr h="370840">
                <a:tc>
                  <a:txBody>
                    <a:bodyPr/>
                    <a:lstStyle/>
                    <a:p>
                      <a:r>
                        <a:rPr lang="fr-FR" sz="1600" b="0" dirty="0" err="1" smtClean="0"/>
                        <a:t>Brenblom</a:t>
                      </a:r>
                      <a:endParaRPr lang="fr-FR" sz="1600" b="0" dirty="0" smtClean="0"/>
                    </a:p>
                  </a:txBody>
                  <a:tcPr marL="83838" marR="83838"/>
                </a:tc>
                <a:tc>
                  <a:txBody>
                    <a:bodyPr/>
                    <a:lstStyle/>
                    <a:p>
                      <a:r>
                        <a:rPr lang="fr-FR" sz="1600" b="0" dirty="0" smtClean="0"/>
                        <a:t>Escarpement</a:t>
                      </a:r>
                      <a:r>
                        <a:rPr lang="fr-FR" sz="1600" b="0" baseline="0" dirty="0" smtClean="0"/>
                        <a:t> </a:t>
                      </a:r>
                      <a:r>
                        <a:rPr lang="fr-FR" sz="1600" dirty="0" err="1" smtClean="0"/>
                        <a:t>Norne</a:t>
                      </a:r>
                      <a:endParaRPr lang="fr-FR" sz="1600" b="0" dirty="0" smtClean="0"/>
                    </a:p>
                  </a:txBody>
                  <a:tcPr marL="83838" marR="83838"/>
                </a:tc>
              </a:tr>
              <a:tr h="370840">
                <a:tc>
                  <a:txBody>
                    <a:bodyPr/>
                    <a:lstStyle/>
                    <a:p>
                      <a:r>
                        <a:rPr lang="fr-FR" dirty="0" err="1" smtClean="0"/>
                        <a:t>Kolgador</a:t>
                      </a:r>
                      <a:endParaRPr lang="fr-FR" dirty="0"/>
                    </a:p>
                  </a:txBody>
                  <a:tcPr marL="83838" marR="83838"/>
                </a:tc>
                <a:tc>
                  <a:txBody>
                    <a:bodyPr/>
                    <a:lstStyle/>
                    <a:p>
                      <a:r>
                        <a:rPr lang="fr-FR" sz="1600" dirty="0" smtClean="0"/>
                        <a:t>Repaire Elfe</a:t>
                      </a:r>
                      <a:endParaRPr lang="fr-FR" sz="1600" dirty="0"/>
                    </a:p>
                  </a:txBody>
                  <a:tcPr marL="83838" marR="83838"/>
                </a:tc>
              </a:tr>
            </a:tbl>
          </a:graphicData>
        </a:graphic>
      </p:graphicFrame>
    </p:spTree>
    <p:extLst>
      <p:ext uri="{BB962C8B-B14F-4D97-AF65-F5344CB8AC3E}">
        <p14:creationId xmlns:p14="http://schemas.microsoft.com/office/powerpoint/2010/main" val="1828129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2">
  <a:themeElements>
    <a:clrScheme name="Mailles">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é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ailles">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Thème2" id="{82490931-56CF-4B24-AA10-6437BB0E688F}" vid="{65D1A7A1-8B8C-4B7E-A872-80BF4B83BEA8}"/>
    </a:ext>
  </a:extLst>
</a:theme>
</file>

<file path=ppt/theme/theme2.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Thème2</Template>
  <TotalTime>974</TotalTime>
  <Words>840</Words>
  <Application>Microsoft Office PowerPoint</Application>
  <PresentationFormat>Grand écran</PresentationFormat>
  <Paragraphs>207</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18</vt:i4>
      </vt:variant>
    </vt:vector>
  </HeadingPairs>
  <TitlesOfParts>
    <vt:vector size="24" baseType="lpstr">
      <vt:lpstr>Arial</vt:lpstr>
      <vt:lpstr>Calibri</vt:lpstr>
      <vt:lpstr>Calibri Light</vt:lpstr>
      <vt:lpstr>Tw Cen MT</vt:lpstr>
      <vt:lpstr>Thème2</vt:lpstr>
      <vt:lpstr>Rétrospective</vt:lpstr>
      <vt:lpstr>Realm of the Deads</vt:lpstr>
      <vt:lpstr>Statistiques</vt:lpstr>
      <vt:lpstr>Compétences</vt:lpstr>
      <vt:lpstr>Handicaps</vt:lpstr>
      <vt:lpstr>Classes</vt:lpstr>
      <vt:lpstr>Eléments</vt:lpstr>
      <vt:lpstr>Equipements </vt:lpstr>
      <vt:lpstr>Progression</vt:lpstr>
      <vt:lpstr>Xendera</vt:lpstr>
      <vt:lpstr>Peuples Alliés</vt:lpstr>
      <vt:lpstr>Peuples Neutres</vt:lpstr>
      <vt:lpstr>Peuples Ennemis</vt:lpstr>
      <vt:lpstr>Peuples Monstres</vt:lpstr>
      <vt:lpstr>Tests de compétences</vt:lpstr>
      <vt:lpstr>Mouvements</vt:lpstr>
      <vt:lpstr>Attaques</vt:lpstr>
      <vt:lpstr>Défenses</vt:lpstr>
      <vt:lpstr>Dégâts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CARREZ</dc:creator>
  <cp:lastModifiedBy>Nicolas CARREZ</cp:lastModifiedBy>
  <cp:revision>162</cp:revision>
  <dcterms:created xsi:type="dcterms:W3CDTF">2018-05-22T20:01:37Z</dcterms:created>
  <dcterms:modified xsi:type="dcterms:W3CDTF">2018-07-06T22:00:41Z</dcterms:modified>
</cp:coreProperties>
</file>