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57" r:id="rId3"/>
    <p:sldId id="259" r:id="rId4"/>
    <p:sldId id="260" r:id="rId5"/>
    <p:sldId id="261" r:id="rId6"/>
    <p:sldId id="282" r:id="rId7"/>
    <p:sldId id="283" r:id="rId8"/>
    <p:sldId id="284" r:id="rId9"/>
    <p:sldId id="285" r:id="rId10"/>
    <p:sldId id="262" r:id="rId11"/>
    <p:sldId id="263" r:id="rId12"/>
    <p:sldId id="264" r:id="rId13"/>
    <p:sldId id="286" r:id="rId14"/>
    <p:sldId id="287" r:id="rId15"/>
    <p:sldId id="288" r:id="rId16"/>
    <p:sldId id="291" r:id="rId17"/>
    <p:sldId id="290" r:id="rId18"/>
    <p:sldId id="292" r:id="rId19"/>
    <p:sldId id="293" r:id="rId20"/>
    <p:sldId id="302" r:id="rId21"/>
    <p:sldId id="296" r:id="rId22"/>
    <p:sldId id="298" r:id="rId23"/>
    <p:sldId id="301" r:id="rId24"/>
    <p:sldId id="30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jc Cekuta" initials="NC" lastIdx="1" clrIdx="0">
    <p:extLst>
      <p:ext uri="{19B8F6BF-5375-455C-9EA6-DF929625EA0E}">
        <p15:presenceInfo xmlns:p15="http://schemas.microsoft.com/office/powerpoint/2012/main" userId="f5df40aeb135ef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F509"/>
    <a:srgbClr val="7030A0"/>
    <a:srgbClr val="5D70EC"/>
    <a:srgbClr val="9D8CD3"/>
    <a:srgbClr val="0E30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4660"/>
  </p:normalViewPr>
  <p:slideViewPr>
    <p:cSldViewPr snapToGrid="0">
      <p:cViewPr varScale="1">
        <p:scale>
          <a:sx n="108" d="100"/>
          <a:sy n="108"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2C70B-32FC-46C4-8C6D-0A2D71E58FDE}"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sl-SI"/>
        </a:p>
      </dgm:t>
    </dgm:pt>
    <dgm:pt modelId="{B3D02F0D-3EC0-4A3D-A7FA-827A08A12AC3}">
      <dgm:prSet phldrT="[Text]"/>
      <dgm:spPr/>
      <dgm:t>
        <a:bodyPr/>
        <a:lstStyle/>
        <a:p>
          <a:r>
            <a:rPr lang="sl-SI" dirty="0"/>
            <a:t>Načrtovanje</a:t>
          </a:r>
        </a:p>
      </dgm:t>
    </dgm:pt>
    <dgm:pt modelId="{F167D66C-53B3-456A-8DD6-07BB5F222E97}" type="parTrans" cxnId="{12AE24B0-AEB1-4769-A28D-EC460707B113}">
      <dgm:prSet/>
      <dgm:spPr/>
      <dgm:t>
        <a:bodyPr/>
        <a:lstStyle/>
        <a:p>
          <a:endParaRPr lang="sl-SI"/>
        </a:p>
      </dgm:t>
    </dgm:pt>
    <dgm:pt modelId="{0C56EFBE-F766-4D65-AB0E-38918C9ADBFC}" type="sibTrans" cxnId="{12AE24B0-AEB1-4769-A28D-EC460707B113}">
      <dgm:prSet/>
      <dgm:spPr>
        <a:ln>
          <a:solidFill>
            <a:schemeClr val="tx1"/>
          </a:solidFill>
        </a:ln>
      </dgm:spPr>
      <dgm:t>
        <a:bodyPr/>
        <a:lstStyle/>
        <a:p>
          <a:endParaRPr lang="sl-SI"/>
        </a:p>
      </dgm:t>
    </dgm:pt>
    <dgm:pt modelId="{B05C3464-3375-4F68-A971-A490ED2F3C81}">
      <dgm:prSet phldrT="[Text]"/>
      <dgm:spPr>
        <a:solidFill>
          <a:srgbClr val="9D8CD3"/>
        </a:solidFill>
      </dgm:spPr>
      <dgm:t>
        <a:bodyPr/>
        <a:lstStyle/>
        <a:p>
          <a:r>
            <a:rPr lang="sl-SI" dirty="0"/>
            <a:t>Predprodukcija</a:t>
          </a:r>
        </a:p>
      </dgm:t>
    </dgm:pt>
    <dgm:pt modelId="{27FBC86C-997B-4674-BD6D-B2BECE31493A}" type="parTrans" cxnId="{977F7F8F-4D0D-4655-8255-FDAC4C55A299}">
      <dgm:prSet/>
      <dgm:spPr/>
      <dgm:t>
        <a:bodyPr/>
        <a:lstStyle/>
        <a:p>
          <a:endParaRPr lang="sl-SI"/>
        </a:p>
      </dgm:t>
    </dgm:pt>
    <dgm:pt modelId="{7F95C904-5A37-4038-8374-E3752C5C9314}" type="sibTrans" cxnId="{977F7F8F-4D0D-4655-8255-FDAC4C55A299}">
      <dgm:prSet/>
      <dgm:spPr>
        <a:solidFill>
          <a:srgbClr val="9D8CD3"/>
        </a:solidFill>
        <a:ln>
          <a:solidFill>
            <a:schemeClr val="tx1"/>
          </a:solidFill>
        </a:ln>
      </dgm:spPr>
      <dgm:t>
        <a:bodyPr/>
        <a:lstStyle/>
        <a:p>
          <a:endParaRPr lang="sl-SI"/>
        </a:p>
      </dgm:t>
    </dgm:pt>
    <dgm:pt modelId="{2FF7FEA2-841B-4DD7-96BF-86DC6603E435}">
      <dgm:prSet phldrT="[Text]"/>
      <dgm:spPr>
        <a:solidFill>
          <a:srgbClr val="5D70EC"/>
        </a:solidFill>
      </dgm:spPr>
      <dgm:t>
        <a:bodyPr/>
        <a:lstStyle/>
        <a:p>
          <a:r>
            <a:rPr lang="sl-SI" dirty="0"/>
            <a:t>Produkcija</a:t>
          </a:r>
        </a:p>
      </dgm:t>
    </dgm:pt>
    <dgm:pt modelId="{A98ED4C9-427F-4070-A3BA-0E49560B1FAA}" type="parTrans" cxnId="{8AE0067E-C176-4CE1-953F-2C61E11A8ECB}">
      <dgm:prSet/>
      <dgm:spPr/>
      <dgm:t>
        <a:bodyPr/>
        <a:lstStyle/>
        <a:p>
          <a:endParaRPr lang="sl-SI"/>
        </a:p>
      </dgm:t>
    </dgm:pt>
    <dgm:pt modelId="{146B199B-C064-43CC-9BE5-50D76C23278F}" type="sibTrans" cxnId="{8AE0067E-C176-4CE1-953F-2C61E11A8ECB}">
      <dgm:prSet/>
      <dgm:spPr>
        <a:solidFill>
          <a:srgbClr val="5D70EC"/>
        </a:solidFill>
        <a:ln>
          <a:solidFill>
            <a:schemeClr val="tx1"/>
          </a:solidFill>
        </a:ln>
      </dgm:spPr>
      <dgm:t>
        <a:bodyPr/>
        <a:lstStyle/>
        <a:p>
          <a:endParaRPr lang="sl-SI"/>
        </a:p>
      </dgm:t>
    </dgm:pt>
    <dgm:pt modelId="{0097B7DB-8CC6-4E3A-8A2F-757E80C90BA7}">
      <dgm:prSet phldrT="[Text]"/>
      <dgm:spPr>
        <a:solidFill>
          <a:srgbClr val="7030A0"/>
        </a:solidFill>
      </dgm:spPr>
      <dgm:t>
        <a:bodyPr/>
        <a:lstStyle/>
        <a:p>
          <a:r>
            <a:rPr lang="sl-SI" b="0" dirty="0"/>
            <a:t>Testiranje</a:t>
          </a:r>
        </a:p>
      </dgm:t>
    </dgm:pt>
    <dgm:pt modelId="{157A507F-2986-4CCD-A0FB-0BD4138289BA}" type="parTrans" cxnId="{7D59EEE9-B516-4F64-8112-31601CA886BC}">
      <dgm:prSet/>
      <dgm:spPr/>
      <dgm:t>
        <a:bodyPr/>
        <a:lstStyle/>
        <a:p>
          <a:endParaRPr lang="sl-SI"/>
        </a:p>
      </dgm:t>
    </dgm:pt>
    <dgm:pt modelId="{56729086-7653-47BF-AA19-87E70C69B744}" type="sibTrans" cxnId="{7D59EEE9-B516-4F64-8112-31601CA886BC}">
      <dgm:prSet/>
      <dgm:spPr>
        <a:solidFill>
          <a:srgbClr val="7030A0"/>
        </a:solidFill>
        <a:ln>
          <a:solidFill>
            <a:schemeClr val="tx1"/>
          </a:solidFill>
        </a:ln>
      </dgm:spPr>
      <dgm:t>
        <a:bodyPr/>
        <a:lstStyle/>
        <a:p>
          <a:endParaRPr lang="sl-SI"/>
        </a:p>
      </dgm:t>
    </dgm:pt>
    <dgm:pt modelId="{AF4502F3-9D7A-43B6-ACF0-2D6115C19229}">
      <dgm:prSet phldrT="[Text]"/>
      <dgm:spPr>
        <a:solidFill>
          <a:srgbClr val="92D050"/>
        </a:solidFill>
      </dgm:spPr>
      <dgm:t>
        <a:bodyPr/>
        <a:lstStyle/>
        <a:p>
          <a:r>
            <a:rPr lang="sl-SI" dirty="0"/>
            <a:t>Predlansiranje</a:t>
          </a:r>
        </a:p>
      </dgm:t>
    </dgm:pt>
    <dgm:pt modelId="{7295F1EE-5665-465C-A9EC-15125DB88FCE}" type="parTrans" cxnId="{7E3FC349-D001-49C9-8F97-37251F96C97D}">
      <dgm:prSet/>
      <dgm:spPr/>
      <dgm:t>
        <a:bodyPr/>
        <a:lstStyle/>
        <a:p>
          <a:endParaRPr lang="sl-SI"/>
        </a:p>
      </dgm:t>
    </dgm:pt>
    <dgm:pt modelId="{CA6B3554-C7AC-4485-8318-3CD9F7B92554}" type="sibTrans" cxnId="{7E3FC349-D001-49C9-8F97-37251F96C97D}">
      <dgm:prSet/>
      <dgm:spPr>
        <a:solidFill>
          <a:schemeClr val="accent1"/>
        </a:solidFill>
        <a:ln>
          <a:solidFill>
            <a:schemeClr val="tx1"/>
          </a:solidFill>
        </a:ln>
      </dgm:spPr>
      <dgm:t>
        <a:bodyPr/>
        <a:lstStyle/>
        <a:p>
          <a:endParaRPr lang="sl-SI"/>
        </a:p>
      </dgm:t>
    </dgm:pt>
    <dgm:pt modelId="{8144A0DE-C626-4D35-8BF5-14D10B1DF0BC}">
      <dgm:prSet/>
      <dgm:spPr>
        <a:solidFill>
          <a:srgbClr val="E4F509"/>
        </a:solidFill>
      </dgm:spPr>
      <dgm:t>
        <a:bodyPr/>
        <a:lstStyle/>
        <a:p>
          <a:r>
            <a:rPr lang="sl-SI" dirty="0"/>
            <a:t>Lansiranje</a:t>
          </a:r>
        </a:p>
      </dgm:t>
    </dgm:pt>
    <dgm:pt modelId="{492BED6D-22B0-43B0-A6A6-95BE1FB6BB8B}" type="parTrans" cxnId="{0D352243-859B-4DA9-B0F5-9D35E3653D7B}">
      <dgm:prSet/>
      <dgm:spPr/>
      <dgm:t>
        <a:bodyPr/>
        <a:lstStyle/>
        <a:p>
          <a:endParaRPr lang="sl-SI"/>
        </a:p>
      </dgm:t>
    </dgm:pt>
    <dgm:pt modelId="{E0CF60ED-DF6B-4353-97D3-6DC58C2B0F0A}" type="sibTrans" cxnId="{0D352243-859B-4DA9-B0F5-9D35E3653D7B}">
      <dgm:prSet/>
      <dgm:spPr>
        <a:solidFill>
          <a:srgbClr val="E4F509"/>
        </a:solidFill>
        <a:ln>
          <a:solidFill>
            <a:schemeClr val="tx1"/>
          </a:solidFill>
        </a:ln>
      </dgm:spPr>
      <dgm:t>
        <a:bodyPr/>
        <a:lstStyle/>
        <a:p>
          <a:endParaRPr lang="sl-SI"/>
        </a:p>
      </dgm:t>
    </dgm:pt>
    <dgm:pt modelId="{5407C9B3-1744-48E9-9175-36DAE2056D74}">
      <dgm:prSet/>
      <dgm:spPr>
        <a:solidFill>
          <a:srgbClr val="FFC000"/>
        </a:solidFill>
      </dgm:spPr>
      <dgm:t>
        <a:bodyPr/>
        <a:lstStyle/>
        <a:p>
          <a:r>
            <a:rPr lang="sl-SI" dirty="0"/>
            <a:t>Postprodukcija</a:t>
          </a:r>
        </a:p>
      </dgm:t>
    </dgm:pt>
    <dgm:pt modelId="{A7F9EE63-646A-4EDD-A452-8F87487C6948}" type="parTrans" cxnId="{423462E8-5867-463B-80D3-7B9EED0FB5C3}">
      <dgm:prSet/>
      <dgm:spPr/>
      <dgm:t>
        <a:bodyPr/>
        <a:lstStyle/>
        <a:p>
          <a:endParaRPr lang="sl-SI"/>
        </a:p>
      </dgm:t>
    </dgm:pt>
    <dgm:pt modelId="{4634EFFE-9ED1-4135-9FF6-063E686C5F78}" type="sibTrans" cxnId="{423462E8-5867-463B-80D3-7B9EED0FB5C3}">
      <dgm:prSet/>
      <dgm:spPr/>
      <dgm:t>
        <a:bodyPr/>
        <a:lstStyle/>
        <a:p>
          <a:endParaRPr lang="sl-SI"/>
        </a:p>
      </dgm:t>
    </dgm:pt>
    <dgm:pt modelId="{8BCF4B57-6BEB-4168-8E47-52A070255B50}" type="pres">
      <dgm:prSet presAssocID="{A512C70B-32FC-46C4-8C6D-0A2D71E58FDE}" presName="diagram" presStyleCnt="0">
        <dgm:presLayoutVars>
          <dgm:dir/>
          <dgm:resizeHandles val="exact"/>
        </dgm:presLayoutVars>
      </dgm:prSet>
      <dgm:spPr/>
    </dgm:pt>
    <dgm:pt modelId="{B8270F78-6090-4F3C-B676-73A69BE7744B}" type="pres">
      <dgm:prSet presAssocID="{B3D02F0D-3EC0-4A3D-A7FA-827A08A12AC3}" presName="node" presStyleLbl="node1" presStyleIdx="0" presStyleCnt="7">
        <dgm:presLayoutVars>
          <dgm:bulletEnabled val="1"/>
        </dgm:presLayoutVars>
      </dgm:prSet>
      <dgm:spPr/>
    </dgm:pt>
    <dgm:pt modelId="{22CE21EB-231C-461A-B34A-D5C785235582}" type="pres">
      <dgm:prSet presAssocID="{0C56EFBE-F766-4D65-AB0E-38918C9ADBFC}" presName="sibTrans" presStyleLbl="sibTrans2D1" presStyleIdx="0" presStyleCnt="6"/>
      <dgm:spPr/>
    </dgm:pt>
    <dgm:pt modelId="{19A3F1D0-55A0-44FB-8044-215F460EAEFC}" type="pres">
      <dgm:prSet presAssocID="{0C56EFBE-F766-4D65-AB0E-38918C9ADBFC}" presName="connectorText" presStyleLbl="sibTrans2D1" presStyleIdx="0" presStyleCnt="6"/>
      <dgm:spPr/>
    </dgm:pt>
    <dgm:pt modelId="{9CBCA0A8-6922-446B-9430-0261BF1C9218}" type="pres">
      <dgm:prSet presAssocID="{B05C3464-3375-4F68-A971-A490ED2F3C81}" presName="node" presStyleLbl="node1" presStyleIdx="1" presStyleCnt="7">
        <dgm:presLayoutVars>
          <dgm:bulletEnabled val="1"/>
        </dgm:presLayoutVars>
      </dgm:prSet>
      <dgm:spPr/>
    </dgm:pt>
    <dgm:pt modelId="{CE8F914C-53FC-4BA6-A369-9A8D28EA8044}" type="pres">
      <dgm:prSet presAssocID="{7F95C904-5A37-4038-8374-E3752C5C9314}" presName="sibTrans" presStyleLbl="sibTrans2D1" presStyleIdx="1" presStyleCnt="6"/>
      <dgm:spPr/>
    </dgm:pt>
    <dgm:pt modelId="{639E5603-26D7-40A7-8CEC-DF15C3586A37}" type="pres">
      <dgm:prSet presAssocID="{7F95C904-5A37-4038-8374-E3752C5C9314}" presName="connectorText" presStyleLbl="sibTrans2D1" presStyleIdx="1" presStyleCnt="6"/>
      <dgm:spPr/>
    </dgm:pt>
    <dgm:pt modelId="{1122229B-20FB-4828-8180-CF90CC5DC23F}" type="pres">
      <dgm:prSet presAssocID="{2FF7FEA2-841B-4DD7-96BF-86DC6603E435}" presName="node" presStyleLbl="node1" presStyleIdx="2" presStyleCnt="7">
        <dgm:presLayoutVars>
          <dgm:bulletEnabled val="1"/>
        </dgm:presLayoutVars>
      </dgm:prSet>
      <dgm:spPr/>
    </dgm:pt>
    <dgm:pt modelId="{33BD5CBE-6D18-479D-810B-809CCDCBCBC1}" type="pres">
      <dgm:prSet presAssocID="{146B199B-C064-43CC-9BE5-50D76C23278F}" presName="sibTrans" presStyleLbl="sibTrans2D1" presStyleIdx="2" presStyleCnt="6"/>
      <dgm:spPr/>
    </dgm:pt>
    <dgm:pt modelId="{D624D707-D169-412D-AAF4-99FE56924E08}" type="pres">
      <dgm:prSet presAssocID="{146B199B-C064-43CC-9BE5-50D76C23278F}" presName="connectorText" presStyleLbl="sibTrans2D1" presStyleIdx="2" presStyleCnt="6"/>
      <dgm:spPr/>
    </dgm:pt>
    <dgm:pt modelId="{0292C5E9-69D2-4B4F-AB5E-1BB0693D731C}" type="pres">
      <dgm:prSet presAssocID="{0097B7DB-8CC6-4E3A-8A2F-757E80C90BA7}" presName="node" presStyleLbl="node1" presStyleIdx="3" presStyleCnt="7">
        <dgm:presLayoutVars>
          <dgm:bulletEnabled val="1"/>
        </dgm:presLayoutVars>
      </dgm:prSet>
      <dgm:spPr/>
    </dgm:pt>
    <dgm:pt modelId="{4FA7C559-9F12-45BB-848A-269F60010E6C}" type="pres">
      <dgm:prSet presAssocID="{56729086-7653-47BF-AA19-87E70C69B744}" presName="sibTrans" presStyleLbl="sibTrans2D1" presStyleIdx="3" presStyleCnt="6"/>
      <dgm:spPr/>
    </dgm:pt>
    <dgm:pt modelId="{8EAE182E-461C-4100-8545-DC85F00636BB}" type="pres">
      <dgm:prSet presAssocID="{56729086-7653-47BF-AA19-87E70C69B744}" presName="connectorText" presStyleLbl="sibTrans2D1" presStyleIdx="3" presStyleCnt="6"/>
      <dgm:spPr/>
    </dgm:pt>
    <dgm:pt modelId="{2052D3D4-6694-4DE7-93E9-031AD925B7EA}" type="pres">
      <dgm:prSet presAssocID="{AF4502F3-9D7A-43B6-ACF0-2D6115C19229}" presName="node" presStyleLbl="node1" presStyleIdx="4" presStyleCnt="7">
        <dgm:presLayoutVars>
          <dgm:bulletEnabled val="1"/>
        </dgm:presLayoutVars>
      </dgm:prSet>
      <dgm:spPr/>
    </dgm:pt>
    <dgm:pt modelId="{8CBBC5EC-49B4-4281-B8F6-732143D711DB}" type="pres">
      <dgm:prSet presAssocID="{CA6B3554-C7AC-4485-8318-3CD9F7B92554}" presName="sibTrans" presStyleLbl="sibTrans2D1" presStyleIdx="4" presStyleCnt="6"/>
      <dgm:spPr/>
    </dgm:pt>
    <dgm:pt modelId="{39044601-D854-46F1-B70B-9ED6AAC154AA}" type="pres">
      <dgm:prSet presAssocID="{CA6B3554-C7AC-4485-8318-3CD9F7B92554}" presName="connectorText" presStyleLbl="sibTrans2D1" presStyleIdx="4" presStyleCnt="6"/>
      <dgm:spPr/>
    </dgm:pt>
    <dgm:pt modelId="{B227375F-2EE9-479A-8C0D-C781E8C30594}" type="pres">
      <dgm:prSet presAssocID="{8144A0DE-C626-4D35-8BF5-14D10B1DF0BC}" presName="node" presStyleLbl="node1" presStyleIdx="5" presStyleCnt="7">
        <dgm:presLayoutVars>
          <dgm:bulletEnabled val="1"/>
        </dgm:presLayoutVars>
      </dgm:prSet>
      <dgm:spPr/>
    </dgm:pt>
    <dgm:pt modelId="{2DE1DBA1-2BDD-47BB-AEF9-7FAD1D5CED51}" type="pres">
      <dgm:prSet presAssocID="{E0CF60ED-DF6B-4353-97D3-6DC58C2B0F0A}" presName="sibTrans" presStyleLbl="sibTrans2D1" presStyleIdx="5" presStyleCnt="6"/>
      <dgm:spPr/>
    </dgm:pt>
    <dgm:pt modelId="{B09A7EF3-F047-4328-B8A6-EBA3C194F5D4}" type="pres">
      <dgm:prSet presAssocID="{E0CF60ED-DF6B-4353-97D3-6DC58C2B0F0A}" presName="connectorText" presStyleLbl="sibTrans2D1" presStyleIdx="5" presStyleCnt="6"/>
      <dgm:spPr/>
    </dgm:pt>
    <dgm:pt modelId="{7554C7C4-B7D3-4900-B56A-C3AA6E925BD4}" type="pres">
      <dgm:prSet presAssocID="{5407C9B3-1744-48E9-9175-36DAE2056D74}" presName="node" presStyleLbl="node1" presStyleIdx="6" presStyleCnt="7">
        <dgm:presLayoutVars>
          <dgm:bulletEnabled val="1"/>
        </dgm:presLayoutVars>
      </dgm:prSet>
      <dgm:spPr/>
    </dgm:pt>
  </dgm:ptLst>
  <dgm:cxnLst>
    <dgm:cxn modelId="{E55F6B05-AFD5-44C5-926F-421CF6F0D5F8}" type="presOf" srcId="{56729086-7653-47BF-AA19-87E70C69B744}" destId="{8EAE182E-461C-4100-8545-DC85F00636BB}" srcOrd="1" destOrd="0" presId="urn:microsoft.com/office/officeart/2005/8/layout/process5"/>
    <dgm:cxn modelId="{575F070B-98DF-4FD0-85FF-E7B6CA5CCA62}" type="presOf" srcId="{2FF7FEA2-841B-4DD7-96BF-86DC6603E435}" destId="{1122229B-20FB-4828-8180-CF90CC5DC23F}" srcOrd="0" destOrd="0" presId="urn:microsoft.com/office/officeart/2005/8/layout/process5"/>
    <dgm:cxn modelId="{418FAB22-D062-4140-8456-83B9FE25B383}" type="presOf" srcId="{A512C70B-32FC-46C4-8C6D-0A2D71E58FDE}" destId="{8BCF4B57-6BEB-4168-8E47-52A070255B50}" srcOrd="0" destOrd="0" presId="urn:microsoft.com/office/officeart/2005/8/layout/process5"/>
    <dgm:cxn modelId="{2BF0A228-4D3A-4D5F-8A84-52B2C75CCCF8}" type="presOf" srcId="{B3D02F0D-3EC0-4A3D-A7FA-827A08A12AC3}" destId="{B8270F78-6090-4F3C-B676-73A69BE7744B}" srcOrd="0" destOrd="0" presId="urn:microsoft.com/office/officeart/2005/8/layout/process5"/>
    <dgm:cxn modelId="{A7C55734-7BCC-4AA3-BC2E-215B6DE22676}" type="presOf" srcId="{E0CF60ED-DF6B-4353-97D3-6DC58C2B0F0A}" destId="{2DE1DBA1-2BDD-47BB-AEF9-7FAD1D5CED51}" srcOrd="0" destOrd="0" presId="urn:microsoft.com/office/officeart/2005/8/layout/process5"/>
    <dgm:cxn modelId="{0D352243-859B-4DA9-B0F5-9D35E3653D7B}" srcId="{A512C70B-32FC-46C4-8C6D-0A2D71E58FDE}" destId="{8144A0DE-C626-4D35-8BF5-14D10B1DF0BC}" srcOrd="5" destOrd="0" parTransId="{492BED6D-22B0-43B0-A6A6-95BE1FB6BB8B}" sibTransId="{E0CF60ED-DF6B-4353-97D3-6DC58C2B0F0A}"/>
    <dgm:cxn modelId="{7E3FC349-D001-49C9-8F97-37251F96C97D}" srcId="{A512C70B-32FC-46C4-8C6D-0A2D71E58FDE}" destId="{AF4502F3-9D7A-43B6-ACF0-2D6115C19229}" srcOrd="4" destOrd="0" parTransId="{7295F1EE-5665-465C-A9EC-15125DB88FCE}" sibTransId="{CA6B3554-C7AC-4485-8318-3CD9F7B92554}"/>
    <dgm:cxn modelId="{E5D4F777-5C63-457A-8EF5-15B79E2D914F}" type="presOf" srcId="{B05C3464-3375-4F68-A971-A490ED2F3C81}" destId="{9CBCA0A8-6922-446B-9430-0261BF1C9218}" srcOrd="0" destOrd="0" presId="urn:microsoft.com/office/officeart/2005/8/layout/process5"/>
    <dgm:cxn modelId="{AD5CBD79-232C-4791-93F8-66F2EAB5FB9E}" type="presOf" srcId="{CA6B3554-C7AC-4485-8318-3CD9F7B92554}" destId="{39044601-D854-46F1-B70B-9ED6AAC154AA}" srcOrd="1" destOrd="0" presId="urn:microsoft.com/office/officeart/2005/8/layout/process5"/>
    <dgm:cxn modelId="{5109227A-2DA6-43C7-8CAF-E39A47A7855D}" type="presOf" srcId="{7F95C904-5A37-4038-8374-E3752C5C9314}" destId="{639E5603-26D7-40A7-8CEC-DF15C3586A37}" srcOrd="1" destOrd="0" presId="urn:microsoft.com/office/officeart/2005/8/layout/process5"/>
    <dgm:cxn modelId="{8AE0067E-C176-4CE1-953F-2C61E11A8ECB}" srcId="{A512C70B-32FC-46C4-8C6D-0A2D71E58FDE}" destId="{2FF7FEA2-841B-4DD7-96BF-86DC6603E435}" srcOrd="2" destOrd="0" parTransId="{A98ED4C9-427F-4070-A3BA-0E49560B1FAA}" sibTransId="{146B199B-C064-43CC-9BE5-50D76C23278F}"/>
    <dgm:cxn modelId="{111B1881-E584-4506-B6FA-0FB34A51CAD3}" type="presOf" srcId="{0C56EFBE-F766-4D65-AB0E-38918C9ADBFC}" destId="{19A3F1D0-55A0-44FB-8044-215F460EAEFC}" srcOrd="1" destOrd="0" presId="urn:microsoft.com/office/officeart/2005/8/layout/process5"/>
    <dgm:cxn modelId="{977F7F8F-4D0D-4655-8255-FDAC4C55A299}" srcId="{A512C70B-32FC-46C4-8C6D-0A2D71E58FDE}" destId="{B05C3464-3375-4F68-A971-A490ED2F3C81}" srcOrd="1" destOrd="0" parTransId="{27FBC86C-997B-4674-BD6D-B2BECE31493A}" sibTransId="{7F95C904-5A37-4038-8374-E3752C5C9314}"/>
    <dgm:cxn modelId="{21DE3899-7C9C-4963-B26A-35B5234FC3D3}" type="presOf" srcId="{7F95C904-5A37-4038-8374-E3752C5C9314}" destId="{CE8F914C-53FC-4BA6-A369-9A8D28EA8044}" srcOrd="0" destOrd="0" presId="urn:microsoft.com/office/officeart/2005/8/layout/process5"/>
    <dgm:cxn modelId="{B323AF9C-EA92-4650-983E-A3A3E35E919A}" type="presOf" srcId="{56729086-7653-47BF-AA19-87E70C69B744}" destId="{4FA7C559-9F12-45BB-848A-269F60010E6C}" srcOrd="0" destOrd="0" presId="urn:microsoft.com/office/officeart/2005/8/layout/process5"/>
    <dgm:cxn modelId="{075B7DA4-454E-4326-A113-96BD35A13E6A}" type="presOf" srcId="{0C56EFBE-F766-4D65-AB0E-38918C9ADBFC}" destId="{22CE21EB-231C-461A-B34A-D5C785235582}" srcOrd="0" destOrd="0" presId="urn:microsoft.com/office/officeart/2005/8/layout/process5"/>
    <dgm:cxn modelId="{049491AC-90EF-4031-B0D3-A8116C94F9F4}" type="presOf" srcId="{0097B7DB-8CC6-4E3A-8A2F-757E80C90BA7}" destId="{0292C5E9-69D2-4B4F-AB5E-1BB0693D731C}" srcOrd="0" destOrd="0" presId="urn:microsoft.com/office/officeart/2005/8/layout/process5"/>
    <dgm:cxn modelId="{12AE24B0-AEB1-4769-A28D-EC460707B113}" srcId="{A512C70B-32FC-46C4-8C6D-0A2D71E58FDE}" destId="{B3D02F0D-3EC0-4A3D-A7FA-827A08A12AC3}" srcOrd="0" destOrd="0" parTransId="{F167D66C-53B3-456A-8DD6-07BB5F222E97}" sibTransId="{0C56EFBE-F766-4D65-AB0E-38918C9ADBFC}"/>
    <dgm:cxn modelId="{60D42DC8-620D-467A-810C-B6CA5F0E3889}" type="presOf" srcId="{E0CF60ED-DF6B-4353-97D3-6DC58C2B0F0A}" destId="{B09A7EF3-F047-4328-B8A6-EBA3C194F5D4}" srcOrd="1" destOrd="0" presId="urn:microsoft.com/office/officeart/2005/8/layout/process5"/>
    <dgm:cxn modelId="{EA1509CE-EEE1-4D3A-95D6-C06A105E0304}" type="presOf" srcId="{AF4502F3-9D7A-43B6-ACF0-2D6115C19229}" destId="{2052D3D4-6694-4DE7-93E9-031AD925B7EA}" srcOrd="0" destOrd="0" presId="urn:microsoft.com/office/officeart/2005/8/layout/process5"/>
    <dgm:cxn modelId="{4232A6CF-4283-4EB1-B7D1-62F8174E1A60}" type="presOf" srcId="{146B199B-C064-43CC-9BE5-50D76C23278F}" destId="{33BD5CBE-6D18-479D-810B-809CCDCBCBC1}" srcOrd="0" destOrd="0" presId="urn:microsoft.com/office/officeart/2005/8/layout/process5"/>
    <dgm:cxn modelId="{B2BDE4D4-E201-4D0F-89DF-2F19F8B258EA}" type="presOf" srcId="{146B199B-C064-43CC-9BE5-50D76C23278F}" destId="{D624D707-D169-412D-AAF4-99FE56924E08}" srcOrd="1" destOrd="0" presId="urn:microsoft.com/office/officeart/2005/8/layout/process5"/>
    <dgm:cxn modelId="{E40771DD-38F3-41A3-AB3F-333EF85DD022}" type="presOf" srcId="{8144A0DE-C626-4D35-8BF5-14D10B1DF0BC}" destId="{B227375F-2EE9-479A-8C0D-C781E8C30594}" srcOrd="0" destOrd="0" presId="urn:microsoft.com/office/officeart/2005/8/layout/process5"/>
    <dgm:cxn modelId="{423462E8-5867-463B-80D3-7B9EED0FB5C3}" srcId="{A512C70B-32FC-46C4-8C6D-0A2D71E58FDE}" destId="{5407C9B3-1744-48E9-9175-36DAE2056D74}" srcOrd="6" destOrd="0" parTransId="{A7F9EE63-646A-4EDD-A452-8F87487C6948}" sibTransId="{4634EFFE-9ED1-4135-9FF6-063E686C5F78}"/>
    <dgm:cxn modelId="{7D59EEE9-B516-4F64-8112-31601CA886BC}" srcId="{A512C70B-32FC-46C4-8C6D-0A2D71E58FDE}" destId="{0097B7DB-8CC6-4E3A-8A2F-757E80C90BA7}" srcOrd="3" destOrd="0" parTransId="{157A507F-2986-4CCD-A0FB-0BD4138289BA}" sibTransId="{56729086-7653-47BF-AA19-87E70C69B744}"/>
    <dgm:cxn modelId="{58070FF7-79E7-42E1-8F22-8B9027F5B603}" type="presOf" srcId="{CA6B3554-C7AC-4485-8318-3CD9F7B92554}" destId="{8CBBC5EC-49B4-4281-B8F6-732143D711DB}" srcOrd="0" destOrd="0" presId="urn:microsoft.com/office/officeart/2005/8/layout/process5"/>
    <dgm:cxn modelId="{FB3B8DFF-3EF4-44D2-8A5B-48C09A914E50}" type="presOf" srcId="{5407C9B3-1744-48E9-9175-36DAE2056D74}" destId="{7554C7C4-B7D3-4900-B56A-C3AA6E925BD4}" srcOrd="0" destOrd="0" presId="urn:microsoft.com/office/officeart/2005/8/layout/process5"/>
    <dgm:cxn modelId="{CD44595E-B5A1-4D5C-99F8-55A943F89844}" type="presParOf" srcId="{8BCF4B57-6BEB-4168-8E47-52A070255B50}" destId="{B8270F78-6090-4F3C-B676-73A69BE7744B}" srcOrd="0" destOrd="0" presId="urn:microsoft.com/office/officeart/2005/8/layout/process5"/>
    <dgm:cxn modelId="{8C042037-65FA-42B2-9B7C-D126ACC83B23}" type="presParOf" srcId="{8BCF4B57-6BEB-4168-8E47-52A070255B50}" destId="{22CE21EB-231C-461A-B34A-D5C785235582}" srcOrd="1" destOrd="0" presId="urn:microsoft.com/office/officeart/2005/8/layout/process5"/>
    <dgm:cxn modelId="{95E1C609-3DE4-4A2F-9F48-52F30403E60C}" type="presParOf" srcId="{22CE21EB-231C-461A-B34A-D5C785235582}" destId="{19A3F1D0-55A0-44FB-8044-215F460EAEFC}" srcOrd="0" destOrd="0" presId="urn:microsoft.com/office/officeart/2005/8/layout/process5"/>
    <dgm:cxn modelId="{FB298D16-D961-42B6-A2BF-7D3730809F26}" type="presParOf" srcId="{8BCF4B57-6BEB-4168-8E47-52A070255B50}" destId="{9CBCA0A8-6922-446B-9430-0261BF1C9218}" srcOrd="2" destOrd="0" presId="urn:microsoft.com/office/officeart/2005/8/layout/process5"/>
    <dgm:cxn modelId="{E9D32D1D-C23F-4E59-A6CC-E2B60989C1D9}" type="presParOf" srcId="{8BCF4B57-6BEB-4168-8E47-52A070255B50}" destId="{CE8F914C-53FC-4BA6-A369-9A8D28EA8044}" srcOrd="3" destOrd="0" presId="urn:microsoft.com/office/officeart/2005/8/layout/process5"/>
    <dgm:cxn modelId="{0E5D171C-4A54-4503-A2B6-1EB1926EBD65}" type="presParOf" srcId="{CE8F914C-53FC-4BA6-A369-9A8D28EA8044}" destId="{639E5603-26D7-40A7-8CEC-DF15C3586A37}" srcOrd="0" destOrd="0" presId="urn:microsoft.com/office/officeart/2005/8/layout/process5"/>
    <dgm:cxn modelId="{E156465B-66B6-4063-A0EB-E7905D65B8E1}" type="presParOf" srcId="{8BCF4B57-6BEB-4168-8E47-52A070255B50}" destId="{1122229B-20FB-4828-8180-CF90CC5DC23F}" srcOrd="4" destOrd="0" presId="urn:microsoft.com/office/officeart/2005/8/layout/process5"/>
    <dgm:cxn modelId="{3F37E8D2-D8FA-4FC3-A7A5-D4A46040046A}" type="presParOf" srcId="{8BCF4B57-6BEB-4168-8E47-52A070255B50}" destId="{33BD5CBE-6D18-479D-810B-809CCDCBCBC1}" srcOrd="5" destOrd="0" presId="urn:microsoft.com/office/officeart/2005/8/layout/process5"/>
    <dgm:cxn modelId="{7D025D06-3030-4DE3-98D2-F6570B6DDAEB}" type="presParOf" srcId="{33BD5CBE-6D18-479D-810B-809CCDCBCBC1}" destId="{D624D707-D169-412D-AAF4-99FE56924E08}" srcOrd="0" destOrd="0" presId="urn:microsoft.com/office/officeart/2005/8/layout/process5"/>
    <dgm:cxn modelId="{6B42E8AB-207C-4FC9-AB7F-662118C823A2}" type="presParOf" srcId="{8BCF4B57-6BEB-4168-8E47-52A070255B50}" destId="{0292C5E9-69D2-4B4F-AB5E-1BB0693D731C}" srcOrd="6" destOrd="0" presId="urn:microsoft.com/office/officeart/2005/8/layout/process5"/>
    <dgm:cxn modelId="{39A7A852-A5AA-44B5-8482-3F06E61C1603}" type="presParOf" srcId="{8BCF4B57-6BEB-4168-8E47-52A070255B50}" destId="{4FA7C559-9F12-45BB-848A-269F60010E6C}" srcOrd="7" destOrd="0" presId="urn:microsoft.com/office/officeart/2005/8/layout/process5"/>
    <dgm:cxn modelId="{356042AC-E971-4F48-BCB8-34CE1E1FE42D}" type="presParOf" srcId="{4FA7C559-9F12-45BB-848A-269F60010E6C}" destId="{8EAE182E-461C-4100-8545-DC85F00636BB}" srcOrd="0" destOrd="0" presId="urn:microsoft.com/office/officeart/2005/8/layout/process5"/>
    <dgm:cxn modelId="{80A865EB-934E-42D9-A180-AC948B72D625}" type="presParOf" srcId="{8BCF4B57-6BEB-4168-8E47-52A070255B50}" destId="{2052D3D4-6694-4DE7-93E9-031AD925B7EA}" srcOrd="8" destOrd="0" presId="urn:microsoft.com/office/officeart/2005/8/layout/process5"/>
    <dgm:cxn modelId="{0DA39EC7-72F5-48E8-AF64-F60A6C4E3055}" type="presParOf" srcId="{8BCF4B57-6BEB-4168-8E47-52A070255B50}" destId="{8CBBC5EC-49B4-4281-B8F6-732143D711DB}" srcOrd="9" destOrd="0" presId="urn:microsoft.com/office/officeart/2005/8/layout/process5"/>
    <dgm:cxn modelId="{2E56A602-05EF-4551-8CAB-E837F9E09013}" type="presParOf" srcId="{8CBBC5EC-49B4-4281-B8F6-732143D711DB}" destId="{39044601-D854-46F1-B70B-9ED6AAC154AA}" srcOrd="0" destOrd="0" presId="urn:microsoft.com/office/officeart/2005/8/layout/process5"/>
    <dgm:cxn modelId="{C0E56181-C36A-44CD-A588-2AF623974BB4}" type="presParOf" srcId="{8BCF4B57-6BEB-4168-8E47-52A070255B50}" destId="{B227375F-2EE9-479A-8C0D-C781E8C30594}" srcOrd="10" destOrd="0" presId="urn:microsoft.com/office/officeart/2005/8/layout/process5"/>
    <dgm:cxn modelId="{F648608B-CEC4-41F0-BF73-D56E2BFA7EC4}" type="presParOf" srcId="{8BCF4B57-6BEB-4168-8E47-52A070255B50}" destId="{2DE1DBA1-2BDD-47BB-AEF9-7FAD1D5CED51}" srcOrd="11" destOrd="0" presId="urn:microsoft.com/office/officeart/2005/8/layout/process5"/>
    <dgm:cxn modelId="{9EB3F5FE-8778-40F2-AD16-6BFB6593BAD0}" type="presParOf" srcId="{2DE1DBA1-2BDD-47BB-AEF9-7FAD1D5CED51}" destId="{B09A7EF3-F047-4328-B8A6-EBA3C194F5D4}" srcOrd="0" destOrd="0" presId="urn:microsoft.com/office/officeart/2005/8/layout/process5"/>
    <dgm:cxn modelId="{020FB152-0922-4E4A-AEEA-B4F74A1E0931}" type="presParOf" srcId="{8BCF4B57-6BEB-4168-8E47-52A070255B50}" destId="{7554C7C4-B7D3-4900-B56A-C3AA6E925BD4}"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70F78-6090-4F3C-B676-73A69BE7744B}">
      <dsp:nvSpPr>
        <dsp:cNvPr id="0" name=""/>
        <dsp:cNvSpPr/>
      </dsp:nvSpPr>
      <dsp:spPr>
        <a:xfrm>
          <a:off x="30538" y="1400"/>
          <a:ext cx="1734873" cy="1040924"/>
        </a:xfrm>
        <a:prstGeom prst="roundRect">
          <a:avLst>
            <a:gd name="adj" fmla="val 10000"/>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Načrtovanje</a:t>
          </a:r>
        </a:p>
      </dsp:txBody>
      <dsp:txXfrm>
        <a:off x="61026" y="31888"/>
        <a:ext cx="1673897" cy="979948"/>
      </dsp:txXfrm>
    </dsp:sp>
    <dsp:sp modelId="{22CE21EB-231C-461A-B34A-D5C785235582}">
      <dsp:nvSpPr>
        <dsp:cNvPr id="0" name=""/>
        <dsp:cNvSpPr/>
      </dsp:nvSpPr>
      <dsp:spPr>
        <a:xfrm>
          <a:off x="1918081" y="306738"/>
          <a:ext cx="367793" cy="430248"/>
        </a:xfrm>
        <a:prstGeom prst="rightArrow">
          <a:avLst>
            <a:gd name="adj1" fmla="val 60000"/>
            <a:gd name="adj2" fmla="val 50000"/>
          </a:avLst>
        </a:prstGeom>
        <a:solidFill>
          <a:schemeClr val="accent5">
            <a:hueOff val="0"/>
            <a:satOff val="0"/>
            <a:lumOff val="0"/>
            <a:alphaOff val="0"/>
          </a:schemeClr>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a:off x="1918081" y="392788"/>
        <a:ext cx="257455" cy="258148"/>
      </dsp:txXfrm>
    </dsp:sp>
    <dsp:sp modelId="{9CBCA0A8-6922-446B-9430-0261BF1C9218}">
      <dsp:nvSpPr>
        <dsp:cNvPr id="0" name=""/>
        <dsp:cNvSpPr/>
      </dsp:nvSpPr>
      <dsp:spPr>
        <a:xfrm>
          <a:off x="2459362" y="1400"/>
          <a:ext cx="1734873" cy="1040924"/>
        </a:xfrm>
        <a:prstGeom prst="roundRect">
          <a:avLst>
            <a:gd name="adj" fmla="val 10000"/>
          </a:avLst>
        </a:prstGeom>
        <a:solidFill>
          <a:srgbClr val="9D8CD3"/>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Predprodukcija</a:t>
          </a:r>
        </a:p>
      </dsp:txBody>
      <dsp:txXfrm>
        <a:off x="2489850" y="31888"/>
        <a:ext cx="1673897" cy="979948"/>
      </dsp:txXfrm>
    </dsp:sp>
    <dsp:sp modelId="{CE8F914C-53FC-4BA6-A369-9A8D28EA8044}">
      <dsp:nvSpPr>
        <dsp:cNvPr id="0" name=""/>
        <dsp:cNvSpPr/>
      </dsp:nvSpPr>
      <dsp:spPr>
        <a:xfrm>
          <a:off x="4346905" y="306738"/>
          <a:ext cx="367793" cy="430248"/>
        </a:xfrm>
        <a:prstGeom prst="rightArrow">
          <a:avLst>
            <a:gd name="adj1" fmla="val 60000"/>
            <a:gd name="adj2" fmla="val 50000"/>
          </a:avLst>
        </a:prstGeom>
        <a:solidFill>
          <a:srgbClr val="9D8CD3"/>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a:off x="4346905" y="392788"/>
        <a:ext cx="257455" cy="258148"/>
      </dsp:txXfrm>
    </dsp:sp>
    <dsp:sp modelId="{1122229B-20FB-4828-8180-CF90CC5DC23F}">
      <dsp:nvSpPr>
        <dsp:cNvPr id="0" name=""/>
        <dsp:cNvSpPr/>
      </dsp:nvSpPr>
      <dsp:spPr>
        <a:xfrm>
          <a:off x="4888186" y="1400"/>
          <a:ext cx="1734873" cy="1040924"/>
        </a:xfrm>
        <a:prstGeom prst="roundRect">
          <a:avLst>
            <a:gd name="adj" fmla="val 10000"/>
          </a:avLst>
        </a:prstGeom>
        <a:solidFill>
          <a:srgbClr val="5D70EC"/>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Produkcija</a:t>
          </a:r>
        </a:p>
      </dsp:txBody>
      <dsp:txXfrm>
        <a:off x="4918674" y="31888"/>
        <a:ext cx="1673897" cy="979948"/>
      </dsp:txXfrm>
    </dsp:sp>
    <dsp:sp modelId="{33BD5CBE-6D18-479D-810B-809CCDCBCBC1}">
      <dsp:nvSpPr>
        <dsp:cNvPr id="0" name=""/>
        <dsp:cNvSpPr/>
      </dsp:nvSpPr>
      <dsp:spPr>
        <a:xfrm rot="5400000">
          <a:off x="5571726" y="1163765"/>
          <a:ext cx="367793" cy="430248"/>
        </a:xfrm>
        <a:prstGeom prst="rightArrow">
          <a:avLst>
            <a:gd name="adj1" fmla="val 60000"/>
            <a:gd name="adj2" fmla="val 50000"/>
          </a:avLst>
        </a:prstGeom>
        <a:solidFill>
          <a:srgbClr val="5D70EC"/>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rot="-5400000">
        <a:off x="5626549" y="1194992"/>
        <a:ext cx="258148" cy="257455"/>
      </dsp:txXfrm>
    </dsp:sp>
    <dsp:sp modelId="{0292C5E9-69D2-4B4F-AB5E-1BB0693D731C}">
      <dsp:nvSpPr>
        <dsp:cNvPr id="0" name=""/>
        <dsp:cNvSpPr/>
      </dsp:nvSpPr>
      <dsp:spPr>
        <a:xfrm>
          <a:off x="4888186" y="1736274"/>
          <a:ext cx="1734873" cy="1040924"/>
        </a:xfrm>
        <a:prstGeom prst="roundRect">
          <a:avLst>
            <a:gd name="adj" fmla="val 10000"/>
          </a:avLst>
        </a:prstGeom>
        <a:solidFill>
          <a:srgbClr val="7030A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b="0" kern="1200" dirty="0"/>
            <a:t>Testiranje</a:t>
          </a:r>
        </a:p>
      </dsp:txBody>
      <dsp:txXfrm>
        <a:off x="4918674" y="1766762"/>
        <a:ext cx="1673897" cy="979948"/>
      </dsp:txXfrm>
    </dsp:sp>
    <dsp:sp modelId="{4FA7C559-9F12-45BB-848A-269F60010E6C}">
      <dsp:nvSpPr>
        <dsp:cNvPr id="0" name=""/>
        <dsp:cNvSpPr/>
      </dsp:nvSpPr>
      <dsp:spPr>
        <a:xfrm rot="10800000">
          <a:off x="4367723" y="2041612"/>
          <a:ext cx="367793" cy="430248"/>
        </a:xfrm>
        <a:prstGeom prst="rightArrow">
          <a:avLst>
            <a:gd name="adj1" fmla="val 60000"/>
            <a:gd name="adj2" fmla="val 50000"/>
          </a:avLst>
        </a:prstGeom>
        <a:solidFill>
          <a:srgbClr val="7030A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rot="10800000">
        <a:off x="4478061" y="2127662"/>
        <a:ext cx="257455" cy="258148"/>
      </dsp:txXfrm>
    </dsp:sp>
    <dsp:sp modelId="{2052D3D4-6694-4DE7-93E9-031AD925B7EA}">
      <dsp:nvSpPr>
        <dsp:cNvPr id="0" name=""/>
        <dsp:cNvSpPr/>
      </dsp:nvSpPr>
      <dsp:spPr>
        <a:xfrm>
          <a:off x="2459362" y="1736274"/>
          <a:ext cx="1734873" cy="1040924"/>
        </a:xfrm>
        <a:prstGeom prst="roundRect">
          <a:avLst>
            <a:gd name="adj" fmla="val 10000"/>
          </a:avLst>
        </a:prstGeom>
        <a:solidFill>
          <a:srgbClr val="92D05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Predlansiranje</a:t>
          </a:r>
        </a:p>
      </dsp:txBody>
      <dsp:txXfrm>
        <a:off x="2489850" y="1766762"/>
        <a:ext cx="1673897" cy="979948"/>
      </dsp:txXfrm>
    </dsp:sp>
    <dsp:sp modelId="{8CBBC5EC-49B4-4281-B8F6-732143D711DB}">
      <dsp:nvSpPr>
        <dsp:cNvPr id="0" name=""/>
        <dsp:cNvSpPr/>
      </dsp:nvSpPr>
      <dsp:spPr>
        <a:xfrm rot="10800000">
          <a:off x="1938900" y="2041612"/>
          <a:ext cx="367793" cy="430248"/>
        </a:xfrm>
        <a:prstGeom prst="rightArrow">
          <a:avLst>
            <a:gd name="adj1" fmla="val 60000"/>
            <a:gd name="adj2" fmla="val 50000"/>
          </a:avLst>
        </a:prstGeom>
        <a:solidFill>
          <a:schemeClr val="accent1"/>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rot="10800000">
        <a:off x="2049238" y="2127662"/>
        <a:ext cx="257455" cy="258148"/>
      </dsp:txXfrm>
    </dsp:sp>
    <dsp:sp modelId="{B227375F-2EE9-479A-8C0D-C781E8C30594}">
      <dsp:nvSpPr>
        <dsp:cNvPr id="0" name=""/>
        <dsp:cNvSpPr/>
      </dsp:nvSpPr>
      <dsp:spPr>
        <a:xfrm>
          <a:off x="30538" y="1736274"/>
          <a:ext cx="1734873" cy="1040924"/>
        </a:xfrm>
        <a:prstGeom prst="roundRect">
          <a:avLst>
            <a:gd name="adj" fmla="val 10000"/>
          </a:avLst>
        </a:prstGeom>
        <a:solidFill>
          <a:srgbClr val="E4F509"/>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Lansiranje</a:t>
          </a:r>
        </a:p>
      </dsp:txBody>
      <dsp:txXfrm>
        <a:off x="61026" y="1766762"/>
        <a:ext cx="1673897" cy="979948"/>
      </dsp:txXfrm>
    </dsp:sp>
    <dsp:sp modelId="{2DE1DBA1-2BDD-47BB-AEF9-7FAD1D5CED51}">
      <dsp:nvSpPr>
        <dsp:cNvPr id="0" name=""/>
        <dsp:cNvSpPr/>
      </dsp:nvSpPr>
      <dsp:spPr>
        <a:xfrm rot="5400000">
          <a:off x="714079" y="2898639"/>
          <a:ext cx="367793" cy="430248"/>
        </a:xfrm>
        <a:prstGeom prst="rightArrow">
          <a:avLst>
            <a:gd name="adj1" fmla="val 60000"/>
            <a:gd name="adj2" fmla="val 50000"/>
          </a:avLst>
        </a:prstGeom>
        <a:solidFill>
          <a:srgbClr val="E4F509"/>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sl-SI" sz="1600" kern="1200"/>
        </a:p>
      </dsp:txBody>
      <dsp:txXfrm rot="-5400000">
        <a:off x="768902" y="2929866"/>
        <a:ext cx="258148" cy="257455"/>
      </dsp:txXfrm>
    </dsp:sp>
    <dsp:sp modelId="{7554C7C4-B7D3-4900-B56A-C3AA6E925BD4}">
      <dsp:nvSpPr>
        <dsp:cNvPr id="0" name=""/>
        <dsp:cNvSpPr/>
      </dsp:nvSpPr>
      <dsp:spPr>
        <a:xfrm>
          <a:off x="30538" y="3471148"/>
          <a:ext cx="1734873" cy="1040924"/>
        </a:xfrm>
        <a:prstGeom prst="roundRect">
          <a:avLst>
            <a:gd name="adj" fmla="val 10000"/>
          </a:avLst>
        </a:prstGeom>
        <a:solidFill>
          <a:srgbClr val="FFC000"/>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sl-SI" sz="1900" kern="1200" dirty="0"/>
            <a:t>Postprodukcija</a:t>
          </a:r>
        </a:p>
      </dsp:txBody>
      <dsp:txXfrm>
        <a:off x="61026" y="3501636"/>
        <a:ext cx="1673897" cy="9799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1CBDE-385E-4B3F-8D51-BBCE51DEDA59}" type="datetimeFigureOut">
              <a:rPr lang="sl-SI" smtClean="0"/>
              <a:t>24. 04. 2022</a:t>
            </a:fld>
            <a:endParaRPr lang="sl-S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F29BB1-6740-4B34-B905-410F12F4C929}" type="slidenum">
              <a:rPr lang="sl-SI" smtClean="0"/>
              <a:t>‹#›</a:t>
            </a:fld>
            <a:endParaRPr lang="sl-SI"/>
          </a:p>
        </p:txBody>
      </p:sp>
    </p:spTree>
    <p:extLst>
      <p:ext uri="{BB962C8B-B14F-4D97-AF65-F5344CB8AC3E}">
        <p14:creationId xmlns:p14="http://schemas.microsoft.com/office/powerpoint/2010/main" val="135600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Consolas" panose="020B0609020204030204" pitchFamily="49" charset="0"/>
                <a:ea typeface="Calibri" panose="020F0502020204030204" pitchFamily="34" charset="0"/>
                <a:cs typeface="Times New Roman" panose="02020603050405020304" pitchFamily="18" charset="0"/>
              </a:rPr>
              <a:t>Start() -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poiščemo širino in višino zaslona </a:t>
            </a: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širino in višino igralca.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Consolas" panose="020B0609020204030204" pitchFamily="49" charset="0"/>
                <a:ea typeface="Calibri" panose="020F0502020204030204" pitchFamily="34" charset="0"/>
                <a:cs typeface="Times New Roman" panose="02020603050405020304" pitchFamily="18" charset="0"/>
              </a:rPr>
              <a:t>LateUpdate()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 pozicija igralca (koordinati x in y) nesmeta biti večji kot je velikost zaslona</a:t>
            </a:r>
          </a:p>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igralec ostane v igralnem polju</a:t>
            </a:r>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11</a:t>
            </a:fld>
            <a:endParaRPr lang="sl-SI"/>
          </a:p>
        </p:txBody>
      </p:sp>
    </p:spTree>
    <p:extLst>
      <p:ext uri="{BB962C8B-B14F-4D97-AF65-F5344CB8AC3E}">
        <p14:creationId xmlns:p14="http://schemas.microsoft.com/office/powerpoint/2010/main" val="21926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Na sliki je prikazana metoda </a:t>
            </a:r>
            <a:r>
              <a:rPr lang="sl-SI" sz="1800" dirty="0">
                <a:effectLst/>
                <a:latin typeface="Consolas" panose="020B0609020204030204" pitchFamily="49" charset="0"/>
                <a:ea typeface="Calibri" panose="020F0502020204030204" pitchFamily="34" charset="0"/>
                <a:cs typeface="Times New Roman" panose="02020603050405020304" pitchFamily="18" charset="0"/>
              </a:rPr>
              <a:t>Generiraj()</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katera ves čas skozi igro generira asteroide. Asteroidi se generirajo na naključni poziciji okoli igralnega prostora, določi jim naključno usmerjenost in pot po kateri bodo prečkali igralni prostor in vsakemu posebej določi naključno velikost.</a:t>
            </a:r>
          </a:p>
          <a:p>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15</a:t>
            </a:fld>
            <a:endParaRPr lang="sl-SI"/>
          </a:p>
        </p:txBody>
      </p:sp>
    </p:spTree>
    <p:extLst>
      <p:ext uri="{BB962C8B-B14F-4D97-AF65-F5344CB8AC3E}">
        <p14:creationId xmlns:p14="http://schemas.microsoft.com/office/powerpoint/2010/main" val="1378847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Na sliki je prikazana metoda </a:t>
            </a:r>
            <a:r>
              <a:rPr lang="sl-SI" sz="1800" dirty="0">
                <a:effectLst/>
                <a:latin typeface="Consolas" panose="020B0609020204030204" pitchFamily="49" charset="0"/>
                <a:ea typeface="Calibri" panose="020F0502020204030204" pitchFamily="34" charset="0"/>
                <a:cs typeface="Times New Roman" panose="02020603050405020304" pitchFamily="18" charset="0"/>
              </a:rPr>
              <a:t>Generiraj()</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katera ves čas skozi igro generira asteroide. Asteroidi se generirajo na naključni poziciji okoli igralnega prostora, določi jim naključno usmerjenost in pot po kateri bodo prečkali igralni prostor in vsakemu posebej določi naključno velikost.</a:t>
            </a:r>
          </a:p>
          <a:p>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16</a:t>
            </a:fld>
            <a:endParaRPr lang="sl-SI"/>
          </a:p>
        </p:txBody>
      </p:sp>
    </p:spTree>
    <p:extLst>
      <p:ext uri="{BB962C8B-B14F-4D97-AF65-F5344CB8AC3E}">
        <p14:creationId xmlns:p14="http://schemas.microsoft.com/office/powerpoint/2010/main" val="310685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Na sliki je prikazana metoda </a:t>
            </a:r>
            <a:r>
              <a:rPr lang="sl-SI" sz="1800" dirty="0">
                <a:effectLst/>
                <a:latin typeface="Consolas" panose="020B0609020204030204" pitchFamily="49" charset="0"/>
                <a:ea typeface="Calibri" panose="020F0502020204030204" pitchFamily="34" charset="0"/>
                <a:cs typeface="Times New Roman" panose="02020603050405020304" pitchFamily="18" charset="0"/>
              </a:rPr>
              <a:t>Generiraj()</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katera ves čas skozi igro generira asteroide. Asteroidi se generirajo na naključni poziciji okoli igralnega prostora, določi jim naključno usmerjenost in pot po kateri bodo prečkali igralni prostor in vsakemu posebej določi naključno velikost.</a:t>
            </a:r>
          </a:p>
          <a:p>
            <a:endParaRPr lang="sl-SI" dirty="0"/>
          </a:p>
        </p:txBody>
      </p:sp>
      <p:sp>
        <p:nvSpPr>
          <p:cNvPr id="4" name="Slide Number Placeholder 3"/>
          <p:cNvSpPr>
            <a:spLocks noGrp="1"/>
          </p:cNvSpPr>
          <p:nvPr>
            <p:ph type="sldNum" sz="quarter" idx="5"/>
          </p:nvPr>
        </p:nvSpPr>
        <p:spPr/>
        <p:txBody>
          <a:bodyPr/>
          <a:lstStyle/>
          <a:p>
            <a:fld id="{51F29BB1-6740-4B34-B905-410F12F4C929}" type="slidenum">
              <a:rPr lang="sl-SI" smtClean="0"/>
              <a:t>17</a:t>
            </a:fld>
            <a:endParaRPr lang="sl-SI"/>
          </a:p>
        </p:txBody>
      </p:sp>
    </p:spTree>
    <p:extLst>
      <p:ext uri="{BB962C8B-B14F-4D97-AF65-F5344CB8AC3E}">
        <p14:creationId xmlns:p14="http://schemas.microsoft.com/office/powerpoint/2010/main" val="419889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a:xfrm>
            <a:off x="3962399" y="5870575"/>
            <a:ext cx="4893958" cy="377825"/>
          </a:xfrm>
        </p:spPr>
        <p:txBody>
          <a:bodyPr/>
          <a:lstStyle/>
          <a:p>
            <a:endParaRPr lang="sl-SI"/>
          </a:p>
        </p:txBody>
      </p:sp>
      <p:sp>
        <p:nvSpPr>
          <p:cNvPr id="6" name="Slide Number Placeholder 5"/>
          <p:cNvSpPr>
            <a:spLocks noGrp="1"/>
          </p:cNvSpPr>
          <p:nvPr>
            <p:ph type="sldNum" sz="quarter" idx="12"/>
          </p:nvPr>
        </p:nvSpPr>
        <p:spPr>
          <a:xfrm>
            <a:off x="10608958" y="5870575"/>
            <a:ext cx="551167" cy="377825"/>
          </a:xfrm>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6865994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4885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02104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217359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4015041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299367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531935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341365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04647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73148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C90EC-8CA0-43FE-AB3D-4A645EE4DB15}" type="datetimeFigureOut">
              <a:rPr lang="sl-SI" smtClean="0"/>
              <a:t>24. 04. 2022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95966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183762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C90EC-8CA0-43FE-AB3D-4A645EE4DB15}" type="datetimeFigureOut">
              <a:rPr lang="sl-SI" smtClean="0"/>
              <a:t>24. 04. 2022</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56939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C90EC-8CA0-43FE-AB3D-4A645EE4DB15}" type="datetimeFigureOut">
              <a:rPr lang="sl-SI" smtClean="0"/>
              <a:t>24. 04. 2022</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50564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11C90EC-8CA0-43FE-AB3D-4A645EE4DB15}" type="datetimeFigureOut">
              <a:rPr lang="sl-SI" smtClean="0"/>
              <a:t>24. 04. 2022</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63566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200503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C90EC-8CA0-43FE-AB3D-4A645EE4DB15}" type="datetimeFigureOut">
              <a:rPr lang="sl-SI" smtClean="0"/>
              <a:t>24. 04. 2022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CC853EBB-A04E-4908-8FA6-F9AD3E98E311}" type="slidenum">
              <a:rPr lang="sl-SI" smtClean="0"/>
              <a:t>‹#›</a:t>
            </a:fld>
            <a:endParaRPr lang="sl-SI"/>
          </a:p>
        </p:txBody>
      </p:sp>
    </p:spTree>
    <p:extLst>
      <p:ext uri="{BB962C8B-B14F-4D97-AF65-F5344CB8AC3E}">
        <p14:creationId xmlns:p14="http://schemas.microsoft.com/office/powerpoint/2010/main" val="364496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1C90EC-8CA0-43FE-AB3D-4A645EE4DB15}" type="datetimeFigureOut">
              <a:rPr lang="sl-SI" smtClean="0"/>
              <a:t>24. 04. 2022</a:t>
            </a:fld>
            <a:endParaRPr lang="sl-SI"/>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sl-SI"/>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853EBB-A04E-4908-8FA6-F9AD3E98E311}" type="slidenum">
              <a:rPr lang="sl-SI" smtClean="0"/>
              <a:t>‹#›</a:t>
            </a:fld>
            <a:endParaRPr lang="sl-SI"/>
          </a:p>
        </p:txBody>
      </p:sp>
    </p:spTree>
    <p:extLst>
      <p:ext uri="{BB962C8B-B14F-4D97-AF65-F5344CB8AC3E}">
        <p14:creationId xmlns:p14="http://schemas.microsoft.com/office/powerpoint/2010/main" val="34035809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guru99.com/introduction-to-photoshop-cc.html" TargetMode="External"/><Relationship Id="rId3" Type="http://schemas.openxmlformats.org/officeDocument/2006/relationships/hyperlink" Target="https://www.g2.com/articles/stages-of-game-development" TargetMode="External"/><Relationship Id="rId7" Type="http://schemas.openxmlformats.org/officeDocument/2006/relationships/hyperlink" Target="https://www.gamedesigning.org/career/video-game-engines/" TargetMode="External"/><Relationship Id="rId2" Type="http://schemas.openxmlformats.org/officeDocument/2006/relationships/hyperlink" Target="https://www.naukri.com/learning/what-is-game-development-st559-tg295#description" TargetMode="External"/><Relationship Id="rId1" Type="http://schemas.openxmlformats.org/officeDocument/2006/relationships/slideLayout" Target="../slideLayouts/slideLayout2.xml"/><Relationship Id="rId6" Type="http://schemas.openxmlformats.org/officeDocument/2006/relationships/hyperlink" Target="https://www.nuclino.com/articles/video-game-development-process" TargetMode="External"/><Relationship Id="rId5" Type="http://schemas.openxmlformats.org/officeDocument/2006/relationships/hyperlink" Target="https://en.wikipedia.org/wiki/Video_game_development" TargetMode="External"/><Relationship Id="rId4" Type="http://schemas.openxmlformats.org/officeDocument/2006/relationships/hyperlink" Target="https://kevurugames.com/blog/6-key-stages-of-game-development-from-concept-to-standing-ovation/"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blog.codemagic.io/why-to-use-cicd-for-unity-games/" TargetMode="External"/><Relationship Id="rId3" Type="http://schemas.openxmlformats.org/officeDocument/2006/relationships/hyperlink" Target="https://gamedevacademy.org/what-is-unity/#What_is_Unity" TargetMode="External"/><Relationship Id="rId7" Type="http://schemas.openxmlformats.org/officeDocument/2006/relationships/hyperlink" Target="https://en.wikipedia.org/wiki/Unity_(game_engine)" TargetMode="External"/><Relationship Id="rId2" Type="http://schemas.openxmlformats.org/officeDocument/2006/relationships/hyperlink" Target="https://www.educative.io/edpresso/what-is-visual-studio-code" TargetMode="External"/><Relationship Id="rId1" Type="http://schemas.openxmlformats.org/officeDocument/2006/relationships/slideLayout" Target="../slideLayouts/slideLayout2.xml"/><Relationship Id="rId6" Type="http://schemas.openxmlformats.org/officeDocument/2006/relationships/hyperlink" Target="https://www.freecodecamp.org/news/what-is-game-development/" TargetMode="External"/><Relationship Id="rId5" Type="http://schemas.openxmlformats.org/officeDocument/2006/relationships/hyperlink" Target="https://docs.unity3d.com/Manual/ProjectView.html" TargetMode="External"/><Relationship Id="rId4" Type="http://schemas.openxmlformats.org/officeDocument/2006/relationships/hyperlink" Target="https://www.androidauthority.com/what-is-unity-1131558/"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NCekuta/Prezivetje_v_vesolju/tree/main/Word%20dokument" TargetMode="External"/><Relationship Id="rId2" Type="http://schemas.openxmlformats.org/officeDocument/2006/relationships/hyperlink" Target="https://github.com/NCekuta/Prezivetje_v_vesolju/tree/main/Igra" TargetMode="External"/><Relationship Id="rId1" Type="http://schemas.openxmlformats.org/officeDocument/2006/relationships/slideLayout" Target="../slideLayouts/slideLayout2.xml"/><Relationship Id="rId4" Type="http://schemas.openxmlformats.org/officeDocument/2006/relationships/hyperlink" Target="https://github.com/NCekuta/Prezivetje_v_vesolju/tree/main/PDF%20dokume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D5121-4A2B-4F0C-90EE-9DC71375B513}"/>
              </a:ext>
            </a:extLst>
          </p:cNvPr>
          <p:cNvSpPr>
            <a:spLocks noGrp="1"/>
          </p:cNvSpPr>
          <p:nvPr>
            <p:ph type="ctrTitle"/>
          </p:nvPr>
        </p:nvSpPr>
        <p:spPr>
          <a:xfrm>
            <a:off x="3093867" y="2050741"/>
            <a:ext cx="6004265" cy="2059619"/>
          </a:xfrm>
        </p:spPr>
        <p:txBody>
          <a:bodyPr>
            <a:normAutofit/>
          </a:bodyPr>
          <a:lstStyle/>
          <a:p>
            <a:pPr algn="ctr"/>
            <a:r>
              <a:rPr lang="sl-SI" sz="6000" dirty="0">
                <a:latin typeface="Times New Roman" panose="02020603050405020304" pitchFamily="18" charset="0"/>
                <a:cs typeface="Times New Roman" panose="02020603050405020304" pitchFamily="18" charset="0"/>
              </a:rPr>
              <a:t>Preživetje v vesolju</a:t>
            </a:r>
          </a:p>
        </p:txBody>
      </p:sp>
      <p:sp>
        <p:nvSpPr>
          <p:cNvPr id="6" name="TextBox 5">
            <a:extLst>
              <a:ext uri="{FF2B5EF4-FFF2-40B4-BE49-F238E27FC236}">
                <a16:creationId xmlns:a16="http://schemas.microsoft.com/office/drawing/2014/main" id="{FE79A6D5-73F3-46A1-BB14-20E901130239}"/>
              </a:ext>
            </a:extLst>
          </p:cNvPr>
          <p:cNvSpPr txBox="1"/>
          <p:nvPr/>
        </p:nvSpPr>
        <p:spPr>
          <a:xfrm>
            <a:off x="7235299" y="4547585"/>
            <a:ext cx="4208017" cy="1887696"/>
          </a:xfrm>
          <a:prstGeom prst="rect">
            <a:avLst/>
          </a:prstGeom>
          <a:noFill/>
        </p:spPr>
        <p:txBody>
          <a:bodyPr wrap="square" rtlCol="0">
            <a:spAutoFit/>
          </a:bodyPr>
          <a:lstStyle/>
          <a:p>
            <a:pPr algn="r">
              <a:spcAft>
                <a:spcPts val="800"/>
              </a:spcAft>
            </a:pP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Predmet: Računalništvo</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spcAft>
                <a:spcPts val="800"/>
              </a:spcAft>
            </a:pP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Avtor: Nejc Cekuta</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spcAft>
                <a:spcPts val="800"/>
              </a:spcAft>
            </a:pP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Razred: T4B</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Mentor: </a:t>
            </a:r>
            <a:r>
              <a:rPr lang="sl-SI" sz="1800" dirty="0">
                <a:effectLst/>
                <a:latin typeface="Times New Roman" panose="02020603050405020304" pitchFamily="18" charset="0"/>
                <a:ea typeface="Times New Roman" panose="02020603050405020304" pitchFamily="18" charset="0"/>
                <a:cs typeface="Times New Roman" panose="02020603050405020304" pitchFamily="18" charset="0"/>
              </a:rPr>
              <a:t>dr. Albert Zorko univ. dipl. inž. el. </a:t>
            </a: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dirty="0"/>
          </a:p>
        </p:txBody>
      </p:sp>
    </p:spTree>
    <p:extLst>
      <p:ext uri="{BB962C8B-B14F-4D97-AF65-F5344CB8AC3E}">
        <p14:creationId xmlns:p14="http://schemas.microsoft.com/office/powerpoint/2010/main" val="147667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Izdelava igre</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Igra je zasnovan na način preživetja</a:t>
            </a:r>
          </a:p>
          <a:p>
            <a:r>
              <a:rPr lang="sl-SI" sz="2400" dirty="0">
                <a:latin typeface="Times New Roman" panose="02020603050405020304" pitchFamily="18" charset="0"/>
                <a:cs typeface="Times New Roman" panose="02020603050405020304" pitchFamily="18" charset="0"/>
              </a:rPr>
              <a:t>Vsebuje začetni meni (pomoč, nastavitve, izhod in igraj)</a:t>
            </a:r>
          </a:p>
          <a:p>
            <a:r>
              <a:rPr lang="sl-SI" sz="2400" dirty="0">
                <a:latin typeface="Times New Roman" panose="02020603050405020304" pitchFamily="18" charset="0"/>
                <a:cs typeface="Times New Roman" panose="02020603050405020304" pitchFamily="18" charset="0"/>
              </a:rPr>
              <a:t>Med igro se seštevajo točke</a:t>
            </a:r>
          </a:p>
          <a:p>
            <a:r>
              <a:rPr lang="sl-SI" sz="2400" dirty="0">
                <a:latin typeface="Times New Roman" panose="02020603050405020304" pitchFamily="18" charset="0"/>
                <a:cs typeface="Times New Roman" panose="02020603050405020304" pitchFamily="18" charset="0"/>
              </a:rPr>
              <a:t>Na koncu se točke primerjajo z najboljšim rezultatom</a:t>
            </a:r>
          </a:p>
        </p:txBody>
      </p:sp>
    </p:spTree>
    <p:extLst>
      <p:ext uri="{BB962C8B-B14F-4D97-AF65-F5344CB8AC3E}">
        <p14:creationId xmlns:p14="http://schemas.microsoft.com/office/powerpoint/2010/main" val="239587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IGRALni prostor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Določitev mej, do koder se igralec lahko premika</a:t>
            </a:r>
          </a:p>
        </p:txBody>
      </p:sp>
      <p:pic>
        <p:nvPicPr>
          <p:cNvPr id="4" name="Picture 3">
            <a:extLst>
              <a:ext uri="{FF2B5EF4-FFF2-40B4-BE49-F238E27FC236}">
                <a16:creationId xmlns:a16="http://schemas.microsoft.com/office/drawing/2014/main" id="{2F5FC12F-E1D5-439E-9DC8-3789FF4BD248}"/>
              </a:ext>
            </a:extLst>
          </p:cNvPr>
          <p:cNvPicPr>
            <a:picLocks noChangeAspect="1"/>
          </p:cNvPicPr>
          <p:nvPr/>
        </p:nvPicPr>
        <p:blipFill>
          <a:blip r:embed="rId3"/>
          <a:stretch>
            <a:fillRect/>
          </a:stretch>
        </p:blipFill>
        <p:spPr>
          <a:xfrm>
            <a:off x="1185862" y="2255898"/>
            <a:ext cx="9820275" cy="4086225"/>
          </a:xfrm>
          <a:prstGeom prst="rect">
            <a:avLst/>
          </a:prstGeom>
        </p:spPr>
      </p:pic>
    </p:spTree>
    <p:extLst>
      <p:ext uri="{BB962C8B-B14F-4D97-AF65-F5344CB8AC3E}">
        <p14:creationId xmlns:p14="http://schemas.microsoft.com/office/powerpoint/2010/main" val="308829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IGRALEC</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Preverjanje vnosa uporabnika</a:t>
            </a: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21895" y="1572990"/>
            <a:ext cx="4995332" cy="4592552"/>
          </a:xfrm>
        </p:spPr>
        <p:txBody>
          <a:bodyPr anchor="t">
            <a:normAutofit/>
          </a:bodyPr>
          <a:lstStyle/>
          <a:p>
            <a:r>
              <a:rPr lang="sl-SI" sz="2400" dirty="0">
                <a:latin typeface="Times New Roman" panose="02020603050405020304" pitchFamily="18" charset="0"/>
                <a:cs typeface="Times New Roman" panose="02020603050405020304" pitchFamily="18" charset="0"/>
              </a:rPr>
              <a:t>Na podlagi vnosa uporabnika se izvede določen del kode</a:t>
            </a:r>
          </a:p>
        </p:txBody>
      </p:sp>
      <p:pic>
        <p:nvPicPr>
          <p:cNvPr id="6" name="Picture 5">
            <a:extLst>
              <a:ext uri="{FF2B5EF4-FFF2-40B4-BE49-F238E27FC236}">
                <a16:creationId xmlns:a16="http://schemas.microsoft.com/office/drawing/2014/main" id="{7223FFC2-F0DB-42C9-BFAC-525858CFD2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6670" y="2503503"/>
            <a:ext cx="5633595" cy="3110421"/>
          </a:xfrm>
          <a:prstGeom prst="rect">
            <a:avLst/>
          </a:prstGeom>
          <a:noFill/>
          <a:ln>
            <a:noFill/>
          </a:ln>
        </p:spPr>
      </p:pic>
      <p:pic>
        <p:nvPicPr>
          <p:cNvPr id="7" name="Picture 6">
            <a:extLst>
              <a:ext uri="{FF2B5EF4-FFF2-40B4-BE49-F238E27FC236}">
                <a16:creationId xmlns:a16="http://schemas.microsoft.com/office/drawing/2014/main" id="{AAD940C0-D146-4C95-8520-DC39B04DD8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03503"/>
            <a:ext cx="4316206" cy="3966563"/>
          </a:xfrm>
          <a:prstGeom prst="rect">
            <a:avLst/>
          </a:prstGeom>
          <a:noFill/>
          <a:ln>
            <a:noFill/>
          </a:ln>
        </p:spPr>
      </p:pic>
    </p:spTree>
    <p:extLst>
      <p:ext uri="{BB962C8B-B14F-4D97-AF65-F5344CB8AC3E}">
        <p14:creationId xmlns:p14="http://schemas.microsoft.com/office/powerpoint/2010/main" val="414484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Metek</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Lastnosti objekta metek</a:t>
            </a:r>
          </a:p>
          <a:p>
            <a:endParaRPr lang="sl-SI"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4912224" y="1572990"/>
            <a:ext cx="5317095" cy="4592552"/>
          </a:xfrm>
        </p:spPr>
        <p:txBody>
          <a:bodyPr anchor="t">
            <a:normAutofit/>
          </a:bodyPr>
          <a:lstStyle/>
          <a:p>
            <a:r>
              <a:rPr lang="sl-SI" sz="2400" dirty="0">
                <a:latin typeface="Times New Roman" panose="02020603050405020304" pitchFamily="18" charset="0"/>
                <a:cs typeface="Times New Roman" panose="02020603050405020304" pitchFamily="18" charset="0"/>
              </a:rPr>
              <a:t>Metodi, ki objektu dodata hitrost in določita koliko časa bo viden na ekranu</a:t>
            </a:r>
          </a:p>
        </p:txBody>
      </p:sp>
      <p:pic>
        <p:nvPicPr>
          <p:cNvPr id="8" name="Picture 7">
            <a:extLst>
              <a:ext uri="{FF2B5EF4-FFF2-40B4-BE49-F238E27FC236}">
                <a16:creationId xmlns:a16="http://schemas.microsoft.com/office/drawing/2014/main" id="{D45B0769-2A36-48B1-A7EF-EB8D01921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47062"/>
            <a:ext cx="3824056" cy="2350455"/>
          </a:xfrm>
          <a:prstGeom prst="rect">
            <a:avLst/>
          </a:prstGeom>
        </p:spPr>
      </p:pic>
      <p:pic>
        <p:nvPicPr>
          <p:cNvPr id="9" name="Picture 8">
            <a:extLst>
              <a:ext uri="{FF2B5EF4-FFF2-40B4-BE49-F238E27FC236}">
                <a16:creationId xmlns:a16="http://schemas.microsoft.com/office/drawing/2014/main" id="{2ABFD151-E320-4F42-B6F2-E3785D559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224" y="2847062"/>
            <a:ext cx="7136434" cy="2297420"/>
          </a:xfrm>
          <a:prstGeom prst="rect">
            <a:avLst/>
          </a:prstGeom>
        </p:spPr>
      </p:pic>
    </p:spTree>
    <p:extLst>
      <p:ext uri="{BB962C8B-B14F-4D97-AF65-F5344CB8AC3E}">
        <p14:creationId xmlns:p14="http://schemas.microsoft.com/office/powerpoint/2010/main" val="291643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Asteroid</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Metoda za preverjanje trkov</a:t>
            </a:r>
          </a:p>
          <a:p>
            <a:r>
              <a:rPr lang="sl-SI" sz="2400" dirty="0">
                <a:latin typeface="Times New Roman" panose="02020603050405020304" pitchFamily="18" charset="0"/>
                <a:cs typeface="Times New Roman" panose="02020603050405020304" pitchFamily="18" charset="0"/>
              </a:rPr>
              <a:t>Asteroid uniči </a:t>
            </a:r>
          </a:p>
          <a:p>
            <a:r>
              <a:rPr lang="sl-SI" sz="2400" dirty="0">
                <a:latin typeface="Times New Roman" panose="02020603050405020304" pitchFamily="18" charset="0"/>
                <a:cs typeface="Times New Roman" panose="02020603050405020304" pitchFamily="18" charset="0"/>
              </a:rPr>
              <a:t>Prikaže 2 nova, če sta večja od 0.3</a:t>
            </a: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63318" y="1572990"/>
            <a:ext cx="4995332" cy="4592552"/>
          </a:xfrm>
        </p:spPr>
        <p:txBody>
          <a:bodyPr anchor="t">
            <a:normAutofit/>
          </a:bodyPr>
          <a:lstStyle/>
          <a:p>
            <a:r>
              <a:rPr lang="sl-SI" sz="2400" dirty="0">
                <a:latin typeface="Times New Roman" panose="02020603050405020304" pitchFamily="18" charset="0"/>
                <a:cs typeface="Times New Roman" panose="02020603050405020304" pitchFamily="18" charset="0"/>
              </a:rPr>
              <a:t>Metoda, ki v prostor prikaže nov asteroid</a:t>
            </a:r>
          </a:p>
          <a:p>
            <a:r>
              <a:rPr lang="sl-SI" sz="2400" dirty="0">
                <a:latin typeface="Times New Roman" panose="02020603050405020304" pitchFamily="18" charset="0"/>
                <a:cs typeface="Times New Roman" panose="02020603050405020304" pitchFamily="18" charset="0"/>
              </a:rPr>
              <a:t>Določi mu novo pot letenja</a:t>
            </a:r>
          </a:p>
        </p:txBody>
      </p:sp>
      <p:pic>
        <p:nvPicPr>
          <p:cNvPr id="4" name="Picture 3">
            <a:extLst>
              <a:ext uri="{FF2B5EF4-FFF2-40B4-BE49-F238E27FC236}">
                <a16:creationId xmlns:a16="http://schemas.microsoft.com/office/drawing/2014/main" id="{3476ADAF-8C73-4C4C-8DDB-EFD9C94393A5}"/>
              </a:ext>
            </a:extLst>
          </p:cNvPr>
          <p:cNvPicPr>
            <a:picLocks noChangeAspect="1"/>
          </p:cNvPicPr>
          <p:nvPr/>
        </p:nvPicPr>
        <p:blipFill>
          <a:blip r:embed="rId2"/>
          <a:stretch>
            <a:fillRect/>
          </a:stretch>
        </p:blipFill>
        <p:spPr>
          <a:xfrm>
            <a:off x="727224" y="3093691"/>
            <a:ext cx="4648703" cy="2258285"/>
          </a:xfrm>
          <a:prstGeom prst="rect">
            <a:avLst/>
          </a:prstGeom>
        </p:spPr>
      </p:pic>
      <p:pic>
        <p:nvPicPr>
          <p:cNvPr id="9" name="Picture 8">
            <a:extLst>
              <a:ext uri="{FF2B5EF4-FFF2-40B4-BE49-F238E27FC236}">
                <a16:creationId xmlns:a16="http://schemas.microsoft.com/office/drawing/2014/main" id="{E44DE768-90A0-4AF1-BE05-A7240C03EC18}"/>
              </a:ext>
            </a:extLst>
          </p:cNvPr>
          <p:cNvPicPr>
            <a:picLocks noChangeAspect="1"/>
          </p:cNvPicPr>
          <p:nvPr/>
        </p:nvPicPr>
        <p:blipFill>
          <a:blip r:embed="rId3"/>
          <a:stretch>
            <a:fillRect/>
          </a:stretch>
        </p:blipFill>
        <p:spPr>
          <a:xfrm>
            <a:off x="5516687" y="3171856"/>
            <a:ext cx="5989512" cy="2113154"/>
          </a:xfrm>
          <a:prstGeom prst="rect">
            <a:avLst/>
          </a:prstGeom>
        </p:spPr>
      </p:pic>
    </p:spTree>
    <p:extLst>
      <p:ext uri="{BB962C8B-B14F-4D97-AF65-F5344CB8AC3E}">
        <p14:creationId xmlns:p14="http://schemas.microsoft.com/office/powerpoint/2010/main" val="81589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Generator asteroidov</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Metoda, ki v igralni prostor naključno generira asteroide</a:t>
            </a:r>
          </a:p>
        </p:txBody>
      </p:sp>
      <p:pic>
        <p:nvPicPr>
          <p:cNvPr id="6" name="Picture 5">
            <a:extLst>
              <a:ext uri="{FF2B5EF4-FFF2-40B4-BE49-F238E27FC236}">
                <a16:creationId xmlns:a16="http://schemas.microsoft.com/office/drawing/2014/main" id="{C6AB6476-8E8B-4FD7-86F3-37C7B61A6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34" y="2467992"/>
            <a:ext cx="10578332" cy="3757535"/>
          </a:xfrm>
          <a:prstGeom prst="rect">
            <a:avLst/>
          </a:prstGeom>
        </p:spPr>
      </p:pic>
    </p:spTree>
    <p:extLst>
      <p:ext uri="{BB962C8B-B14F-4D97-AF65-F5344CB8AC3E}">
        <p14:creationId xmlns:p14="http://schemas.microsoft.com/office/powerpoint/2010/main" val="414753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Game manager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550962"/>
            <a:ext cx="10491185" cy="4214345"/>
          </a:xfrm>
        </p:spPr>
        <p:txBody>
          <a:bodyPr anchor="t">
            <a:normAutofit/>
          </a:bodyPr>
          <a:lstStyle/>
          <a:p>
            <a:r>
              <a:rPr lang="sl-SI" sz="2400" dirty="0">
                <a:latin typeface="Times New Roman" panose="02020603050405020304" pitchFamily="18" charset="0"/>
                <a:cs typeface="Times New Roman" panose="02020603050405020304" pitchFamily="18" charset="0"/>
              </a:rPr>
              <a:t>Najpomembnejši objekt, saj vsebuje ključne elemente in metode za dalovanje igre</a:t>
            </a:r>
          </a:p>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Start()</a:t>
            </a:r>
            <a:r>
              <a:rPr lang="sl-SI" sz="2400" dirty="0">
                <a:latin typeface="Times New Roman" panose="02020603050405020304" pitchFamily="18" charset="0"/>
                <a:cs typeface="Times New Roman" panose="02020603050405020304" pitchFamily="18" charset="0"/>
              </a:rPr>
              <a:t>: resetira točke in življenja in jih prikaže na ekran </a:t>
            </a:r>
            <a:r>
              <a:rPr lang="sl-SI" sz="2400" dirty="0">
                <a:latin typeface="Consolas" panose="020B0609020204030204" pitchFamily="49" charset="0"/>
                <a:cs typeface="Times New Roman" panose="02020603050405020304" pitchFamily="18" charset="0"/>
              </a:rPr>
              <a:t> </a:t>
            </a:r>
          </a:p>
          <a:p>
            <a:endParaRPr lang="sl-SI" sz="2400" dirty="0">
              <a:latin typeface="Times New Roman" panose="02020603050405020304" pitchFamily="18" charset="0"/>
              <a:cs typeface="Times New Roman" panose="02020603050405020304" pitchFamily="18" charset="0"/>
            </a:endParaRPr>
          </a:p>
        </p:txBody>
      </p:sp>
      <p:pic>
        <p:nvPicPr>
          <p:cNvPr id="6" name="Content Placeholder 6">
            <a:extLst>
              <a:ext uri="{FF2B5EF4-FFF2-40B4-BE49-F238E27FC236}">
                <a16:creationId xmlns:a16="http://schemas.microsoft.com/office/drawing/2014/main" id="{89ADEC3E-3FAE-4D3C-B5FA-57C5F4131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2617965"/>
            <a:ext cx="8227380" cy="3776502"/>
          </a:xfrm>
          <a:prstGeom prst="rect">
            <a:avLst/>
          </a:prstGeom>
        </p:spPr>
      </p:pic>
    </p:spTree>
    <p:extLst>
      <p:ext uri="{BB962C8B-B14F-4D97-AF65-F5344CB8AC3E}">
        <p14:creationId xmlns:p14="http://schemas.microsoft.com/office/powerpoint/2010/main" val="103034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Game manager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IgralecMrtev()</a:t>
            </a:r>
            <a:r>
              <a:rPr lang="sl-SI" sz="2400" dirty="0">
                <a:latin typeface="Times New Roman" panose="02020603050405020304" pitchFamily="18" charset="0"/>
                <a:cs typeface="Times New Roman" panose="02020603050405020304" pitchFamily="18" charset="0"/>
              </a:rPr>
              <a:t> skrbi za življenja igralca</a:t>
            </a:r>
          </a:p>
          <a:p>
            <a:r>
              <a:rPr lang="sl-SI" sz="2400" dirty="0">
                <a:latin typeface="Times New Roman" panose="02020603050405020304" pitchFamily="18" charset="0"/>
                <a:cs typeface="Times New Roman" panose="02020603050405020304" pitchFamily="18" charset="0"/>
              </a:rPr>
              <a:t>Če se metoda izvede igralec izgubi 1 življenje, če to ni mogoče je igre konec</a:t>
            </a:r>
          </a:p>
        </p:txBody>
      </p:sp>
      <p:pic>
        <p:nvPicPr>
          <p:cNvPr id="5" name="Picture 4">
            <a:extLst>
              <a:ext uri="{FF2B5EF4-FFF2-40B4-BE49-F238E27FC236}">
                <a16:creationId xmlns:a16="http://schemas.microsoft.com/office/drawing/2014/main" id="{AB36614C-DB75-4D92-963F-A4A79CF97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215" y="2831768"/>
            <a:ext cx="7610595" cy="3608982"/>
          </a:xfrm>
          <a:prstGeom prst="rect">
            <a:avLst/>
          </a:prstGeom>
        </p:spPr>
      </p:pic>
    </p:spTree>
    <p:extLst>
      <p:ext uri="{BB962C8B-B14F-4D97-AF65-F5344CB8AC3E}">
        <p14:creationId xmlns:p14="http://schemas.microsoft.com/office/powerpoint/2010/main" val="268982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Game manager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AsteroidUnicen()</a:t>
            </a:r>
            <a:r>
              <a:rPr lang="sl-SI" sz="2400" dirty="0">
                <a:latin typeface="Times New Roman" panose="02020603050405020304" pitchFamily="18" charset="0"/>
                <a:cs typeface="Times New Roman" panose="02020603050405020304" pitchFamily="18" charset="0"/>
              </a:rPr>
              <a:t> skrbi za točkovanje</a:t>
            </a:r>
            <a:endParaRPr lang="sl-SI" sz="2400" dirty="0">
              <a:latin typeface="Consolas" panose="020B0609020204030204" pitchFamily="49"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63318" y="1572990"/>
            <a:ext cx="4995332" cy="4592552"/>
          </a:xfrm>
        </p:spPr>
        <p:txBody>
          <a:bodyPr anchor="t">
            <a:normAutofit/>
          </a:bodyPr>
          <a:lstStyle/>
          <a:p>
            <a:r>
              <a:rPr lang="sl-SI" sz="2400" dirty="0">
                <a:latin typeface="Times New Roman" panose="02020603050405020304" pitchFamily="18" charset="0"/>
                <a:cs typeface="Times New Roman" panose="02020603050405020304" pitchFamily="18" charset="0"/>
              </a:rPr>
              <a:t>Metoda </a:t>
            </a:r>
            <a:r>
              <a:rPr lang="sl-SI" sz="2400" dirty="0">
                <a:latin typeface="Consolas" panose="020B0609020204030204" pitchFamily="49" charset="0"/>
                <a:cs typeface="Times New Roman" panose="02020603050405020304" pitchFamily="18" charset="0"/>
              </a:rPr>
              <a:t>KonecIgre()</a:t>
            </a:r>
            <a:r>
              <a:rPr lang="sl-SI" sz="2400" dirty="0">
                <a:latin typeface="Times New Roman" panose="02020603050405020304" pitchFamily="18" charset="0"/>
                <a:cs typeface="Times New Roman" panose="02020603050405020304" pitchFamily="18" charset="0"/>
              </a:rPr>
              <a:t> prekine vse interakcije z igro in prikaže ekran na katerm so dosežene točke in najvišji rezultat</a:t>
            </a:r>
            <a:endParaRPr lang="sl-SI" sz="2400" dirty="0">
              <a:latin typeface="Consolas" panose="020B0609020204030204" pitchFamily="49" charset="0"/>
              <a:cs typeface="Times New Roman" panose="02020603050405020304" pitchFamily="18" charset="0"/>
            </a:endParaRPr>
          </a:p>
        </p:txBody>
      </p:sp>
      <p:pic>
        <p:nvPicPr>
          <p:cNvPr id="5" name="Picture 4">
            <a:extLst>
              <a:ext uri="{FF2B5EF4-FFF2-40B4-BE49-F238E27FC236}">
                <a16:creationId xmlns:a16="http://schemas.microsoft.com/office/drawing/2014/main" id="{1EF81E49-6792-4CE1-9554-73D3C85370AB}"/>
              </a:ext>
            </a:extLst>
          </p:cNvPr>
          <p:cNvPicPr>
            <a:picLocks noChangeAspect="1"/>
          </p:cNvPicPr>
          <p:nvPr/>
        </p:nvPicPr>
        <p:blipFill>
          <a:blip r:embed="rId2"/>
          <a:stretch>
            <a:fillRect/>
          </a:stretch>
        </p:blipFill>
        <p:spPr>
          <a:xfrm>
            <a:off x="685800" y="3242880"/>
            <a:ext cx="4104443" cy="2898763"/>
          </a:xfrm>
          <a:prstGeom prst="rect">
            <a:avLst/>
          </a:prstGeom>
        </p:spPr>
      </p:pic>
      <p:pic>
        <p:nvPicPr>
          <p:cNvPr id="10" name="Picture 9">
            <a:extLst>
              <a:ext uri="{FF2B5EF4-FFF2-40B4-BE49-F238E27FC236}">
                <a16:creationId xmlns:a16="http://schemas.microsoft.com/office/drawing/2014/main" id="{2F080B60-1DDC-4EEA-A131-DA9D5E29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886" y="3290676"/>
            <a:ext cx="6823389" cy="2850967"/>
          </a:xfrm>
          <a:prstGeom prst="rect">
            <a:avLst/>
          </a:prstGeom>
        </p:spPr>
      </p:pic>
    </p:spTree>
    <p:extLst>
      <p:ext uri="{BB962C8B-B14F-4D97-AF65-F5344CB8AC3E}">
        <p14:creationId xmlns:p14="http://schemas.microsoft.com/office/powerpoint/2010/main" val="260945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2" y="470516"/>
            <a:ext cx="10131425" cy="1102474"/>
          </a:xfrm>
        </p:spPr>
        <p:txBody>
          <a:bodyPr>
            <a:normAutofit/>
          </a:bodyPr>
          <a:lstStyle/>
          <a:p>
            <a:r>
              <a:rPr lang="sl-SI" sz="4000" dirty="0">
                <a:latin typeface="Times New Roman" panose="02020603050405020304" pitchFamily="18" charset="0"/>
                <a:cs typeface="Times New Roman" panose="02020603050405020304" pitchFamily="18" charset="0"/>
              </a:rPr>
              <a:t>Začetni meni</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sz="half" idx="1"/>
          </p:nvPr>
        </p:nvSpPr>
        <p:spPr>
          <a:xfrm>
            <a:off x="685801" y="1572990"/>
            <a:ext cx="4995334" cy="4703522"/>
          </a:xfrm>
        </p:spPr>
        <p:txBody>
          <a:bodyPr anchor="t">
            <a:normAutofit/>
          </a:bodyPr>
          <a:lstStyle/>
          <a:p>
            <a:pPr algn="just"/>
            <a:r>
              <a:rPr lang="sl-SI" sz="2400" dirty="0">
                <a:latin typeface="Times New Roman" panose="02020603050405020304" pitchFamily="18" charset="0"/>
                <a:cs typeface="Times New Roman" panose="02020603050405020304" pitchFamily="18" charset="0"/>
              </a:rPr>
              <a:t>Metodi </a:t>
            </a:r>
            <a:r>
              <a:rPr lang="sl-SI" sz="2400" dirty="0">
                <a:latin typeface="Consolas" panose="020B0609020204030204" pitchFamily="49" charset="0"/>
                <a:cs typeface="Times New Roman" panose="02020603050405020304" pitchFamily="18" charset="0"/>
              </a:rPr>
              <a:t>igraj() </a:t>
            </a:r>
            <a:r>
              <a:rPr lang="sl-SI" sz="2400" dirty="0">
                <a:latin typeface="Times New Roman" panose="02020603050405020304" pitchFamily="18" charset="0"/>
                <a:cs typeface="Times New Roman" panose="02020603050405020304" pitchFamily="18" charset="0"/>
              </a:rPr>
              <a:t>in </a:t>
            </a:r>
            <a:r>
              <a:rPr lang="sl-SI" sz="2400" dirty="0">
                <a:latin typeface="Consolas" panose="020B0609020204030204" pitchFamily="49" charset="0"/>
                <a:cs typeface="Times New Roman" panose="02020603050405020304" pitchFamily="18" charset="0"/>
              </a:rPr>
              <a:t>izhod()</a:t>
            </a:r>
            <a:r>
              <a:rPr lang="sl-SI" sz="2400" dirty="0">
                <a:latin typeface="Times New Roman" panose="02020603050405020304" pitchFamily="18" charset="0"/>
                <a:cs typeface="Times New Roman" panose="02020603050405020304" pitchFamily="18" charset="0"/>
              </a:rPr>
              <a:t>, sta vezani na gumba na meniju</a:t>
            </a:r>
          </a:p>
          <a:p>
            <a:r>
              <a:rPr lang="sl-SI" sz="2400" dirty="0">
                <a:latin typeface="Times New Roman" panose="02020603050405020304" pitchFamily="18" charset="0"/>
                <a:cs typeface="Times New Roman" panose="02020603050405020304" pitchFamily="18" charset="0"/>
              </a:rPr>
              <a:t>Izvedeta se, ko je gumb pritisnjen</a:t>
            </a:r>
          </a:p>
        </p:txBody>
      </p:sp>
      <p:sp>
        <p:nvSpPr>
          <p:cNvPr id="3" name="Content Placeholder 2">
            <a:extLst>
              <a:ext uri="{FF2B5EF4-FFF2-40B4-BE49-F238E27FC236}">
                <a16:creationId xmlns:a16="http://schemas.microsoft.com/office/drawing/2014/main" id="{5C2FAA7D-9C6B-4570-9735-11255CBB5FB2}"/>
              </a:ext>
            </a:extLst>
          </p:cNvPr>
          <p:cNvSpPr>
            <a:spLocks noGrp="1"/>
          </p:cNvSpPr>
          <p:nvPr>
            <p:ph sz="half" idx="2"/>
          </p:nvPr>
        </p:nvSpPr>
        <p:spPr>
          <a:xfrm>
            <a:off x="5863318" y="1572990"/>
            <a:ext cx="4995332" cy="4592552"/>
          </a:xfrm>
        </p:spPr>
        <p:txBody>
          <a:bodyPr anchor="t">
            <a:normAutofit/>
          </a:bodyPr>
          <a:lstStyle/>
          <a:p>
            <a:pPr algn="just"/>
            <a:r>
              <a:rPr lang="sl-SI" sz="2400" dirty="0">
                <a:latin typeface="Times New Roman" panose="02020603050405020304" pitchFamily="18" charset="0"/>
                <a:cs typeface="Times New Roman" panose="02020603050405020304" pitchFamily="18" charset="0"/>
              </a:rPr>
              <a:t>V nastavitvah pa si lahko nastaviš kolikšna je glasnost glasbe, kar pa omogoča metoda </a:t>
            </a:r>
            <a:r>
              <a:rPr lang="sl-SI" sz="2400" dirty="0">
                <a:latin typeface="Consolas" panose="020B0609020204030204" pitchFamily="49" charset="0"/>
                <a:cs typeface="Times New Roman" panose="02020603050405020304" pitchFamily="18" charset="0"/>
              </a:rPr>
              <a:t>VklopiGlas()</a:t>
            </a:r>
          </a:p>
        </p:txBody>
      </p:sp>
      <p:pic>
        <p:nvPicPr>
          <p:cNvPr id="7" name="Picture 6">
            <a:extLst>
              <a:ext uri="{FF2B5EF4-FFF2-40B4-BE49-F238E27FC236}">
                <a16:creationId xmlns:a16="http://schemas.microsoft.com/office/drawing/2014/main" id="{801EF059-9646-44E9-AE8F-2B7C5C08D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 y="3240349"/>
            <a:ext cx="5679140" cy="1750567"/>
          </a:xfrm>
          <a:prstGeom prst="rect">
            <a:avLst/>
          </a:prstGeom>
        </p:spPr>
      </p:pic>
      <p:pic>
        <p:nvPicPr>
          <p:cNvPr id="8" name="Picture 7">
            <a:extLst>
              <a:ext uri="{FF2B5EF4-FFF2-40B4-BE49-F238E27FC236}">
                <a16:creationId xmlns:a16="http://schemas.microsoft.com/office/drawing/2014/main" id="{A030F7AC-1CB4-48E5-8A79-EEF9E07DA8C4}"/>
              </a:ext>
            </a:extLst>
          </p:cNvPr>
          <p:cNvPicPr>
            <a:picLocks noChangeAspect="1"/>
          </p:cNvPicPr>
          <p:nvPr/>
        </p:nvPicPr>
        <p:blipFill rotWithShape="1">
          <a:blip r:embed="rId3">
            <a:extLst>
              <a:ext uri="{28A0092B-C50C-407E-A947-70E740481C1C}">
                <a14:useLocalDpi xmlns:a14="http://schemas.microsoft.com/office/drawing/2010/main" val="0"/>
              </a:ext>
            </a:extLst>
          </a:blip>
          <a:srcRect b="30811"/>
          <a:stretch/>
        </p:blipFill>
        <p:spPr>
          <a:xfrm>
            <a:off x="6223526" y="3240349"/>
            <a:ext cx="5108786" cy="2539013"/>
          </a:xfrm>
          <a:prstGeom prst="rect">
            <a:avLst/>
          </a:prstGeom>
        </p:spPr>
      </p:pic>
    </p:spTree>
    <p:extLst>
      <p:ext uri="{BB962C8B-B14F-4D97-AF65-F5344CB8AC3E}">
        <p14:creationId xmlns:p14="http://schemas.microsoft.com/office/powerpoint/2010/main" val="384830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Proces izdelave iger</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Načrtovanje</a:t>
            </a:r>
          </a:p>
          <a:p>
            <a:r>
              <a:rPr lang="sl-SI" sz="2400" dirty="0">
                <a:latin typeface="Times New Roman" panose="02020603050405020304" pitchFamily="18" charset="0"/>
                <a:cs typeface="Times New Roman" panose="02020603050405020304" pitchFamily="18" charset="0"/>
              </a:rPr>
              <a:t>Predprodukcija</a:t>
            </a:r>
          </a:p>
          <a:p>
            <a:r>
              <a:rPr lang="sl-SI" sz="2400" dirty="0">
                <a:latin typeface="Times New Roman" panose="02020603050405020304" pitchFamily="18" charset="0"/>
                <a:cs typeface="Times New Roman" panose="02020603050405020304" pitchFamily="18" charset="0"/>
              </a:rPr>
              <a:t>Produkcija</a:t>
            </a:r>
          </a:p>
          <a:p>
            <a:r>
              <a:rPr lang="sl-SI" sz="2400" dirty="0">
                <a:latin typeface="Times New Roman" panose="02020603050405020304" pitchFamily="18" charset="0"/>
                <a:cs typeface="Times New Roman" panose="02020603050405020304" pitchFamily="18" charset="0"/>
              </a:rPr>
              <a:t>Testiranje</a:t>
            </a:r>
          </a:p>
          <a:p>
            <a:r>
              <a:rPr lang="sl-SI" sz="2400" dirty="0">
                <a:latin typeface="Times New Roman" panose="02020603050405020304" pitchFamily="18" charset="0"/>
                <a:cs typeface="Times New Roman" panose="02020603050405020304" pitchFamily="18" charset="0"/>
              </a:rPr>
              <a:t>Predlansiranje</a:t>
            </a:r>
          </a:p>
          <a:p>
            <a:r>
              <a:rPr lang="sl-SI" sz="2400" dirty="0">
                <a:latin typeface="Times New Roman" panose="02020603050405020304" pitchFamily="18" charset="0"/>
                <a:cs typeface="Times New Roman" panose="02020603050405020304" pitchFamily="18" charset="0"/>
              </a:rPr>
              <a:t>Lansiranje</a:t>
            </a:r>
          </a:p>
          <a:p>
            <a:r>
              <a:rPr lang="sl-SI" sz="2400" dirty="0">
                <a:latin typeface="Times New Roman" panose="02020603050405020304" pitchFamily="18" charset="0"/>
                <a:cs typeface="Times New Roman" panose="02020603050405020304" pitchFamily="18" charset="0"/>
              </a:rPr>
              <a:t>Postprodukcija</a:t>
            </a:r>
          </a:p>
        </p:txBody>
      </p:sp>
      <p:graphicFrame>
        <p:nvGraphicFramePr>
          <p:cNvPr id="36" name="Diagram 35">
            <a:extLst>
              <a:ext uri="{FF2B5EF4-FFF2-40B4-BE49-F238E27FC236}">
                <a16:creationId xmlns:a16="http://schemas.microsoft.com/office/drawing/2014/main" id="{8CB96F0E-75F6-4A06-8CC1-6D9CBF8A195D}"/>
              </a:ext>
            </a:extLst>
          </p:cNvPr>
          <p:cNvGraphicFramePr/>
          <p:nvPr>
            <p:extLst>
              <p:ext uri="{D42A27DB-BD31-4B8C-83A1-F6EECF244321}">
                <p14:modId xmlns:p14="http://schemas.microsoft.com/office/powerpoint/2010/main" val="2696986928"/>
              </p:ext>
            </p:extLst>
          </p:nvPr>
        </p:nvGraphicFramePr>
        <p:xfrm>
          <a:off x="4163627" y="1746271"/>
          <a:ext cx="6653599" cy="4513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97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B535-900D-4FED-8962-8CAE43DDEB91}"/>
              </a:ext>
            </a:extLst>
          </p:cNvPr>
          <p:cNvSpPr>
            <a:spLocks noGrp="1"/>
          </p:cNvSpPr>
          <p:nvPr>
            <p:ph type="title"/>
          </p:nvPr>
        </p:nvSpPr>
        <p:spPr/>
        <p:txBody>
          <a:bodyPr>
            <a:normAutofit/>
          </a:bodyPr>
          <a:lstStyle/>
          <a:p>
            <a:r>
              <a:rPr lang="sl-SI" sz="4000" dirty="0">
                <a:latin typeface="Times New Roman" panose="02020603050405020304" pitchFamily="18" charset="0"/>
                <a:cs typeface="Times New Roman" panose="02020603050405020304" pitchFamily="18" charset="0"/>
              </a:rPr>
              <a:t>Zaključek</a:t>
            </a:r>
          </a:p>
        </p:txBody>
      </p:sp>
      <p:sp>
        <p:nvSpPr>
          <p:cNvPr id="3" name="Content Placeholder 2">
            <a:extLst>
              <a:ext uri="{FF2B5EF4-FFF2-40B4-BE49-F238E27FC236}">
                <a16:creationId xmlns:a16="http://schemas.microsoft.com/office/drawing/2014/main" id="{4046AB88-8785-4E22-8B27-A12BA23484E3}"/>
              </a:ext>
            </a:extLst>
          </p:cNvPr>
          <p:cNvSpPr>
            <a:spLocks noGrp="1"/>
          </p:cNvSpPr>
          <p:nvPr>
            <p:ph idx="1"/>
          </p:nvPr>
        </p:nvSpPr>
        <p:spPr>
          <a:xfrm>
            <a:off x="685801" y="1902370"/>
            <a:ext cx="10429042" cy="4516185"/>
          </a:xfrm>
        </p:spPr>
        <p:txBody>
          <a:bodyPr anchor="t">
            <a:normAutofit/>
          </a:bodyPr>
          <a:lstStyle/>
          <a:p>
            <a:r>
              <a:rPr lang="sl-SI" sz="2400" dirty="0">
                <a:latin typeface="Times New Roman" panose="02020603050405020304" pitchFamily="18" charset="0"/>
                <a:cs typeface="Times New Roman" panose="02020603050405020304" pitchFamily="18" charset="0"/>
              </a:rPr>
              <a:t>Zabavno</a:t>
            </a:r>
          </a:p>
          <a:p>
            <a:r>
              <a:rPr lang="sl-SI" sz="2400" dirty="0">
                <a:latin typeface="Times New Roman" panose="02020603050405020304" pitchFamily="18" charset="0"/>
                <a:cs typeface="Times New Roman" panose="02020603050405020304" pitchFamily="18" charset="0"/>
              </a:rPr>
              <a:t>Izpopolnjevanje igre</a:t>
            </a:r>
          </a:p>
          <a:p>
            <a:r>
              <a:rPr lang="sl-SI" sz="2400" dirty="0">
                <a:latin typeface="Times New Roman" panose="02020603050405020304" pitchFamily="18" charset="0"/>
                <a:cs typeface="Times New Roman" panose="02020603050405020304" pitchFamily="18" charset="0"/>
              </a:rPr>
              <a:t>Dodajanje novih elementov</a:t>
            </a:r>
          </a:p>
          <a:p>
            <a:r>
              <a:rPr lang="sl-SI" sz="2400" dirty="0">
                <a:latin typeface="Times New Roman" panose="02020603050405020304" pitchFamily="18" charset="0"/>
                <a:cs typeface="Times New Roman" panose="02020603050405020304" pitchFamily="18" charset="0"/>
              </a:rPr>
              <a:t>Zahvala vsem, ki so sodelovali pri izdelavi igre</a:t>
            </a:r>
          </a:p>
        </p:txBody>
      </p:sp>
    </p:spTree>
    <p:extLst>
      <p:ext uri="{BB962C8B-B14F-4D97-AF65-F5344CB8AC3E}">
        <p14:creationId xmlns:p14="http://schemas.microsoft.com/office/powerpoint/2010/main" val="134021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B535-900D-4FED-8962-8CAE43DDEB91}"/>
              </a:ext>
            </a:extLst>
          </p:cNvPr>
          <p:cNvSpPr>
            <a:spLocks noGrp="1"/>
          </p:cNvSpPr>
          <p:nvPr>
            <p:ph type="title"/>
          </p:nvPr>
        </p:nvSpPr>
        <p:spPr>
          <a:xfrm>
            <a:off x="685801" y="609600"/>
            <a:ext cx="10131425" cy="1041647"/>
          </a:xfrm>
        </p:spPr>
        <p:txBody>
          <a:bodyPr>
            <a:normAutofit/>
          </a:bodyPr>
          <a:lstStyle/>
          <a:p>
            <a:r>
              <a:rPr lang="sl-SI" sz="4000" dirty="0">
                <a:latin typeface="Times New Roman" panose="02020603050405020304" pitchFamily="18" charset="0"/>
                <a:cs typeface="Times New Roman" panose="02020603050405020304" pitchFamily="18" charset="0"/>
              </a:rPr>
              <a:t>Viri in literatura</a:t>
            </a:r>
          </a:p>
        </p:txBody>
      </p:sp>
      <p:sp>
        <p:nvSpPr>
          <p:cNvPr id="3" name="Content Placeholder 2">
            <a:extLst>
              <a:ext uri="{FF2B5EF4-FFF2-40B4-BE49-F238E27FC236}">
                <a16:creationId xmlns:a16="http://schemas.microsoft.com/office/drawing/2014/main" id="{4046AB88-8785-4E22-8B27-A12BA23484E3}"/>
              </a:ext>
            </a:extLst>
          </p:cNvPr>
          <p:cNvSpPr>
            <a:spLocks noGrp="1"/>
          </p:cNvSpPr>
          <p:nvPr>
            <p:ph idx="1"/>
          </p:nvPr>
        </p:nvSpPr>
        <p:spPr>
          <a:xfrm>
            <a:off x="685801" y="1455938"/>
            <a:ext cx="10131425" cy="5273336"/>
          </a:xfrm>
        </p:spPr>
        <p:txBody>
          <a:bodyPr anchor="t">
            <a:normAutofit fontScale="85000" lnSpcReduction="20000"/>
          </a:bodyPr>
          <a:lstStyle/>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Deepali.</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naukri.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A Closer Look at Career in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24. 1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https://www.naukri.com/learning/what-is-game-development-st559-tg295#description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Pickell, Devin.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g2.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The 7 Stages of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15. 10 2019.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https://www.g2.com/articles/stages-of-game-development</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Mozolevskaya, Victoria.</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kevuru games.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6 KEY STAGES OF GAME DEVELOPMENT: FROM CONCEPT TO STANDING OVATION.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8. 2 2021.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https://kevurugames.com/blog/6-key-stages-of-game-development-from-concept-to-standing-ovation/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Wikipedia.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Video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19. 3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https://en.wikipedia.org/wiki/Video_game_development</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Nuclino</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Video Game Development Process.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17. 2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https://www.nuclino.com/articles/video-game-development-process</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Tyler, Dustin. GameDesigning.</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How to Choose the Best Video Game Engine.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9. 3 2022.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https://www.gamedesigning.org/career/video-game-engines/</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Walker, Alyssa. Guru99.</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Photoshop? Introduction, Meaning, Definition &amp; History.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12. 3 2022. [Navedeno: 27.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8"/>
              </a:rPr>
              <a:t>https://www.guru99.com/introduction-to-photoshop-cc.html</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sl-S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36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6AB88-8785-4E22-8B27-A12BA23484E3}"/>
              </a:ext>
            </a:extLst>
          </p:cNvPr>
          <p:cNvSpPr>
            <a:spLocks noGrp="1"/>
          </p:cNvSpPr>
          <p:nvPr>
            <p:ph idx="1"/>
          </p:nvPr>
        </p:nvSpPr>
        <p:spPr>
          <a:xfrm>
            <a:off x="685800" y="834502"/>
            <a:ext cx="10131425" cy="5592931"/>
          </a:xfrm>
        </p:spPr>
        <p:txBody>
          <a:bodyPr anchor="t">
            <a:normAutofit fontScale="92500" lnSpcReduction="10000"/>
          </a:bodyPr>
          <a:lstStyle/>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8.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Mustafeez, Anusheh Zohair. educative.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Visual Studio Code?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15. 1 2022. [Navedeno: 27.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https://www.educative.io/edpresso/what-is-visual-studio-code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9.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Schardon, Lindsay. GameDev Academy.</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Unity? – A Guide for One of the Top Game Engines.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22. 2 2022.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https://gamedevacademy.org/what-is-unity/#What_is_Unity</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10.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Sinicki, Adam. Android Authority.</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Unity? Everything you need to know.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20. 3 2021.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https://www.androidauthority.com/what-is-unity-1131558/</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11.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Unity Documentation.</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Unity Manual.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28. 3 2022.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https://docs.unity3d.com/Manual/ProjectView.html</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12.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freeCodeCamp.</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What Is Game Development?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28. 12 2019. [Navedeno: 26. 3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https://www.freecodecamp.org/news/what-is-game-development/</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13. </a:t>
            </a:r>
            <a:r>
              <a:rPr lang="sl-SI" sz="1800" b="1" dirty="0">
                <a:effectLst/>
                <a:latin typeface="Times New Roman" panose="02020603050405020304" pitchFamily="18" charset="0"/>
                <a:ea typeface="Calibri" panose="020F0502020204030204" pitchFamily="34" charset="0"/>
                <a:cs typeface="Times New Roman" panose="02020603050405020304" pitchFamily="18" charset="0"/>
              </a:rPr>
              <a:t>Wikipedia.</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sl-SI" sz="1800" i="1" dirty="0">
                <a:effectLst/>
                <a:latin typeface="Times New Roman" panose="02020603050405020304" pitchFamily="18" charset="0"/>
                <a:ea typeface="Calibri" panose="020F0502020204030204" pitchFamily="34" charset="0"/>
                <a:cs typeface="Times New Roman" panose="02020603050405020304" pitchFamily="18" charset="0"/>
              </a:rPr>
              <a:t>Unity (game engine). </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[Elektronski] 1. 4 2022. [Navedeno: 2. 4 2022.] </a:t>
            </a:r>
            <a:r>
              <a:rPr lang="sl-SI" sz="18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https://en.wikipedia.org/wiki/Unity_(game_engine)</a:t>
            </a:r>
            <a:r>
              <a:rPr lang="sl-SI"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spcAft>
                <a:spcPts val="800"/>
              </a:spcAft>
            </a:pPr>
            <a:r>
              <a:rPr lang="sl-SI" dirty="0">
                <a:latin typeface="Times New Roman" panose="02020603050405020304" pitchFamily="18" charset="0"/>
                <a:ea typeface="Calibri" panose="020F0502020204030204" pitchFamily="34" charset="0"/>
                <a:cs typeface="Times New Roman" panose="02020603050405020304" pitchFamily="18" charset="0"/>
              </a:rPr>
              <a:t>VIR SLIKE: </a:t>
            </a:r>
            <a:r>
              <a:rPr lang="sl-SI" sz="1800" dirty="0">
                <a:latin typeface="Times New Roman" panose="02020603050405020304" pitchFamily="18" charset="0"/>
                <a:cs typeface="Times New Roman" panose="02020603050405020304" pitchFamily="18" charset="0"/>
                <a:hlinkClick r:id="rId8"/>
              </a:rPr>
              <a:t>https://blog.codemagic.io/why-to-use-cicd-for-unity-games/</a:t>
            </a:r>
            <a:endParaRPr lang="sl-SI" sz="1800" dirty="0">
              <a:latin typeface="Times New Roman" panose="02020603050405020304" pitchFamily="18" charset="0"/>
              <a:cs typeface="Times New Roman" panose="02020603050405020304" pitchFamily="18" charset="0"/>
            </a:endParaRPr>
          </a:p>
          <a:p>
            <a:pPr algn="just">
              <a:lnSpc>
                <a:spcPct val="150000"/>
              </a:lnSpc>
              <a:spcAft>
                <a:spcPts val="800"/>
              </a:spcAft>
            </a:pPr>
            <a:endParaRPr lang="sl-SI"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72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B535-900D-4FED-8962-8CAE43DDEB91}"/>
              </a:ext>
            </a:extLst>
          </p:cNvPr>
          <p:cNvSpPr>
            <a:spLocks noGrp="1"/>
          </p:cNvSpPr>
          <p:nvPr>
            <p:ph type="title"/>
          </p:nvPr>
        </p:nvSpPr>
        <p:spPr/>
        <p:txBody>
          <a:bodyPr>
            <a:normAutofit/>
          </a:bodyPr>
          <a:lstStyle/>
          <a:p>
            <a:r>
              <a:rPr lang="sl-SI" sz="4000" dirty="0">
                <a:latin typeface="Times New Roman" panose="02020603050405020304" pitchFamily="18" charset="0"/>
                <a:cs typeface="Times New Roman" panose="02020603050405020304" pitchFamily="18" charset="0"/>
              </a:rPr>
              <a:t>Priloge</a:t>
            </a:r>
          </a:p>
        </p:txBody>
      </p:sp>
      <p:sp>
        <p:nvSpPr>
          <p:cNvPr id="3" name="Content Placeholder 2">
            <a:extLst>
              <a:ext uri="{FF2B5EF4-FFF2-40B4-BE49-F238E27FC236}">
                <a16:creationId xmlns:a16="http://schemas.microsoft.com/office/drawing/2014/main" id="{4046AB88-8785-4E22-8B27-A12BA23484E3}"/>
              </a:ext>
            </a:extLst>
          </p:cNvPr>
          <p:cNvSpPr>
            <a:spLocks noGrp="1"/>
          </p:cNvSpPr>
          <p:nvPr>
            <p:ph idx="1"/>
          </p:nvPr>
        </p:nvSpPr>
        <p:spPr>
          <a:xfrm>
            <a:off x="685801" y="1902370"/>
            <a:ext cx="10429042" cy="4516185"/>
          </a:xfrm>
        </p:spPr>
        <p:txBody>
          <a:bodyPr anchor="t">
            <a:normAutofit/>
          </a:bodyPr>
          <a:lstStyle/>
          <a:p>
            <a:pPr>
              <a:lnSpc>
                <a:spcPct val="150000"/>
              </a:lnSpc>
              <a:spcAft>
                <a:spcPts val="800"/>
              </a:spcAft>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Priloga 1 – Povezava do igre </a:t>
            </a:r>
            <a:r>
              <a:rPr lang="sl-SI"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https://github.com/NCekuta/Prezivetje_v_vesolju/tree/main/Igra</a:t>
            </a:r>
            <a:endParaRPr lang="sl-SI"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Priloga 2 – Povezava do Word dokumenta </a:t>
            </a:r>
            <a:r>
              <a:rPr lang="sl-SI"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https://github.com/NCekuta/Prezivetje_v_vesolju/tree/main/Word%20dokument</a:t>
            </a:r>
            <a:endParaRPr lang="sl-SI"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sl-SI" sz="2400" dirty="0">
                <a:effectLst/>
                <a:latin typeface="Times New Roman" panose="02020603050405020304" pitchFamily="18" charset="0"/>
                <a:ea typeface="Calibri" panose="020F0502020204030204" pitchFamily="34" charset="0"/>
                <a:cs typeface="Times New Roman" panose="02020603050405020304" pitchFamily="18" charset="0"/>
              </a:rPr>
              <a:t>Priloga 3 – Povezava do PDF dokumenta </a:t>
            </a:r>
            <a:r>
              <a:rPr lang="sl-SI"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https://github.com/NCekuta/Prezivetje_v_vesolju/tree/main/PDF%20dokument</a:t>
            </a:r>
            <a:endParaRPr lang="sl-SI"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5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D5121-4A2B-4F0C-90EE-9DC71375B513}"/>
              </a:ext>
            </a:extLst>
          </p:cNvPr>
          <p:cNvSpPr>
            <a:spLocks noGrp="1"/>
          </p:cNvSpPr>
          <p:nvPr>
            <p:ph type="ctrTitle"/>
          </p:nvPr>
        </p:nvSpPr>
        <p:spPr>
          <a:xfrm>
            <a:off x="2777970" y="2192783"/>
            <a:ext cx="6636059" cy="2059619"/>
          </a:xfrm>
        </p:spPr>
        <p:txBody>
          <a:bodyPr>
            <a:noAutofit/>
          </a:bodyPr>
          <a:lstStyle/>
          <a:p>
            <a:pPr algn="ctr"/>
            <a:r>
              <a:rPr lang="sl-SI" sz="6000" dirty="0">
                <a:latin typeface="Times New Roman" panose="02020603050405020304" pitchFamily="18" charset="0"/>
                <a:cs typeface="Times New Roman" panose="02020603050405020304" pitchFamily="18" charset="0"/>
              </a:rPr>
              <a:t>Hvala za vašo pozornost</a:t>
            </a:r>
          </a:p>
        </p:txBody>
      </p:sp>
    </p:spTree>
    <p:extLst>
      <p:ext uri="{BB962C8B-B14F-4D97-AF65-F5344CB8AC3E}">
        <p14:creationId xmlns:p14="http://schemas.microsoft.com/office/powerpoint/2010/main" val="104142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Unity</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r>
              <a:rPr lang="sl-SI" sz="2400" dirty="0">
                <a:latin typeface="Times New Roman" panose="02020603050405020304" pitchFamily="18" charset="0"/>
                <a:cs typeface="Times New Roman" panose="02020603050405020304" pitchFamily="18" charset="0"/>
              </a:rPr>
              <a:t>2D in 3D pogon za igre</a:t>
            </a:r>
          </a:p>
          <a:p>
            <a:r>
              <a:rPr lang="sl-SI" sz="2400" dirty="0">
                <a:latin typeface="Times New Roman" panose="02020603050405020304" pitchFamily="18" charset="0"/>
                <a:cs typeface="Times New Roman" panose="02020603050405020304" pitchFamily="18" charset="0"/>
              </a:rPr>
              <a:t>Vsebuje veliko orodji, ki olajšajo uporabo</a:t>
            </a:r>
          </a:p>
          <a:p>
            <a:r>
              <a:rPr lang="sl-SI" sz="2400" dirty="0">
                <a:latin typeface="Times New Roman" panose="02020603050405020304" pitchFamily="18" charset="0"/>
                <a:cs typeface="Times New Roman" panose="02020603050405020304" pitchFamily="18" charset="0"/>
              </a:rPr>
              <a:t>Prijazno za začetnike</a:t>
            </a:r>
          </a:p>
          <a:p>
            <a:r>
              <a:rPr lang="sl-SI" sz="2400" dirty="0">
                <a:latin typeface="Times New Roman" panose="02020603050405020304" pitchFamily="18" charset="0"/>
                <a:cs typeface="Times New Roman" panose="02020603050405020304" pitchFamily="18" charset="0"/>
              </a:rPr>
              <a:t>Zelo zmogljiv</a:t>
            </a:r>
          </a:p>
          <a:p>
            <a:endParaRPr lang="sl-SI" sz="2400" dirty="0">
              <a:latin typeface="Times New Roman" panose="02020603050405020304" pitchFamily="18" charset="0"/>
              <a:cs typeface="Times New Roman" panose="02020603050405020304" pitchFamily="18" charset="0"/>
            </a:endParaRPr>
          </a:p>
          <a:p>
            <a:endParaRPr lang="sl-SI"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100F1D-123A-421E-8B8A-33FF15BF0939}"/>
              </a:ext>
            </a:extLst>
          </p:cNvPr>
          <p:cNvPicPr>
            <a:picLocks noChangeAspect="1"/>
          </p:cNvPicPr>
          <p:nvPr/>
        </p:nvPicPr>
        <p:blipFill>
          <a:blip r:embed="rId2"/>
          <a:stretch>
            <a:fillRect/>
          </a:stretch>
        </p:blipFill>
        <p:spPr>
          <a:xfrm>
            <a:off x="5496543" y="3429000"/>
            <a:ext cx="5063231" cy="2531616"/>
          </a:xfrm>
          <a:prstGeom prst="rect">
            <a:avLst/>
          </a:prstGeom>
        </p:spPr>
      </p:pic>
    </p:spTree>
    <p:extLst>
      <p:ext uri="{BB962C8B-B14F-4D97-AF65-F5344CB8AC3E}">
        <p14:creationId xmlns:p14="http://schemas.microsoft.com/office/powerpoint/2010/main" val="79585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8B7CA67C-2607-4AEB-B37A-C2B5E623148C}"/>
              </a:ext>
            </a:extLst>
          </p:cNvPr>
          <p:cNvSpPr>
            <a:spLocks noGrp="1"/>
          </p:cNvSpPr>
          <p:nvPr>
            <p:ph type="title"/>
          </p:nvPr>
        </p:nvSpPr>
        <p:spPr>
          <a:xfrm>
            <a:off x="685801" y="290004"/>
            <a:ext cx="10131425" cy="1456267"/>
          </a:xfrm>
        </p:spPr>
        <p:txBody>
          <a:bodyPr>
            <a:normAutofit/>
          </a:bodyPr>
          <a:lstStyle/>
          <a:p>
            <a:r>
              <a:rPr lang="sl-SI" sz="4000" dirty="0">
                <a:latin typeface="Times New Roman" panose="02020603050405020304" pitchFamily="18" charset="0"/>
                <a:cs typeface="Times New Roman" panose="02020603050405020304" pitchFamily="18" charset="0"/>
              </a:rPr>
              <a:t>Glavna okna in funkcije</a:t>
            </a:r>
          </a:p>
        </p:txBody>
      </p:sp>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1746271"/>
            <a:ext cx="10131425" cy="4214345"/>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HIERARHIJA:</a:t>
            </a:r>
          </a:p>
          <a:p>
            <a:r>
              <a:rPr lang="sl-SI" sz="2400" dirty="0">
                <a:latin typeface="Times New Roman" panose="02020603050405020304" pitchFamily="18" charset="0"/>
                <a:cs typeface="Times New Roman" panose="02020603050405020304" pitchFamily="18" charset="0"/>
              </a:rPr>
              <a:t>Na skrajni levi strani</a:t>
            </a:r>
          </a:p>
          <a:p>
            <a:r>
              <a:rPr lang="sl-SI" sz="2400" dirty="0">
                <a:latin typeface="Times New Roman" panose="02020603050405020304" pitchFamily="18" charset="0"/>
                <a:cs typeface="Times New Roman" panose="02020603050405020304" pitchFamily="18" charset="0"/>
              </a:rPr>
              <a:t>Seznam vseh objektov v igri</a:t>
            </a:r>
          </a:p>
          <a:p>
            <a:r>
              <a:rPr lang="sl-SI" sz="2400" dirty="0">
                <a:latin typeface="Times New Roman" panose="02020603050405020304" pitchFamily="18" charset="0"/>
                <a:cs typeface="Times New Roman" panose="02020603050405020304" pitchFamily="18" charset="0"/>
              </a:rPr>
              <a:t>Omogoča hiter izbor objekta</a:t>
            </a:r>
          </a:p>
          <a:p>
            <a:endParaRPr lang="sl-SI"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157B11-C6F7-431E-8226-A636E7EE60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8687" y="763893"/>
            <a:ext cx="2818539" cy="5804103"/>
          </a:xfrm>
          <a:prstGeom prst="rect">
            <a:avLst/>
          </a:prstGeom>
          <a:noFill/>
          <a:ln>
            <a:noFill/>
          </a:ln>
        </p:spPr>
      </p:pic>
    </p:spTree>
    <p:extLst>
      <p:ext uri="{BB962C8B-B14F-4D97-AF65-F5344CB8AC3E}">
        <p14:creationId xmlns:p14="http://schemas.microsoft.com/office/powerpoint/2010/main" val="244908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SCENA:</a:t>
            </a:r>
          </a:p>
          <a:p>
            <a:r>
              <a:rPr lang="sl-SI" sz="2400" dirty="0">
                <a:latin typeface="Times New Roman" panose="02020603050405020304" pitchFamily="18" charset="0"/>
                <a:cs typeface="Times New Roman" panose="02020603050405020304" pitchFamily="18" charset="0"/>
              </a:rPr>
              <a:t>Največje okno v sredini</a:t>
            </a:r>
          </a:p>
          <a:p>
            <a:r>
              <a:rPr lang="sl-SI" sz="2400" dirty="0">
                <a:latin typeface="Times New Roman" panose="02020603050405020304" pitchFamily="18" charset="0"/>
                <a:cs typeface="Times New Roman" panose="02020603050405020304" pitchFamily="18" charset="0"/>
              </a:rPr>
              <a:t>Prikazuje pogled na igro, v katerem lahko urejate vse elemente v igri</a:t>
            </a:r>
          </a:p>
          <a:p>
            <a:endParaRPr lang="sl-SI" sz="24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83B1C6E-29A6-4E8C-9E51-054C0F09E4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5063" y="2308679"/>
            <a:ext cx="7341873" cy="4196825"/>
          </a:xfrm>
          <a:prstGeom prst="rect">
            <a:avLst/>
          </a:prstGeom>
          <a:noFill/>
          <a:ln>
            <a:noFill/>
          </a:ln>
        </p:spPr>
      </p:pic>
    </p:spTree>
    <p:extLst>
      <p:ext uri="{BB962C8B-B14F-4D97-AF65-F5344CB8AC3E}">
        <p14:creationId xmlns:p14="http://schemas.microsoft.com/office/powerpoint/2010/main" val="322692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IGRA:</a:t>
            </a:r>
          </a:p>
          <a:p>
            <a:r>
              <a:rPr lang="sl-SI" sz="2400" dirty="0">
                <a:latin typeface="Times New Roman" panose="02020603050405020304" pitchFamily="18" charset="0"/>
                <a:cs typeface="Times New Roman" panose="02020603050405020304" pitchFamily="18" charset="0"/>
              </a:rPr>
              <a:t>Zraven okna scena</a:t>
            </a:r>
          </a:p>
          <a:p>
            <a:r>
              <a:rPr lang="sl-SI" sz="2400" dirty="0">
                <a:latin typeface="Times New Roman" panose="02020603050405020304" pitchFamily="18" charset="0"/>
                <a:cs typeface="Times New Roman" panose="02020603050405020304" pitchFamily="18" charset="0"/>
              </a:rPr>
              <a:t>Prikazuje pogled na sceno, kot je prikazana v igri</a:t>
            </a:r>
          </a:p>
          <a:p>
            <a:r>
              <a:rPr lang="sl-SI" sz="2400" dirty="0">
                <a:latin typeface="Times New Roman" panose="02020603050405020304" pitchFamily="18" charset="0"/>
                <a:cs typeface="Times New Roman" panose="02020603050405020304" pitchFamily="18" charset="0"/>
              </a:rPr>
              <a:t>Ni mogoče urejati elementov</a:t>
            </a:r>
          </a:p>
          <a:p>
            <a:r>
              <a:rPr lang="sl-SI" sz="2400" dirty="0">
                <a:latin typeface="Times New Roman" panose="02020603050405020304" pitchFamily="18" charset="0"/>
                <a:cs typeface="Times New Roman" panose="02020603050405020304" pitchFamily="18" charset="0"/>
              </a:rPr>
              <a:t>Preizkus igre</a:t>
            </a: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E06EC6-EC6F-4AE3-BEA9-DC8FCCB489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5239" y="2743073"/>
            <a:ext cx="6791987" cy="3844158"/>
          </a:xfrm>
          <a:prstGeom prst="rect">
            <a:avLst/>
          </a:prstGeom>
          <a:noFill/>
          <a:ln>
            <a:noFill/>
          </a:ln>
        </p:spPr>
      </p:pic>
    </p:spTree>
    <p:extLst>
      <p:ext uri="{BB962C8B-B14F-4D97-AF65-F5344CB8AC3E}">
        <p14:creationId xmlns:p14="http://schemas.microsoft.com/office/powerpoint/2010/main" val="402464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PREGLEDOVALNIK:</a:t>
            </a:r>
          </a:p>
          <a:p>
            <a:r>
              <a:rPr lang="sl-SI" sz="2400" dirty="0">
                <a:latin typeface="Times New Roman" panose="02020603050405020304" pitchFamily="18" charset="0"/>
                <a:cs typeface="Times New Roman" panose="02020603050405020304" pitchFamily="18" charset="0"/>
              </a:rPr>
              <a:t>Na skrajni desni strani programa</a:t>
            </a:r>
          </a:p>
          <a:p>
            <a:r>
              <a:rPr lang="sl-SI" sz="2400" dirty="0">
                <a:latin typeface="Times New Roman" panose="02020603050405020304" pitchFamily="18" charset="0"/>
                <a:cs typeface="Times New Roman" panose="02020603050405020304" pitchFamily="18" charset="0"/>
              </a:rPr>
              <a:t>Omogoča pregled in urejanje lastnosti 									   izbranega objekta</a:t>
            </a:r>
          </a:p>
          <a:p>
            <a:r>
              <a:rPr lang="sl-SI" sz="2400" dirty="0">
                <a:latin typeface="Times New Roman" panose="02020603050405020304" pitchFamily="18" charset="0"/>
                <a:cs typeface="Times New Roman" panose="02020603050405020304" pitchFamily="18" charset="0"/>
              </a:rPr>
              <a:t>Tu lahko objektu dodajamo skripte, s katerimi								  lahko igralcu omogočimo premikanje</a:t>
            </a:r>
          </a:p>
          <a:p>
            <a:endParaRPr lang="sl-SI"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C36060-0318-491A-8CEF-866B8376F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23490" y="689828"/>
            <a:ext cx="3593736" cy="5732744"/>
          </a:xfrm>
          <a:prstGeom prst="rect">
            <a:avLst/>
          </a:prstGeom>
          <a:noFill/>
          <a:ln>
            <a:noFill/>
          </a:ln>
        </p:spPr>
      </p:pic>
    </p:spTree>
    <p:extLst>
      <p:ext uri="{BB962C8B-B14F-4D97-AF65-F5344CB8AC3E}">
        <p14:creationId xmlns:p14="http://schemas.microsoft.com/office/powerpoint/2010/main" val="385405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PROJEKT:</a:t>
            </a:r>
          </a:p>
          <a:p>
            <a:r>
              <a:rPr lang="sl-SI" sz="2400" dirty="0">
                <a:latin typeface="Times New Roman" panose="02020603050405020304" pitchFamily="18" charset="0"/>
                <a:cs typeface="Times New Roman" panose="02020603050405020304" pitchFamily="18" charset="0"/>
              </a:rPr>
              <a:t>Na dnu zaslona</a:t>
            </a:r>
          </a:p>
          <a:p>
            <a:r>
              <a:rPr lang="sl-SI" sz="2400" dirty="0">
                <a:latin typeface="Times New Roman" panose="02020603050405020304" pitchFamily="18" charset="0"/>
                <a:cs typeface="Times New Roman" panose="02020603050405020304" pitchFamily="18" charset="0"/>
              </a:rPr>
              <a:t>Prikazuje vse datoteke, ki sestavljajo igro</a:t>
            </a:r>
          </a:p>
          <a:p>
            <a:r>
              <a:rPr lang="sl-SI" sz="2400" dirty="0">
                <a:latin typeface="Times New Roman" panose="02020603050405020304" pitchFamily="18" charset="0"/>
                <a:cs typeface="Times New Roman" panose="02020603050405020304" pitchFamily="18" charset="0"/>
              </a:rPr>
              <a:t>Tu lahko ustvarimo skripte</a:t>
            </a:r>
          </a:p>
          <a:p>
            <a:r>
              <a:rPr lang="sl-SI" sz="2400" dirty="0">
                <a:latin typeface="Times New Roman" panose="02020603050405020304" pitchFamily="18" charset="0"/>
                <a:cs typeface="Times New Roman" panose="02020603050405020304" pitchFamily="18" charset="0"/>
              </a:rPr>
              <a:t>Sem lahko tudi dodajamo datoteke ali teksture, ki so bile narejene s pomočjo kakšnega drugega programa </a:t>
            </a:r>
          </a:p>
          <a:p>
            <a:endParaRPr lang="sl-SI" sz="24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7438B5-7BAF-49FC-878C-4CA96154BB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616" y="3694543"/>
            <a:ext cx="7864768" cy="2473629"/>
          </a:xfrm>
          <a:prstGeom prst="rect">
            <a:avLst/>
          </a:prstGeom>
          <a:noFill/>
          <a:ln>
            <a:noFill/>
          </a:ln>
        </p:spPr>
      </p:pic>
    </p:spTree>
    <p:extLst>
      <p:ext uri="{BB962C8B-B14F-4D97-AF65-F5344CB8AC3E}">
        <p14:creationId xmlns:p14="http://schemas.microsoft.com/office/powerpoint/2010/main" val="161899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4D3F38D4-FAF2-4B39-B943-4FF3E279BBCE}"/>
              </a:ext>
            </a:extLst>
          </p:cNvPr>
          <p:cNvSpPr>
            <a:spLocks noGrp="1"/>
          </p:cNvSpPr>
          <p:nvPr>
            <p:ph idx="1"/>
          </p:nvPr>
        </p:nvSpPr>
        <p:spPr>
          <a:xfrm>
            <a:off x="685801" y="689828"/>
            <a:ext cx="10131425" cy="5897403"/>
          </a:xfrm>
        </p:spPr>
        <p:txBody>
          <a:bodyPr anchor="t">
            <a:normAutofit/>
          </a:bodyPr>
          <a:lstStyle/>
          <a:p>
            <a:pPr marL="0" indent="0">
              <a:buNone/>
            </a:pPr>
            <a:r>
              <a:rPr lang="sl-SI" sz="2800" dirty="0">
                <a:latin typeface="Times New Roman" panose="02020603050405020304" pitchFamily="18" charset="0"/>
                <a:cs typeface="Times New Roman" panose="02020603050405020304" pitchFamily="18" charset="0"/>
              </a:rPr>
              <a:t>KONZOLA:</a:t>
            </a:r>
          </a:p>
          <a:p>
            <a:r>
              <a:rPr lang="sl-SI" sz="2400" dirty="0">
                <a:latin typeface="Times New Roman" panose="02020603050405020304" pitchFamily="18" charset="0"/>
                <a:cs typeface="Times New Roman" panose="02020603050405020304" pitchFamily="18" charset="0"/>
              </a:rPr>
              <a:t>Na dnu programa, poleg projekta</a:t>
            </a:r>
          </a:p>
          <a:p>
            <a:r>
              <a:rPr lang="sl-SI" sz="2400" dirty="0">
                <a:latin typeface="Times New Roman" panose="02020603050405020304" pitchFamily="18" charset="0"/>
                <a:cs typeface="Times New Roman" panose="02020603050405020304" pitchFamily="18" charset="0"/>
              </a:rPr>
              <a:t>Prikazuje informacije, ki jih sporoča Unity</a:t>
            </a:r>
          </a:p>
          <a:p>
            <a:r>
              <a:rPr lang="sl-SI" sz="2800" dirty="0">
                <a:latin typeface="Times New Roman" panose="02020603050405020304" pitchFamily="18" charset="0"/>
                <a:cs typeface="Times New Roman" panose="02020603050405020304" pitchFamily="18" charset="0"/>
              </a:rPr>
              <a:t>Prikaz napak v kodi</a:t>
            </a:r>
          </a:p>
          <a:p>
            <a:endParaRPr lang="sl-SI" sz="24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pPr marL="0" indent="0">
              <a:buNone/>
            </a:pPr>
            <a:endParaRPr lang="sl-SI" sz="2800" dirty="0">
              <a:latin typeface="Times New Roman" panose="02020603050405020304" pitchFamily="18" charset="0"/>
              <a:cs typeface="Times New Roman" panose="02020603050405020304" pitchFamily="18" charset="0"/>
            </a:endParaRPr>
          </a:p>
          <a:p>
            <a:endParaRPr lang="sl-SI"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C44C1C-E5A0-437B-A4E3-FCA53AF82F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3710" y="3204841"/>
            <a:ext cx="7484579" cy="2821290"/>
          </a:xfrm>
          <a:prstGeom prst="rect">
            <a:avLst/>
          </a:prstGeom>
          <a:noFill/>
          <a:ln>
            <a:noFill/>
          </a:ln>
        </p:spPr>
      </p:pic>
    </p:spTree>
    <p:extLst>
      <p:ext uri="{BB962C8B-B14F-4D97-AF65-F5344CB8AC3E}">
        <p14:creationId xmlns:p14="http://schemas.microsoft.com/office/powerpoint/2010/main" val="273499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443</TotalTime>
  <Words>1305</Words>
  <Application>Microsoft Office PowerPoint</Application>
  <PresentationFormat>Widescreen</PresentationFormat>
  <Paragraphs>127</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Consolas</vt:lpstr>
      <vt:lpstr>Times New Roman</vt:lpstr>
      <vt:lpstr>Celestial</vt:lpstr>
      <vt:lpstr>Preživetje v vesolju</vt:lpstr>
      <vt:lpstr>Proces izdelave iger</vt:lpstr>
      <vt:lpstr>Unity</vt:lpstr>
      <vt:lpstr>Glavna okna in funkcije</vt:lpstr>
      <vt:lpstr>PowerPoint Presentation</vt:lpstr>
      <vt:lpstr>PowerPoint Presentation</vt:lpstr>
      <vt:lpstr>PowerPoint Presentation</vt:lpstr>
      <vt:lpstr>PowerPoint Presentation</vt:lpstr>
      <vt:lpstr>PowerPoint Presentation</vt:lpstr>
      <vt:lpstr>Izdelava igre</vt:lpstr>
      <vt:lpstr>IGRALni prostor</vt:lpstr>
      <vt:lpstr>IGRALEC</vt:lpstr>
      <vt:lpstr>Metek</vt:lpstr>
      <vt:lpstr>Asteroid</vt:lpstr>
      <vt:lpstr>Generator asteroidov</vt:lpstr>
      <vt:lpstr>Game manager</vt:lpstr>
      <vt:lpstr>Game manager</vt:lpstr>
      <vt:lpstr>Game manager</vt:lpstr>
      <vt:lpstr>Začetni meni</vt:lpstr>
      <vt:lpstr>Zaključek</vt:lpstr>
      <vt:lpstr>Viri in literatura</vt:lpstr>
      <vt:lpstr>PowerPoint Presentation</vt:lpstr>
      <vt:lpstr>Priloge</vt:lpstr>
      <vt:lpstr>Hvala za vašo pozornost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Preživetje v vesolju</dc:title>
  <dc:creator>Nejc Cekuta</dc:creator>
  <cp:lastModifiedBy>Nejc Cekuta</cp:lastModifiedBy>
  <cp:revision>28</cp:revision>
  <dcterms:created xsi:type="dcterms:W3CDTF">2022-04-24T09:34:27Z</dcterms:created>
  <dcterms:modified xsi:type="dcterms:W3CDTF">2022-04-24T21:54:08Z</dcterms:modified>
</cp:coreProperties>
</file>