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0"/>
  </p:notesMasterIdLst>
  <p:sldIdLst>
    <p:sldId id="256" r:id="rId2"/>
    <p:sldId id="257" r:id="rId3"/>
    <p:sldId id="258" r:id="rId4"/>
    <p:sldId id="279" r:id="rId5"/>
    <p:sldId id="280" r:id="rId6"/>
    <p:sldId id="281" r:id="rId7"/>
    <p:sldId id="259" r:id="rId8"/>
    <p:sldId id="260" r:id="rId9"/>
    <p:sldId id="261" r:id="rId10"/>
    <p:sldId id="282" r:id="rId11"/>
    <p:sldId id="283" r:id="rId12"/>
    <p:sldId id="284" r:id="rId13"/>
    <p:sldId id="285" r:id="rId14"/>
    <p:sldId id="262" r:id="rId15"/>
    <p:sldId id="263" r:id="rId16"/>
    <p:sldId id="264" r:id="rId17"/>
    <p:sldId id="265" r:id="rId18"/>
    <p:sldId id="286" r:id="rId19"/>
    <p:sldId id="287" r:id="rId20"/>
    <p:sldId id="288" r:id="rId21"/>
    <p:sldId id="291" r:id="rId22"/>
    <p:sldId id="290" r:id="rId23"/>
    <p:sldId id="292" r:id="rId24"/>
    <p:sldId id="293" r:id="rId25"/>
    <p:sldId id="296" r:id="rId26"/>
    <p:sldId id="298" r:id="rId27"/>
    <p:sldId id="301" r:id="rId28"/>
    <p:sldId id="30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jc Cekuta" initials="NC" lastIdx="1" clrIdx="0">
    <p:extLst>
      <p:ext uri="{19B8F6BF-5375-455C-9EA6-DF929625EA0E}">
        <p15:presenceInfo xmlns:p15="http://schemas.microsoft.com/office/powerpoint/2012/main" userId="f5df40aeb135ef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4F509"/>
    <a:srgbClr val="5D70EC"/>
    <a:srgbClr val="0E30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12C70B-32FC-46C4-8C6D-0A2D71E58FDE}" type="doc">
      <dgm:prSet loTypeId="urn:microsoft.com/office/officeart/2005/8/layout/process5" loCatId="process" qsTypeId="urn:microsoft.com/office/officeart/2005/8/quickstyle/simple2" qsCatId="simple" csTypeId="urn:microsoft.com/office/officeart/2005/8/colors/colorful5" csCatId="colorful" phldr="1"/>
      <dgm:spPr/>
      <dgm:t>
        <a:bodyPr/>
        <a:lstStyle/>
        <a:p>
          <a:endParaRPr lang="sl-SI"/>
        </a:p>
      </dgm:t>
    </dgm:pt>
    <dgm:pt modelId="{B3D02F0D-3EC0-4A3D-A7FA-827A08A12AC3}">
      <dgm:prSet phldrT="[Text]"/>
      <dgm:spPr/>
      <dgm:t>
        <a:bodyPr/>
        <a:lstStyle/>
        <a:p>
          <a:r>
            <a:rPr lang="sl-SI" dirty="0"/>
            <a:t>Načrtovanje</a:t>
          </a:r>
        </a:p>
      </dgm:t>
    </dgm:pt>
    <dgm:pt modelId="{F167D66C-53B3-456A-8DD6-07BB5F222E97}" type="parTrans" cxnId="{12AE24B0-AEB1-4769-A28D-EC460707B113}">
      <dgm:prSet/>
      <dgm:spPr/>
      <dgm:t>
        <a:bodyPr/>
        <a:lstStyle/>
        <a:p>
          <a:endParaRPr lang="sl-SI"/>
        </a:p>
      </dgm:t>
    </dgm:pt>
    <dgm:pt modelId="{0C56EFBE-F766-4D65-AB0E-38918C9ADBFC}" type="sibTrans" cxnId="{12AE24B0-AEB1-4769-A28D-EC460707B113}">
      <dgm:prSet/>
      <dgm:spPr/>
      <dgm:t>
        <a:bodyPr/>
        <a:lstStyle/>
        <a:p>
          <a:endParaRPr lang="sl-SI"/>
        </a:p>
      </dgm:t>
    </dgm:pt>
    <dgm:pt modelId="{B05C3464-3375-4F68-A971-A490ED2F3C81}">
      <dgm:prSet phldrT="[Text]"/>
      <dgm:spPr>
        <a:solidFill>
          <a:schemeClr val="accent4"/>
        </a:solidFill>
      </dgm:spPr>
      <dgm:t>
        <a:bodyPr/>
        <a:lstStyle/>
        <a:p>
          <a:r>
            <a:rPr lang="sl-SI" dirty="0"/>
            <a:t>Predprodukcija</a:t>
          </a:r>
        </a:p>
      </dgm:t>
    </dgm:pt>
    <dgm:pt modelId="{27FBC86C-997B-4674-BD6D-B2BECE31493A}" type="parTrans" cxnId="{977F7F8F-4D0D-4655-8255-FDAC4C55A299}">
      <dgm:prSet/>
      <dgm:spPr/>
      <dgm:t>
        <a:bodyPr/>
        <a:lstStyle/>
        <a:p>
          <a:endParaRPr lang="sl-SI"/>
        </a:p>
      </dgm:t>
    </dgm:pt>
    <dgm:pt modelId="{7F95C904-5A37-4038-8374-E3752C5C9314}" type="sibTrans" cxnId="{977F7F8F-4D0D-4655-8255-FDAC4C55A299}">
      <dgm:prSet/>
      <dgm:spPr/>
      <dgm:t>
        <a:bodyPr/>
        <a:lstStyle/>
        <a:p>
          <a:endParaRPr lang="sl-SI"/>
        </a:p>
      </dgm:t>
    </dgm:pt>
    <dgm:pt modelId="{2FF7FEA2-841B-4DD7-96BF-86DC6603E435}">
      <dgm:prSet phldrT="[Text]"/>
      <dgm:spPr>
        <a:solidFill>
          <a:srgbClr val="5D70EC"/>
        </a:solidFill>
      </dgm:spPr>
      <dgm:t>
        <a:bodyPr/>
        <a:lstStyle/>
        <a:p>
          <a:r>
            <a:rPr lang="sl-SI" dirty="0"/>
            <a:t>Produkcija</a:t>
          </a:r>
        </a:p>
      </dgm:t>
    </dgm:pt>
    <dgm:pt modelId="{A98ED4C9-427F-4070-A3BA-0E49560B1FAA}" type="parTrans" cxnId="{8AE0067E-C176-4CE1-953F-2C61E11A8ECB}">
      <dgm:prSet/>
      <dgm:spPr/>
      <dgm:t>
        <a:bodyPr/>
        <a:lstStyle/>
        <a:p>
          <a:endParaRPr lang="sl-SI"/>
        </a:p>
      </dgm:t>
    </dgm:pt>
    <dgm:pt modelId="{146B199B-C064-43CC-9BE5-50D76C23278F}" type="sibTrans" cxnId="{8AE0067E-C176-4CE1-953F-2C61E11A8ECB}">
      <dgm:prSet/>
      <dgm:spPr/>
      <dgm:t>
        <a:bodyPr/>
        <a:lstStyle/>
        <a:p>
          <a:endParaRPr lang="sl-SI"/>
        </a:p>
      </dgm:t>
    </dgm:pt>
    <dgm:pt modelId="{0097B7DB-8CC6-4E3A-8A2F-757E80C90BA7}">
      <dgm:prSet phldrT="[Text]"/>
      <dgm:spPr>
        <a:solidFill>
          <a:srgbClr val="7030A0"/>
        </a:solidFill>
      </dgm:spPr>
      <dgm:t>
        <a:bodyPr/>
        <a:lstStyle/>
        <a:p>
          <a:r>
            <a:rPr lang="sl-SI" b="0" dirty="0"/>
            <a:t>Testiranje</a:t>
          </a:r>
        </a:p>
      </dgm:t>
    </dgm:pt>
    <dgm:pt modelId="{157A507F-2986-4CCD-A0FB-0BD4138289BA}" type="parTrans" cxnId="{7D59EEE9-B516-4F64-8112-31601CA886BC}">
      <dgm:prSet/>
      <dgm:spPr/>
      <dgm:t>
        <a:bodyPr/>
        <a:lstStyle/>
        <a:p>
          <a:endParaRPr lang="sl-SI"/>
        </a:p>
      </dgm:t>
    </dgm:pt>
    <dgm:pt modelId="{56729086-7653-47BF-AA19-87E70C69B744}" type="sibTrans" cxnId="{7D59EEE9-B516-4F64-8112-31601CA886BC}">
      <dgm:prSet/>
      <dgm:spPr/>
      <dgm:t>
        <a:bodyPr/>
        <a:lstStyle/>
        <a:p>
          <a:endParaRPr lang="sl-SI"/>
        </a:p>
      </dgm:t>
    </dgm:pt>
    <dgm:pt modelId="{AF4502F3-9D7A-43B6-ACF0-2D6115C19229}">
      <dgm:prSet phldrT="[Text]"/>
      <dgm:spPr>
        <a:solidFill>
          <a:srgbClr val="92D050"/>
        </a:solidFill>
      </dgm:spPr>
      <dgm:t>
        <a:bodyPr/>
        <a:lstStyle/>
        <a:p>
          <a:r>
            <a:rPr lang="sl-SI" dirty="0"/>
            <a:t>Predlansiranje</a:t>
          </a:r>
        </a:p>
      </dgm:t>
    </dgm:pt>
    <dgm:pt modelId="{7295F1EE-5665-465C-A9EC-15125DB88FCE}" type="parTrans" cxnId="{7E3FC349-D001-49C9-8F97-37251F96C97D}">
      <dgm:prSet/>
      <dgm:spPr/>
      <dgm:t>
        <a:bodyPr/>
        <a:lstStyle/>
        <a:p>
          <a:endParaRPr lang="sl-SI"/>
        </a:p>
      </dgm:t>
    </dgm:pt>
    <dgm:pt modelId="{CA6B3554-C7AC-4485-8318-3CD9F7B92554}" type="sibTrans" cxnId="{7E3FC349-D001-49C9-8F97-37251F96C97D}">
      <dgm:prSet/>
      <dgm:spPr/>
      <dgm:t>
        <a:bodyPr/>
        <a:lstStyle/>
        <a:p>
          <a:endParaRPr lang="sl-SI"/>
        </a:p>
      </dgm:t>
    </dgm:pt>
    <dgm:pt modelId="{8144A0DE-C626-4D35-8BF5-14D10B1DF0BC}">
      <dgm:prSet/>
      <dgm:spPr>
        <a:solidFill>
          <a:srgbClr val="E4F509"/>
        </a:solidFill>
      </dgm:spPr>
      <dgm:t>
        <a:bodyPr/>
        <a:lstStyle/>
        <a:p>
          <a:r>
            <a:rPr lang="sl-SI" dirty="0"/>
            <a:t>Lansiranje</a:t>
          </a:r>
        </a:p>
      </dgm:t>
    </dgm:pt>
    <dgm:pt modelId="{492BED6D-22B0-43B0-A6A6-95BE1FB6BB8B}" type="parTrans" cxnId="{0D352243-859B-4DA9-B0F5-9D35E3653D7B}">
      <dgm:prSet/>
      <dgm:spPr/>
      <dgm:t>
        <a:bodyPr/>
        <a:lstStyle/>
        <a:p>
          <a:endParaRPr lang="sl-SI"/>
        </a:p>
      </dgm:t>
    </dgm:pt>
    <dgm:pt modelId="{E0CF60ED-DF6B-4353-97D3-6DC58C2B0F0A}" type="sibTrans" cxnId="{0D352243-859B-4DA9-B0F5-9D35E3653D7B}">
      <dgm:prSet/>
      <dgm:spPr/>
      <dgm:t>
        <a:bodyPr/>
        <a:lstStyle/>
        <a:p>
          <a:endParaRPr lang="sl-SI"/>
        </a:p>
      </dgm:t>
    </dgm:pt>
    <dgm:pt modelId="{5407C9B3-1744-48E9-9175-36DAE2056D74}">
      <dgm:prSet/>
      <dgm:spPr>
        <a:solidFill>
          <a:srgbClr val="FFC000"/>
        </a:solidFill>
      </dgm:spPr>
      <dgm:t>
        <a:bodyPr/>
        <a:lstStyle/>
        <a:p>
          <a:r>
            <a:rPr lang="sl-SI" dirty="0"/>
            <a:t>Postprodukcija</a:t>
          </a:r>
        </a:p>
      </dgm:t>
    </dgm:pt>
    <dgm:pt modelId="{A7F9EE63-646A-4EDD-A452-8F87487C6948}" type="parTrans" cxnId="{423462E8-5867-463B-80D3-7B9EED0FB5C3}">
      <dgm:prSet/>
      <dgm:spPr/>
      <dgm:t>
        <a:bodyPr/>
        <a:lstStyle/>
        <a:p>
          <a:endParaRPr lang="sl-SI"/>
        </a:p>
      </dgm:t>
    </dgm:pt>
    <dgm:pt modelId="{4634EFFE-9ED1-4135-9FF6-063E686C5F78}" type="sibTrans" cxnId="{423462E8-5867-463B-80D3-7B9EED0FB5C3}">
      <dgm:prSet/>
      <dgm:spPr/>
      <dgm:t>
        <a:bodyPr/>
        <a:lstStyle/>
        <a:p>
          <a:endParaRPr lang="sl-SI"/>
        </a:p>
      </dgm:t>
    </dgm:pt>
    <dgm:pt modelId="{8BCF4B57-6BEB-4168-8E47-52A070255B50}" type="pres">
      <dgm:prSet presAssocID="{A512C70B-32FC-46C4-8C6D-0A2D71E58FDE}" presName="diagram" presStyleCnt="0">
        <dgm:presLayoutVars>
          <dgm:dir/>
          <dgm:resizeHandles val="exact"/>
        </dgm:presLayoutVars>
      </dgm:prSet>
      <dgm:spPr/>
    </dgm:pt>
    <dgm:pt modelId="{B8270F78-6090-4F3C-B676-73A69BE7744B}" type="pres">
      <dgm:prSet presAssocID="{B3D02F0D-3EC0-4A3D-A7FA-827A08A12AC3}" presName="node" presStyleLbl="node1" presStyleIdx="0" presStyleCnt="7">
        <dgm:presLayoutVars>
          <dgm:bulletEnabled val="1"/>
        </dgm:presLayoutVars>
      </dgm:prSet>
      <dgm:spPr/>
    </dgm:pt>
    <dgm:pt modelId="{22CE21EB-231C-461A-B34A-D5C785235582}" type="pres">
      <dgm:prSet presAssocID="{0C56EFBE-F766-4D65-AB0E-38918C9ADBFC}" presName="sibTrans" presStyleLbl="sibTrans2D1" presStyleIdx="0" presStyleCnt="6"/>
      <dgm:spPr/>
    </dgm:pt>
    <dgm:pt modelId="{19A3F1D0-55A0-44FB-8044-215F460EAEFC}" type="pres">
      <dgm:prSet presAssocID="{0C56EFBE-F766-4D65-AB0E-38918C9ADBFC}" presName="connectorText" presStyleLbl="sibTrans2D1" presStyleIdx="0" presStyleCnt="6"/>
      <dgm:spPr/>
    </dgm:pt>
    <dgm:pt modelId="{9CBCA0A8-6922-446B-9430-0261BF1C9218}" type="pres">
      <dgm:prSet presAssocID="{B05C3464-3375-4F68-A971-A490ED2F3C81}" presName="node" presStyleLbl="node1" presStyleIdx="1" presStyleCnt="7">
        <dgm:presLayoutVars>
          <dgm:bulletEnabled val="1"/>
        </dgm:presLayoutVars>
      </dgm:prSet>
      <dgm:spPr/>
    </dgm:pt>
    <dgm:pt modelId="{CE8F914C-53FC-4BA6-A369-9A8D28EA8044}" type="pres">
      <dgm:prSet presAssocID="{7F95C904-5A37-4038-8374-E3752C5C9314}" presName="sibTrans" presStyleLbl="sibTrans2D1" presStyleIdx="1" presStyleCnt="6"/>
      <dgm:spPr/>
    </dgm:pt>
    <dgm:pt modelId="{639E5603-26D7-40A7-8CEC-DF15C3586A37}" type="pres">
      <dgm:prSet presAssocID="{7F95C904-5A37-4038-8374-E3752C5C9314}" presName="connectorText" presStyleLbl="sibTrans2D1" presStyleIdx="1" presStyleCnt="6"/>
      <dgm:spPr/>
    </dgm:pt>
    <dgm:pt modelId="{1122229B-20FB-4828-8180-CF90CC5DC23F}" type="pres">
      <dgm:prSet presAssocID="{2FF7FEA2-841B-4DD7-96BF-86DC6603E435}" presName="node" presStyleLbl="node1" presStyleIdx="2" presStyleCnt="7">
        <dgm:presLayoutVars>
          <dgm:bulletEnabled val="1"/>
        </dgm:presLayoutVars>
      </dgm:prSet>
      <dgm:spPr/>
    </dgm:pt>
    <dgm:pt modelId="{33BD5CBE-6D18-479D-810B-809CCDCBCBC1}" type="pres">
      <dgm:prSet presAssocID="{146B199B-C064-43CC-9BE5-50D76C23278F}" presName="sibTrans" presStyleLbl="sibTrans2D1" presStyleIdx="2" presStyleCnt="6"/>
      <dgm:spPr/>
    </dgm:pt>
    <dgm:pt modelId="{D624D707-D169-412D-AAF4-99FE56924E08}" type="pres">
      <dgm:prSet presAssocID="{146B199B-C064-43CC-9BE5-50D76C23278F}" presName="connectorText" presStyleLbl="sibTrans2D1" presStyleIdx="2" presStyleCnt="6"/>
      <dgm:spPr/>
    </dgm:pt>
    <dgm:pt modelId="{0292C5E9-69D2-4B4F-AB5E-1BB0693D731C}" type="pres">
      <dgm:prSet presAssocID="{0097B7DB-8CC6-4E3A-8A2F-757E80C90BA7}" presName="node" presStyleLbl="node1" presStyleIdx="3" presStyleCnt="7">
        <dgm:presLayoutVars>
          <dgm:bulletEnabled val="1"/>
        </dgm:presLayoutVars>
      </dgm:prSet>
      <dgm:spPr/>
    </dgm:pt>
    <dgm:pt modelId="{4FA7C559-9F12-45BB-848A-269F60010E6C}" type="pres">
      <dgm:prSet presAssocID="{56729086-7653-47BF-AA19-87E70C69B744}" presName="sibTrans" presStyleLbl="sibTrans2D1" presStyleIdx="3" presStyleCnt="6"/>
      <dgm:spPr/>
    </dgm:pt>
    <dgm:pt modelId="{8EAE182E-461C-4100-8545-DC85F00636BB}" type="pres">
      <dgm:prSet presAssocID="{56729086-7653-47BF-AA19-87E70C69B744}" presName="connectorText" presStyleLbl="sibTrans2D1" presStyleIdx="3" presStyleCnt="6"/>
      <dgm:spPr/>
    </dgm:pt>
    <dgm:pt modelId="{2052D3D4-6694-4DE7-93E9-031AD925B7EA}" type="pres">
      <dgm:prSet presAssocID="{AF4502F3-9D7A-43B6-ACF0-2D6115C19229}" presName="node" presStyleLbl="node1" presStyleIdx="4" presStyleCnt="7">
        <dgm:presLayoutVars>
          <dgm:bulletEnabled val="1"/>
        </dgm:presLayoutVars>
      </dgm:prSet>
      <dgm:spPr/>
    </dgm:pt>
    <dgm:pt modelId="{8CBBC5EC-49B4-4281-B8F6-732143D711DB}" type="pres">
      <dgm:prSet presAssocID="{CA6B3554-C7AC-4485-8318-3CD9F7B92554}" presName="sibTrans" presStyleLbl="sibTrans2D1" presStyleIdx="4" presStyleCnt="6"/>
      <dgm:spPr/>
    </dgm:pt>
    <dgm:pt modelId="{39044601-D854-46F1-B70B-9ED6AAC154AA}" type="pres">
      <dgm:prSet presAssocID="{CA6B3554-C7AC-4485-8318-3CD9F7B92554}" presName="connectorText" presStyleLbl="sibTrans2D1" presStyleIdx="4" presStyleCnt="6"/>
      <dgm:spPr/>
    </dgm:pt>
    <dgm:pt modelId="{B227375F-2EE9-479A-8C0D-C781E8C30594}" type="pres">
      <dgm:prSet presAssocID="{8144A0DE-C626-4D35-8BF5-14D10B1DF0BC}" presName="node" presStyleLbl="node1" presStyleIdx="5" presStyleCnt="7">
        <dgm:presLayoutVars>
          <dgm:bulletEnabled val="1"/>
        </dgm:presLayoutVars>
      </dgm:prSet>
      <dgm:spPr/>
    </dgm:pt>
    <dgm:pt modelId="{2DE1DBA1-2BDD-47BB-AEF9-7FAD1D5CED51}" type="pres">
      <dgm:prSet presAssocID="{E0CF60ED-DF6B-4353-97D3-6DC58C2B0F0A}" presName="sibTrans" presStyleLbl="sibTrans2D1" presStyleIdx="5" presStyleCnt="6"/>
      <dgm:spPr/>
    </dgm:pt>
    <dgm:pt modelId="{B09A7EF3-F047-4328-B8A6-EBA3C194F5D4}" type="pres">
      <dgm:prSet presAssocID="{E0CF60ED-DF6B-4353-97D3-6DC58C2B0F0A}" presName="connectorText" presStyleLbl="sibTrans2D1" presStyleIdx="5" presStyleCnt="6"/>
      <dgm:spPr/>
    </dgm:pt>
    <dgm:pt modelId="{7554C7C4-B7D3-4900-B56A-C3AA6E925BD4}" type="pres">
      <dgm:prSet presAssocID="{5407C9B3-1744-48E9-9175-36DAE2056D74}" presName="node" presStyleLbl="node1" presStyleIdx="6" presStyleCnt="7">
        <dgm:presLayoutVars>
          <dgm:bulletEnabled val="1"/>
        </dgm:presLayoutVars>
      </dgm:prSet>
      <dgm:spPr/>
    </dgm:pt>
  </dgm:ptLst>
  <dgm:cxnLst>
    <dgm:cxn modelId="{E55F6B05-AFD5-44C5-926F-421CF6F0D5F8}" type="presOf" srcId="{56729086-7653-47BF-AA19-87E70C69B744}" destId="{8EAE182E-461C-4100-8545-DC85F00636BB}" srcOrd="1" destOrd="0" presId="urn:microsoft.com/office/officeart/2005/8/layout/process5"/>
    <dgm:cxn modelId="{575F070B-98DF-4FD0-85FF-E7B6CA5CCA62}" type="presOf" srcId="{2FF7FEA2-841B-4DD7-96BF-86DC6603E435}" destId="{1122229B-20FB-4828-8180-CF90CC5DC23F}" srcOrd="0" destOrd="0" presId="urn:microsoft.com/office/officeart/2005/8/layout/process5"/>
    <dgm:cxn modelId="{418FAB22-D062-4140-8456-83B9FE25B383}" type="presOf" srcId="{A512C70B-32FC-46C4-8C6D-0A2D71E58FDE}" destId="{8BCF4B57-6BEB-4168-8E47-52A070255B50}" srcOrd="0" destOrd="0" presId="urn:microsoft.com/office/officeart/2005/8/layout/process5"/>
    <dgm:cxn modelId="{2BF0A228-4D3A-4D5F-8A84-52B2C75CCCF8}" type="presOf" srcId="{B3D02F0D-3EC0-4A3D-A7FA-827A08A12AC3}" destId="{B8270F78-6090-4F3C-B676-73A69BE7744B}" srcOrd="0" destOrd="0" presId="urn:microsoft.com/office/officeart/2005/8/layout/process5"/>
    <dgm:cxn modelId="{A7C55734-7BCC-4AA3-BC2E-215B6DE22676}" type="presOf" srcId="{E0CF60ED-DF6B-4353-97D3-6DC58C2B0F0A}" destId="{2DE1DBA1-2BDD-47BB-AEF9-7FAD1D5CED51}" srcOrd="0" destOrd="0" presId="urn:microsoft.com/office/officeart/2005/8/layout/process5"/>
    <dgm:cxn modelId="{0D352243-859B-4DA9-B0F5-9D35E3653D7B}" srcId="{A512C70B-32FC-46C4-8C6D-0A2D71E58FDE}" destId="{8144A0DE-C626-4D35-8BF5-14D10B1DF0BC}" srcOrd="5" destOrd="0" parTransId="{492BED6D-22B0-43B0-A6A6-95BE1FB6BB8B}" sibTransId="{E0CF60ED-DF6B-4353-97D3-6DC58C2B0F0A}"/>
    <dgm:cxn modelId="{7E3FC349-D001-49C9-8F97-37251F96C97D}" srcId="{A512C70B-32FC-46C4-8C6D-0A2D71E58FDE}" destId="{AF4502F3-9D7A-43B6-ACF0-2D6115C19229}" srcOrd="4" destOrd="0" parTransId="{7295F1EE-5665-465C-A9EC-15125DB88FCE}" sibTransId="{CA6B3554-C7AC-4485-8318-3CD9F7B92554}"/>
    <dgm:cxn modelId="{E5D4F777-5C63-457A-8EF5-15B79E2D914F}" type="presOf" srcId="{B05C3464-3375-4F68-A971-A490ED2F3C81}" destId="{9CBCA0A8-6922-446B-9430-0261BF1C9218}" srcOrd="0" destOrd="0" presId="urn:microsoft.com/office/officeart/2005/8/layout/process5"/>
    <dgm:cxn modelId="{AD5CBD79-232C-4791-93F8-66F2EAB5FB9E}" type="presOf" srcId="{CA6B3554-C7AC-4485-8318-3CD9F7B92554}" destId="{39044601-D854-46F1-B70B-9ED6AAC154AA}" srcOrd="1" destOrd="0" presId="urn:microsoft.com/office/officeart/2005/8/layout/process5"/>
    <dgm:cxn modelId="{5109227A-2DA6-43C7-8CAF-E39A47A7855D}" type="presOf" srcId="{7F95C904-5A37-4038-8374-E3752C5C9314}" destId="{639E5603-26D7-40A7-8CEC-DF15C3586A37}" srcOrd="1" destOrd="0" presId="urn:microsoft.com/office/officeart/2005/8/layout/process5"/>
    <dgm:cxn modelId="{8AE0067E-C176-4CE1-953F-2C61E11A8ECB}" srcId="{A512C70B-32FC-46C4-8C6D-0A2D71E58FDE}" destId="{2FF7FEA2-841B-4DD7-96BF-86DC6603E435}" srcOrd="2" destOrd="0" parTransId="{A98ED4C9-427F-4070-A3BA-0E49560B1FAA}" sibTransId="{146B199B-C064-43CC-9BE5-50D76C23278F}"/>
    <dgm:cxn modelId="{111B1881-E584-4506-B6FA-0FB34A51CAD3}" type="presOf" srcId="{0C56EFBE-F766-4D65-AB0E-38918C9ADBFC}" destId="{19A3F1D0-55A0-44FB-8044-215F460EAEFC}" srcOrd="1" destOrd="0" presId="urn:microsoft.com/office/officeart/2005/8/layout/process5"/>
    <dgm:cxn modelId="{977F7F8F-4D0D-4655-8255-FDAC4C55A299}" srcId="{A512C70B-32FC-46C4-8C6D-0A2D71E58FDE}" destId="{B05C3464-3375-4F68-A971-A490ED2F3C81}" srcOrd="1" destOrd="0" parTransId="{27FBC86C-997B-4674-BD6D-B2BECE31493A}" sibTransId="{7F95C904-5A37-4038-8374-E3752C5C9314}"/>
    <dgm:cxn modelId="{21DE3899-7C9C-4963-B26A-35B5234FC3D3}" type="presOf" srcId="{7F95C904-5A37-4038-8374-E3752C5C9314}" destId="{CE8F914C-53FC-4BA6-A369-9A8D28EA8044}" srcOrd="0" destOrd="0" presId="urn:microsoft.com/office/officeart/2005/8/layout/process5"/>
    <dgm:cxn modelId="{B323AF9C-EA92-4650-983E-A3A3E35E919A}" type="presOf" srcId="{56729086-7653-47BF-AA19-87E70C69B744}" destId="{4FA7C559-9F12-45BB-848A-269F60010E6C}" srcOrd="0" destOrd="0" presId="urn:microsoft.com/office/officeart/2005/8/layout/process5"/>
    <dgm:cxn modelId="{075B7DA4-454E-4326-A113-96BD35A13E6A}" type="presOf" srcId="{0C56EFBE-F766-4D65-AB0E-38918C9ADBFC}" destId="{22CE21EB-231C-461A-B34A-D5C785235582}" srcOrd="0" destOrd="0" presId="urn:microsoft.com/office/officeart/2005/8/layout/process5"/>
    <dgm:cxn modelId="{049491AC-90EF-4031-B0D3-A8116C94F9F4}" type="presOf" srcId="{0097B7DB-8CC6-4E3A-8A2F-757E80C90BA7}" destId="{0292C5E9-69D2-4B4F-AB5E-1BB0693D731C}" srcOrd="0" destOrd="0" presId="urn:microsoft.com/office/officeart/2005/8/layout/process5"/>
    <dgm:cxn modelId="{12AE24B0-AEB1-4769-A28D-EC460707B113}" srcId="{A512C70B-32FC-46C4-8C6D-0A2D71E58FDE}" destId="{B3D02F0D-3EC0-4A3D-A7FA-827A08A12AC3}" srcOrd="0" destOrd="0" parTransId="{F167D66C-53B3-456A-8DD6-07BB5F222E97}" sibTransId="{0C56EFBE-F766-4D65-AB0E-38918C9ADBFC}"/>
    <dgm:cxn modelId="{60D42DC8-620D-467A-810C-B6CA5F0E3889}" type="presOf" srcId="{E0CF60ED-DF6B-4353-97D3-6DC58C2B0F0A}" destId="{B09A7EF3-F047-4328-B8A6-EBA3C194F5D4}" srcOrd="1" destOrd="0" presId="urn:microsoft.com/office/officeart/2005/8/layout/process5"/>
    <dgm:cxn modelId="{EA1509CE-EEE1-4D3A-95D6-C06A105E0304}" type="presOf" srcId="{AF4502F3-9D7A-43B6-ACF0-2D6115C19229}" destId="{2052D3D4-6694-4DE7-93E9-031AD925B7EA}" srcOrd="0" destOrd="0" presId="urn:microsoft.com/office/officeart/2005/8/layout/process5"/>
    <dgm:cxn modelId="{4232A6CF-4283-4EB1-B7D1-62F8174E1A60}" type="presOf" srcId="{146B199B-C064-43CC-9BE5-50D76C23278F}" destId="{33BD5CBE-6D18-479D-810B-809CCDCBCBC1}" srcOrd="0" destOrd="0" presId="urn:microsoft.com/office/officeart/2005/8/layout/process5"/>
    <dgm:cxn modelId="{B2BDE4D4-E201-4D0F-89DF-2F19F8B258EA}" type="presOf" srcId="{146B199B-C064-43CC-9BE5-50D76C23278F}" destId="{D624D707-D169-412D-AAF4-99FE56924E08}" srcOrd="1" destOrd="0" presId="urn:microsoft.com/office/officeart/2005/8/layout/process5"/>
    <dgm:cxn modelId="{E40771DD-38F3-41A3-AB3F-333EF85DD022}" type="presOf" srcId="{8144A0DE-C626-4D35-8BF5-14D10B1DF0BC}" destId="{B227375F-2EE9-479A-8C0D-C781E8C30594}" srcOrd="0" destOrd="0" presId="urn:microsoft.com/office/officeart/2005/8/layout/process5"/>
    <dgm:cxn modelId="{423462E8-5867-463B-80D3-7B9EED0FB5C3}" srcId="{A512C70B-32FC-46C4-8C6D-0A2D71E58FDE}" destId="{5407C9B3-1744-48E9-9175-36DAE2056D74}" srcOrd="6" destOrd="0" parTransId="{A7F9EE63-646A-4EDD-A452-8F87487C6948}" sibTransId="{4634EFFE-9ED1-4135-9FF6-063E686C5F78}"/>
    <dgm:cxn modelId="{7D59EEE9-B516-4F64-8112-31601CA886BC}" srcId="{A512C70B-32FC-46C4-8C6D-0A2D71E58FDE}" destId="{0097B7DB-8CC6-4E3A-8A2F-757E80C90BA7}" srcOrd="3" destOrd="0" parTransId="{157A507F-2986-4CCD-A0FB-0BD4138289BA}" sibTransId="{56729086-7653-47BF-AA19-87E70C69B744}"/>
    <dgm:cxn modelId="{58070FF7-79E7-42E1-8F22-8B9027F5B603}" type="presOf" srcId="{CA6B3554-C7AC-4485-8318-3CD9F7B92554}" destId="{8CBBC5EC-49B4-4281-B8F6-732143D711DB}" srcOrd="0" destOrd="0" presId="urn:microsoft.com/office/officeart/2005/8/layout/process5"/>
    <dgm:cxn modelId="{FB3B8DFF-3EF4-44D2-8A5B-48C09A914E50}" type="presOf" srcId="{5407C9B3-1744-48E9-9175-36DAE2056D74}" destId="{7554C7C4-B7D3-4900-B56A-C3AA6E925BD4}" srcOrd="0" destOrd="0" presId="urn:microsoft.com/office/officeart/2005/8/layout/process5"/>
    <dgm:cxn modelId="{CD44595E-B5A1-4D5C-99F8-55A943F89844}" type="presParOf" srcId="{8BCF4B57-6BEB-4168-8E47-52A070255B50}" destId="{B8270F78-6090-4F3C-B676-73A69BE7744B}" srcOrd="0" destOrd="0" presId="urn:microsoft.com/office/officeart/2005/8/layout/process5"/>
    <dgm:cxn modelId="{8C042037-65FA-42B2-9B7C-D126ACC83B23}" type="presParOf" srcId="{8BCF4B57-6BEB-4168-8E47-52A070255B50}" destId="{22CE21EB-231C-461A-B34A-D5C785235582}" srcOrd="1" destOrd="0" presId="urn:microsoft.com/office/officeart/2005/8/layout/process5"/>
    <dgm:cxn modelId="{95E1C609-3DE4-4A2F-9F48-52F30403E60C}" type="presParOf" srcId="{22CE21EB-231C-461A-B34A-D5C785235582}" destId="{19A3F1D0-55A0-44FB-8044-215F460EAEFC}" srcOrd="0" destOrd="0" presId="urn:microsoft.com/office/officeart/2005/8/layout/process5"/>
    <dgm:cxn modelId="{FB298D16-D961-42B6-A2BF-7D3730809F26}" type="presParOf" srcId="{8BCF4B57-6BEB-4168-8E47-52A070255B50}" destId="{9CBCA0A8-6922-446B-9430-0261BF1C9218}" srcOrd="2" destOrd="0" presId="urn:microsoft.com/office/officeart/2005/8/layout/process5"/>
    <dgm:cxn modelId="{E9D32D1D-C23F-4E59-A6CC-E2B60989C1D9}" type="presParOf" srcId="{8BCF4B57-6BEB-4168-8E47-52A070255B50}" destId="{CE8F914C-53FC-4BA6-A369-9A8D28EA8044}" srcOrd="3" destOrd="0" presId="urn:microsoft.com/office/officeart/2005/8/layout/process5"/>
    <dgm:cxn modelId="{0E5D171C-4A54-4503-A2B6-1EB1926EBD65}" type="presParOf" srcId="{CE8F914C-53FC-4BA6-A369-9A8D28EA8044}" destId="{639E5603-26D7-40A7-8CEC-DF15C3586A37}" srcOrd="0" destOrd="0" presId="urn:microsoft.com/office/officeart/2005/8/layout/process5"/>
    <dgm:cxn modelId="{E156465B-66B6-4063-A0EB-E7905D65B8E1}" type="presParOf" srcId="{8BCF4B57-6BEB-4168-8E47-52A070255B50}" destId="{1122229B-20FB-4828-8180-CF90CC5DC23F}" srcOrd="4" destOrd="0" presId="urn:microsoft.com/office/officeart/2005/8/layout/process5"/>
    <dgm:cxn modelId="{3F37E8D2-D8FA-4FC3-A7A5-D4A46040046A}" type="presParOf" srcId="{8BCF4B57-6BEB-4168-8E47-52A070255B50}" destId="{33BD5CBE-6D18-479D-810B-809CCDCBCBC1}" srcOrd="5" destOrd="0" presId="urn:microsoft.com/office/officeart/2005/8/layout/process5"/>
    <dgm:cxn modelId="{7D025D06-3030-4DE3-98D2-F6570B6DDAEB}" type="presParOf" srcId="{33BD5CBE-6D18-479D-810B-809CCDCBCBC1}" destId="{D624D707-D169-412D-AAF4-99FE56924E08}" srcOrd="0" destOrd="0" presId="urn:microsoft.com/office/officeart/2005/8/layout/process5"/>
    <dgm:cxn modelId="{6B42E8AB-207C-4FC9-AB7F-662118C823A2}" type="presParOf" srcId="{8BCF4B57-6BEB-4168-8E47-52A070255B50}" destId="{0292C5E9-69D2-4B4F-AB5E-1BB0693D731C}" srcOrd="6" destOrd="0" presId="urn:microsoft.com/office/officeart/2005/8/layout/process5"/>
    <dgm:cxn modelId="{39A7A852-A5AA-44B5-8482-3F06E61C1603}" type="presParOf" srcId="{8BCF4B57-6BEB-4168-8E47-52A070255B50}" destId="{4FA7C559-9F12-45BB-848A-269F60010E6C}" srcOrd="7" destOrd="0" presId="urn:microsoft.com/office/officeart/2005/8/layout/process5"/>
    <dgm:cxn modelId="{356042AC-E971-4F48-BCB8-34CE1E1FE42D}" type="presParOf" srcId="{4FA7C559-9F12-45BB-848A-269F60010E6C}" destId="{8EAE182E-461C-4100-8545-DC85F00636BB}" srcOrd="0" destOrd="0" presId="urn:microsoft.com/office/officeart/2005/8/layout/process5"/>
    <dgm:cxn modelId="{80A865EB-934E-42D9-A180-AC948B72D625}" type="presParOf" srcId="{8BCF4B57-6BEB-4168-8E47-52A070255B50}" destId="{2052D3D4-6694-4DE7-93E9-031AD925B7EA}" srcOrd="8" destOrd="0" presId="urn:microsoft.com/office/officeart/2005/8/layout/process5"/>
    <dgm:cxn modelId="{0DA39EC7-72F5-48E8-AF64-F60A6C4E3055}" type="presParOf" srcId="{8BCF4B57-6BEB-4168-8E47-52A070255B50}" destId="{8CBBC5EC-49B4-4281-B8F6-732143D711DB}" srcOrd="9" destOrd="0" presId="urn:microsoft.com/office/officeart/2005/8/layout/process5"/>
    <dgm:cxn modelId="{2E56A602-05EF-4551-8CAB-E837F9E09013}" type="presParOf" srcId="{8CBBC5EC-49B4-4281-B8F6-732143D711DB}" destId="{39044601-D854-46F1-B70B-9ED6AAC154AA}" srcOrd="0" destOrd="0" presId="urn:microsoft.com/office/officeart/2005/8/layout/process5"/>
    <dgm:cxn modelId="{C0E56181-C36A-44CD-A588-2AF623974BB4}" type="presParOf" srcId="{8BCF4B57-6BEB-4168-8E47-52A070255B50}" destId="{B227375F-2EE9-479A-8C0D-C781E8C30594}" srcOrd="10" destOrd="0" presId="urn:microsoft.com/office/officeart/2005/8/layout/process5"/>
    <dgm:cxn modelId="{F648608B-CEC4-41F0-BF73-D56E2BFA7EC4}" type="presParOf" srcId="{8BCF4B57-6BEB-4168-8E47-52A070255B50}" destId="{2DE1DBA1-2BDD-47BB-AEF9-7FAD1D5CED51}" srcOrd="11" destOrd="0" presId="urn:microsoft.com/office/officeart/2005/8/layout/process5"/>
    <dgm:cxn modelId="{9EB3F5FE-8778-40F2-AD16-6BFB6593BAD0}" type="presParOf" srcId="{2DE1DBA1-2BDD-47BB-AEF9-7FAD1D5CED51}" destId="{B09A7EF3-F047-4328-B8A6-EBA3C194F5D4}" srcOrd="0" destOrd="0" presId="urn:microsoft.com/office/officeart/2005/8/layout/process5"/>
    <dgm:cxn modelId="{020FB152-0922-4E4A-AEEA-B4F74A1E0931}" type="presParOf" srcId="{8BCF4B57-6BEB-4168-8E47-52A070255B50}" destId="{7554C7C4-B7D3-4900-B56A-C3AA6E925BD4}" srcOrd="1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CF7A60-E98C-47F9-9F58-87F8326229E0}" type="doc">
      <dgm:prSet loTypeId="urn:microsoft.com/office/officeart/2005/8/layout/hChevron3" loCatId="process" qsTypeId="urn:microsoft.com/office/officeart/2005/8/quickstyle/simple1" qsCatId="simple" csTypeId="urn:microsoft.com/office/officeart/2005/8/colors/accent1_2" csCatId="accent1" phldr="1"/>
      <dgm:spPr/>
    </dgm:pt>
    <dgm:pt modelId="{68BF72AF-8256-48FA-A7E3-95752475CE87}">
      <dgm:prSet phldrT="[Text]"/>
      <dgm:spPr>
        <a:solidFill>
          <a:schemeClr val="accent5"/>
        </a:solidFill>
      </dgm:spPr>
      <dgm:t>
        <a:bodyPr/>
        <a:lstStyle/>
        <a:p>
          <a:r>
            <a:rPr lang="sl-SI" dirty="0"/>
            <a:t>Načrtovanje</a:t>
          </a:r>
        </a:p>
      </dgm:t>
    </dgm:pt>
    <dgm:pt modelId="{96205525-2368-447C-A0C4-B53369911FC7}" type="parTrans" cxnId="{0B674CE4-86F6-4906-8A20-281CE687E361}">
      <dgm:prSet/>
      <dgm:spPr/>
      <dgm:t>
        <a:bodyPr/>
        <a:lstStyle/>
        <a:p>
          <a:endParaRPr lang="sl-SI"/>
        </a:p>
      </dgm:t>
    </dgm:pt>
    <dgm:pt modelId="{04778FF9-DE81-4710-9B1B-14861A51BC76}" type="sibTrans" cxnId="{0B674CE4-86F6-4906-8A20-281CE687E361}">
      <dgm:prSet/>
      <dgm:spPr/>
      <dgm:t>
        <a:bodyPr/>
        <a:lstStyle/>
        <a:p>
          <a:endParaRPr lang="sl-SI"/>
        </a:p>
      </dgm:t>
    </dgm:pt>
    <dgm:pt modelId="{F2832734-4C77-4CE2-9892-89989EB0EFBE}">
      <dgm:prSet/>
      <dgm:spPr>
        <a:solidFill>
          <a:schemeClr val="accent4"/>
        </a:solidFill>
      </dgm:spPr>
      <dgm:t>
        <a:bodyPr/>
        <a:lstStyle/>
        <a:p>
          <a:r>
            <a:rPr lang="sl-SI" dirty="0"/>
            <a:t>Predprodukcija</a:t>
          </a:r>
        </a:p>
      </dgm:t>
    </dgm:pt>
    <dgm:pt modelId="{C5623F96-08FD-46D9-959A-8B018B89AF5A}" type="parTrans" cxnId="{96DFC95E-E486-49BE-AEFB-F84B256B798D}">
      <dgm:prSet/>
      <dgm:spPr/>
      <dgm:t>
        <a:bodyPr/>
        <a:lstStyle/>
        <a:p>
          <a:endParaRPr lang="sl-SI"/>
        </a:p>
      </dgm:t>
    </dgm:pt>
    <dgm:pt modelId="{48CEDB34-9336-45A5-A492-67975324A71C}" type="sibTrans" cxnId="{96DFC95E-E486-49BE-AEFB-F84B256B798D}">
      <dgm:prSet/>
      <dgm:spPr/>
      <dgm:t>
        <a:bodyPr/>
        <a:lstStyle/>
        <a:p>
          <a:endParaRPr lang="sl-SI"/>
        </a:p>
      </dgm:t>
    </dgm:pt>
    <dgm:pt modelId="{42E3BFAF-F779-4876-B19A-1BA9D48C7CC8}" type="pres">
      <dgm:prSet presAssocID="{DBCF7A60-E98C-47F9-9F58-87F8326229E0}" presName="Name0" presStyleCnt="0">
        <dgm:presLayoutVars>
          <dgm:dir/>
          <dgm:resizeHandles val="exact"/>
        </dgm:presLayoutVars>
      </dgm:prSet>
      <dgm:spPr/>
    </dgm:pt>
    <dgm:pt modelId="{841EF5DF-EEF4-49AE-A761-72A73C341F8C}" type="pres">
      <dgm:prSet presAssocID="{68BF72AF-8256-48FA-A7E3-95752475CE87}" presName="parTxOnly" presStyleLbl="node1" presStyleIdx="0" presStyleCnt="2" custScaleX="115313">
        <dgm:presLayoutVars>
          <dgm:bulletEnabled val="1"/>
        </dgm:presLayoutVars>
      </dgm:prSet>
      <dgm:spPr/>
    </dgm:pt>
    <dgm:pt modelId="{60159ECA-86B0-4207-B06B-0ED8F15687EF}" type="pres">
      <dgm:prSet presAssocID="{04778FF9-DE81-4710-9B1B-14861A51BC76}" presName="parSpace" presStyleCnt="0"/>
      <dgm:spPr/>
    </dgm:pt>
    <dgm:pt modelId="{1718AFE1-3DDD-4C64-A238-F5271FE095E6}" type="pres">
      <dgm:prSet presAssocID="{F2832734-4C77-4CE2-9892-89989EB0EFBE}" presName="parTxOnly" presStyleLbl="node1" presStyleIdx="1" presStyleCnt="2">
        <dgm:presLayoutVars>
          <dgm:bulletEnabled val="1"/>
        </dgm:presLayoutVars>
      </dgm:prSet>
      <dgm:spPr/>
    </dgm:pt>
  </dgm:ptLst>
  <dgm:cxnLst>
    <dgm:cxn modelId="{96DFC95E-E486-49BE-AEFB-F84B256B798D}" srcId="{DBCF7A60-E98C-47F9-9F58-87F8326229E0}" destId="{F2832734-4C77-4CE2-9892-89989EB0EFBE}" srcOrd="1" destOrd="0" parTransId="{C5623F96-08FD-46D9-959A-8B018B89AF5A}" sibTransId="{48CEDB34-9336-45A5-A492-67975324A71C}"/>
    <dgm:cxn modelId="{A478FB79-E2DC-4A55-9EE4-44BF0210A33B}" type="presOf" srcId="{DBCF7A60-E98C-47F9-9F58-87F8326229E0}" destId="{42E3BFAF-F779-4876-B19A-1BA9D48C7CC8}" srcOrd="0" destOrd="0" presId="urn:microsoft.com/office/officeart/2005/8/layout/hChevron3"/>
    <dgm:cxn modelId="{BEA8037D-B8B2-4898-B6C5-A3F4E5941BB3}" type="presOf" srcId="{F2832734-4C77-4CE2-9892-89989EB0EFBE}" destId="{1718AFE1-3DDD-4C64-A238-F5271FE095E6}" srcOrd="0" destOrd="0" presId="urn:microsoft.com/office/officeart/2005/8/layout/hChevron3"/>
    <dgm:cxn modelId="{61DE50B3-21AD-4BA3-8050-B7D68E5DDA01}" type="presOf" srcId="{68BF72AF-8256-48FA-A7E3-95752475CE87}" destId="{841EF5DF-EEF4-49AE-A761-72A73C341F8C}" srcOrd="0" destOrd="0" presId="urn:microsoft.com/office/officeart/2005/8/layout/hChevron3"/>
    <dgm:cxn modelId="{0B674CE4-86F6-4906-8A20-281CE687E361}" srcId="{DBCF7A60-E98C-47F9-9F58-87F8326229E0}" destId="{68BF72AF-8256-48FA-A7E3-95752475CE87}" srcOrd="0" destOrd="0" parTransId="{96205525-2368-447C-A0C4-B53369911FC7}" sibTransId="{04778FF9-DE81-4710-9B1B-14861A51BC76}"/>
    <dgm:cxn modelId="{2774E644-DD3A-4B6D-800F-AF496F4140B5}" type="presParOf" srcId="{42E3BFAF-F779-4876-B19A-1BA9D48C7CC8}" destId="{841EF5DF-EEF4-49AE-A761-72A73C341F8C}" srcOrd="0" destOrd="0" presId="urn:microsoft.com/office/officeart/2005/8/layout/hChevron3"/>
    <dgm:cxn modelId="{F16F3E7C-175F-4A30-BDCB-101E1CE2F266}" type="presParOf" srcId="{42E3BFAF-F779-4876-B19A-1BA9D48C7CC8}" destId="{60159ECA-86B0-4207-B06B-0ED8F15687EF}" srcOrd="1" destOrd="0" presId="urn:microsoft.com/office/officeart/2005/8/layout/hChevron3"/>
    <dgm:cxn modelId="{3CCD6DF5-A108-4C7C-9D9D-36AB367F6FC5}" type="presParOf" srcId="{42E3BFAF-F779-4876-B19A-1BA9D48C7CC8}" destId="{1718AFE1-3DDD-4C64-A238-F5271FE095E6}"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CF7A60-E98C-47F9-9F58-87F8326229E0}" type="doc">
      <dgm:prSet loTypeId="urn:microsoft.com/office/officeart/2005/8/layout/hChevron3" loCatId="process" qsTypeId="urn:microsoft.com/office/officeart/2005/8/quickstyle/simple1" qsCatId="simple" csTypeId="urn:microsoft.com/office/officeart/2005/8/colors/accent1_2" csCatId="accent1" phldr="1"/>
      <dgm:spPr/>
    </dgm:pt>
    <dgm:pt modelId="{68BF72AF-8256-48FA-A7E3-95752475CE87}">
      <dgm:prSet phldrT="[Text]"/>
      <dgm:spPr>
        <a:solidFill>
          <a:srgbClr val="5D70EC"/>
        </a:solidFill>
      </dgm:spPr>
      <dgm:t>
        <a:bodyPr/>
        <a:lstStyle/>
        <a:p>
          <a:r>
            <a:rPr lang="sl-SI" dirty="0"/>
            <a:t>Produkcija</a:t>
          </a:r>
        </a:p>
      </dgm:t>
    </dgm:pt>
    <dgm:pt modelId="{96205525-2368-447C-A0C4-B53369911FC7}" type="parTrans" cxnId="{0B674CE4-86F6-4906-8A20-281CE687E361}">
      <dgm:prSet/>
      <dgm:spPr/>
      <dgm:t>
        <a:bodyPr/>
        <a:lstStyle/>
        <a:p>
          <a:endParaRPr lang="sl-SI"/>
        </a:p>
      </dgm:t>
    </dgm:pt>
    <dgm:pt modelId="{04778FF9-DE81-4710-9B1B-14861A51BC76}" type="sibTrans" cxnId="{0B674CE4-86F6-4906-8A20-281CE687E361}">
      <dgm:prSet/>
      <dgm:spPr/>
      <dgm:t>
        <a:bodyPr/>
        <a:lstStyle/>
        <a:p>
          <a:endParaRPr lang="sl-SI"/>
        </a:p>
      </dgm:t>
    </dgm:pt>
    <dgm:pt modelId="{F2832734-4C77-4CE2-9892-89989EB0EFBE}">
      <dgm:prSet/>
      <dgm:spPr>
        <a:solidFill>
          <a:srgbClr val="7030A0"/>
        </a:solidFill>
      </dgm:spPr>
      <dgm:t>
        <a:bodyPr/>
        <a:lstStyle/>
        <a:p>
          <a:r>
            <a:rPr lang="sl-SI" dirty="0"/>
            <a:t>Testiranje</a:t>
          </a:r>
        </a:p>
      </dgm:t>
    </dgm:pt>
    <dgm:pt modelId="{C5623F96-08FD-46D9-959A-8B018B89AF5A}" type="parTrans" cxnId="{96DFC95E-E486-49BE-AEFB-F84B256B798D}">
      <dgm:prSet/>
      <dgm:spPr/>
      <dgm:t>
        <a:bodyPr/>
        <a:lstStyle/>
        <a:p>
          <a:endParaRPr lang="sl-SI"/>
        </a:p>
      </dgm:t>
    </dgm:pt>
    <dgm:pt modelId="{48CEDB34-9336-45A5-A492-67975324A71C}" type="sibTrans" cxnId="{96DFC95E-E486-49BE-AEFB-F84B256B798D}">
      <dgm:prSet/>
      <dgm:spPr/>
      <dgm:t>
        <a:bodyPr/>
        <a:lstStyle/>
        <a:p>
          <a:endParaRPr lang="sl-SI"/>
        </a:p>
      </dgm:t>
    </dgm:pt>
    <dgm:pt modelId="{42E3BFAF-F779-4876-B19A-1BA9D48C7CC8}" type="pres">
      <dgm:prSet presAssocID="{DBCF7A60-E98C-47F9-9F58-87F8326229E0}" presName="Name0" presStyleCnt="0">
        <dgm:presLayoutVars>
          <dgm:dir/>
          <dgm:resizeHandles val="exact"/>
        </dgm:presLayoutVars>
      </dgm:prSet>
      <dgm:spPr/>
    </dgm:pt>
    <dgm:pt modelId="{841EF5DF-EEF4-49AE-A761-72A73C341F8C}" type="pres">
      <dgm:prSet presAssocID="{68BF72AF-8256-48FA-A7E3-95752475CE87}" presName="parTxOnly" presStyleLbl="node1" presStyleIdx="0" presStyleCnt="2" custScaleX="115313">
        <dgm:presLayoutVars>
          <dgm:bulletEnabled val="1"/>
        </dgm:presLayoutVars>
      </dgm:prSet>
      <dgm:spPr/>
    </dgm:pt>
    <dgm:pt modelId="{60159ECA-86B0-4207-B06B-0ED8F15687EF}" type="pres">
      <dgm:prSet presAssocID="{04778FF9-DE81-4710-9B1B-14861A51BC76}" presName="parSpace" presStyleCnt="0"/>
      <dgm:spPr/>
    </dgm:pt>
    <dgm:pt modelId="{1718AFE1-3DDD-4C64-A238-F5271FE095E6}" type="pres">
      <dgm:prSet presAssocID="{F2832734-4C77-4CE2-9892-89989EB0EFBE}" presName="parTxOnly" presStyleLbl="node1" presStyleIdx="1" presStyleCnt="2">
        <dgm:presLayoutVars>
          <dgm:bulletEnabled val="1"/>
        </dgm:presLayoutVars>
      </dgm:prSet>
      <dgm:spPr/>
    </dgm:pt>
  </dgm:ptLst>
  <dgm:cxnLst>
    <dgm:cxn modelId="{96DFC95E-E486-49BE-AEFB-F84B256B798D}" srcId="{DBCF7A60-E98C-47F9-9F58-87F8326229E0}" destId="{F2832734-4C77-4CE2-9892-89989EB0EFBE}" srcOrd="1" destOrd="0" parTransId="{C5623F96-08FD-46D9-959A-8B018B89AF5A}" sibTransId="{48CEDB34-9336-45A5-A492-67975324A71C}"/>
    <dgm:cxn modelId="{A478FB79-E2DC-4A55-9EE4-44BF0210A33B}" type="presOf" srcId="{DBCF7A60-E98C-47F9-9F58-87F8326229E0}" destId="{42E3BFAF-F779-4876-B19A-1BA9D48C7CC8}" srcOrd="0" destOrd="0" presId="urn:microsoft.com/office/officeart/2005/8/layout/hChevron3"/>
    <dgm:cxn modelId="{BEA8037D-B8B2-4898-B6C5-A3F4E5941BB3}" type="presOf" srcId="{F2832734-4C77-4CE2-9892-89989EB0EFBE}" destId="{1718AFE1-3DDD-4C64-A238-F5271FE095E6}" srcOrd="0" destOrd="0" presId="urn:microsoft.com/office/officeart/2005/8/layout/hChevron3"/>
    <dgm:cxn modelId="{61DE50B3-21AD-4BA3-8050-B7D68E5DDA01}" type="presOf" srcId="{68BF72AF-8256-48FA-A7E3-95752475CE87}" destId="{841EF5DF-EEF4-49AE-A761-72A73C341F8C}" srcOrd="0" destOrd="0" presId="urn:microsoft.com/office/officeart/2005/8/layout/hChevron3"/>
    <dgm:cxn modelId="{0B674CE4-86F6-4906-8A20-281CE687E361}" srcId="{DBCF7A60-E98C-47F9-9F58-87F8326229E0}" destId="{68BF72AF-8256-48FA-A7E3-95752475CE87}" srcOrd="0" destOrd="0" parTransId="{96205525-2368-447C-A0C4-B53369911FC7}" sibTransId="{04778FF9-DE81-4710-9B1B-14861A51BC76}"/>
    <dgm:cxn modelId="{2774E644-DD3A-4B6D-800F-AF496F4140B5}" type="presParOf" srcId="{42E3BFAF-F779-4876-B19A-1BA9D48C7CC8}" destId="{841EF5DF-EEF4-49AE-A761-72A73C341F8C}" srcOrd="0" destOrd="0" presId="urn:microsoft.com/office/officeart/2005/8/layout/hChevron3"/>
    <dgm:cxn modelId="{F16F3E7C-175F-4A30-BDCB-101E1CE2F266}" type="presParOf" srcId="{42E3BFAF-F779-4876-B19A-1BA9D48C7CC8}" destId="{60159ECA-86B0-4207-B06B-0ED8F15687EF}" srcOrd="1" destOrd="0" presId="urn:microsoft.com/office/officeart/2005/8/layout/hChevron3"/>
    <dgm:cxn modelId="{3CCD6DF5-A108-4C7C-9D9D-36AB367F6FC5}" type="presParOf" srcId="{42E3BFAF-F779-4876-B19A-1BA9D48C7CC8}" destId="{1718AFE1-3DDD-4C64-A238-F5271FE095E6}"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CF7A60-E98C-47F9-9F58-87F8326229E0}" type="doc">
      <dgm:prSet loTypeId="urn:microsoft.com/office/officeart/2005/8/layout/hChevron3" loCatId="process" qsTypeId="urn:microsoft.com/office/officeart/2005/8/quickstyle/simple1" qsCatId="simple" csTypeId="urn:microsoft.com/office/officeart/2005/8/colors/accent1_2" csCatId="accent1" phldr="1"/>
      <dgm:spPr/>
    </dgm:pt>
    <dgm:pt modelId="{68BF72AF-8256-48FA-A7E3-95752475CE87}">
      <dgm:prSet phldrT="[Text]"/>
      <dgm:spPr>
        <a:solidFill>
          <a:srgbClr val="92D050"/>
        </a:solidFill>
      </dgm:spPr>
      <dgm:t>
        <a:bodyPr/>
        <a:lstStyle/>
        <a:p>
          <a:r>
            <a:rPr lang="sl-SI" dirty="0"/>
            <a:t>Predlansiranje</a:t>
          </a:r>
        </a:p>
      </dgm:t>
    </dgm:pt>
    <dgm:pt modelId="{96205525-2368-447C-A0C4-B53369911FC7}" type="parTrans" cxnId="{0B674CE4-86F6-4906-8A20-281CE687E361}">
      <dgm:prSet/>
      <dgm:spPr/>
      <dgm:t>
        <a:bodyPr/>
        <a:lstStyle/>
        <a:p>
          <a:endParaRPr lang="sl-SI"/>
        </a:p>
      </dgm:t>
    </dgm:pt>
    <dgm:pt modelId="{04778FF9-DE81-4710-9B1B-14861A51BC76}" type="sibTrans" cxnId="{0B674CE4-86F6-4906-8A20-281CE687E361}">
      <dgm:prSet/>
      <dgm:spPr/>
      <dgm:t>
        <a:bodyPr/>
        <a:lstStyle/>
        <a:p>
          <a:endParaRPr lang="sl-SI"/>
        </a:p>
      </dgm:t>
    </dgm:pt>
    <dgm:pt modelId="{F2832734-4C77-4CE2-9892-89989EB0EFBE}">
      <dgm:prSet/>
      <dgm:spPr>
        <a:solidFill>
          <a:srgbClr val="E4F509"/>
        </a:solidFill>
      </dgm:spPr>
      <dgm:t>
        <a:bodyPr/>
        <a:lstStyle/>
        <a:p>
          <a:r>
            <a:rPr lang="sl-SI" dirty="0"/>
            <a:t>Lansiranje</a:t>
          </a:r>
        </a:p>
      </dgm:t>
    </dgm:pt>
    <dgm:pt modelId="{C5623F96-08FD-46D9-959A-8B018B89AF5A}" type="parTrans" cxnId="{96DFC95E-E486-49BE-AEFB-F84B256B798D}">
      <dgm:prSet/>
      <dgm:spPr/>
      <dgm:t>
        <a:bodyPr/>
        <a:lstStyle/>
        <a:p>
          <a:endParaRPr lang="sl-SI"/>
        </a:p>
      </dgm:t>
    </dgm:pt>
    <dgm:pt modelId="{48CEDB34-9336-45A5-A492-67975324A71C}" type="sibTrans" cxnId="{96DFC95E-E486-49BE-AEFB-F84B256B798D}">
      <dgm:prSet/>
      <dgm:spPr/>
      <dgm:t>
        <a:bodyPr/>
        <a:lstStyle/>
        <a:p>
          <a:endParaRPr lang="sl-SI"/>
        </a:p>
      </dgm:t>
    </dgm:pt>
    <dgm:pt modelId="{42E3BFAF-F779-4876-B19A-1BA9D48C7CC8}" type="pres">
      <dgm:prSet presAssocID="{DBCF7A60-E98C-47F9-9F58-87F8326229E0}" presName="Name0" presStyleCnt="0">
        <dgm:presLayoutVars>
          <dgm:dir/>
          <dgm:resizeHandles val="exact"/>
        </dgm:presLayoutVars>
      </dgm:prSet>
      <dgm:spPr/>
    </dgm:pt>
    <dgm:pt modelId="{841EF5DF-EEF4-49AE-A761-72A73C341F8C}" type="pres">
      <dgm:prSet presAssocID="{68BF72AF-8256-48FA-A7E3-95752475CE87}" presName="parTxOnly" presStyleLbl="node1" presStyleIdx="0" presStyleCnt="2" custScaleX="115313">
        <dgm:presLayoutVars>
          <dgm:bulletEnabled val="1"/>
        </dgm:presLayoutVars>
      </dgm:prSet>
      <dgm:spPr/>
    </dgm:pt>
    <dgm:pt modelId="{60159ECA-86B0-4207-B06B-0ED8F15687EF}" type="pres">
      <dgm:prSet presAssocID="{04778FF9-DE81-4710-9B1B-14861A51BC76}" presName="parSpace" presStyleCnt="0"/>
      <dgm:spPr/>
    </dgm:pt>
    <dgm:pt modelId="{1718AFE1-3DDD-4C64-A238-F5271FE095E6}" type="pres">
      <dgm:prSet presAssocID="{F2832734-4C77-4CE2-9892-89989EB0EFBE}" presName="parTxOnly" presStyleLbl="node1" presStyleIdx="1" presStyleCnt="2">
        <dgm:presLayoutVars>
          <dgm:bulletEnabled val="1"/>
        </dgm:presLayoutVars>
      </dgm:prSet>
      <dgm:spPr/>
    </dgm:pt>
  </dgm:ptLst>
  <dgm:cxnLst>
    <dgm:cxn modelId="{96DFC95E-E486-49BE-AEFB-F84B256B798D}" srcId="{DBCF7A60-E98C-47F9-9F58-87F8326229E0}" destId="{F2832734-4C77-4CE2-9892-89989EB0EFBE}" srcOrd="1" destOrd="0" parTransId="{C5623F96-08FD-46D9-959A-8B018B89AF5A}" sibTransId="{48CEDB34-9336-45A5-A492-67975324A71C}"/>
    <dgm:cxn modelId="{A478FB79-E2DC-4A55-9EE4-44BF0210A33B}" type="presOf" srcId="{DBCF7A60-E98C-47F9-9F58-87F8326229E0}" destId="{42E3BFAF-F779-4876-B19A-1BA9D48C7CC8}" srcOrd="0" destOrd="0" presId="urn:microsoft.com/office/officeart/2005/8/layout/hChevron3"/>
    <dgm:cxn modelId="{BEA8037D-B8B2-4898-B6C5-A3F4E5941BB3}" type="presOf" srcId="{F2832734-4C77-4CE2-9892-89989EB0EFBE}" destId="{1718AFE1-3DDD-4C64-A238-F5271FE095E6}" srcOrd="0" destOrd="0" presId="urn:microsoft.com/office/officeart/2005/8/layout/hChevron3"/>
    <dgm:cxn modelId="{61DE50B3-21AD-4BA3-8050-B7D68E5DDA01}" type="presOf" srcId="{68BF72AF-8256-48FA-A7E3-95752475CE87}" destId="{841EF5DF-EEF4-49AE-A761-72A73C341F8C}" srcOrd="0" destOrd="0" presId="urn:microsoft.com/office/officeart/2005/8/layout/hChevron3"/>
    <dgm:cxn modelId="{0B674CE4-86F6-4906-8A20-281CE687E361}" srcId="{DBCF7A60-E98C-47F9-9F58-87F8326229E0}" destId="{68BF72AF-8256-48FA-A7E3-95752475CE87}" srcOrd="0" destOrd="0" parTransId="{96205525-2368-447C-A0C4-B53369911FC7}" sibTransId="{04778FF9-DE81-4710-9B1B-14861A51BC76}"/>
    <dgm:cxn modelId="{2774E644-DD3A-4B6D-800F-AF496F4140B5}" type="presParOf" srcId="{42E3BFAF-F779-4876-B19A-1BA9D48C7CC8}" destId="{841EF5DF-EEF4-49AE-A761-72A73C341F8C}" srcOrd="0" destOrd="0" presId="urn:microsoft.com/office/officeart/2005/8/layout/hChevron3"/>
    <dgm:cxn modelId="{F16F3E7C-175F-4A30-BDCB-101E1CE2F266}" type="presParOf" srcId="{42E3BFAF-F779-4876-B19A-1BA9D48C7CC8}" destId="{60159ECA-86B0-4207-B06B-0ED8F15687EF}" srcOrd="1" destOrd="0" presId="urn:microsoft.com/office/officeart/2005/8/layout/hChevron3"/>
    <dgm:cxn modelId="{3CCD6DF5-A108-4C7C-9D9D-36AB367F6FC5}" type="presParOf" srcId="{42E3BFAF-F779-4876-B19A-1BA9D48C7CC8}" destId="{1718AFE1-3DDD-4C64-A238-F5271FE095E6}"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CF7A60-E98C-47F9-9F58-87F8326229E0}" type="doc">
      <dgm:prSet loTypeId="urn:microsoft.com/office/officeart/2005/8/layout/hChevron3" loCatId="process" qsTypeId="urn:microsoft.com/office/officeart/2005/8/quickstyle/simple1" qsCatId="simple" csTypeId="urn:microsoft.com/office/officeart/2005/8/colors/accent1_2" csCatId="accent1" phldr="1"/>
      <dgm:spPr/>
    </dgm:pt>
    <dgm:pt modelId="{68BF72AF-8256-48FA-A7E3-95752475CE87}">
      <dgm:prSet phldrT="[Text]"/>
      <dgm:spPr>
        <a:solidFill>
          <a:srgbClr val="FFC000"/>
        </a:solidFill>
      </dgm:spPr>
      <dgm:t>
        <a:bodyPr/>
        <a:lstStyle/>
        <a:p>
          <a:r>
            <a:rPr lang="sl-SI" dirty="0"/>
            <a:t>Postprodukcija</a:t>
          </a:r>
        </a:p>
      </dgm:t>
    </dgm:pt>
    <dgm:pt modelId="{04778FF9-DE81-4710-9B1B-14861A51BC76}" type="sibTrans" cxnId="{0B674CE4-86F6-4906-8A20-281CE687E361}">
      <dgm:prSet/>
      <dgm:spPr/>
      <dgm:t>
        <a:bodyPr/>
        <a:lstStyle/>
        <a:p>
          <a:endParaRPr lang="sl-SI"/>
        </a:p>
      </dgm:t>
    </dgm:pt>
    <dgm:pt modelId="{96205525-2368-447C-A0C4-B53369911FC7}" type="parTrans" cxnId="{0B674CE4-86F6-4906-8A20-281CE687E361}">
      <dgm:prSet/>
      <dgm:spPr/>
      <dgm:t>
        <a:bodyPr/>
        <a:lstStyle/>
        <a:p>
          <a:endParaRPr lang="sl-SI"/>
        </a:p>
      </dgm:t>
    </dgm:pt>
    <dgm:pt modelId="{42E3BFAF-F779-4876-B19A-1BA9D48C7CC8}" type="pres">
      <dgm:prSet presAssocID="{DBCF7A60-E98C-47F9-9F58-87F8326229E0}" presName="Name0" presStyleCnt="0">
        <dgm:presLayoutVars>
          <dgm:dir/>
          <dgm:resizeHandles val="exact"/>
        </dgm:presLayoutVars>
      </dgm:prSet>
      <dgm:spPr/>
    </dgm:pt>
    <dgm:pt modelId="{841EF5DF-EEF4-49AE-A761-72A73C341F8C}" type="pres">
      <dgm:prSet presAssocID="{68BF72AF-8256-48FA-A7E3-95752475CE87}" presName="parTxOnly" presStyleLbl="node1" presStyleIdx="0" presStyleCnt="1" custScaleX="115313">
        <dgm:presLayoutVars>
          <dgm:bulletEnabled val="1"/>
        </dgm:presLayoutVars>
      </dgm:prSet>
      <dgm:spPr>
        <a:prstGeom prst="rect">
          <a:avLst/>
        </a:prstGeom>
      </dgm:spPr>
    </dgm:pt>
  </dgm:ptLst>
  <dgm:cxnLst>
    <dgm:cxn modelId="{A478FB79-E2DC-4A55-9EE4-44BF0210A33B}" type="presOf" srcId="{DBCF7A60-E98C-47F9-9F58-87F8326229E0}" destId="{42E3BFAF-F779-4876-B19A-1BA9D48C7CC8}" srcOrd="0" destOrd="0" presId="urn:microsoft.com/office/officeart/2005/8/layout/hChevron3"/>
    <dgm:cxn modelId="{61DE50B3-21AD-4BA3-8050-B7D68E5DDA01}" type="presOf" srcId="{68BF72AF-8256-48FA-A7E3-95752475CE87}" destId="{841EF5DF-EEF4-49AE-A761-72A73C341F8C}" srcOrd="0" destOrd="0" presId="urn:microsoft.com/office/officeart/2005/8/layout/hChevron3"/>
    <dgm:cxn modelId="{0B674CE4-86F6-4906-8A20-281CE687E361}" srcId="{DBCF7A60-E98C-47F9-9F58-87F8326229E0}" destId="{68BF72AF-8256-48FA-A7E3-95752475CE87}" srcOrd="0" destOrd="0" parTransId="{96205525-2368-447C-A0C4-B53369911FC7}" sibTransId="{04778FF9-DE81-4710-9B1B-14861A51BC76}"/>
    <dgm:cxn modelId="{2774E644-DD3A-4B6D-800F-AF496F4140B5}" type="presParOf" srcId="{42E3BFAF-F779-4876-B19A-1BA9D48C7CC8}" destId="{841EF5DF-EEF4-49AE-A761-72A73C341F8C}"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70F78-6090-4F3C-B676-73A69BE7744B}">
      <dsp:nvSpPr>
        <dsp:cNvPr id="0" name=""/>
        <dsp:cNvSpPr/>
      </dsp:nvSpPr>
      <dsp:spPr>
        <a:xfrm>
          <a:off x="10938" y="3365"/>
          <a:ext cx="1587550" cy="952530"/>
        </a:xfrm>
        <a:prstGeom prst="roundRect">
          <a:avLst>
            <a:gd name="adj" fmla="val 10000"/>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sl-SI" sz="1700" kern="1200" dirty="0"/>
            <a:t>Načrtovanje</a:t>
          </a:r>
        </a:p>
      </dsp:txBody>
      <dsp:txXfrm>
        <a:off x="38837" y="31264"/>
        <a:ext cx="1531752" cy="896732"/>
      </dsp:txXfrm>
    </dsp:sp>
    <dsp:sp modelId="{22CE21EB-231C-461A-B34A-D5C785235582}">
      <dsp:nvSpPr>
        <dsp:cNvPr id="0" name=""/>
        <dsp:cNvSpPr/>
      </dsp:nvSpPr>
      <dsp:spPr>
        <a:xfrm>
          <a:off x="1738193" y="282774"/>
          <a:ext cx="336560" cy="39371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sl-SI" sz="1400" kern="1200"/>
        </a:p>
      </dsp:txBody>
      <dsp:txXfrm>
        <a:off x="1738193" y="361516"/>
        <a:ext cx="235592" cy="236228"/>
      </dsp:txXfrm>
    </dsp:sp>
    <dsp:sp modelId="{9CBCA0A8-6922-446B-9430-0261BF1C9218}">
      <dsp:nvSpPr>
        <dsp:cNvPr id="0" name=""/>
        <dsp:cNvSpPr/>
      </dsp:nvSpPr>
      <dsp:spPr>
        <a:xfrm>
          <a:off x="2233509" y="3365"/>
          <a:ext cx="1587550" cy="952530"/>
        </a:xfrm>
        <a:prstGeom prst="roundRect">
          <a:avLst>
            <a:gd name="adj" fmla="val 10000"/>
          </a:avLst>
        </a:prstGeom>
        <a:solidFill>
          <a:schemeClr val="accent4"/>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sl-SI" sz="1700" kern="1200" dirty="0"/>
            <a:t>Predprodukcija</a:t>
          </a:r>
        </a:p>
      </dsp:txBody>
      <dsp:txXfrm>
        <a:off x="2261408" y="31264"/>
        <a:ext cx="1531752" cy="896732"/>
      </dsp:txXfrm>
    </dsp:sp>
    <dsp:sp modelId="{CE8F914C-53FC-4BA6-A369-9A8D28EA8044}">
      <dsp:nvSpPr>
        <dsp:cNvPr id="0" name=""/>
        <dsp:cNvSpPr/>
      </dsp:nvSpPr>
      <dsp:spPr>
        <a:xfrm>
          <a:off x="3960764" y="282774"/>
          <a:ext cx="336560" cy="393712"/>
        </a:xfrm>
        <a:prstGeom prst="rightArrow">
          <a:avLst>
            <a:gd name="adj1" fmla="val 60000"/>
            <a:gd name="adj2" fmla="val 50000"/>
          </a:avLst>
        </a:prstGeom>
        <a:solidFill>
          <a:schemeClr val="accent5">
            <a:hueOff val="-3872787"/>
            <a:satOff val="4221"/>
            <a:lumOff val="102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sl-SI" sz="1400" kern="1200"/>
        </a:p>
      </dsp:txBody>
      <dsp:txXfrm>
        <a:off x="3960764" y="361516"/>
        <a:ext cx="235592" cy="236228"/>
      </dsp:txXfrm>
    </dsp:sp>
    <dsp:sp modelId="{1122229B-20FB-4828-8180-CF90CC5DC23F}">
      <dsp:nvSpPr>
        <dsp:cNvPr id="0" name=""/>
        <dsp:cNvSpPr/>
      </dsp:nvSpPr>
      <dsp:spPr>
        <a:xfrm>
          <a:off x="4456080" y="3365"/>
          <a:ext cx="1587550" cy="952530"/>
        </a:xfrm>
        <a:prstGeom prst="roundRect">
          <a:avLst>
            <a:gd name="adj" fmla="val 10000"/>
          </a:avLst>
        </a:prstGeom>
        <a:solidFill>
          <a:srgbClr val="5D70EC"/>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sl-SI" sz="1700" kern="1200" dirty="0"/>
            <a:t>Produkcija</a:t>
          </a:r>
        </a:p>
      </dsp:txBody>
      <dsp:txXfrm>
        <a:off x="4483979" y="31264"/>
        <a:ext cx="1531752" cy="896732"/>
      </dsp:txXfrm>
    </dsp:sp>
    <dsp:sp modelId="{33BD5CBE-6D18-479D-810B-809CCDCBCBC1}">
      <dsp:nvSpPr>
        <dsp:cNvPr id="0" name=""/>
        <dsp:cNvSpPr/>
      </dsp:nvSpPr>
      <dsp:spPr>
        <a:xfrm rot="5400000">
          <a:off x="5081575" y="1067024"/>
          <a:ext cx="336560" cy="393712"/>
        </a:xfrm>
        <a:prstGeom prst="rightArrow">
          <a:avLst>
            <a:gd name="adj1" fmla="val 60000"/>
            <a:gd name="adj2" fmla="val 50000"/>
          </a:avLst>
        </a:prstGeom>
        <a:solidFill>
          <a:schemeClr val="accent5">
            <a:hueOff val="-7745575"/>
            <a:satOff val="8442"/>
            <a:lumOff val="2039"/>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sl-SI" sz="1400" kern="1200"/>
        </a:p>
      </dsp:txBody>
      <dsp:txXfrm rot="-5400000">
        <a:off x="5131741" y="1095600"/>
        <a:ext cx="236228" cy="235592"/>
      </dsp:txXfrm>
    </dsp:sp>
    <dsp:sp modelId="{0292C5E9-69D2-4B4F-AB5E-1BB0693D731C}">
      <dsp:nvSpPr>
        <dsp:cNvPr id="0" name=""/>
        <dsp:cNvSpPr/>
      </dsp:nvSpPr>
      <dsp:spPr>
        <a:xfrm>
          <a:off x="4456080" y="1590916"/>
          <a:ext cx="1587550" cy="952530"/>
        </a:xfrm>
        <a:prstGeom prst="roundRect">
          <a:avLst>
            <a:gd name="adj" fmla="val 10000"/>
          </a:avLst>
        </a:prstGeom>
        <a:solidFill>
          <a:srgbClr val="7030A0"/>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sl-SI" sz="1700" b="0" kern="1200" dirty="0"/>
            <a:t>Testiranje</a:t>
          </a:r>
        </a:p>
      </dsp:txBody>
      <dsp:txXfrm>
        <a:off x="4483979" y="1618815"/>
        <a:ext cx="1531752" cy="896732"/>
      </dsp:txXfrm>
    </dsp:sp>
    <dsp:sp modelId="{4FA7C559-9F12-45BB-848A-269F60010E6C}">
      <dsp:nvSpPr>
        <dsp:cNvPr id="0" name=""/>
        <dsp:cNvSpPr/>
      </dsp:nvSpPr>
      <dsp:spPr>
        <a:xfrm rot="10800000">
          <a:off x="3979815" y="1870325"/>
          <a:ext cx="336560" cy="393712"/>
        </a:xfrm>
        <a:prstGeom prst="rightArrow">
          <a:avLst>
            <a:gd name="adj1" fmla="val 60000"/>
            <a:gd name="adj2" fmla="val 50000"/>
          </a:avLst>
        </a:prstGeom>
        <a:solidFill>
          <a:schemeClr val="accent5">
            <a:hueOff val="-11618362"/>
            <a:satOff val="12662"/>
            <a:lumOff val="3059"/>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sl-SI" sz="1400" kern="1200"/>
        </a:p>
      </dsp:txBody>
      <dsp:txXfrm rot="10800000">
        <a:off x="4080783" y="1949067"/>
        <a:ext cx="235592" cy="236228"/>
      </dsp:txXfrm>
    </dsp:sp>
    <dsp:sp modelId="{2052D3D4-6694-4DE7-93E9-031AD925B7EA}">
      <dsp:nvSpPr>
        <dsp:cNvPr id="0" name=""/>
        <dsp:cNvSpPr/>
      </dsp:nvSpPr>
      <dsp:spPr>
        <a:xfrm>
          <a:off x="2233509" y="1590916"/>
          <a:ext cx="1587550" cy="952530"/>
        </a:xfrm>
        <a:prstGeom prst="roundRect">
          <a:avLst>
            <a:gd name="adj" fmla="val 10000"/>
          </a:avLst>
        </a:prstGeom>
        <a:solidFill>
          <a:srgbClr val="92D050"/>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sl-SI" sz="1700" kern="1200" dirty="0"/>
            <a:t>Predlansiranje</a:t>
          </a:r>
        </a:p>
      </dsp:txBody>
      <dsp:txXfrm>
        <a:off x="2261408" y="1618815"/>
        <a:ext cx="1531752" cy="896732"/>
      </dsp:txXfrm>
    </dsp:sp>
    <dsp:sp modelId="{8CBBC5EC-49B4-4281-B8F6-732143D711DB}">
      <dsp:nvSpPr>
        <dsp:cNvPr id="0" name=""/>
        <dsp:cNvSpPr/>
      </dsp:nvSpPr>
      <dsp:spPr>
        <a:xfrm rot="10800000">
          <a:off x="1757244" y="1870325"/>
          <a:ext cx="336560" cy="393712"/>
        </a:xfrm>
        <a:prstGeom prst="rightArrow">
          <a:avLst>
            <a:gd name="adj1" fmla="val 60000"/>
            <a:gd name="adj2" fmla="val 50000"/>
          </a:avLst>
        </a:prstGeom>
        <a:solidFill>
          <a:schemeClr val="accent5">
            <a:hueOff val="-15491149"/>
            <a:satOff val="16883"/>
            <a:lumOff val="4078"/>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sl-SI" sz="1400" kern="1200"/>
        </a:p>
      </dsp:txBody>
      <dsp:txXfrm rot="10800000">
        <a:off x="1858212" y="1949067"/>
        <a:ext cx="235592" cy="236228"/>
      </dsp:txXfrm>
    </dsp:sp>
    <dsp:sp modelId="{B227375F-2EE9-479A-8C0D-C781E8C30594}">
      <dsp:nvSpPr>
        <dsp:cNvPr id="0" name=""/>
        <dsp:cNvSpPr/>
      </dsp:nvSpPr>
      <dsp:spPr>
        <a:xfrm>
          <a:off x="10938" y="1590916"/>
          <a:ext cx="1587550" cy="952530"/>
        </a:xfrm>
        <a:prstGeom prst="roundRect">
          <a:avLst>
            <a:gd name="adj" fmla="val 10000"/>
          </a:avLst>
        </a:prstGeom>
        <a:solidFill>
          <a:srgbClr val="E4F509"/>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sl-SI" sz="1700" kern="1200" dirty="0"/>
            <a:t>Lansiranje</a:t>
          </a:r>
        </a:p>
      </dsp:txBody>
      <dsp:txXfrm>
        <a:off x="38837" y="1618815"/>
        <a:ext cx="1531752" cy="896732"/>
      </dsp:txXfrm>
    </dsp:sp>
    <dsp:sp modelId="{2DE1DBA1-2BDD-47BB-AEF9-7FAD1D5CED51}">
      <dsp:nvSpPr>
        <dsp:cNvPr id="0" name=""/>
        <dsp:cNvSpPr/>
      </dsp:nvSpPr>
      <dsp:spPr>
        <a:xfrm rot="5400000">
          <a:off x="636433" y="2654575"/>
          <a:ext cx="336560" cy="393712"/>
        </a:xfrm>
        <a:prstGeom prst="rightArrow">
          <a:avLst>
            <a:gd name="adj1" fmla="val 60000"/>
            <a:gd name="adj2" fmla="val 50000"/>
          </a:avLst>
        </a:prstGeom>
        <a:solidFill>
          <a:schemeClr val="accent5">
            <a:hueOff val="-19363936"/>
            <a:satOff val="21104"/>
            <a:lumOff val="5098"/>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sl-SI" sz="1400" kern="1200"/>
        </a:p>
      </dsp:txBody>
      <dsp:txXfrm rot="-5400000">
        <a:off x="686599" y="2683151"/>
        <a:ext cx="236228" cy="235592"/>
      </dsp:txXfrm>
    </dsp:sp>
    <dsp:sp modelId="{7554C7C4-B7D3-4900-B56A-C3AA6E925BD4}">
      <dsp:nvSpPr>
        <dsp:cNvPr id="0" name=""/>
        <dsp:cNvSpPr/>
      </dsp:nvSpPr>
      <dsp:spPr>
        <a:xfrm>
          <a:off x="10938" y="3178467"/>
          <a:ext cx="1587550" cy="952530"/>
        </a:xfrm>
        <a:prstGeom prst="roundRect">
          <a:avLst>
            <a:gd name="adj" fmla="val 10000"/>
          </a:avLst>
        </a:prstGeom>
        <a:solidFill>
          <a:srgbClr val="FFC000"/>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sl-SI" sz="1700" kern="1200" dirty="0"/>
            <a:t>Postprodukcija</a:t>
          </a:r>
        </a:p>
      </dsp:txBody>
      <dsp:txXfrm>
        <a:off x="38837" y="3206366"/>
        <a:ext cx="1531752" cy="896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1EF5DF-EEF4-49AE-A761-72A73C341F8C}">
      <dsp:nvSpPr>
        <dsp:cNvPr id="0" name=""/>
        <dsp:cNvSpPr/>
      </dsp:nvSpPr>
      <dsp:spPr>
        <a:xfrm>
          <a:off x="2769" y="0"/>
          <a:ext cx="5978333" cy="809267"/>
        </a:xfrm>
        <a:prstGeom prst="homePlate">
          <a:avLst/>
        </a:prstGeom>
        <a:solidFill>
          <a:schemeClr val="accent5"/>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694" tIns="109347" rIns="54674" bIns="109347" numCol="1" spcCol="1270" anchor="ctr" anchorCtr="0">
          <a:noAutofit/>
        </a:bodyPr>
        <a:lstStyle/>
        <a:p>
          <a:pPr marL="0" lvl="0" indent="0" algn="ctr" defTabSz="1822450">
            <a:lnSpc>
              <a:spcPct val="90000"/>
            </a:lnSpc>
            <a:spcBef>
              <a:spcPct val="0"/>
            </a:spcBef>
            <a:spcAft>
              <a:spcPct val="35000"/>
            </a:spcAft>
            <a:buNone/>
          </a:pPr>
          <a:r>
            <a:rPr lang="sl-SI" sz="4100" kern="1200" dirty="0"/>
            <a:t>Načrtovanje</a:t>
          </a:r>
        </a:p>
      </dsp:txBody>
      <dsp:txXfrm>
        <a:off x="2769" y="0"/>
        <a:ext cx="5776016" cy="809267"/>
      </dsp:txXfrm>
    </dsp:sp>
    <dsp:sp modelId="{1718AFE1-3DDD-4C64-A238-F5271FE095E6}">
      <dsp:nvSpPr>
        <dsp:cNvPr id="0" name=""/>
        <dsp:cNvSpPr/>
      </dsp:nvSpPr>
      <dsp:spPr>
        <a:xfrm>
          <a:off x="4944215" y="0"/>
          <a:ext cx="5184440" cy="809267"/>
        </a:xfrm>
        <a:prstGeom prst="chevron">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021" tIns="109347" rIns="54674" bIns="109347" numCol="1" spcCol="1270" anchor="ctr" anchorCtr="0">
          <a:noAutofit/>
        </a:bodyPr>
        <a:lstStyle/>
        <a:p>
          <a:pPr marL="0" lvl="0" indent="0" algn="ctr" defTabSz="1822450">
            <a:lnSpc>
              <a:spcPct val="90000"/>
            </a:lnSpc>
            <a:spcBef>
              <a:spcPct val="0"/>
            </a:spcBef>
            <a:spcAft>
              <a:spcPct val="35000"/>
            </a:spcAft>
            <a:buNone/>
          </a:pPr>
          <a:r>
            <a:rPr lang="sl-SI" sz="4100" kern="1200" dirty="0"/>
            <a:t>Predprodukcija</a:t>
          </a:r>
        </a:p>
      </dsp:txBody>
      <dsp:txXfrm>
        <a:off x="5348849" y="0"/>
        <a:ext cx="4375173" cy="8092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1EF5DF-EEF4-49AE-A761-72A73C341F8C}">
      <dsp:nvSpPr>
        <dsp:cNvPr id="0" name=""/>
        <dsp:cNvSpPr/>
      </dsp:nvSpPr>
      <dsp:spPr>
        <a:xfrm>
          <a:off x="2769" y="0"/>
          <a:ext cx="5978333" cy="809267"/>
        </a:xfrm>
        <a:prstGeom prst="homePlate">
          <a:avLst/>
        </a:prstGeom>
        <a:solidFill>
          <a:srgbClr val="5D70EC"/>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694" tIns="109347" rIns="54674" bIns="109347" numCol="1" spcCol="1270" anchor="ctr" anchorCtr="0">
          <a:noAutofit/>
        </a:bodyPr>
        <a:lstStyle/>
        <a:p>
          <a:pPr marL="0" lvl="0" indent="0" algn="ctr" defTabSz="1822450">
            <a:lnSpc>
              <a:spcPct val="90000"/>
            </a:lnSpc>
            <a:spcBef>
              <a:spcPct val="0"/>
            </a:spcBef>
            <a:spcAft>
              <a:spcPct val="35000"/>
            </a:spcAft>
            <a:buNone/>
          </a:pPr>
          <a:r>
            <a:rPr lang="sl-SI" sz="4100" kern="1200" dirty="0"/>
            <a:t>Produkcija</a:t>
          </a:r>
        </a:p>
      </dsp:txBody>
      <dsp:txXfrm>
        <a:off x="2769" y="0"/>
        <a:ext cx="5776016" cy="809267"/>
      </dsp:txXfrm>
    </dsp:sp>
    <dsp:sp modelId="{1718AFE1-3DDD-4C64-A238-F5271FE095E6}">
      <dsp:nvSpPr>
        <dsp:cNvPr id="0" name=""/>
        <dsp:cNvSpPr/>
      </dsp:nvSpPr>
      <dsp:spPr>
        <a:xfrm>
          <a:off x="4944215" y="0"/>
          <a:ext cx="5184440" cy="809267"/>
        </a:xfrm>
        <a:prstGeom prst="chevron">
          <a:avLst/>
        </a:prstGeom>
        <a:solidFill>
          <a:srgbClr val="7030A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021" tIns="109347" rIns="54674" bIns="109347" numCol="1" spcCol="1270" anchor="ctr" anchorCtr="0">
          <a:noAutofit/>
        </a:bodyPr>
        <a:lstStyle/>
        <a:p>
          <a:pPr marL="0" lvl="0" indent="0" algn="ctr" defTabSz="1822450">
            <a:lnSpc>
              <a:spcPct val="90000"/>
            </a:lnSpc>
            <a:spcBef>
              <a:spcPct val="0"/>
            </a:spcBef>
            <a:spcAft>
              <a:spcPct val="35000"/>
            </a:spcAft>
            <a:buNone/>
          </a:pPr>
          <a:r>
            <a:rPr lang="sl-SI" sz="4100" kern="1200" dirty="0"/>
            <a:t>Testiranje</a:t>
          </a:r>
        </a:p>
      </dsp:txBody>
      <dsp:txXfrm>
        <a:off x="5348849" y="0"/>
        <a:ext cx="4375173" cy="8092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1EF5DF-EEF4-49AE-A761-72A73C341F8C}">
      <dsp:nvSpPr>
        <dsp:cNvPr id="0" name=""/>
        <dsp:cNvSpPr/>
      </dsp:nvSpPr>
      <dsp:spPr>
        <a:xfrm>
          <a:off x="2769" y="0"/>
          <a:ext cx="5978333" cy="809267"/>
        </a:xfrm>
        <a:prstGeom prst="homePlate">
          <a:avLst/>
        </a:prstGeom>
        <a:solidFill>
          <a:srgbClr val="92D05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694" tIns="109347" rIns="54674" bIns="109347" numCol="1" spcCol="1270" anchor="ctr" anchorCtr="0">
          <a:noAutofit/>
        </a:bodyPr>
        <a:lstStyle/>
        <a:p>
          <a:pPr marL="0" lvl="0" indent="0" algn="ctr" defTabSz="1822450">
            <a:lnSpc>
              <a:spcPct val="90000"/>
            </a:lnSpc>
            <a:spcBef>
              <a:spcPct val="0"/>
            </a:spcBef>
            <a:spcAft>
              <a:spcPct val="35000"/>
            </a:spcAft>
            <a:buNone/>
          </a:pPr>
          <a:r>
            <a:rPr lang="sl-SI" sz="4100" kern="1200" dirty="0"/>
            <a:t>Predlansiranje</a:t>
          </a:r>
        </a:p>
      </dsp:txBody>
      <dsp:txXfrm>
        <a:off x="2769" y="0"/>
        <a:ext cx="5776016" cy="809267"/>
      </dsp:txXfrm>
    </dsp:sp>
    <dsp:sp modelId="{1718AFE1-3DDD-4C64-A238-F5271FE095E6}">
      <dsp:nvSpPr>
        <dsp:cNvPr id="0" name=""/>
        <dsp:cNvSpPr/>
      </dsp:nvSpPr>
      <dsp:spPr>
        <a:xfrm>
          <a:off x="4944215" y="0"/>
          <a:ext cx="5184440" cy="809267"/>
        </a:xfrm>
        <a:prstGeom prst="chevron">
          <a:avLst/>
        </a:prstGeom>
        <a:solidFill>
          <a:srgbClr val="E4F509"/>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021" tIns="109347" rIns="54674" bIns="109347" numCol="1" spcCol="1270" anchor="ctr" anchorCtr="0">
          <a:noAutofit/>
        </a:bodyPr>
        <a:lstStyle/>
        <a:p>
          <a:pPr marL="0" lvl="0" indent="0" algn="ctr" defTabSz="1822450">
            <a:lnSpc>
              <a:spcPct val="90000"/>
            </a:lnSpc>
            <a:spcBef>
              <a:spcPct val="0"/>
            </a:spcBef>
            <a:spcAft>
              <a:spcPct val="35000"/>
            </a:spcAft>
            <a:buNone/>
          </a:pPr>
          <a:r>
            <a:rPr lang="sl-SI" sz="4100" kern="1200" dirty="0"/>
            <a:t>Lansiranje</a:t>
          </a:r>
        </a:p>
      </dsp:txBody>
      <dsp:txXfrm>
        <a:off x="5348849" y="0"/>
        <a:ext cx="4375173" cy="8092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1EF5DF-EEF4-49AE-A761-72A73C341F8C}">
      <dsp:nvSpPr>
        <dsp:cNvPr id="0" name=""/>
        <dsp:cNvSpPr/>
      </dsp:nvSpPr>
      <dsp:spPr>
        <a:xfrm>
          <a:off x="101" y="0"/>
          <a:ext cx="10131221" cy="809267"/>
        </a:xfrm>
        <a:prstGeom prst="rect">
          <a:avLst/>
        </a:prstGeom>
        <a:solidFill>
          <a:srgbClr val="FFC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694" tIns="109347" rIns="54674" bIns="109347" numCol="1" spcCol="1270" anchor="ctr" anchorCtr="0">
          <a:noAutofit/>
        </a:bodyPr>
        <a:lstStyle/>
        <a:p>
          <a:pPr marL="0" lvl="0" indent="0" algn="ctr" defTabSz="1822450">
            <a:lnSpc>
              <a:spcPct val="90000"/>
            </a:lnSpc>
            <a:spcBef>
              <a:spcPct val="0"/>
            </a:spcBef>
            <a:spcAft>
              <a:spcPct val="35000"/>
            </a:spcAft>
            <a:buNone/>
          </a:pPr>
          <a:r>
            <a:rPr lang="sl-SI" sz="4100" kern="1200" dirty="0"/>
            <a:t>Postprodukcija</a:t>
          </a:r>
        </a:p>
      </dsp:txBody>
      <dsp:txXfrm>
        <a:off x="101" y="0"/>
        <a:ext cx="10131221" cy="8092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l-S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11CBDE-385E-4B3F-8D51-BBCE51DEDA59}" type="datetimeFigureOut">
              <a:rPr lang="sl-SI" smtClean="0"/>
              <a:t>24. 04. 2022</a:t>
            </a:fld>
            <a:endParaRPr lang="sl-S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l-S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l-S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l-S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F29BB1-6740-4B34-B905-410F12F4C929}" type="slidenum">
              <a:rPr lang="sl-SI" smtClean="0"/>
              <a:t>‹#›</a:t>
            </a:fld>
            <a:endParaRPr lang="sl-SI"/>
          </a:p>
        </p:txBody>
      </p:sp>
    </p:spTree>
    <p:extLst>
      <p:ext uri="{BB962C8B-B14F-4D97-AF65-F5344CB8AC3E}">
        <p14:creationId xmlns:p14="http://schemas.microsoft.com/office/powerpoint/2010/main" val="1356002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l-SI" sz="1800" dirty="0">
                <a:effectLst/>
                <a:latin typeface="Consolas" panose="020B0609020204030204" pitchFamily="49" charset="0"/>
                <a:ea typeface="Calibri" panose="020F0502020204030204" pitchFamily="34" charset="0"/>
                <a:cs typeface="Times New Roman" panose="02020603050405020304" pitchFamily="18" charset="0"/>
              </a:rPr>
              <a:t>Start() -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poiščemo širino in višino zaslona </a:t>
            </a:r>
          </a:p>
          <a:p>
            <a:pPr marL="0" marR="0" lvl="0" indent="0" algn="l" defTabSz="914400" rtl="0" eaLnBrk="1" fontAlgn="auto" latinLnBrk="0" hangingPunct="1">
              <a:lnSpc>
                <a:spcPct val="100000"/>
              </a:lnSpc>
              <a:spcBef>
                <a:spcPts val="0"/>
              </a:spcBef>
              <a:spcAft>
                <a:spcPts val="0"/>
              </a:spcAft>
              <a:buClrTx/>
              <a:buSzTx/>
              <a:buFontTx/>
              <a:buNone/>
              <a:tabLst/>
              <a:defRPr/>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širino in višino igralca.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l-SI"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l-SI" sz="1800" dirty="0">
                <a:effectLst/>
                <a:latin typeface="Consolas" panose="020B0609020204030204" pitchFamily="49" charset="0"/>
                <a:ea typeface="Calibri" panose="020F0502020204030204" pitchFamily="34" charset="0"/>
                <a:cs typeface="Times New Roman" panose="02020603050405020304" pitchFamily="18" charset="0"/>
              </a:rPr>
              <a:t>LateUpdate()</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 pozicija igralca (koordinati x in y) nesmeta biti večji kot je velikost zaslona</a:t>
            </a:r>
          </a:p>
          <a:p>
            <a:pPr marL="0" marR="0" lvl="0" indent="0" algn="l" defTabSz="914400" rtl="0" eaLnBrk="1" fontAlgn="auto" latinLnBrk="0" hangingPunct="1">
              <a:lnSpc>
                <a:spcPct val="100000"/>
              </a:lnSpc>
              <a:spcBef>
                <a:spcPts val="0"/>
              </a:spcBef>
              <a:spcAft>
                <a:spcPts val="0"/>
              </a:spcAft>
              <a:buClrTx/>
              <a:buSzTx/>
              <a:buFontTx/>
              <a:buNone/>
              <a:tabLst/>
              <a:defRPr/>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igralec ostane v igralnem polju</a:t>
            </a:r>
            <a:endParaRPr lang="sl-SI" dirty="0"/>
          </a:p>
        </p:txBody>
      </p:sp>
      <p:sp>
        <p:nvSpPr>
          <p:cNvPr id="4" name="Slide Number Placeholder 3"/>
          <p:cNvSpPr>
            <a:spLocks noGrp="1"/>
          </p:cNvSpPr>
          <p:nvPr>
            <p:ph type="sldNum" sz="quarter" idx="5"/>
          </p:nvPr>
        </p:nvSpPr>
        <p:spPr/>
        <p:txBody>
          <a:bodyPr/>
          <a:lstStyle/>
          <a:p>
            <a:fld id="{51F29BB1-6740-4B34-B905-410F12F4C929}" type="slidenum">
              <a:rPr lang="sl-SI" smtClean="0"/>
              <a:t>15</a:t>
            </a:fld>
            <a:endParaRPr lang="sl-SI"/>
          </a:p>
        </p:txBody>
      </p:sp>
    </p:spTree>
    <p:extLst>
      <p:ext uri="{BB962C8B-B14F-4D97-AF65-F5344CB8AC3E}">
        <p14:creationId xmlns:p14="http://schemas.microsoft.com/office/powerpoint/2010/main" val="219265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Na sliki je prikazana metoda </a:t>
            </a:r>
            <a:r>
              <a:rPr lang="sl-SI" sz="1800" dirty="0">
                <a:effectLst/>
                <a:latin typeface="Consolas" panose="020B0609020204030204" pitchFamily="49" charset="0"/>
                <a:ea typeface="Calibri" panose="020F0502020204030204" pitchFamily="34" charset="0"/>
                <a:cs typeface="Times New Roman" panose="02020603050405020304" pitchFamily="18" charset="0"/>
              </a:rPr>
              <a:t>Generiraj()</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katera ves čas skozi igro generira asteroide. Asteroidi se generirajo na naključni poziciji okoli igralnega prostora, določi jim naključno usmerjenost in pot po kateri bodo prečkali igralni prostor in vsakemu posebej določi naključno velikost.</a:t>
            </a:r>
          </a:p>
          <a:p>
            <a:endParaRPr lang="sl-SI" dirty="0"/>
          </a:p>
        </p:txBody>
      </p:sp>
      <p:sp>
        <p:nvSpPr>
          <p:cNvPr id="4" name="Slide Number Placeholder 3"/>
          <p:cNvSpPr>
            <a:spLocks noGrp="1"/>
          </p:cNvSpPr>
          <p:nvPr>
            <p:ph type="sldNum" sz="quarter" idx="5"/>
          </p:nvPr>
        </p:nvSpPr>
        <p:spPr/>
        <p:txBody>
          <a:bodyPr/>
          <a:lstStyle/>
          <a:p>
            <a:fld id="{51F29BB1-6740-4B34-B905-410F12F4C929}" type="slidenum">
              <a:rPr lang="sl-SI" smtClean="0"/>
              <a:t>20</a:t>
            </a:fld>
            <a:endParaRPr lang="sl-SI"/>
          </a:p>
        </p:txBody>
      </p:sp>
    </p:spTree>
    <p:extLst>
      <p:ext uri="{BB962C8B-B14F-4D97-AF65-F5344CB8AC3E}">
        <p14:creationId xmlns:p14="http://schemas.microsoft.com/office/powerpoint/2010/main" val="1378847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Na sliki je prikazana metoda </a:t>
            </a:r>
            <a:r>
              <a:rPr lang="sl-SI" sz="1800" dirty="0">
                <a:effectLst/>
                <a:latin typeface="Consolas" panose="020B0609020204030204" pitchFamily="49" charset="0"/>
                <a:ea typeface="Calibri" panose="020F0502020204030204" pitchFamily="34" charset="0"/>
                <a:cs typeface="Times New Roman" panose="02020603050405020304" pitchFamily="18" charset="0"/>
              </a:rPr>
              <a:t>Generiraj()</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katera ves čas skozi igro generira asteroide. Asteroidi se generirajo na naključni poziciji okoli igralnega prostora, določi jim naključno usmerjenost in pot po kateri bodo prečkali igralni prostor in vsakemu posebej določi naključno velikost.</a:t>
            </a:r>
          </a:p>
          <a:p>
            <a:endParaRPr lang="sl-SI" dirty="0"/>
          </a:p>
        </p:txBody>
      </p:sp>
      <p:sp>
        <p:nvSpPr>
          <p:cNvPr id="4" name="Slide Number Placeholder 3"/>
          <p:cNvSpPr>
            <a:spLocks noGrp="1"/>
          </p:cNvSpPr>
          <p:nvPr>
            <p:ph type="sldNum" sz="quarter" idx="5"/>
          </p:nvPr>
        </p:nvSpPr>
        <p:spPr/>
        <p:txBody>
          <a:bodyPr/>
          <a:lstStyle/>
          <a:p>
            <a:fld id="{51F29BB1-6740-4B34-B905-410F12F4C929}" type="slidenum">
              <a:rPr lang="sl-SI" smtClean="0"/>
              <a:t>21</a:t>
            </a:fld>
            <a:endParaRPr lang="sl-SI"/>
          </a:p>
        </p:txBody>
      </p:sp>
    </p:spTree>
    <p:extLst>
      <p:ext uri="{BB962C8B-B14F-4D97-AF65-F5344CB8AC3E}">
        <p14:creationId xmlns:p14="http://schemas.microsoft.com/office/powerpoint/2010/main" val="3106854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Na sliki je prikazana metoda </a:t>
            </a:r>
            <a:r>
              <a:rPr lang="sl-SI" sz="1800" dirty="0">
                <a:effectLst/>
                <a:latin typeface="Consolas" panose="020B0609020204030204" pitchFamily="49" charset="0"/>
                <a:ea typeface="Calibri" panose="020F0502020204030204" pitchFamily="34" charset="0"/>
                <a:cs typeface="Times New Roman" panose="02020603050405020304" pitchFamily="18" charset="0"/>
              </a:rPr>
              <a:t>Generiraj()</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katera ves čas skozi igro generira asteroide. Asteroidi se generirajo na naključni poziciji okoli igralnega prostora, določi jim naključno usmerjenost in pot po kateri bodo prečkali igralni prostor in vsakemu posebej določi naključno velikost.</a:t>
            </a:r>
          </a:p>
          <a:p>
            <a:endParaRPr lang="sl-SI" dirty="0"/>
          </a:p>
        </p:txBody>
      </p:sp>
      <p:sp>
        <p:nvSpPr>
          <p:cNvPr id="4" name="Slide Number Placeholder 3"/>
          <p:cNvSpPr>
            <a:spLocks noGrp="1"/>
          </p:cNvSpPr>
          <p:nvPr>
            <p:ph type="sldNum" sz="quarter" idx="5"/>
          </p:nvPr>
        </p:nvSpPr>
        <p:spPr/>
        <p:txBody>
          <a:bodyPr/>
          <a:lstStyle/>
          <a:p>
            <a:fld id="{51F29BB1-6740-4B34-B905-410F12F4C929}" type="slidenum">
              <a:rPr lang="sl-SI" smtClean="0"/>
              <a:t>22</a:t>
            </a:fld>
            <a:endParaRPr lang="sl-SI"/>
          </a:p>
        </p:txBody>
      </p:sp>
    </p:spTree>
    <p:extLst>
      <p:ext uri="{BB962C8B-B14F-4D97-AF65-F5344CB8AC3E}">
        <p14:creationId xmlns:p14="http://schemas.microsoft.com/office/powerpoint/2010/main" val="4198893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a:xfrm>
            <a:off x="3962399" y="5870575"/>
            <a:ext cx="4893958" cy="377825"/>
          </a:xfrm>
        </p:spPr>
        <p:txBody>
          <a:bodyPr/>
          <a:lstStyle/>
          <a:p>
            <a:endParaRPr lang="sl-SI"/>
          </a:p>
        </p:txBody>
      </p:sp>
      <p:sp>
        <p:nvSpPr>
          <p:cNvPr id="6" name="Slide Number Placeholder 5"/>
          <p:cNvSpPr>
            <a:spLocks noGrp="1"/>
          </p:cNvSpPr>
          <p:nvPr>
            <p:ph type="sldNum" sz="quarter" idx="12"/>
          </p:nvPr>
        </p:nvSpPr>
        <p:spPr>
          <a:xfrm>
            <a:off x="10608958" y="5870575"/>
            <a:ext cx="551167" cy="377825"/>
          </a:xfrm>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16865994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1C90EC-8CA0-43FE-AB3D-4A645EE4DB15}" type="datetimeFigureOut">
              <a:rPr lang="sl-SI" smtClean="0"/>
              <a:t>24. 04. 2022</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248859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102104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1217359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4015041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3299367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3531935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1341365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304647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3731480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95966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1C90EC-8CA0-43FE-AB3D-4A645EE4DB15}" type="datetimeFigureOut">
              <a:rPr lang="sl-SI" smtClean="0"/>
              <a:t>24. 04. 2022</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1837628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1C90EC-8CA0-43FE-AB3D-4A645EE4DB15}" type="datetimeFigureOut">
              <a:rPr lang="sl-SI" smtClean="0"/>
              <a:t>24. 04. 2022</a:t>
            </a:fld>
            <a:endParaRPr lang="sl-SI"/>
          </a:p>
        </p:txBody>
      </p:sp>
      <p:sp>
        <p:nvSpPr>
          <p:cNvPr id="8" name="Footer Placeholder 7"/>
          <p:cNvSpPr>
            <a:spLocks noGrp="1"/>
          </p:cNvSpPr>
          <p:nvPr>
            <p:ph type="ftr" sz="quarter" idx="11"/>
          </p:nvPr>
        </p:nvSpPr>
        <p:spPr/>
        <p:txBody>
          <a:bodyPr/>
          <a:lstStyle/>
          <a:p>
            <a:endParaRPr lang="sl-SI"/>
          </a:p>
        </p:txBody>
      </p:sp>
      <p:sp>
        <p:nvSpPr>
          <p:cNvPr id="9" name="Slide Number Placeholder 8"/>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2569391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1C90EC-8CA0-43FE-AB3D-4A645EE4DB15}" type="datetimeFigureOut">
              <a:rPr lang="sl-SI" smtClean="0"/>
              <a:t>24. 04. 2022</a:t>
            </a:fld>
            <a:endParaRPr lang="sl-SI"/>
          </a:p>
        </p:txBody>
      </p:sp>
      <p:sp>
        <p:nvSpPr>
          <p:cNvPr id="4" name="Footer Placeholder 3"/>
          <p:cNvSpPr>
            <a:spLocks noGrp="1"/>
          </p:cNvSpPr>
          <p:nvPr>
            <p:ph type="ftr" sz="quarter" idx="11"/>
          </p:nvPr>
        </p:nvSpPr>
        <p:spPr/>
        <p:txBody>
          <a:bodyPr/>
          <a:lstStyle/>
          <a:p>
            <a:endParaRPr lang="sl-SI"/>
          </a:p>
        </p:txBody>
      </p:sp>
      <p:sp>
        <p:nvSpPr>
          <p:cNvPr id="5" name="Slide Number Placeholder 4"/>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2505649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11C90EC-8CA0-43FE-AB3D-4A645EE4DB15}" type="datetimeFigureOut">
              <a:rPr lang="sl-SI" smtClean="0"/>
              <a:t>24. 04. 2022</a:t>
            </a:fld>
            <a:endParaRPr lang="sl-SI"/>
          </a:p>
        </p:txBody>
      </p:sp>
      <p:sp>
        <p:nvSpPr>
          <p:cNvPr id="3" name="Footer Placeholder 2"/>
          <p:cNvSpPr>
            <a:spLocks noGrp="1"/>
          </p:cNvSpPr>
          <p:nvPr>
            <p:ph type="ftr" sz="quarter" idx="11"/>
          </p:nvPr>
        </p:nvSpPr>
        <p:spPr/>
        <p:txBody>
          <a:bodyPr/>
          <a:lstStyle/>
          <a:p>
            <a:endParaRPr lang="sl-SI"/>
          </a:p>
        </p:txBody>
      </p:sp>
      <p:sp>
        <p:nvSpPr>
          <p:cNvPr id="4" name="Slide Number Placeholder 3"/>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3635663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1C90EC-8CA0-43FE-AB3D-4A645EE4DB15}" type="datetimeFigureOut">
              <a:rPr lang="sl-SI" smtClean="0"/>
              <a:t>24. 04. 2022</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200503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1C90EC-8CA0-43FE-AB3D-4A645EE4DB15}" type="datetimeFigureOut">
              <a:rPr lang="sl-SI" smtClean="0"/>
              <a:t>24. 04. 2022</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364496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1C90EC-8CA0-43FE-AB3D-4A645EE4DB15}" type="datetimeFigureOut">
              <a:rPr lang="sl-SI" smtClean="0"/>
              <a:t>24. 04. 2022</a:t>
            </a:fld>
            <a:endParaRPr lang="sl-SI"/>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sl-SI"/>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853EBB-A04E-4908-8FA6-F9AD3E98E311}" type="slidenum">
              <a:rPr lang="sl-SI" smtClean="0"/>
              <a:t>‹#›</a:t>
            </a:fld>
            <a:endParaRPr lang="sl-SI"/>
          </a:p>
        </p:txBody>
      </p:sp>
    </p:spTree>
    <p:extLst>
      <p:ext uri="{BB962C8B-B14F-4D97-AF65-F5344CB8AC3E}">
        <p14:creationId xmlns:p14="http://schemas.microsoft.com/office/powerpoint/2010/main" val="340358099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hyperlink" Target="https://www.guru99.com/introduction-to-photoshop-cc.html" TargetMode="External"/><Relationship Id="rId3" Type="http://schemas.openxmlformats.org/officeDocument/2006/relationships/hyperlink" Target="https://www.g2.com/articles/stages-of-game-development" TargetMode="External"/><Relationship Id="rId7" Type="http://schemas.openxmlformats.org/officeDocument/2006/relationships/hyperlink" Target="https://www.gamedesigning.org/career/video-game-engines/" TargetMode="External"/><Relationship Id="rId2" Type="http://schemas.openxmlformats.org/officeDocument/2006/relationships/hyperlink" Target="https://www.naukri.com/learning/what-is-game-development-st559-tg295#description" TargetMode="External"/><Relationship Id="rId1" Type="http://schemas.openxmlformats.org/officeDocument/2006/relationships/slideLayout" Target="../slideLayouts/slideLayout2.xml"/><Relationship Id="rId6" Type="http://schemas.openxmlformats.org/officeDocument/2006/relationships/hyperlink" Target="https://www.nuclino.com/articles/video-game-development-process" TargetMode="External"/><Relationship Id="rId5" Type="http://schemas.openxmlformats.org/officeDocument/2006/relationships/hyperlink" Target="https://en.wikipedia.org/wiki/Video_game_development" TargetMode="External"/><Relationship Id="rId4" Type="http://schemas.openxmlformats.org/officeDocument/2006/relationships/hyperlink" Target="https://kevurugames.com/blog/6-key-stages-of-game-development-from-concept-to-standing-ovation/"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blog.codemagic.io/why-to-use-cicd-for-unity-games/" TargetMode="External"/><Relationship Id="rId3" Type="http://schemas.openxmlformats.org/officeDocument/2006/relationships/hyperlink" Target="https://gamedevacademy.org/what-is-unity/#What_is_Unity" TargetMode="External"/><Relationship Id="rId7" Type="http://schemas.openxmlformats.org/officeDocument/2006/relationships/hyperlink" Target="https://en.wikipedia.org/wiki/Unity_(game_engine)" TargetMode="External"/><Relationship Id="rId2" Type="http://schemas.openxmlformats.org/officeDocument/2006/relationships/hyperlink" Target="https://www.educative.io/edpresso/what-is-visual-studio-code" TargetMode="External"/><Relationship Id="rId1" Type="http://schemas.openxmlformats.org/officeDocument/2006/relationships/slideLayout" Target="../slideLayouts/slideLayout2.xml"/><Relationship Id="rId6" Type="http://schemas.openxmlformats.org/officeDocument/2006/relationships/hyperlink" Target="https://www.freecodecamp.org/news/what-is-game-development/" TargetMode="External"/><Relationship Id="rId5" Type="http://schemas.openxmlformats.org/officeDocument/2006/relationships/hyperlink" Target="https://docs.unity3d.com/Manual/ProjectView.html" TargetMode="External"/><Relationship Id="rId4" Type="http://schemas.openxmlformats.org/officeDocument/2006/relationships/hyperlink" Target="https://www.androidauthority.com/what-is-unity-1131558/"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NCekuta/Prezivetje_v_vesolju/tree/main/Word%20dokument" TargetMode="External"/><Relationship Id="rId2" Type="http://schemas.openxmlformats.org/officeDocument/2006/relationships/hyperlink" Target="https://github.com/NCekuta/Prezivetje_v_vesolju/tree/main/Igra" TargetMode="External"/><Relationship Id="rId1" Type="http://schemas.openxmlformats.org/officeDocument/2006/relationships/slideLayout" Target="../slideLayouts/slideLayout2.xml"/><Relationship Id="rId4" Type="http://schemas.openxmlformats.org/officeDocument/2006/relationships/hyperlink" Target="https://github.com/NCekuta/Prezivetje_v_vesolju/tree/main/PDF%20dokumen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2D5121-4A2B-4F0C-90EE-9DC71375B513}"/>
              </a:ext>
            </a:extLst>
          </p:cNvPr>
          <p:cNvSpPr>
            <a:spLocks noGrp="1"/>
          </p:cNvSpPr>
          <p:nvPr>
            <p:ph type="ctrTitle"/>
          </p:nvPr>
        </p:nvSpPr>
        <p:spPr>
          <a:xfrm>
            <a:off x="3093867" y="2050741"/>
            <a:ext cx="6004265" cy="2059619"/>
          </a:xfrm>
        </p:spPr>
        <p:txBody>
          <a:bodyPr>
            <a:normAutofit/>
          </a:bodyPr>
          <a:lstStyle/>
          <a:p>
            <a:pPr algn="ctr"/>
            <a:r>
              <a:rPr lang="sl-SI" sz="6000" dirty="0">
                <a:latin typeface="Times New Roman" panose="02020603050405020304" pitchFamily="18" charset="0"/>
                <a:cs typeface="Times New Roman" panose="02020603050405020304" pitchFamily="18" charset="0"/>
              </a:rPr>
              <a:t>Preživetje v vesolju</a:t>
            </a:r>
          </a:p>
        </p:txBody>
      </p:sp>
      <p:sp>
        <p:nvSpPr>
          <p:cNvPr id="6" name="TextBox 5">
            <a:extLst>
              <a:ext uri="{FF2B5EF4-FFF2-40B4-BE49-F238E27FC236}">
                <a16:creationId xmlns:a16="http://schemas.microsoft.com/office/drawing/2014/main" id="{FE79A6D5-73F3-46A1-BB14-20E901130239}"/>
              </a:ext>
            </a:extLst>
          </p:cNvPr>
          <p:cNvSpPr txBox="1"/>
          <p:nvPr/>
        </p:nvSpPr>
        <p:spPr>
          <a:xfrm>
            <a:off x="7235299" y="4547585"/>
            <a:ext cx="4208017" cy="1887696"/>
          </a:xfrm>
          <a:prstGeom prst="rect">
            <a:avLst/>
          </a:prstGeom>
          <a:noFill/>
        </p:spPr>
        <p:txBody>
          <a:bodyPr wrap="square" rtlCol="0">
            <a:spAutoFit/>
          </a:bodyPr>
          <a:lstStyle/>
          <a:p>
            <a:pPr algn="r">
              <a:spcAft>
                <a:spcPts val="800"/>
              </a:spcAft>
            </a:pPr>
            <a:r>
              <a:rPr lang="sl-SI" sz="1800" dirty="0">
                <a:effectLst/>
                <a:latin typeface="Times New Roman" panose="02020603050405020304" pitchFamily="18" charset="0"/>
                <a:ea typeface="Times New Roman" panose="02020603050405020304" pitchFamily="18" charset="0"/>
                <a:cs typeface="Times New Roman" panose="02020603050405020304" pitchFamily="18" charset="0"/>
              </a:rPr>
              <a:t>Predmet: Računalništvo</a:t>
            </a:r>
            <a:endParaRPr lang="sl-SI"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r">
              <a:spcAft>
                <a:spcPts val="800"/>
              </a:spcAft>
            </a:pPr>
            <a:r>
              <a:rPr lang="sl-SI" sz="1800" dirty="0">
                <a:effectLst/>
                <a:latin typeface="Times New Roman" panose="02020603050405020304" pitchFamily="18" charset="0"/>
                <a:ea typeface="Times New Roman" panose="02020603050405020304" pitchFamily="18" charset="0"/>
                <a:cs typeface="Times New Roman" panose="02020603050405020304" pitchFamily="18" charset="0"/>
              </a:rPr>
              <a:t>Avtor: Nejc Cekuta</a:t>
            </a:r>
            <a:endParaRPr lang="sl-SI"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r">
              <a:spcAft>
                <a:spcPts val="800"/>
              </a:spcAft>
            </a:pPr>
            <a:r>
              <a:rPr lang="sl-SI" sz="1800" dirty="0">
                <a:effectLst/>
                <a:latin typeface="Times New Roman" panose="02020603050405020304" pitchFamily="18" charset="0"/>
                <a:ea typeface="Times New Roman" panose="02020603050405020304" pitchFamily="18" charset="0"/>
                <a:cs typeface="Times New Roman" panose="02020603050405020304" pitchFamily="18" charset="0"/>
              </a:rPr>
              <a:t>Razred: T4B</a:t>
            </a:r>
            <a:endParaRPr lang="sl-SI"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r">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Mentor: </a:t>
            </a:r>
            <a:r>
              <a:rPr lang="sl-SI" sz="1800" dirty="0">
                <a:effectLst/>
                <a:latin typeface="Times New Roman" panose="02020603050405020304" pitchFamily="18" charset="0"/>
                <a:ea typeface="Times New Roman" panose="02020603050405020304" pitchFamily="18" charset="0"/>
                <a:cs typeface="Times New Roman" panose="02020603050405020304" pitchFamily="18" charset="0"/>
              </a:rPr>
              <a:t>dr. Albert Zorko univ. dipl. inž. el. </a:t>
            </a:r>
            <a:endParaRPr lang="sl-SI"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sl-SI" dirty="0"/>
          </a:p>
        </p:txBody>
      </p:sp>
    </p:spTree>
    <p:extLst>
      <p:ext uri="{BB962C8B-B14F-4D97-AF65-F5344CB8AC3E}">
        <p14:creationId xmlns:p14="http://schemas.microsoft.com/office/powerpoint/2010/main" val="14766759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689828"/>
            <a:ext cx="10131425" cy="5897403"/>
          </a:xfrm>
        </p:spPr>
        <p:txBody>
          <a:bodyPr anchor="t">
            <a:normAutofit/>
          </a:bodyPr>
          <a:lstStyle/>
          <a:p>
            <a:pPr marL="0" indent="0">
              <a:buNone/>
            </a:pPr>
            <a:r>
              <a:rPr lang="sl-SI" sz="2800" dirty="0">
                <a:latin typeface="Times New Roman" panose="02020603050405020304" pitchFamily="18" charset="0"/>
                <a:cs typeface="Times New Roman" panose="02020603050405020304" pitchFamily="18" charset="0"/>
              </a:rPr>
              <a:t>IGRA:</a:t>
            </a:r>
          </a:p>
          <a:p>
            <a:r>
              <a:rPr lang="sl-SI" sz="2400" dirty="0">
                <a:latin typeface="Times New Roman" panose="02020603050405020304" pitchFamily="18" charset="0"/>
                <a:cs typeface="Times New Roman" panose="02020603050405020304" pitchFamily="18" charset="0"/>
              </a:rPr>
              <a:t>Zraven okna scena</a:t>
            </a:r>
          </a:p>
          <a:p>
            <a:r>
              <a:rPr lang="sl-SI" sz="2400" dirty="0">
                <a:latin typeface="Times New Roman" panose="02020603050405020304" pitchFamily="18" charset="0"/>
                <a:cs typeface="Times New Roman" panose="02020603050405020304" pitchFamily="18" charset="0"/>
              </a:rPr>
              <a:t>Prikazuje pogled na sceno, kot je prikazana v igri</a:t>
            </a:r>
          </a:p>
          <a:p>
            <a:r>
              <a:rPr lang="sl-SI" sz="2400" dirty="0">
                <a:latin typeface="Times New Roman" panose="02020603050405020304" pitchFamily="18" charset="0"/>
                <a:cs typeface="Times New Roman" panose="02020603050405020304" pitchFamily="18" charset="0"/>
              </a:rPr>
              <a:t>Ni mogoče urejati elementov</a:t>
            </a:r>
          </a:p>
          <a:p>
            <a:r>
              <a:rPr lang="sl-SI" sz="2400" dirty="0">
                <a:latin typeface="Times New Roman" panose="02020603050405020304" pitchFamily="18" charset="0"/>
                <a:cs typeface="Times New Roman" panose="02020603050405020304" pitchFamily="18" charset="0"/>
              </a:rPr>
              <a:t>Preizkus igre</a:t>
            </a:r>
          </a:p>
          <a:p>
            <a:pPr marL="0" indent="0">
              <a:buNone/>
            </a:pPr>
            <a:endParaRPr lang="sl-SI" sz="2800" dirty="0">
              <a:latin typeface="Times New Roman" panose="02020603050405020304" pitchFamily="18" charset="0"/>
              <a:cs typeface="Times New Roman" panose="02020603050405020304" pitchFamily="18" charset="0"/>
            </a:endParaRPr>
          </a:p>
          <a:p>
            <a:endParaRPr lang="sl-SI"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CE06EC6-EC6F-4AE3-BEA9-DC8FCCB489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25239" y="2743073"/>
            <a:ext cx="6791987" cy="3844158"/>
          </a:xfrm>
          <a:prstGeom prst="rect">
            <a:avLst/>
          </a:prstGeom>
          <a:noFill/>
          <a:ln>
            <a:noFill/>
          </a:ln>
        </p:spPr>
      </p:pic>
    </p:spTree>
    <p:extLst>
      <p:ext uri="{BB962C8B-B14F-4D97-AF65-F5344CB8AC3E}">
        <p14:creationId xmlns:p14="http://schemas.microsoft.com/office/powerpoint/2010/main" val="40246485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689828"/>
            <a:ext cx="10131425" cy="5897403"/>
          </a:xfrm>
        </p:spPr>
        <p:txBody>
          <a:bodyPr anchor="t">
            <a:normAutofit/>
          </a:bodyPr>
          <a:lstStyle/>
          <a:p>
            <a:pPr marL="0" indent="0">
              <a:buNone/>
            </a:pPr>
            <a:r>
              <a:rPr lang="sl-SI" sz="2800" dirty="0">
                <a:latin typeface="Times New Roman" panose="02020603050405020304" pitchFamily="18" charset="0"/>
                <a:cs typeface="Times New Roman" panose="02020603050405020304" pitchFamily="18" charset="0"/>
              </a:rPr>
              <a:t>PREGLEDOVALNIK:</a:t>
            </a:r>
          </a:p>
          <a:p>
            <a:r>
              <a:rPr lang="sl-SI" sz="2400" dirty="0">
                <a:latin typeface="Times New Roman" panose="02020603050405020304" pitchFamily="18" charset="0"/>
                <a:cs typeface="Times New Roman" panose="02020603050405020304" pitchFamily="18" charset="0"/>
              </a:rPr>
              <a:t>Na skrajni desni strani programa</a:t>
            </a:r>
          </a:p>
          <a:p>
            <a:r>
              <a:rPr lang="sl-SI" sz="2400" dirty="0">
                <a:latin typeface="Times New Roman" panose="02020603050405020304" pitchFamily="18" charset="0"/>
                <a:cs typeface="Times New Roman" panose="02020603050405020304" pitchFamily="18" charset="0"/>
              </a:rPr>
              <a:t>Omogoča pregled in urejanje lastnosti 									   izbranega objekta</a:t>
            </a:r>
          </a:p>
          <a:p>
            <a:r>
              <a:rPr lang="sl-SI" sz="2400" dirty="0">
                <a:latin typeface="Times New Roman" panose="02020603050405020304" pitchFamily="18" charset="0"/>
                <a:cs typeface="Times New Roman" panose="02020603050405020304" pitchFamily="18" charset="0"/>
              </a:rPr>
              <a:t>Tu lahko objektu dodajamo skripte, s katerimi								  lahko igralcu omogočimo premikanje</a:t>
            </a:r>
          </a:p>
          <a:p>
            <a:endParaRPr lang="sl-SI"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4C36060-0318-491A-8CEF-866B8376F0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23490" y="689828"/>
            <a:ext cx="3593736" cy="5732744"/>
          </a:xfrm>
          <a:prstGeom prst="rect">
            <a:avLst/>
          </a:prstGeom>
          <a:noFill/>
          <a:ln>
            <a:noFill/>
          </a:ln>
        </p:spPr>
      </p:pic>
    </p:spTree>
    <p:extLst>
      <p:ext uri="{BB962C8B-B14F-4D97-AF65-F5344CB8AC3E}">
        <p14:creationId xmlns:p14="http://schemas.microsoft.com/office/powerpoint/2010/main" val="38540595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689828"/>
            <a:ext cx="10131425" cy="5897403"/>
          </a:xfrm>
        </p:spPr>
        <p:txBody>
          <a:bodyPr anchor="t">
            <a:normAutofit/>
          </a:bodyPr>
          <a:lstStyle/>
          <a:p>
            <a:pPr marL="0" indent="0">
              <a:buNone/>
            </a:pPr>
            <a:r>
              <a:rPr lang="sl-SI" sz="2800" dirty="0">
                <a:latin typeface="Times New Roman" panose="02020603050405020304" pitchFamily="18" charset="0"/>
                <a:cs typeface="Times New Roman" panose="02020603050405020304" pitchFamily="18" charset="0"/>
              </a:rPr>
              <a:t>PROJEKT:</a:t>
            </a:r>
          </a:p>
          <a:p>
            <a:r>
              <a:rPr lang="sl-SI" sz="2400" dirty="0">
                <a:latin typeface="Times New Roman" panose="02020603050405020304" pitchFamily="18" charset="0"/>
                <a:cs typeface="Times New Roman" panose="02020603050405020304" pitchFamily="18" charset="0"/>
              </a:rPr>
              <a:t>Na dnu zaslona</a:t>
            </a:r>
          </a:p>
          <a:p>
            <a:r>
              <a:rPr lang="sl-SI" sz="2400" dirty="0">
                <a:latin typeface="Times New Roman" panose="02020603050405020304" pitchFamily="18" charset="0"/>
                <a:cs typeface="Times New Roman" panose="02020603050405020304" pitchFamily="18" charset="0"/>
              </a:rPr>
              <a:t>Prikazuje vse datoteke, ki sestavljajo igro</a:t>
            </a:r>
          </a:p>
          <a:p>
            <a:r>
              <a:rPr lang="sl-SI" sz="2400" dirty="0">
                <a:latin typeface="Times New Roman" panose="02020603050405020304" pitchFamily="18" charset="0"/>
                <a:cs typeface="Times New Roman" panose="02020603050405020304" pitchFamily="18" charset="0"/>
              </a:rPr>
              <a:t>Tu lahko ustvarimo skripte</a:t>
            </a:r>
          </a:p>
          <a:p>
            <a:r>
              <a:rPr lang="sl-SI" sz="2400" dirty="0">
                <a:latin typeface="Times New Roman" panose="02020603050405020304" pitchFamily="18" charset="0"/>
                <a:cs typeface="Times New Roman" panose="02020603050405020304" pitchFamily="18" charset="0"/>
              </a:rPr>
              <a:t>Sem lahko tudi dodajamo datoteke ali teksture, ki so bile narejene s pomočjo kakšnega drugega programa </a:t>
            </a:r>
          </a:p>
          <a:p>
            <a:endParaRPr lang="sl-SI" sz="2400" dirty="0">
              <a:latin typeface="Times New Roman" panose="02020603050405020304" pitchFamily="18" charset="0"/>
              <a:cs typeface="Times New Roman" panose="02020603050405020304" pitchFamily="18" charset="0"/>
            </a:endParaRPr>
          </a:p>
          <a:p>
            <a:pPr marL="0" indent="0">
              <a:buNone/>
            </a:pPr>
            <a:endParaRPr lang="sl-SI" sz="2800" dirty="0">
              <a:latin typeface="Times New Roman" panose="02020603050405020304" pitchFamily="18" charset="0"/>
              <a:cs typeface="Times New Roman" panose="02020603050405020304" pitchFamily="18" charset="0"/>
            </a:endParaRPr>
          </a:p>
          <a:p>
            <a:pPr marL="0" indent="0">
              <a:buNone/>
            </a:pPr>
            <a:endParaRPr lang="sl-SI" sz="2800" dirty="0">
              <a:latin typeface="Times New Roman" panose="02020603050405020304" pitchFamily="18" charset="0"/>
              <a:cs typeface="Times New Roman" panose="02020603050405020304" pitchFamily="18" charset="0"/>
            </a:endParaRPr>
          </a:p>
          <a:p>
            <a:endParaRPr lang="sl-SI"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67438B5-7BAF-49FC-878C-4CA96154BB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3616" y="3694543"/>
            <a:ext cx="7864768" cy="2473629"/>
          </a:xfrm>
          <a:prstGeom prst="rect">
            <a:avLst/>
          </a:prstGeom>
          <a:noFill/>
          <a:ln>
            <a:noFill/>
          </a:ln>
        </p:spPr>
      </p:pic>
    </p:spTree>
    <p:extLst>
      <p:ext uri="{BB962C8B-B14F-4D97-AF65-F5344CB8AC3E}">
        <p14:creationId xmlns:p14="http://schemas.microsoft.com/office/powerpoint/2010/main" val="16189993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689828"/>
            <a:ext cx="10131425" cy="5897403"/>
          </a:xfrm>
        </p:spPr>
        <p:txBody>
          <a:bodyPr anchor="t">
            <a:normAutofit/>
          </a:bodyPr>
          <a:lstStyle/>
          <a:p>
            <a:pPr marL="0" indent="0">
              <a:buNone/>
            </a:pPr>
            <a:r>
              <a:rPr lang="sl-SI" sz="2800" dirty="0">
                <a:latin typeface="Times New Roman" panose="02020603050405020304" pitchFamily="18" charset="0"/>
                <a:cs typeface="Times New Roman" panose="02020603050405020304" pitchFamily="18" charset="0"/>
              </a:rPr>
              <a:t>KONZOLA:</a:t>
            </a:r>
          </a:p>
          <a:p>
            <a:r>
              <a:rPr lang="sl-SI" sz="2400" dirty="0">
                <a:latin typeface="Times New Roman" panose="02020603050405020304" pitchFamily="18" charset="0"/>
                <a:cs typeface="Times New Roman" panose="02020603050405020304" pitchFamily="18" charset="0"/>
              </a:rPr>
              <a:t>Na dnu programa, poleg projekta</a:t>
            </a:r>
          </a:p>
          <a:p>
            <a:r>
              <a:rPr lang="sl-SI" sz="2400" dirty="0">
                <a:latin typeface="Times New Roman" panose="02020603050405020304" pitchFamily="18" charset="0"/>
                <a:cs typeface="Times New Roman" panose="02020603050405020304" pitchFamily="18" charset="0"/>
              </a:rPr>
              <a:t>Prikazuje informacije, ki jih sporoča Unity</a:t>
            </a:r>
          </a:p>
          <a:p>
            <a:r>
              <a:rPr lang="sl-SI" sz="2800" dirty="0">
                <a:latin typeface="Times New Roman" panose="02020603050405020304" pitchFamily="18" charset="0"/>
                <a:cs typeface="Times New Roman" panose="02020603050405020304" pitchFamily="18" charset="0"/>
              </a:rPr>
              <a:t>Prikaz napak v kodi ali določenega teksta</a:t>
            </a:r>
          </a:p>
          <a:p>
            <a:endParaRPr lang="sl-SI" sz="2800" dirty="0">
              <a:latin typeface="Times New Roman" panose="02020603050405020304" pitchFamily="18" charset="0"/>
              <a:cs typeface="Times New Roman" panose="02020603050405020304" pitchFamily="18" charset="0"/>
            </a:endParaRPr>
          </a:p>
          <a:p>
            <a:endParaRPr lang="sl-SI" sz="2400" dirty="0">
              <a:latin typeface="Times New Roman" panose="02020603050405020304" pitchFamily="18" charset="0"/>
              <a:cs typeface="Times New Roman" panose="02020603050405020304" pitchFamily="18" charset="0"/>
            </a:endParaRPr>
          </a:p>
          <a:p>
            <a:pPr marL="0" indent="0">
              <a:buNone/>
            </a:pPr>
            <a:endParaRPr lang="sl-SI" sz="2800" dirty="0">
              <a:latin typeface="Times New Roman" panose="02020603050405020304" pitchFamily="18" charset="0"/>
              <a:cs typeface="Times New Roman" panose="02020603050405020304" pitchFamily="18" charset="0"/>
            </a:endParaRPr>
          </a:p>
          <a:p>
            <a:pPr marL="0" indent="0">
              <a:buNone/>
            </a:pPr>
            <a:endParaRPr lang="sl-SI" sz="2800" dirty="0">
              <a:latin typeface="Times New Roman" panose="02020603050405020304" pitchFamily="18" charset="0"/>
              <a:cs typeface="Times New Roman" panose="02020603050405020304" pitchFamily="18" charset="0"/>
            </a:endParaRPr>
          </a:p>
          <a:p>
            <a:endParaRPr lang="sl-SI"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8C44C1C-E5A0-437B-A4E3-FCA53AF82F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3710" y="3204841"/>
            <a:ext cx="7484579" cy="2821290"/>
          </a:xfrm>
          <a:prstGeom prst="rect">
            <a:avLst/>
          </a:prstGeom>
          <a:noFill/>
          <a:ln>
            <a:noFill/>
          </a:ln>
        </p:spPr>
      </p:pic>
    </p:spTree>
    <p:extLst>
      <p:ext uri="{BB962C8B-B14F-4D97-AF65-F5344CB8AC3E}">
        <p14:creationId xmlns:p14="http://schemas.microsoft.com/office/powerpoint/2010/main" val="27349955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1" y="290004"/>
            <a:ext cx="10131425" cy="1456267"/>
          </a:xfrm>
        </p:spPr>
        <p:txBody>
          <a:bodyPr>
            <a:normAutofit/>
          </a:bodyPr>
          <a:lstStyle/>
          <a:p>
            <a:r>
              <a:rPr lang="sl-SI" sz="4000" dirty="0">
                <a:latin typeface="Times New Roman" panose="02020603050405020304" pitchFamily="18" charset="0"/>
                <a:cs typeface="Times New Roman" panose="02020603050405020304" pitchFamily="18" charset="0"/>
              </a:rPr>
              <a:t>Izdelava igre</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1746271"/>
            <a:ext cx="10131425" cy="4214345"/>
          </a:xfrm>
        </p:spPr>
        <p:txBody>
          <a:bodyPr anchor="t">
            <a:normAutofit/>
          </a:bodyPr>
          <a:lstStyle/>
          <a:p>
            <a:r>
              <a:rPr lang="sl-SI" sz="2400" dirty="0">
                <a:latin typeface="Times New Roman" panose="02020603050405020304" pitchFamily="18" charset="0"/>
                <a:cs typeface="Times New Roman" panose="02020603050405020304" pitchFamily="18" charset="0"/>
              </a:rPr>
              <a:t>Igra je zasnovan na način preživetja</a:t>
            </a:r>
          </a:p>
          <a:p>
            <a:r>
              <a:rPr lang="sl-SI" sz="2400" dirty="0">
                <a:latin typeface="Times New Roman" panose="02020603050405020304" pitchFamily="18" charset="0"/>
                <a:cs typeface="Times New Roman" panose="02020603050405020304" pitchFamily="18" charset="0"/>
              </a:rPr>
              <a:t>Vsebuje začetni meni (pomoč, nastavitve, izhod in igraj)</a:t>
            </a:r>
          </a:p>
          <a:p>
            <a:r>
              <a:rPr lang="sl-SI" sz="2400" dirty="0">
                <a:latin typeface="Times New Roman" panose="02020603050405020304" pitchFamily="18" charset="0"/>
                <a:cs typeface="Times New Roman" panose="02020603050405020304" pitchFamily="18" charset="0"/>
              </a:rPr>
              <a:t>Med igro se seštevajo točke</a:t>
            </a:r>
          </a:p>
          <a:p>
            <a:r>
              <a:rPr lang="sl-SI" sz="2400" dirty="0">
                <a:latin typeface="Times New Roman" panose="02020603050405020304" pitchFamily="18" charset="0"/>
                <a:cs typeface="Times New Roman" panose="02020603050405020304" pitchFamily="18" charset="0"/>
              </a:rPr>
              <a:t>Na koncu se točke primerjajo z najboljšim rezultatom</a:t>
            </a:r>
          </a:p>
        </p:txBody>
      </p:sp>
    </p:spTree>
    <p:extLst>
      <p:ext uri="{BB962C8B-B14F-4D97-AF65-F5344CB8AC3E}">
        <p14:creationId xmlns:p14="http://schemas.microsoft.com/office/powerpoint/2010/main" val="23958761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1" y="290004"/>
            <a:ext cx="10131425" cy="1456267"/>
          </a:xfrm>
        </p:spPr>
        <p:txBody>
          <a:bodyPr>
            <a:normAutofit/>
          </a:bodyPr>
          <a:lstStyle/>
          <a:p>
            <a:r>
              <a:rPr lang="sl-SI" sz="4000" dirty="0">
                <a:latin typeface="Times New Roman" panose="02020603050405020304" pitchFamily="18" charset="0"/>
                <a:cs typeface="Times New Roman" panose="02020603050405020304" pitchFamily="18" charset="0"/>
              </a:rPr>
              <a:t>IGRALni prostor</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1746271"/>
            <a:ext cx="10131425" cy="4214345"/>
          </a:xfrm>
        </p:spPr>
        <p:txBody>
          <a:bodyPr anchor="t">
            <a:normAutofit/>
          </a:bodyPr>
          <a:lstStyle/>
          <a:p>
            <a:r>
              <a:rPr lang="sl-SI" sz="2400" dirty="0">
                <a:latin typeface="Times New Roman" panose="02020603050405020304" pitchFamily="18" charset="0"/>
                <a:cs typeface="Times New Roman" panose="02020603050405020304" pitchFamily="18" charset="0"/>
              </a:rPr>
              <a:t>Določitev mej, do koder se igralec lahko premika</a:t>
            </a:r>
          </a:p>
        </p:txBody>
      </p:sp>
      <p:pic>
        <p:nvPicPr>
          <p:cNvPr id="4" name="Picture 3">
            <a:extLst>
              <a:ext uri="{FF2B5EF4-FFF2-40B4-BE49-F238E27FC236}">
                <a16:creationId xmlns:a16="http://schemas.microsoft.com/office/drawing/2014/main" id="{2F5FC12F-E1D5-439E-9DC8-3789FF4BD248}"/>
              </a:ext>
            </a:extLst>
          </p:cNvPr>
          <p:cNvPicPr>
            <a:picLocks noChangeAspect="1"/>
          </p:cNvPicPr>
          <p:nvPr/>
        </p:nvPicPr>
        <p:blipFill>
          <a:blip r:embed="rId3"/>
          <a:stretch>
            <a:fillRect/>
          </a:stretch>
        </p:blipFill>
        <p:spPr>
          <a:xfrm>
            <a:off x="1185862" y="2255898"/>
            <a:ext cx="9820275" cy="4086225"/>
          </a:xfrm>
          <a:prstGeom prst="rect">
            <a:avLst/>
          </a:prstGeom>
        </p:spPr>
      </p:pic>
    </p:spTree>
    <p:extLst>
      <p:ext uri="{BB962C8B-B14F-4D97-AF65-F5344CB8AC3E}">
        <p14:creationId xmlns:p14="http://schemas.microsoft.com/office/powerpoint/2010/main" val="3088299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2" y="470516"/>
            <a:ext cx="10131425" cy="1102474"/>
          </a:xfrm>
        </p:spPr>
        <p:txBody>
          <a:bodyPr>
            <a:normAutofit/>
          </a:bodyPr>
          <a:lstStyle/>
          <a:p>
            <a:r>
              <a:rPr lang="sl-SI" sz="4000" dirty="0">
                <a:latin typeface="Times New Roman" panose="02020603050405020304" pitchFamily="18" charset="0"/>
                <a:cs typeface="Times New Roman" panose="02020603050405020304" pitchFamily="18" charset="0"/>
              </a:rPr>
              <a:t>IGRALEC</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sz="half" idx="1"/>
          </p:nvPr>
        </p:nvSpPr>
        <p:spPr>
          <a:xfrm>
            <a:off x="685801" y="1572990"/>
            <a:ext cx="4995334" cy="4703522"/>
          </a:xfrm>
        </p:spPr>
        <p:txBody>
          <a:bodyPr anchor="t">
            <a:normAutofit/>
          </a:bodyPr>
          <a:lstStyle/>
          <a:p>
            <a:r>
              <a:rPr lang="sl-SI" sz="2400" dirty="0">
                <a:latin typeface="Times New Roman" panose="02020603050405020304" pitchFamily="18" charset="0"/>
                <a:cs typeface="Times New Roman" panose="02020603050405020304" pitchFamily="18" charset="0"/>
              </a:rPr>
              <a:t>Preverjanje vnosa uporabnika</a:t>
            </a:r>
          </a:p>
        </p:txBody>
      </p:sp>
      <p:sp>
        <p:nvSpPr>
          <p:cNvPr id="3" name="Content Placeholder 2">
            <a:extLst>
              <a:ext uri="{FF2B5EF4-FFF2-40B4-BE49-F238E27FC236}">
                <a16:creationId xmlns:a16="http://schemas.microsoft.com/office/drawing/2014/main" id="{5C2FAA7D-9C6B-4570-9735-11255CBB5FB2}"/>
              </a:ext>
            </a:extLst>
          </p:cNvPr>
          <p:cNvSpPr>
            <a:spLocks noGrp="1"/>
          </p:cNvSpPr>
          <p:nvPr>
            <p:ph sz="half" idx="2"/>
          </p:nvPr>
        </p:nvSpPr>
        <p:spPr>
          <a:xfrm>
            <a:off x="5821895" y="1572990"/>
            <a:ext cx="4995332" cy="4592552"/>
          </a:xfrm>
        </p:spPr>
        <p:txBody>
          <a:bodyPr anchor="t">
            <a:normAutofit/>
          </a:bodyPr>
          <a:lstStyle/>
          <a:p>
            <a:r>
              <a:rPr lang="sl-SI" sz="2400" dirty="0">
                <a:latin typeface="Times New Roman" panose="02020603050405020304" pitchFamily="18" charset="0"/>
                <a:cs typeface="Times New Roman" panose="02020603050405020304" pitchFamily="18" charset="0"/>
              </a:rPr>
              <a:t>Na podlagi vnosa uporabnika se izvede določen del kode</a:t>
            </a:r>
          </a:p>
        </p:txBody>
      </p:sp>
      <p:pic>
        <p:nvPicPr>
          <p:cNvPr id="6" name="Picture 5">
            <a:extLst>
              <a:ext uri="{FF2B5EF4-FFF2-40B4-BE49-F238E27FC236}">
                <a16:creationId xmlns:a16="http://schemas.microsoft.com/office/drawing/2014/main" id="{7223FFC2-F0DB-42C9-BFAC-525858CFD2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6670" y="2503503"/>
            <a:ext cx="5633595" cy="3110421"/>
          </a:xfrm>
          <a:prstGeom prst="rect">
            <a:avLst/>
          </a:prstGeom>
          <a:noFill/>
          <a:ln>
            <a:noFill/>
          </a:ln>
        </p:spPr>
      </p:pic>
      <p:pic>
        <p:nvPicPr>
          <p:cNvPr id="7" name="Picture 6">
            <a:extLst>
              <a:ext uri="{FF2B5EF4-FFF2-40B4-BE49-F238E27FC236}">
                <a16:creationId xmlns:a16="http://schemas.microsoft.com/office/drawing/2014/main" id="{AAD940C0-D146-4C95-8520-DC39B04DD8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503503"/>
            <a:ext cx="4316206" cy="3966563"/>
          </a:xfrm>
          <a:prstGeom prst="rect">
            <a:avLst/>
          </a:prstGeom>
          <a:noFill/>
          <a:ln>
            <a:noFill/>
          </a:ln>
        </p:spPr>
      </p:pic>
    </p:spTree>
    <p:extLst>
      <p:ext uri="{BB962C8B-B14F-4D97-AF65-F5344CB8AC3E}">
        <p14:creationId xmlns:p14="http://schemas.microsoft.com/office/powerpoint/2010/main" val="41448430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1" y="290004"/>
            <a:ext cx="10131425" cy="1456267"/>
          </a:xfrm>
        </p:spPr>
        <p:txBody>
          <a:bodyPr>
            <a:normAutofit/>
          </a:bodyPr>
          <a:lstStyle/>
          <a:p>
            <a:r>
              <a:rPr lang="sl-SI" sz="4000" dirty="0">
                <a:latin typeface="Times New Roman" panose="02020603050405020304" pitchFamily="18" charset="0"/>
                <a:cs typeface="Times New Roman" panose="02020603050405020304" pitchFamily="18" charset="0"/>
              </a:rPr>
              <a:t>Igralec</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1746271"/>
            <a:ext cx="10131425" cy="4214345"/>
          </a:xfrm>
        </p:spPr>
        <p:txBody>
          <a:bodyPr anchor="t">
            <a:normAutofit/>
          </a:bodyPr>
          <a:lstStyle/>
          <a:p>
            <a:r>
              <a:rPr lang="sl-SI" sz="2200" dirty="0">
                <a:latin typeface="Times New Roman" panose="02020603050405020304" pitchFamily="18" charset="0"/>
                <a:cs typeface="Times New Roman" panose="02020603050405020304" pitchFamily="18" charset="0"/>
              </a:rPr>
              <a:t>Metoda </a:t>
            </a:r>
            <a:r>
              <a:rPr lang="sl-SI" sz="2200" dirty="0">
                <a:effectLst/>
                <a:latin typeface="Consolas" panose="020B0609020204030204" pitchFamily="49" charset="0"/>
                <a:ea typeface="Calibri" panose="020F0502020204030204" pitchFamily="34" charset="0"/>
                <a:cs typeface="Times New Roman" panose="02020603050405020304" pitchFamily="18" charset="0"/>
              </a:rPr>
              <a:t>Streljanje()</a:t>
            </a:r>
            <a:r>
              <a:rPr lang="sl-SI" sz="2200" dirty="0">
                <a:effectLst/>
                <a:latin typeface="Times New Roman" panose="02020603050405020304" pitchFamily="18" charset="0"/>
                <a:ea typeface="Calibri" panose="020F0502020204030204" pitchFamily="34" charset="0"/>
              </a:rPr>
              <a:t>, </a:t>
            </a:r>
            <a:r>
              <a:rPr lang="sl-SI" sz="2200" dirty="0">
                <a:latin typeface="Times New Roman" panose="02020603050405020304" pitchFamily="18" charset="0"/>
                <a:cs typeface="Times New Roman" panose="02020603050405020304" pitchFamily="18" charset="0"/>
              </a:rPr>
              <a:t> ki se izvede na podlagi vnosa igralca</a:t>
            </a:r>
          </a:p>
          <a:p>
            <a:endParaRPr lang="sl-SI" sz="2400" dirty="0">
              <a:latin typeface="Times New Roman" panose="02020603050405020304" pitchFamily="18" charset="0"/>
              <a:cs typeface="Times New Roman" panose="02020603050405020304" pitchFamily="18" charset="0"/>
            </a:endParaRPr>
          </a:p>
          <a:p>
            <a:endParaRPr lang="sl-SI" sz="2400" dirty="0">
              <a:latin typeface="Times New Roman" panose="02020603050405020304" pitchFamily="18" charset="0"/>
              <a:cs typeface="Times New Roman" panose="02020603050405020304" pitchFamily="18" charset="0"/>
            </a:endParaRPr>
          </a:p>
          <a:p>
            <a:endParaRPr lang="sl-SI" sz="2400" dirty="0">
              <a:latin typeface="Times New Roman" panose="02020603050405020304" pitchFamily="18" charset="0"/>
              <a:cs typeface="Times New Roman" panose="02020603050405020304" pitchFamily="18" charset="0"/>
            </a:endParaRPr>
          </a:p>
          <a:p>
            <a:r>
              <a:rPr lang="sl-SI" sz="2200" dirty="0">
                <a:latin typeface="Times New Roman" panose="02020603050405020304" pitchFamily="18" charset="0"/>
                <a:cs typeface="Times New Roman" panose="02020603050405020304" pitchFamily="18" charset="0"/>
              </a:rPr>
              <a:t>Metoda, ki preveri ali je prišlo													 do trka</a:t>
            </a:r>
          </a:p>
          <a:p>
            <a:r>
              <a:rPr lang="sl-SI" sz="2200" dirty="0">
                <a:latin typeface="Times New Roman" panose="02020603050405020304" pitchFamily="18" charset="0"/>
                <a:cs typeface="Times New Roman" panose="02020603050405020304" pitchFamily="18" charset="0"/>
              </a:rPr>
              <a:t>Igralec postane neaktiven</a:t>
            </a:r>
          </a:p>
          <a:p>
            <a:r>
              <a:rPr lang="sl-SI" sz="2200" dirty="0">
                <a:latin typeface="Times New Roman" panose="02020603050405020304" pitchFamily="18" charset="0"/>
                <a:cs typeface="Times New Roman" panose="02020603050405020304" pitchFamily="18" charset="0"/>
              </a:rPr>
              <a:t>Izvede se metoda </a:t>
            </a:r>
            <a:r>
              <a:rPr lang="sl-SI" sz="2200" dirty="0">
                <a:latin typeface="Consolas" panose="020B0609020204030204" pitchFamily="49" charset="0"/>
                <a:cs typeface="Times New Roman" panose="02020603050405020304" pitchFamily="18" charset="0"/>
              </a:rPr>
              <a:t>IgralecMrtev()</a:t>
            </a:r>
            <a:endParaRPr lang="sl-SI"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52F9A32-3FAB-4295-8AEB-7F9A26AF1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2249952"/>
            <a:ext cx="7375123" cy="1100476"/>
          </a:xfrm>
          <a:prstGeom prst="rect">
            <a:avLst/>
          </a:prstGeom>
        </p:spPr>
      </p:pic>
      <p:pic>
        <p:nvPicPr>
          <p:cNvPr id="5" name="Picture 4">
            <a:extLst>
              <a:ext uri="{FF2B5EF4-FFF2-40B4-BE49-F238E27FC236}">
                <a16:creationId xmlns:a16="http://schemas.microsoft.com/office/drawing/2014/main" id="{08253B43-552D-4D52-AE87-4656CAD25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2213" y="3567415"/>
            <a:ext cx="6408933" cy="2919342"/>
          </a:xfrm>
          <a:prstGeom prst="rect">
            <a:avLst/>
          </a:prstGeom>
        </p:spPr>
      </p:pic>
    </p:spTree>
    <p:extLst>
      <p:ext uri="{BB962C8B-B14F-4D97-AF65-F5344CB8AC3E}">
        <p14:creationId xmlns:p14="http://schemas.microsoft.com/office/powerpoint/2010/main" val="21627057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2" y="470516"/>
            <a:ext cx="10131425" cy="1102474"/>
          </a:xfrm>
        </p:spPr>
        <p:txBody>
          <a:bodyPr>
            <a:normAutofit/>
          </a:bodyPr>
          <a:lstStyle/>
          <a:p>
            <a:r>
              <a:rPr lang="sl-SI" sz="4000" dirty="0">
                <a:latin typeface="Times New Roman" panose="02020603050405020304" pitchFamily="18" charset="0"/>
                <a:cs typeface="Times New Roman" panose="02020603050405020304" pitchFamily="18" charset="0"/>
              </a:rPr>
              <a:t>Metek</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sz="half" idx="1"/>
          </p:nvPr>
        </p:nvSpPr>
        <p:spPr>
          <a:xfrm>
            <a:off x="685801" y="1572990"/>
            <a:ext cx="4995334" cy="4703522"/>
          </a:xfrm>
        </p:spPr>
        <p:txBody>
          <a:bodyPr anchor="t">
            <a:normAutofit/>
          </a:bodyPr>
          <a:lstStyle/>
          <a:p>
            <a:r>
              <a:rPr lang="sl-SI" sz="2400" dirty="0">
                <a:latin typeface="Times New Roman" panose="02020603050405020304" pitchFamily="18" charset="0"/>
                <a:cs typeface="Times New Roman" panose="02020603050405020304" pitchFamily="18" charset="0"/>
              </a:rPr>
              <a:t>Lastnosti objekta metek</a:t>
            </a:r>
          </a:p>
          <a:p>
            <a:endParaRPr lang="sl-SI"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2FAA7D-9C6B-4570-9735-11255CBB5FB2}"/>
              </a:ext>
            </a:extLst>
          </p:cNvPr>
          <p:cNvSpPr>
            <a:spLocks noGrp="1"/>
          </p:cNvSpPr>
          <p:nvPr>
            <p:ph sz="half" idx="2"/>
          </p:nvPr>
        </p:nvSpPr>
        <p:spPr>
          <a:xfrm>
            <a:off x="4912224" y="1572990"/>
            <a:ext cx="5317095" cy="4592552"/>
          </a:xfrm>
        </p:spPr>
        <p:txBody>
          <a:bodyPr anchor="t">
            <a:normAutofit/>
          </a:bodyPr>
          <a:lstStyle/>
          <a:p>
            <a:r>
              <a:rPr lang="sl-SI" sz="2400" dirty="0">
                <a:latin typeface="Times New Roman" panose="02020603050405020304" pitchFamily="18" charset="0"/>
                <a:cs typeface="Times New Roman" panose="02020603050405020304" pitchFamily="18" charset="0"/>
              </a:rPr>
              <a:t>Metodi, ki objektu dodata hitrost in določita koliko časa bo viden na ekranu</a:t>
            </a:r>
          </a:p>
        </p:txBody>
      </p:sp>
      <p:pic>
        <p:nvPicPr>
          <p:cNvPr id="8" name="Picture 7">
            <a:extLst>
              <a:ext uri="{FF2B5EF4-FFF2-40B4-BE49-F238E27FC236}">
                <a16:creationId xmlns:a16="http://schemas.microsoft.com/office/drawing/2014/main" id="{D45B0769-2A36-48B1-A7EF-EB8D01921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847062"/>
            <a:ext cx="3824056" cy="2350455"/>
          </a:xfrm>
          <a:prstGeom prst="rect">
            <a:avLst/>
          </a:prstGeom>
        </p:spPr>
      </p:pic>
      <p:pic>
        <p:nvPicPr>
          <p:cNvPr id="9" name="Picture 8">
            <a:extLst>
              <a:ext uri="{FF2B5EF4-FFF2-40B4-BE49-F238E27FC236}">
                <a16:creationId xmlns:a16="http://schemas.microsoft.com/office/drawing/2014/main" id="{2ABFD151-E320-4F42-B6F2-E3785D5595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224" y="2847062"/>
            <a:ext cx="7136434" cy="2297420"/>
          </a:xfrm>
          <a:prstGeom prst="rect">
            <a:avLst/>
          </a:prstGeom>
        </p:spPr>
      </p:pic>
    </p:spTree>
    <p:extLst>
      <p:ext uri="{BB962C8B-B14F-4D97-AF65-F5344CB8AC3E}">
        <p14:creationId xmlns:p14="http://schemas.microsoft.com/office/powerpoint/2010/main" val="29164385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2" y="470516"/>
            <a:ext cx="10131425" cy="1102474"/>
          </a:xfrm>
        </p:spPr>
        <p:txBody>
          <a:bodyPr>
            <a:normAutofit/>
          </a:bodyPr>
          <a:lstStyle/>
          <a:p>
            <a:r>
              <a:rPr lang="sl-SI" sz="4000" dirty="0">
                <a:latin typeface="Times New Roman" panose="02020603050405020304" pitchFamily="18" charset="0"/>
                <a:cs typeface="Times New Roman" panose="02020603050405020304" pitchFamily="18" charset="0"/>
              </a:rPr>
              <a:t>Asteroid</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sz="half" idx="1"/>
          </p:nvPr>
        </p:nvSpPr>
        <p:spPr>
          <a:xfrm>
            <a:off x="685801" y="1572990"/>
            <a:ext cx="4995334" cy="4703522"/>
          </a:xfrm>
        </p:spPr>
        <p:txBody>
          <a:bodyPr anchor="t">
            <a:normAutofit/>
          </a:bodyPr>
          <a:lstStyle/>
          <a:p>
            <a:r>
              <a:rPr lang="sl-SI" sz="2400" dirty="0">
                <a:latin typeface="Times New Roman" panose="02020603050405020304" pitchFamily="18" charset="0"/>
                <a:cs typeface="Times New Roman" panose="02020603050405020304" pitchFamily="18" charset="0"/>
              </a:rPr>
              <a:t>Metoda za preverjanje trkov</a:t>
            </a:r>
          </a:p>
          <a:p>
            <a:r>
              <a:rPr lang="sl-SI" sz="2400" dirty="0">
                <a:latin typeface="Times New Roman" panose="02020603050405020304" pitchFamily="18" charset="0"/>
                <a:cs typeface="Times New Roman" panose="02020603050405020304" pitchFamily="18" charset="0"/>
              </a:rPr>
              <a:t>Asteroid uniči </a:t>
            </a:r>
          </a:p>
          <a:p>
            <a:r>
              <a:rPr lang="sl-SI" sz="2400" dirty="0">
                <a:latin typeface="Times New Roman" panose="02020603050405020304" pitchFamily="18" charset="0"/>
                <a:cs typeface="Times New Roman" panose="02020603050405020304" pitchFamily="18" charset="0"/>
              </a:rPr>
              <a:t>Prikaže 2 nova, če sta večja od 0.3</a:t>
            </a:r>
          </a:p>
        </p:txBody>
      </p:sp>
      <p:sp>
        <p:nvSpPr>
          <p:cNvPr id="3" name="Content Placeholder 2">
            <a:extLst>
              <a:ext uri="{FF2B5EF4-FFF2-40B4-BE49-F238E27FC236}">
                <a16:creationId xmlns:a16="http://schemas.microsoft.com/office/drawing/2014/main" id="{5C2FAA7D-9C6B-4570-9735-11255CBB5FB2}"/>
              </a:ext>
            </a:extLst>
          </p:cNvPr>
          <p:cNvSpPr>
            <a:spLocks noGrp="1"/>
          </p:cNvSpPr>
          <p:nvPr>
            <p:ph sz="half" idx="2"/>
          </p:nvPr>
        </p:nvSpPr>
        <p:spPr>
          <a:xfrm>
            <a:off x="5863318" y="1572990"/>
            <a:ext cx="4995332" cy="4592552"/>
          </a:xfrm>
        </p:spPr>
        <p:txBody>
          <a:bodyPr anchor="t">
            <a:normAutofit/>
          </a:bodyPr>
          <a:lstStyle/>
          <a:p>
            <a:r>
              <a:rPr lang="sl-SI" sz="2400" dirty="0">
                <a:latin typeface="Times New Roman" panose="02020603050405020304" pitchFamily="18" charset="0"/>
                <a:cs typeface="Times New Roman" panose="02020603050405020304" pitchFamily="18" charset="0"/>
              </a:rPr>
              <a:t>Metoda, ki v prostor prikaže nov asteroid</a:t>
            </a:r>
          </a:p>
          <a:p>
            <a:r>
              <a:rPr lang="sl-SI" sz="2400" dirty="0">
                <a:latin typeface="Times New Roman" panose="02020603050405020304" pitchFamily="18" charset="0"/>
                <a:cs typeface="Times New Roman" panose="02020603050405020304" pitchFamily="18" charset="0"/>
              </a:rPr>
              <a:t>Določi mu novo pot letenja</a:t>
            </a:r>
          </a:p>
        </p:txBody>
      </p:sp>
      <p:pic>
        <p:nvPicPr>
          <p:cNvPr id="4" name="Picture 3">
            <a:extLst>
              <a:ext uri="{FF2B5EF4-FFF2-40B4-BE49-F238E27FC236}">
                <a16:creationId xmlns:a16="http://schemas.microsoft.com/office/drawing/2014/main" id="{3476ADAF-8C73-4C4C-8DDB-EFD9C94393A5}"/>
              </a:ext>
            </a:extLst>
          </p:cNvPr>
          <p:cNvPicPr>
            <a:picLocks noChangeAspect="1"/>
          </p:cNvPicPr>
          <p:nvPr/>
        </p:nvPicPr>
        <p:blipFill>
          <a:blip r:embed="rId2"/>
          <a:stretch>
            <a:fillRect/>
          </a:stretch>
        </p:blipFill>
        <p:spPr>
          <a:xfrm>
            <a:off x="727224" y="3093691"/>
            <a:ext cx="4648703" cy="2258285"/>
          </a:xfrm>
          <a:prstGeom prst="rect">
            <a:avLst/>
          </a:prstGeom>
        </p:spPr>
      </p:pic>
      <p:pic>
        <p:nvPicPr>
          <p:cNvPr id="9" name="Picture 8">
            <a:extLst>
              <a:ext uri="{FF2B5EF4-FFF2-40B4-BE49-F238E27FC236}">
                <a16:creationId xmlns:a16="http://schemas.microsoft.com/office/drawing/2014/main" id="{E44DE768-90A0-4AF1-BE05-A7240C03EC18}"/>
              </a:ext>
            </a:extLst>
          </p:cNvPr>
          <p:cNvPicPr>
            <a:picLocks noChangeAspect="1"/>
          </p:cNvPicPr>
          <p:nvPr/>
        </p:nvPicPr>
        <p:blipFill>
          <a:blip r:embed="rId3"/>
          <a:stretch>
            <a:fillRect/>
          </a:stretch>
        </p:blipFill>
        <p:spPr>
          <a:xfrm>
            <a:off x="5516687" y="3171856"/>
            <a:ext cx="5989512" cy="2113154"/>
          </a:xfrm>
          <a:prstGeom prst="rect">
            <a:avLst/>
          </a:prstGeom>
        </p:spPr>
      </p:pic>
    </p:spTree>
    <p:extLst>
      <p:ext uri="{BB962C8B-B14F-4D97-AF65-F5344CB8AC3E}">
        <p14:creationId xmlns:p14="http://schemas.microsoft.com/office/powerpoint/2010/main" val="8158994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1" y="290004"/>
            <a:ext cx="10131425" cy="1456267"/>
          </a:xfrm>
        </p:spPr>
        <p:txBody>
          <a:bodyPr>
            <a:normAutofit/>
          </a:bodyPr>
          <a:lstStyle/>
          <a:p>
            <a:r>
              <a:rPr lang="sl-SI" sz="4000" dirty="0">
                <a:latin typeface="Times New Roman" panose="02020603050405020304" pitchFamily="18" charset="0"/>
                <a:cs typeface="Times New Roman" panose="02020603050405020304" pitchFamily="18" charset="0"/>
              </a:rPr>
              <a:t>Proces izdelave iger</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1746271"/>
            <a:ext cx="10131425" cy="4214345"/>
          </a:xfrm>
        </p:spPr>
        <p:txBody>
          <a:bodyPr anchor="t">
            <a:normAutofit/>
          </a:bodyPr>
          <a:lstStyle/>
          <a:p>
            <a:r>
              <a:rPr lang="sl-SI" sz="2400" dirty="0">
                <a:latin typeface="Times New Roman" panose="02020603050405020304" pitchFamily="18" charset="0"/>
                <a:cs typeface="Times New Roman" panose="02020603050405020304" pitchFamily="18" charset="0"/>
              </a:rPr>
              <a:t>Načrtovanje</a:t>
            </a:r>
          </a:p>
          <a:p>
            <a:r>
              <a:rPr lang="sl-SI" sz="2400" dirty="0">
                <a:latin typeface="Times New Roman" panose="02020603050405020304" pitchFamily="18" charset="0"/>
                <a:cs typeface="Times New Roman" panose="02020603050405020304" pitchFamily="18" charset="0"/>
              </a:rPr>
              <a:t>Predprodukcija</a:t>
            </a:r>
          </a:p>
          <a:p>
            <a:r>
              <a:rPr lang="sl-SI" sz="2400" dirty="0">
                <a:latin typeface="Times New Roman" panose="02020603050405020304" pitchFamily="18" charset="0"/>
                <a:cs typeface="Times New Roman" panose="02020603050405020304" pitchFamily="18" charset="0"/>
              </a:rPr>
              <a:t>Produkcija</a:t>
            </a:r>
          </a:p>
          <a:p>
            <a:r>
              <a:rPr lang="sl-SI" sz="2400" dirty="0">
                <a:latin typeface="Times New Roman" panose="02020603050405020304" pitchFamily="18" charset="0"/>
                <a:cs typeface="Times New Roman" panose="02020603050405020304" pitchFamily="18" charset="0"/>
              </a:rPr>
              <a:t>Testiranje</a:t>
            </a:r>
          </a:p>
          <a:p>
            <a:r>
              <a:rPr lang="sl-SI" sz="2400" dirty="0">
                <a:latin typeface="Times New Roman" panose="02020603050405020304" pitchFamily="18" charset="0"/>
                <a:cs typeface="Times New Roman" panose="02020603050405020304" pitchFamily="18" charset="0"/>
              </a:rPr>
              <a:t>Predlansiranje</a:t>
            </a:r>
          </a:p>
          <a:p>
            <a:r>
              <a:rPr lang="sl-SI" sz="2400" dirty="0">
                <a:latin typeface="Times New Roman" panose="02020603050405020304" pitchFamily="18" charset="0"/>
                <a:cs typeface="Times New Roman" panose="02020603050405020304" pitchFamily="18" charset="0"/>
              </a:rPr>
              <a:t>Lansiranje</a:t>
            </a:r>
          </a:p>
          <a:p>
            <a:r>
              <a:rPr lang="sl-SI" sz="2400" dirty="0">
                <a:latin typeface="Times New Roman" panose="02020603050405020304" pitchFamily="18" charset="0"/>
                <a:cs typeface="Times New Roman" panose="02020603050405020304" pitchFamily="18" charset="0"/>
              </a:rPr>
              <a:t>Postprodukcija</a:t>
            </a:r>
          </a:p>
        </p:txBody>
      </p:sp>
      <p:graphicFrame>
        <p:nvGraphicFramePr>
          <p:cNvPr id="36" name="Diagram 35">
            <a:extLst>
              <a:ext uri="{FF2B5EF4-FFF2-40B4-BE49-F238E27FC236}">
                <a16:creationId xmlns:a16="http://schemas.microsoft.com/office/drawing/2014/main" id="{8CB96F0E-75F6-4A06-8CC1-6D9CBF8A195D}"/>
              </a:ext>
            </a:extLst>
          </p:cNvPr>
          <p:cNvGraphicFramePr/>
          <p:nvPr>
            <p:extLst>
              <p:ext uri="{D42A27DB-BD31-4B8C-83A1-F6EECF244321}">
                <p14:modId xmlns:p14="http://schemas.microsoft.com/office/powerpoint/2010/main" val="4094367439"/>
              </p:ext>
            </p:extLst>
          </p:nvPr>
        </p:nvGraphicFramePr>
        <p:xfrm>
          <a:off x="4762656" y="1746271"/>
          <a:ext cx="6054570" cy="4134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69721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1" y="290004"/>
            <a:ext cx="10131425" cy="1456267"/>
          </a:xfrm>
        </p:spPr>
        <p:txBody>
          <a:bodyPr>
            <a:normAutofit/>
          </a:bodyPr>
          <a:lstStyle/>
          <a:p>
            <a:r>
              <a:rPr lang="sl-SI" sz="4000" dirty="0">
                <a:latin typeface="Times New Roman" panose="02020603050405020304" pitchFamily="18" charset="0"/>
                <a:cs typeface="Times New Roman" panose="02020603050405020304" pitchFamily="18" charset="0"/>
              </a:rPr>
              <a:t>Generator asteroidov</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1746271"/>
            <a:ext cx="10131425" cy="4214345"/>
          </a:xfrm>
        </p:spPr>
        <p:txBody>
          <a:bodyPr anchor="t">
            <a:normAutofit/>
          </a:bodyPr>
          <a:lstStyle/>
          <a:p>
            <a:r>
              <a:rPr lang="sl-SI" sz="2400" dirty="0">
                <a:latin typeface="Times New Roman" panose="02020603050405020304" pitchFamily="18" charset="0"/>
                <a:cs typeface="Times New Roman" panose="02020603050405020304" pitchFamily="18" charset="0"/>
              </a:rPr>
              <a:t>Metoda, ki v igralni prostor naključno generira asteroide</a:t>
            </a:r>
          </a:p>
        </p:txBody>
      </p:sp>
      <p:pic>
        <p:nvPicPr>
          <p:cNvPr id="6" name="Picture 5">
            <a:extLst>
              <a:ext uri="{FF2B5EF4-FFF2-40B4-BE49-F238E27FC236}">
                <a16:creationId xmlns:a16="http://schemas.microsoft.com/office/drawing/2014/main" id="{C6AB6476-8E8B-4FD7-86F3-37C7B61A6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34" y="2467992"/>
            <a:ext cx="10578332" cy="3757535"/>
          </a:xfrm>
          <a:prstGeom prst="rect">
            <a:avLst/>
          </a:prstGeom>
        </p:spPr>
      </p:pic>
    </p:spTree>
    <p:extLst>
      <p:ext uri="{BB962C8B-B14F-4D97-AF65-F5344CB8AC3E}">
        <p14:creationId xmlns:p14="http://schemas.microsoft.com/office/powerpoint/2010/main" val="41475372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1" y="290004"/>
            <a:ext cx="10131425" cy="1456267"/>
          </a:xfrm>
        </p:spPr>
        <p:txBody>
          <a:bodyPr>
            <a:normAutofit/>
          </a:bodyPr>
          <a:lstStyle/>
          <a:p>
            <a:r>
              <a:rPr lang="sl-SI" sz="4000" dirty="0">
                <a:latin typeface="Times New Roman" panose="02020603050405020304" pitchFamily="18" charset="0"/>
                <a:cs typeface="Times New Roman" panose="02020603050405020304" pitchFamily="18" charset="0"/>
              </a:rPr>
              <a:t>Game manager</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1550962"/>
            <a:ext cx="10491185" cy="4214345"/>
          </a:xfrm>
        </p:spPr>
        <p:txBody>
          <a:bodyPr anchor="t">
            <a:normAutofit/>
          </a:bodyPr>
          <a:lstStyle/>
          <a:p>
            <a:r>
              <a:rPr lang="sl-SI" sz="2400" dirty="0">
                <a:latin typeface="Times New Roman" panose="02020603050405020304" pitchFamily="18" charset="0"/>
                <a:cs typeface="Times New Roman" panose="02020603050405020304" pitchFamily="18" charset="0"/>
              </a:rPr>
              <a:t>Najpomembnejši objekt, saj vsebuje ključne elemente in metode za dalovanje igre</a:t>
            </a:r>
          </a:p>
          <a:p>
            <a:r>
              <a:rPr lang="sl-SI" sz="2400" dirty="0">
                <a:latin typeface="Times New Roman" panose="02020603050405020304" pitchFamily="18" charset="0"/>
                <a:cs typeface="Times New Roman" panose="02020603050405020304" pitchFamily="18" charset="0"/>
              </a:rPr>
              <a:t>Metoda </a:t>
            </a:r>
            <a:r>
              <a:rPr lang="sl-SI" sz="2400" dirty="0">
                <a:latin typeface="Consolas" panose="020B0609020204030204" pitchFamily="49" charset="0"/>
                <a:cs typeface="Times New Roman" panose="02020603050405020304" pitchFamily="18" charset="0"/>
              </a:rPr>
              <a:t>Start()</a:t>
            </a:r>
            <a:r>
              <a:rPr lang="sl-SI" sz="2400" dirty="0">
                <a:latin typeface="Times New Roman" panose="02020603050405020304" pitchFamily="18" charset="0"/>
                <a:cs typeface="Times New Roman" panose="02020603050405020304" pitchFamily="18" charset="0"/>
              </a:rPr>
              <a:t>: resetira točke in življenja in jih prikaže na ekran </a:t>
            </a:r>
            <a:r>
              <a:rPr lang="sl-SI" sz="2400" dirty="0">
                <a:latin typeface="Consolas" panose="020B0609020204030204" pitchFamily="49" charset="0"/>
                <a:cs typeface="Times New Roman" panose="02020603050405020304" pitchFamily="18" charset="0"/>
              </a:rPr>
              <a:t> </a:t>
            </a:r>
          </a:p>
          <a:p>
            <a:endParaRPr lang="sl-SI" sz="2400" dirty="0">
              <a:latin typeface="Times New Roman" panose="02020603050405020304" pitchFamily="18" charset="0"/>
              <a:cs typeface="Times New Roman" panose="02020603050405020304" pitchFamily="18" charset="0"/>
            </a:endParaRPr>
          </a:p>
        </p:txBody>
      </p:sp>
      <p:pic>
        <p:nvPicPr>
          <p:cNvPr id="6" name="Content Placeholder 6">
            <a:extLst>
              <a:ext uri="{FF2B5EF4-FFF2-40B4-BE49-F238E27FC236}">
                <a16:creationId xmlns:a16="http://schemas.microsoft.com/office/drawing/2014/main" id="{89ADEC3E-3FAE-4D3C-B5FA-57C5F41315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1" y="2617965"/>
            <a:ext cx="8227380" cy="3776502"/>
          </a:xfrm>
          <a:prstGeom prst="rect">
            <a:avLst/>
          </a:prstGeom>
        </p:spPr>
      </p:pic>
    </p:spTree>
    <p:extLst>
      <p:ext uri="{BB962C8B-B14F-4D97-AF65-F5344CB8AC3E}">
        <p14:creationId xmlns:p14="http://schemas.microsoft.com/office/powerpoint/2010/main" val="1030344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1" y="290004"/>
            <a:ext cx="10131425" cy="1456267"/>
          </a:xfrm>
        </p:spPr>
        <p:txBody>
          <a:bodyPr>
            <a:normAutofit/>
          </a:bodyPr>
          <a:lstStyle/>
          <a:p>
            <a:r>
              <a:rPr lang="sl-SI" sz="4000" dirty="0">
                <a:latin typeface="Times New Roman" panose="02020603050405020304" pitchFamily="18" charset="0"/>
                <a:cs typeface="Times New Roman" panose="02020603050405020304" pitchFamily="18" charset="0"/>
              </a:rPr>
              <a:t>Game manager</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1746271"/>
            <a:ext cx="10131425" cy="4214345"/>
          </a:xfrm>
        </p:spPr>
        <p:txBody>
          <a:bodyPr anchor="t">
            <a:normAutofit/>
          </a:bodyPr>
          <a:lstStyle/>
          <a:p>
            <a:r>
              <a:rPr lang="sl-SI" sz="2400" dirty="0">
                <a:latin typeface="Times New Roman" panose="02020603050405020304" pitchFamily="18" charset="0"/>
                <a:cs typeface="Times New Roman" panose="02020603050405020304" pitchFamily="18" charset="0"/>
              </a:rPr>
              <a:t>Metoda </a:t>
            </a:r>
            <a:r>
              <a:rPr lang="sl-SI" sz="2400" dirty="0">
                <a:latin typeface="Consolas" panose="020B0609020204030204" pitchFamily="49" charset="0"/>
                <a:cs typeface="Times New Roman" panose="02020603050405020304" pitchFamily="18" charset="0"/>
              </a:rPr>
              <a:t>IgralecMrtev()</a:t>
            </a:r>
            <a:r>
              <a:rPr lang="sl-SI" sz="2400" dirty="0">
                <a:latin typeface="Times New Roman" panose="02020603050405020304" pitchFamily="18" charset="0"/>
                <a:cs typeface="Times New Roman" panose="02020603050405020304" pitchFamily="18" charset="0"/>
              </a:rPr>
              <a:t> skrbi za življenja igralca</a:t>
            </a:r>
          </a:p>
          <a:p>
            <a:r>
              <a:rPr lang="sl-SI" sz="2400" dirty="0">
                <a:latin typeface="Times New Roman" panose="02020603050405020304" pitchFamily="18" charset="0"/>
                <a:cs typeface="Times New Roman" panose="02020603050405020304" pitchFamily="18" charset="0"/>
              </a:rPr>
              <a:t>Če se metoda izvede igralec izgubi 1 življenje, če to ni mogoče je igre konec</a:t>
            </a:r>
          </a:p>
        </p:txBody>
      </p:sp>
      <p:pic>
        <p:nvPicPr>
          <p:cNvPr id="5" name="Picture 4">
            <a:extLst>
              <a:ext uri="{FF2B5EF4-FFF2-40B4-BE49-F238E27FC236}">
                <a16:creationId xmlns:a16="http://schemas.microsoft.com/office/drawing/2014/main" id="{AB36614C-DB75-4D92-963F-A4A79CF97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6215" y="2831768"/>
            <a:ext cx="7610595" cy="3608982"/>
          </a:xfrm>
          <a:prstGeom prst="rect">
            <a:avLst/>
          </a:prstGeom>
        </p:spPr>
      </p:pic>
    </p:spTree>
    <p:extLst>
      <p:ext uri="{BB962C8B-B14F-4D97-AF65-F5344CB8AC3E}">
        <p14:creationId xmlns:p14="http://schemas.microsoft.com/office/powerpoint/2010/main" val="26898251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2" y="470516"/>
            <a:ext cx="10131425" cy="1102474"/>
          </a:xfrm>
        </p:spPr>
        <p:txBody>
          <a:bodyPr>
            <a:normAutofit/>
          </a:bodyPr>
          <a:lstStyle/>
          <a:p>
            <a:r>
              <a:rPr lang="sl-SI" sz="4000" dirty="0">
                <a:latin typeface="Times New Roman" panose="02020603050405020304" pitchFamily="18" charset="0"/>
                <a:cs typeface="Times New Roman" panose="02020603050405020304" pitchFamily="18" charset="0"/>
              </a:rPr>
              <a:t>Game manager</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sz="half" idx="1"/>
          </p:nvPr>
        </p:nvSpPr>
        <p:spPr>
          <a:xfrm>
            <a:off x="685801" y="1572990"/>
            <a:ext cx="4995334" cy="4703522"/>
          </a:xfrm>
        </p:spPr>
        <p:txBody>
          <a:bodyPr anchor="t">
            <a:normAutofit/>
          </a:bodyPr>
          <a:lstStyle/>
          <a:p>
            <a:r>
              <a:rPr lang="sl-SI" sz="2400" dirty="0">
                <a:latin typeface="Times New Roman" panose="02020603050405020304" pitchFamily="18" charset="0"/>
                <a:cs typeface="Times New Roman" panose="02020603050405020304" pitchFamily="18" charset="0"/>
              </a:rPr>
              <a:t>Metoda </a:t>
            </a:r>
            <a:r>
              <a:rPr lang="sl-SI" sz="2400" dirty="0">
                <a:latin typeface="Consolas" panose="020B0609020204030204" pitchFamily="49" charset="0"/>
                <a:cs typeface="Times New Roman" panose="02020603050405020304" pitchFamily="18" charset="0"/>
              </a:rPr>
              <a:t>AsteroidUnicen()</a:t>
            </a:r>
            <a:r>
              <a:rPr lang="sl-SI" sz="2400" dirty="0">
                <a:latin typeface="Times New Roman" panose="02020603050405020304" pitchFamily="18" charset="0"/>
                <a:cs typeface="Times New Roman" panose="02020603050405020304" pitchFamily="18" charset="0"/>
              </a:rPr>
              <a:t> skrbi za točkovanje</a:t>
            </a:r>
            <a:endParaRPr lang="sl-SI" sz="2400" dirty="0">
              <a:latin typeface="Consolas" panose="020B0609020204030204" pitchFamily="49"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2FAA7D-9C6B-4570-9735-11255CBB5FB2}"/>
              </a:ext>
            </a:extLst>
          </p:cNvPr>
          <p:cNvSpPr>
            <a:spLocks noGrp="1"/>
          </p:cNvSpPr>
          <p:nvPr>
            <p:ph sz="half" idx="2"/>
          </p:nvPr>
        </p:nvSpPr>
        <p:spPr>
          <a:xfrm>
            <a:off x="5863318" y="1572990"/>
            <a:ext cx="4995332" cy="4592552"/>
          </a:xfrm>
        </p:spPr>
        <p:txBody>
          <a:bodyPr anchor="t">
            <a:normAutofit/>
          </a:bodyPr>
          <a:lstStyle/>
          <a:p>
            <a:r>
              <a:rPr lang="sl-SI" sz="2400" dirty="0">
                <a:latin typeface="Times New Roman" panose="02020603050405020304" pitchFamily="18" charset="0"/>
                <a:cs typeface="Times New Roman" panose="02020603050405020304" pitchFamily="18" charset="0"/>
              </a:rPr>
              <a:t>Metoda </a:t>
            </a:r>
            <a:r>
              <a:rPr lang="sl-SI" sz="2400" dirty="0">
                <a:latin typeface="Consolas" panose="020B0609020204030204" pitchFamily="49" charset="0"/>
                <a:cs typeface="Times New Roman" panose="02020603050405020304" pitchFamily="18" charset="0"/>
              </a:rPr>
              <a:t>KonecIgre()</a:t>
            </a:r>
            <a:r>
              <a:rPr lang="sl-SI" sz="2400" dirty="0">
                <a:latin typeface="Times New Roman" panose="02020603050405020304" pitchFamily="18" charset="0"/>
                <a:cs typeface="Times New Roman" panose="02020603050405020304" pitchFamily="18" charset="0"/>
              </a:rPr>
              <a:t> prekine vse interakcije z igro in prikaže ekran na katerm so dosežene točke in najvišji rezultat</a:t>
            </a:r>
            <a:endParaRPr lang="sl-SI" sz="2400" dirty="0">
              <a:latin typeface="Consolas" panose="020B0609020204030204" pitchFamily="49" charset="0"/>
              <a:cs typeface="Times New Roman" panose="02020603050405020304" pitchFamily="18" charset="0"/>
            </a:endParaRPr>
          </a:p>
        </p:txBody>
      </p:sp>
      <p:pic>
        <p:nvPicPr>
          <p:cNvPr id="5" name="Picture 4">
            <a:extLst>
              <a:ext uri="{FF2B5EF4-FFF2-40B4-BE49-F238E27FC236}">
                <a16:creationId xmlns:a16="http://schemas.microsoft.com/office/drawing/2014/main" id="{1EF81E49-6792-4CE1-9554-73D3C85370AB}"/>
              </a:ext>
            </a:extLst>
          </p:cNvPr>
          <p:cNvPicPr>
            <a:picLocks noChangeAspect="1"/>
          </p:cNvPicPr>
          <p:nvPr/>
        </p:nvPicPr>
        <p:blipFill>
          <a:blip r:embed="rId2"/>
          <a:stretch>
            <a:fillRect/>
          </a:stretch>
        </p:blipFill>
        <p:spPr>
          <a:xfrm>
            <a:off x="685800" y="3242880"/>
            <a:ext cx="4104443" cy="2898763"/>
          </a:xfrm>
          <a:prstGeom prst="rect">
            <a:avLst/>
          </a:prstGeom>
        </p:spPr>
      </p:pic>
      <p:pic>
        <p:nvPicPr>
          <p:cNvPr id="10" name="Picture 9">
            <a:extLst>
              <a:ext uri="{FF2B5EF4-FFF2-40B4-BE49-F238E27FC236}">
                <a16:creationId xmlns:a16="http://schemas.microsoft.com/office/drawing/2014/main" id="{2F080B60-1DDC-4EEA-A131-DA9D5E296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0886" y="3290676"/>
            <a:ext cx="6823389" cy="2850967"/>
          </a:xfrm>
          <a:prstGeom prst="rect">
            <a:avLst/>
          </a:prstGeom>
        </p:spPr>
      </p:pic>
    </p:spTree>
    <p:extLst>
      <p:ext uri="{BB962C8B-B14F-4D97-AF65-F5344CB8AC3E}">
        <p14:creationId xmlns:p14="http://schemas.microsoft.com/office/powerpoint/2010/main" val="26094501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2" y="470516"/>
            <a:ext cx="10131425" cy="1102474"/>
          </a:xfrm>
        </p:spPr>
        <p:txBody>
          <a:bodyPr>
            <a:normAutofit/>
          </a:bodyPr>
          <a:lstStyle/>
          <a:p>
            <a:r>
              <a:rPr lang="sl-SI" sz="4000" dirty="0">
                <a:latin typeface="Times New Roman" panose="02020603050405020304" pitchFamily="18" charset="0"/>
                <a:cs typeface="Times New Roman" panose="02020603050405020304" pitchFamily="18" charset="0"/>
              </a:rPr>
              <a:t>Začetni meni</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sz="half" idx="1"/>
          </p:nvPr>
        </p:nvSpPr>
        <p:spPr>
          <a:xfrm>
            <a:off x="685801" y="1572990"/>
            <a:ext cx="4995334" cy="4703522"/>
          </a:xfrm>
        </p:spPr>
        <p:txBody>
          <a:bodyPr anchor="t">
            <a:normAutofit/>
          </a:bodyPr>
          <a:lstStyle/>
          <a:p>
            <a:pPr algn="just"/>
            <a:r>
              <a:rPr lang="sl-SI" sz="2400" dirty="0">
                <a:latin typeface="Times New Roman" panose="02020603050405020304" pitchFamily="18" charset="0"/>
                <a:cs typeface="Times New Roman" panose="02020603050405020304" pitchFamily="18" charset="0"/>
              </a:rPr>
              <a:t>Metodi </a:t>
            </a:r>
            <a:r>
              <a:rPr lang="sl-SI" sz="2400" dirty="0">
                <a:latin typeface="Consolas" panose="020B0609020204030204" pitchFamily="49" charset="0"/>
                <a:cs typeface="Times New Roman" panose="02020603050405020304" pitchFamily="18" charset="0"/>
              </a:rPr>
              <a:t>igraj() </a:t>
            </a:r>
            <a:r>
              <a:rPr lang="sl-SI" sz="2400" dirty="0">
                <a:latin typeface="Times New Roman" panose="02020603050405020304" pitchFamily="18" charset="0"/>
                <a:cs typeface="Times New Roman" panose="02020603050405020304" pitchFamily="18" charset="0"/>
              </a:rPr>
              <a:t>in </a:t>
            </a:r>
            <a:r>
              <a:rPr lang="sl-SI" sz="2400" dirty="0">
                <a:latin typeface="Consolas" panose="020B0609020204030204" pitchFamily="49" charset="0"/>
                <a:cs typeface="Times New Roman" panose="02020603050405020304" pitchFamily="18" charset="0"/>
              </a:rPr>
              <a:t>izhod()</a:t>
            </a:r>
            <a:r>
              <a:rPr lang="sl-SI" sz="2400" dirty="0">
                <a:latin typeface="Times New Roman" panose="02020603050405020304" pitchFamily="18" charset="0"/>
                <a:cs typeface="Times New Roman" panose="02020603050405020304" pitchFamily="18" charset="0"/>
              </a:rPr>
              <a:t>, sta vezani na gumba na meniju</a:t>
            </a:r>
          </a:p>
          <a:p>
            <a:r>
              <a:rPr lang="sl-SI" sz="2400" dirty="0">
                <a:latin typeface="Times New Roman" panose="02020603050405020304" pitchFamily="18" charset="0"/>
                <a:cs typeface="Times New Roman" panose="02020603050405020304" pitchFamily="18" charset="0"/>
              </a:rPr>
              <a:t>Izvedeta se, ko je gumb pritisnjen</a:t>
            </a:r>
          </a:p>
        </p:txBody>
      </p:sp>
      <p:sp>
        <p:nvSpPr>
          <p:cNvPr id="3" name="Content Placeholder 2">
            <a:extLst>
              <a:ext uri="{FF2B5EF4-FFF2-40B4-BE49-F238E27FC236}">
                <a16:creationId xmlns:a16="http://schemas.microsoft.com/office/drawing/2014/main" id="{5C2FAA7D-9C6B-4570-9735-11255CBB5FB2}"/>
              </a:ext>
            </a:extLst>
          </p:cNvPr>
          <p:cNvSpPr>
            <a:spLocks noGrp="1"/>
          </p:cNvSpPr>
          <p:nvPr>
            <p:ph sz="half" idx="2"/>
          </p:nvPr>
        </p:nvSpPr>
        <p:spPr>
          <a:xfrm>
            <a:off x="5863318" y="1572990"/>
            <a:ext cx="4995332" cy="4592552"/>
          </a:xfrm>
        </p:spPr>
        <p:txBody>
          <a:bodyPr anchor="t">
            <a:normAutofit/>
          </a:bodyPr>
          <a:lstStyle/>
          <a:p>
            <a:pPr algn="just"/>
            <a:r>
              <a:rPr lang="sl-SI" sz="2400" dirty="0">
                <a:latin typeface="Times New Roman" panose="02020603050405020304" pitchFamily="18" charset="0"/>
                <a:cs typeface="Times New Roman" panose="02020603050405020304" pitchFamily="18" charset="0"/>
              </a:rPr>
              <a:t>V nastavitvah pa si lahko nastaviš kolikšna je glasnost glasbe, kar pa omogoča metoda </a:t>
            </a:r>
            <a:r>
              <a:rPr lang="sl-SI" sz="2400" dirty="0">
                <a:latin typeface="Consolas" panose="020B0609020204030204" pitchFamily="49" charset="0"/>
                <a:cs typeface="Times New Roman" panose="02020603050405020304" pitchFamily="18" charset="0"/>
              </a:rPr>
              <a:t>VklopiGlas()</a:t>
            </a:r>
          </a:p>
        </p:txBody>
      </p:sp>
      <p:pic>
        <p:nvPicPr>
          <p:cNvPr id="7" name="Picture 6">
            <a:extLst>
              <a:ext uri="{FF2B5EF4-FFF2-40B4-BE49-F238E27FC236}">
                <a16:creationId xmlns:a16="http://schemas.microsoft.com/office/drawing/2014/main" id="{801EF059-9646-44E9-AE8F-2B7C5C08D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29" y="3240349"/>
            <a:ext cx="5679140" cy="1750567"/>
          </a:xfrm>
          <a:prstGeom prst="rect">
            <a:avLst/>
          </a:prstGeom>
        </p:spPr>
      </p:pic>
      <p:pic>
        <p:nvPicPr>
          <p:cNvPr id="8" name="Picture 7">
            <a:extLst>
              <a:ext uri="{FF2B5EF4-FFF2-40B4-BE49-F238E27FC236}">
                <a16:creationId xmlns:a16="http://schemas.microsoft.com/office/drawing/2014/main" id="{A030F7AC-1CB4-48E5-8A79-EEF9E07DA8C4}"/>
              </a:ext>
            </a:extLst>
          </p:cNvPr>
          <p:cNvPicPr>
            <a:picLocks noChangeAspect="1"/>
          </p:cNvPicPr>
          <p:nvPr/>
        </p:nvPicPr>
        <p:blipFill rotWithShape="1">
          <a:blip r:embed="rId3">
            <a:extLst>
              <a:ext uri="{28A0092B-C50C-407E-A947-70E740481C1C}">
                <a14:useLocalDpi xmlns:a14="http://schemas.microsoft.com/office/drawing/2010/main" val="0"/>
              </a:ext>
            </a:extLst>
          </a:blip>
          <a:srcRect b="30811"/>
          <a:stretch/>
        </p:blipFill>
        <p:spPr>
          <a:xfrm>
            <a:off x="6223526" y="3240349"/>
            <a:ext cx="5108786" cy="2539013"/>
          </a:xfrm>
          <a:prstGeom prst="rect">
            <a:avLst/>
          </a:prstGeom>
        </p:spPr>
      </p:pic>
    </p:spTree>
    <p:extLst>
      <p:ext uri="{BB962C8B-B14F-4D97-AF65-F5344CB8AC3E}">
        <p14:creationId xmlns:p14="http://schemas.microsoft.com/office/powerpoint/2010/main" val="38483028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BB535-900D-4FED-8962-8CAE43DDEB91}"/>
              </a:ext>
            </a:extLst>
          </p:cNvPr>
          <p:cNvSpPr>
            <a:spLocks noGrp="1"/>
          </p:cNvSpPr>
          <p:nvPr>
            <p:ph type="title"/>
          </p:nvPr>
        </p:nvSpPr>
        <p:spPr>
          <a:xfrm>
            <a:off x="685801" y="609600"/>
            <a:ext cx="10131425" cy="1041647"/>
          </a:xfrm>
        </p:spPr>
        <p:txBody>
          <a:bodyPr>
            <a:normAutofit/>
          </a:bodyPr>
          <a:lstStyle/>
          <a:p>
            <a:r>
              <a:rPr lang="sl-SI" sz="4000" dirty="0">
                <a:latin typeface="Times New Roman" panose="02020603050405020304" pitchFamily="18" charset="0"/>
                <a:cs typeface="Times New Roman" panose="02020603050405020304" pitchFamily="18" charset="0"/>
              </a:rPr>
              <a:t>Viri in literatura</a:t>
            </a:r>
          </a:p>
        </p:txBody>
      </p:sp>
      <p:sp>
        <p:nvSpPr>
          <p:cNvPr id="3" name="Content Placeholder 2">
            <a:extLst>
              <a:ext uri="{FF2B5EF4-FFF2-40B4-BE49-F238E27FC236}">
                <a16:creationId xmlns:a16="http://schemas.microsoft.com/office/drawing/2014/main" id="{4046AB88-8785-4E22-8B27-A12BA23484E3}"/>
              </a:ext>
            </a:extLst>
          </p:cNvPr>
          <p:cNvSpPr>
            <a:spLocks noGrp="1"/>
          </p:cNvSpPr>
          <p:nvPr>
            <p:ph idx="1"/>
          </p:nvPr>
        </p:nvSpPr>
        <p:spPr>
          <a:xfrm>
            <a:off x="685801" y="1455938"/>
            <a:ext cx="10131425" cy="5273336"/>
          </a:xfrm>
        </p:spPr>
        <p:txBody>
          <a:bodyPr anchor="t">
            <a:normAutofit fontScale="85000" lnSpcReduction="20000"/>
          </a:bodyPr>
          <a:lstStyle/>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1.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Deepali.</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naukri.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A Closer Look at Career in Game Development.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24. 1 2022. [Navedeno: 26. 3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https://www.naukri.com/learning/what-is-game-development-st559-tg295#description</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Pickell, Devin.</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g2.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The 7 Stages of Game Development.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15. 10 2019. [Navedeno: 26. 3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https://www.g2.com/articles/stages-of-game-development</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3.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Mozolevskaya, Victoria.</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kevuru games.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6 KEY STAGES OF GAME DEVELOPMENT: FROM CONCEPT TO STANDING OVATION.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8. 2 2021. [Navedeno: 26. 3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4"/>
              </a:rPr>
              <a:t>https://kevurugames.com/blog/6-key-stages-of-game-development-from-concept-to-standing-ovation/</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4.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Wikipedia.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Video game development.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19. 3 2022. [Navedeno: 26. 3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5"/>
              </a:rPr>
              <a:t>https://en.wikipedia.org/wiki/Video_game_development</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5.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Nuclino</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Video Game Development Process.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17. 2 2022. [Navedeno: 26. 3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6"/>
              </a:rPr>
              <a:t>https://www.nuclino.com/articles/video-game-development-process</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6.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Tyler, Dustin. GameDesigning.</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How to Choose the Best Video Game Engine.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9. 3 2022. [Navedeno: 26. 3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7"/>
              </a:rPr>
              <a:t>https://www.gamedesigning.org/career/video-game-engines/</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7.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Walker, Alyssa. Guru99.</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What is Photoshop? Introduction, Meaning, Definition &amp; History.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12. 3 2022. [Navedeno: 27. 3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8"/>
              </a:rPr>
              <a:t>https://www.guru99.com/introduction-to-photoshop-cc.html</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sl-S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3642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46AB88-8785-4E22-8B27-A12BA23484E3}"/>
              </a:ext>
            </a:extLst>
          </p:cNvPr>
          <p:cNvSpPr>
            <a:spLocks noGrp="1"/>
          </p:cNvSpPr>
          <p:nvPr>
            <p:ph idx="1"/>
          </p:nvPr>
        </p:nvSpPr>
        <p:spPr>
          <a:xfrm>
            <a:off x="685800" y="834502"/>
            <a:ext cx="10131425" cy="5592931"/>
          </a:xfrm>
        </p:spPr>
        <p:txBody>
          <a:bodyPr anchor="t">
            <a:normAutofit fontScale="92500" lnSpcReduction="10000"/>
          </a:bodyPr>
          <a:lstStyle/>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8.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Mustafeez, Anusheh Zohair. educative.</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What is Visual Studio Code?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15. 1 2022. [Navedeno: 27. 3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https://www.educative.io/edpresso/what-is-visual-studio-code</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9.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Schardon, Lindsay. GameDev Academy.</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What is Unity? – A Guide for One of the Top Game Engines.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22. 2 2022. [Navedeno: 2. 4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https://gamedevacademy.org/what-is-unity/#What_is_Unity</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10.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Sinicki, Adam. Android Authority.</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What is Unity? Everything you need to know.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20. 3 2021. [Navedeno: 2. 4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4"/>
              </a:rPr>
              <a:t>https://www.androidauthority.com/what-is-unity-1131558/</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11.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Unity Documentation.</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Unity Manual.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28. 3 2022. [Navedeno: 2. 4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5"/>
              </a:rPr>
              <a:t>https://docs.unity3d.com/Manual/ProjectView.html</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12.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freeCodeCamp.</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What Is Game Development?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28. 12 2019. [Navedeno: 26. 3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6"/>
              </a:rPr>
              <a:t>https://www.freecodecamp.org/news/what-is-game-development/</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13.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Wikipedia.</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Unity (game engine).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1. 4 2022. [Navedeno: 2. 4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7"/>
              </a:rPr>
              <a:t>https://en.wikipedia.org/wiki/Unity_(game_engine)</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dirty="0">
                <a:latin typeface="Times New Roman" panose="02020603050405020304" pitchFamily="18" charset="0"/>
                <a:ea typeface="Calibri" panose="020F0502020204030204" pitchFamily="34" charset="0"/>
                <a:cs typeface="Times New Roman" panose="02020603050405020304" pitchFamily="18" charset="0"/>
              </a:rPr>
              <a:t>VIR SLIKE: </a:t>
            </a:r>
            <a:r>
              <a:rPr lang="sl-SI" sz="1800" dirty="0">
                <a:latin typeface="Times New Roman" panose="02020603050405020304" pitchFamily="18" charset="0"/>
                <a:cs typeface="Times New Roman" panose="02020603050405020304" pitchFamily="18" charset="0"/>
                <a:hlinkClick r:id="rId8"/>
              </a:rPr>
              <a:t>https://blog.codemagic.io/why-to-use-cicd-for-unity-games/</a:t>
            </a:r>
            <a:endParaRPr lang="sl-SI" sz="1800" dirty="0">
              <a:latin typeface="Times New Roman" panose="02020603050405020304" pitchFamily="18" charset="0"/>
              <a:cs typeface="Times New Roman" panose="02020603050405020304" pitchFamily="18" charset="0"/>
            </a:endParaRPr>
          </a:p>
          <a:p>
            <a:pPr algn="just">
              <a:lnSpc>
                <a:spcPct val="150000"/>
              </a:lnSpc>
              <a:spcAft>
                <a:spcPts val="800"/>
              </a:spcAft>
            </a:pPr>
            <a:endParaRPr lang="sl-SI"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sl-S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7265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BB535-900D-4FED-8962-8CAE43DDEB91}"/>
              </a:ext>
            </a:extLst>
          </p:cNvPr>
          <p:cNvSpPr>
            <a:spLocks noGrp="1"/>
          </p:cNvSpPr>
          <p:nvPr>
            <p:ph type="title"/>
          </p:nvPr>
        </p:nvSpPr>
        <p:spPr/>
        <p:txBody>
          <a:bodyPr>
            <a:normAutofit/>
          </a:bodyPr>
          <a:lstStyle/>
          <a:p>
            <a:r>
              <a:rPr lang="sl-SI" sz="4000" dirty="0">
                <a:latin typeface="Times New Roman" panose="02020603050405020304" pitchFamily="18" charset="0"/>
                <a:cs typeface="Times New Roman" panose="02020603050405020304" pitchFamily="18" charset="0"/>
              </a:rPr>
              <a:t>Priloge</a:t>
            </a:r>
          </a:p>
        </p:txBody>
      </p:sp>
      <p:sp>
        <p:nvSpPr>
          <p:cNvPr id="3" name="Content Placeholder 2">
            <a:extLst>
              <a:ext uri="{FF2B5EF4-FFF2-40B4-BE49-F238E27FC236}">
                <a16:creationId xmlns:a16="http://schemas.microsoft.com/office/drawing/2014/main" id="{4046AB88-8785-4E22-8B27-A12BA23484E3}"/>
              </a:ext>
            </a:extLst>
          </p:cNvPr>
          <p:cNvSpPr>
            <a:spLocks noGrp="1"/>
          </p:cNvSpPr>
          <p:nvPr>
            <p:ph idx="1"/>
          </p:nvPr>
        </p:nvSpPr>
        <p:spPr>
          <a:xfrm>
            <a:off x="685801" y="1902370"/>
            <a:ext cx="10429042" cy="4516185"/>
          </a:xfrm>
        </p:spPr>
        <p:txBody>
          <a:bodyPr anchor="t">
            <a:normAutofit/>
          </a:bodyPr>
          <a:lstStyle/>
          <a:p>
            <a:pPr>
              <a:lnSpc>
                <a:spcPct val="150000"/>
              </a:lnSpc>
              <a:spcAft>
                <a:spcPts val="800"/>
              </a:spcAft>
            </a:pPr>
            <a:r>
              <a:rPr lang="sl-SI" sz="2400" dirty="0">
                <a:effectLst/>
                <a:latin typeface="Times New Roman" panose="02020603050405020304" pitchFamily="18" charset="0"/>
                <a:ea typeface="Calibri" panose="020F0502020204030204" pitchFamily="34" charset="0"/>
                <a:cs typeface="Times New Roman" panose="02020603050405020304" pitchFamily="18" charset="0"/>
              </a:rPr>
              <a:t>Priloga 1 – Povezava do igre </a:t>
            </a:r>
            <a:r>
              <a:rPr lang="sl-SI"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https://github.com/NCekuta/Prezivetje_v_vesolju/tree/main/Igra</a:t>
            </a:r>
            <a:endParaRPr lang="sl-SI"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sl-SI" sz="2400" dirty="0">
                <a:effectLst/>
                <a:latin typeface="Times New Roman" panose="02020603050405020304" pitchFamily="18" charset="0"/>
                <a:ea typeface="Calibri" panose="020F0502020204030204" pitchFamily="34" charset="0"/>
                <a:cs typeface="Times New Roman" panose="02020603050405020304" pitchFamily="18" charset="0"/>
              </a:rPr>
              <a:t>Priloga 2 – Povezava do Word dokumenta </a:t>
            </a:r>
            <a:r>
              <a:rPr lang="sl-SI"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https://github.com/NCekuta/Prezivetje_v_vesolju/tree/main/Word%20dokument</a:t>
            </a:r>
            <a:endParaRPr lang="sl-SI"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sl-SI" sz="2400" dirty="0">
                <a:effectLst/>
                <a:latin typeface="Times New Roman" panose="02020603050405020304" pitchFamily="18" charset="0"/>
                <a:ea typeface="Calibri" panose="020F0502020204030204" pitchFamily="34" charset="0"/>
                <a:cs typeface="Times New Roman" panose="02020603050405020304" pitchFamily="18" charset="0"/>
              </a:rPr>
              <a:t>Priloga 4 – Povezava do PDF dokumenta </a:t>
            </a:r>
            <a:r>
              <a:rPr lang="sl-SI"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https://github.com/NCekuta/Prezivetje_v_vesolju/tree/main/PDF%20dokument</a:t>
            </a:r>
            <a:endParaRPr lang="sl-SI"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sl-S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85941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2D5121-4A2B-4F0C-90EE-9DC71375B513}"/>
              </a:ext>
            </a:extLst>
          </p:cNvPr>
          <p:cNvSpPr>
            <a:spLocks noGrp="1"/>
          </p:cNvSpPr>
          <p:nvPr>
            <p:ph type="ctrTitle"/>
          </p:nvPr>
        </p:nvSpPr>
        <p:spPr>
          <a:xfrm>
            <a:off x="3093867" y="2219417"/>
            <a:ext cx="6004265" cy="2059619"/>
          </a:xfrm>
        </p:spPr>
        <p:txBody>
          <a:bodyPr>
            <a:normAutofit fontScale="90000"/>
          </a:bodyPr>
          <a:lstStyle/>
          <a:p>
            <a:pPr algn="ctr"/>
            <a:r>
              <a:rPr lang="sl-SI" sz="6000" dirty="0">
                <a:latin typeface="Times New Roman" panose="02020603050405020304" pitchFamily="18" charset="0"/>
                <a:cs typeface="Times New Roman" panose="02020603050405020304" pitchFamily="18" charset="0"/>
              </a:rPr>
              <a:t>Hvala za vašo pozornost</a:t>
            </a:r>
          </a:p>
        </p:txBody>
      </p:sp>
    </p:spTree>
    <p:extLst>
      <p:ext uri="{BB962C8B-B14F-4D97-AF65-F5344CB8AC3E}">
        <p14:creationId xmlns:p14="http://schemas.microsoft.com/office/powerpoint/2010/main" val="10414273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id="{4D3F38D4-FAF2-4B39-B943-4FF3E279BBCE}"/>
              </a:ext>
            </a:extLst>
          </p:cNvPr>
          <p:cNvSpPr>
            <a:spLocks noGrp="1"/>
          </p:cNvSpPr>
          <p:nvPr>
            <p:ph sz="half" idx="1"/>
          </p:nvPr>
        </p:nvSpPr>
        <p:spPr>
          <a:xfrm>
            <a:off x="766343" y="1558071"/>
            <a:ext cx="4995334" cy="4187712"/>
          </a:xfrm>
        </p:spPr>
        <p:txBody>
          <a:bodyPr anchor="t">
            <a:normAutofit/>
          </a:bodyPr>
          <a:lstStyle/>
          <a:p>
            <a:endParaRPr lang="sl-SI" sz="2400" dirty="0">
              <a:latin typeface="Times New Roman" panose="02020603050405020304" pitchFamily="18" charset="0"/>
              <a:cs typeface="Times New Roman" panose="02020603050405020304" pitchFamily="18" charset="0"/>
            </a:endParaRPr>
          </a:p>
          <a:p>
            <a:r>
              <a:rPr lang="sl-SI" sz="2400" dirty="0">
                <a:latin typeface="Times New Roman" panose="02020603050405020304" pitchFamily="18" charset="0"/>
                <a:cs typeface="Times New Roman" panose="02020603050405020304" pitchFamily="18" charset="0"/>
              </a:rPr>
              <a:t>Kakšno vrsto videoigre izdelujemo in katere ključne lastonosti mora imeti?</a:t>
            </a:r>
          </a:p>
          <a:p>
            <a:pPr lvl="0" algn="l">
              <a:buFont typeface="Arial" panose="020B0604020202020204" pitchFamily="34" charset="0"/>
              <a:buChar char="•"/>
            </a:pPr>
            <a:r>
              <a:rPr lang="sl-SI" sz="2400" dirty="0">
                <a:effectLst/>
                <a:latin typeface="Times New Roman" panose="02020603050405020304" pitchFamily="18" charset="0"/>
                <a:ea typeface="Calibri" panose="020F0502020204030204" pitchFamily="34" charset="0"/>
                <a:cs typeface="Times New Roman" panose="02020603050405020304" pitchFamily="18" charset="0"/>
              </a:rPr>
              <a:t>Kolikšni bojo stroški razvoja te igre?</a:t>
            </a:r>
          </a:p>
          <a:p>
            <a:pPr lvl="0" algn="l">
              <a:spcAft>
                <a:spcPts val="800"/>
              </a:spcAft>
              <a:buFont typeface="Arial" panose="020B0604020202020204" pitchFamily="34" charset="0"/>
              <a:buChar char="•"/>
            </a:pPr>
            <a:r>
              <a:rPr lang="sl-SI" sz="2400" dirty="0">
                <a:effectLst/>
                <a:latin typeface="Times New Roman" panose="02020603050405020304" pitchFamily="18" charset="0"/>
                <a:ea typeface="Calibri" panose="020F0502020204030204" pitchFamily="34" charset="0"/>
                <a:cs typeface="Times New Roman" panose="02020603050405020304" pitchFamily="18" charset="0"/>
              </a:rPr>
              <a:t>Kdo je ciljna skupina igre?</a:t>
            </a:r>
          </a:p>
          <a:p>
            <a:pPr>
              <a:spcAft>
                <a:spcPts val="800"/>
              </a:spcAft>
              <a:buFont typeface="Arial" panose="020B0604020202020204" pitchFamily="34" charset="0"/>
              <a:buChar char="•"/>
            </a:pPr>
            <a:r>
              <a:rPr lang="sl-SI" sz="2400" dirty="0">
                <a:effectLst/>
                <a:latin typeface="Times New Roman" panose="02020603050405020304" pitchFamily="18" charset="0"/>
                <a:ea typeface="Calibri" panose="020F0502020204030204" pitchFamily="34" charset="0"/>
                <a:cs typeface="Times New Roman" panose="02020603050405020304" pitchFamily="18" charset="0"/>
              </a:rPr>
              <a:t>Ali imamo dovolj dobre tehnološke zmogljivosti?</a:t>
            </a:r>
          </a:p>
          <a:p>
            <a:pPr lvl="0" algn="l">
              <a:spcAft>
                <a:spcPts val="800"/>
              </a:spcAft>
              <a:buFont typeface="Arial" panose="020B0604020202020204" pitchFamily="34" charset="0"/>
              <a:buChar char="•"/>
            </a:pPr>
            <a:endParaRPr lang="sl-SI"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sl-SI" sz="2000" dirty="0">
              <a:latin typeface="Times New Roman" panose="02020603050405020304" pitchFamily="18" charset="0"/>
              <a:cs typeface="Times New Roman" panose="02020603050405020304" pitchFamily="18" charset="0"/>
            </a:endParaRPr>
          </a:p>
          <a:p>
            <a:endParaRPr lang="sl-SI" sz="2400"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A548AFE3-9B39-4CDB-B00C-52647B9D5F98}"/>
              </a:ext>
            </a:extLst>
          </p:cNvPr>
          <p:cNvSpPr>
            <a:spLocks noGrp="1"/>
          </p:cNvSpPr>
          <p:nvPr>
            <p:ph sz="half" idx="2"/>
          </p:nvPr>
        </p:nvSpPr>
        <p:spPr>
          <a:xfrm>
            <a:off x="5902436" y="1558071"/>
            <a:ext cx="4995332" cy="4187712"/>
          </a:xfrm>
        </p:spPr>
        <p:txBody>
          <a:bodyPr anchor="t"/>
          <a:lstStyle/>
          <a:p>
            <a:endParaRPr lang="sl-SI" dirty="0"/>
          </a:p>
          <a:p>
            <a:r>
              <a:rPr lang="sl-SI" sz="2400" dirty="0">
                <a:latin typeface="Times New Roman" panose="02020603050405020304" pitchFamily="18" charset="0"/>
                <a:cs typeface="Times New Roman" panose="02020603050405020304" pitchFamily="18" charset="0"/>
              </a:rPr>
              <a:t>Sestavljanje zgodbe in likov</a:t>
            </a:r>
          </a:p>
          <a:p>
            <a:r>
              <a:rPr lang="sl-SI" sz="2400" dirty="0">
                <a:latin typeface="Times New Roman" panose="02020603050405020304" pitchFamily="18" charset="0"/>
                <a:cs typeface="Times New Roman" panose="02020603050405020304" pitchFamily="18" charset="0"/>
              </a:rPr>
              <a:t>Preverjanje tehnoloških zmogljivosti</a:t>
            </a:r>
          </a:p>
          <a:p>
            <a:r>
              <a:rPr lang="sl-SI" sz="2400" dirty="0">
                <a:latin typeface="Times New Roman" panose="02020603050405020304" pitchFamily="18" charset="0"/>
                <a:cs typeface="Times New Roman" panose="02020603050405020304" pitchFamily="18" charset="0"/>
              </a:rPr>
              <a:t>Izdelovanje začetnih prototipov</a:t>
            </a:r>
          </a:p>
          <a:p>
            <a:r>
              <a:rPr lang="sl-SI" sz="2400" dirty="0">
                <a:latin typeface="Times New Roman" panose="02020603050405020304" pitchFamily="18" charset="0"/>
                <a:cs typeface="Times New Roman" panose="02020603050405020304" pitchFamily="18" charset="0"/>
              </a:rPr>
              <a:t>Določanje začetnih mejnikov igre</a:t>
            </a:r>
          </a:p>
        </p:txBody>
      </p:sp>
      <p:graphicFrame>
        <p:nvGraphicFramePr>
          <p:cNvPr id="6" name="Diagram 5">
            <a:extLst>
              <a:ext uri="{FF2B5EF4-FFF2-40B4-BE49-F238E27FC236}">
                <a16:creationId xmlns:a16="http://schemas.microsoft.com/office/drawing/2014/main" id="{6F133374-EEFB-4D62-BC0A-A87B85950A63}"/>
              </a:ext>
            </a:extLst>
          </p:cNvPr>
          <p:cNvGraphicFramePr/>
          <p:nvPr>
            <p:extLst>
              <p:ext uri="{D42A27DB-BD31-4B8C-83A1-F6EECF244321}">
                <p14:modId xmlns:p14="http://schemas.microsoft.com/office/powerpoint/2010/main" val="3331026269"/>
              </p:ext>
            </p:extLst>
          </p:nvPr>
        </p:nvGraphicFramePr>
        <p:xfrm>
          <a:off x="766343" y="1029810"/>
          <a:ext cx="10131425" cy="809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05687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id="{4D3F38D4-FAF2-4B39-B943-4FF3E279BBCE}"/>
              </a:ext>
            </a:extLst>
          </p:cNvPr>
          <p:cNvSpPr>
            <a:spLocks noGrp="1"/>
          </p:cNvSpPr>
          <p:nvPr>
            <p:ph sz="half" idx="1"/>
          </p:nvPr>
        </p:nvSpPr>
        <p:spPr>
          <a:xfrm>
            <a:off x="766343" y="1558070"/>
            <a:ext cx="4995334" cy="4780585"/>
          </a:xfrm>
        </p:spPr>
        <p:txBody>
          <a:bodyPr anchor="t">
            <a:normAutofit/>
          </a:bodyPr>
          <a:lstStyle/>
          <a:p>
            <a:endParaRPr lang="sl-SI" sz="2400" dirty="0">
              <a:latin typeface="Times New Roman" panose="02020603050405020304" pitchFamily="18" charset="0"/>
              <a:cs typeface="Times New Roman" panose="02020603050405020304" pitchFamily="18" charset="0"/>
            </a:endParaRPr>
          </a:p>
          <a:p>
            <a:pPr>
              <a:lnSpc>
                <a:spcPct val="110000"/>
              </a:lnSpc>
            </a:pPr>
            <a:r>
              <a:rPr lang="sl-SI" sz="2400" dirty="0">
                <a:latin typeface="Times New Roman" panose="02020603050405020304" pitchFamily="18" charset="0"/>
                <a:cs typeface="Times New Roman" panose="02020603050405020304" pitchFamily="18" charset="0"/>
              </a:rPr>
              <a:t>Oblikovnje likov, vizualnih učinkov in ostalih elementov igre</a:t>
            </a:r>
          </a:p>
          <a:p>
            <a:pPr>
              <a:lnSpc>
                <a:spcPct val="110000"/>
              </a:lnSpc>
            </a:pPr>
            <a:r>
              <a:rPr lang="sl-SI" sz="2400" dirty="0">
                <a:latin typeface="Times New Roman" panose="02020603050405020304" pitchFamily="18" charset="0"/>
                <a:cs typeface="Times New Roman" panose="02020603050405020304" pitchFamily="18" charset="0"/>
              </a:rPr>
              <a:t>Oblikovnje in dodajanje zvoka</a:t>
            </a:r>
          </a:p>
          <a:p>
            <a:pPr>
              <a:lnSpc>
                <a:spcPct val="110000"/>
              </a:lnSpc>
            </a:pPr>
            <a:r>
              <a:rPr lang="sl-SI" sz="2400" dirty="0">
                <a:latin typeface="Times New Roman" panose="02020603050405020304" pitchFamily="18" charset="0"/>
                <a:cs typeface="Times New Roman" panose="02020603050405020304" pitchFamily="18" charset="0"/>
              </a:rPr>
              <a:t>Programiranje</a:t>
            </a:r>
          </a:p>
          <a:p>
            <a:endParaRPr lang="sl-SI" sz="2400" dirty="0">
              <a:latin typeface="Times New Roman" panose="02020603050405020304" pitchFamily="18" charset="0"/>
              <a:cs typeface="Times New Roman" panose="02020603050405020304" pitchFamily="18" charset="0"/>
            </a:endParaRPr>
          </a:p>
          <a:p>
            <a:pPr lvl="0" algn="l">
              <a:spcAft>
                <a:spcPts val="800"/>
              </a:spcAft>
              <a:buFont typeface="Arial" panose="020B0604020202020204" pitchFamily="34" charset="0"/>
              <a:buChar char="•"/>
            </a:pPr>
            <a:endParaRPr lang="sl-SI"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sl-SI" sz="2000" dirty="0">
              <a:latin typeface="Times New Roman" panose="02020603050405020304" pitchFamily="18" charset="0"/>
              <a:cs typeface="Times New Roman" panose="02020603050405020304" pitchFamily="18" charset="0"/>
            </a:endParaRPr>
          </a:p>
          <a:p>
            <a:endParaRPr lang="sl-SI" sz="2400"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A548AFE3-9B39-4CDB-B00C-52647B9D5F98}"/>
              </a:ext>
            </a:extLst>
          </p:cNvPr>
          <p:cNvSpPr>
            <a:spLocks noGrp="1"/>
          </p:cNvSpPr>
          <p:nvPr>
            <p:ph sz="half" idx="2"/>
          </p:nvPr>
        </p:nvSpPr>
        <p:spPr>
          <a:xfrm>
            <a:off x="5902436" y="1558070"/>
            <a:ext cx="4995332" cy="4780586"/>
          </a:xfrm>
        </p:spPr>
        <p:txBody>
          <a:bodyPr anchor="t">
            <a:normAutofit/>
          </a:bodyPr>
          <a:lstStyle/>
          <a:p>
            <a:endParaRPr lang="sl-SI" sz="2400" dirty="0">
              <a:latin typeface="Times New Roman" panose="02020603050405020304" pitchFamily="18" charset="0"/>
              <a:cs typeface="Times New Roman" panose="02020603050405020304" pitchFamily="18" charset="0"/>
            </a:endParaRPr>
          </a:p>
          <a:p>
            <a:r>
              <a:rPr lang="sl-SI" sz="2400" dirty="0">
                <a:effectLst/>
                <a:latin typeface="Times New Roman" panose="02020603050405020304" pitchFamily="18" charset="0"/>
                <a:ea typeface="Calibri" panose="020F0502020204030204" pitchFamily="34" charset="0"/>
                <a:cs typeface="Times New Roman" panose="02020603050405020304" pitchFamily="18" charset="0"/>
              </a:rPr>
              <a:t>Ali obstajajo območja v igri, kjer se pojavljajo napake?</a:t>
            </a:r>
          </a:p>
          <a:p>
            <a:r>
              <a:rPr lang="sl-SI" sz="2400" dirty="0">
                <a:effectLst/>
                <a:latin typeface="Times New Roman" panose="02020603050405020304" pitchFamily="18" charset="0"/>
                <a:ea typeface="Calibri" panose="020F0502020204030204" pitchFamily="34" charset="0"/>
                <a:cs typeface="Times New Roman" panose="02020603050405020304" pitchFamily="18" charset="0"/>
              </a:rPr>
              <a:t>Ali lahko igralec na kakršenkoli način igro ogoljufa?</a:t>
            </a:r>
          </a:p>
          <a:p>
            <a:r>
              <a:rPr lang="sl-SI" sz="2400" dirty="0">
                <a:effectLst/>
                <a:latin typeface="Times New Roman" panose="02020603050405020304" pitchFamily="18" charset="0"/>
                <a:ea typeface="Calibri" panose="020F0502020204030204" pitchFamily="34" charset="0"/>
                <a:cs typeface="Times New Roman" panose="02020603050405020304" pitchFamily="18" charset="0"/>
              </a:rPr>
              <a:t>Ali je igra dolgočasna? </a:t>
            </a:r>
          </a:p>
          <a:p>
            <a:r>
              <a:rPr lang="sl-SI" sz="2400" dirty="0">
                <a:effectLst/>
                <a:latin typeface="Times New Roman" panose="02020603050405020304" pitchFamily="18" charset="0"/>
                <a:ea typeface="Calibri" panose="020F0502020204030204" pitchFamily="34" charset="0"/>
                <a:cs typeface="Times New Roman" panose="02020603050405020304" pitchFamily="18" charset="0"/>
              </a:rPr>
              <a:t>Ali je igra pretežka/prelahka?</a:t>
            </a:r>
          </a:p>
          <a:p>
            <a:pPr>
              <a:spcAft>
                <a:spcPts val="800"/>
              </a:spcAft>
            </a:pPr>
            <a:r>
              <a:rPr lang="sl-SI" sz="2400" dirty="0">
                <a:effectLst/>
                <a:latin typeface="Times New Roman" panose="02020603050405020304" pitchFamily="18" charset="0"/>
                <a:ea typeface="Calibri" panose="020F0502020204030204" pitchFamily="34" charset="0"/>
                <a:cs typeface="Times New Roman" panose="02020603050405020304" pitchFamily="18" charset="0"/>
              </a:rPr>
              <a:t>Ali so vsi elementi igre prikazani na zaslonu?</a:t>
            </a:r>
          </a:p>
          <a:p>
            <a:pPr marL="0" indent="0">
              <a:buNone/>
            </a:pPr>
            <a:endParaRPr lang="sl-SI" dirty="0"/>
          </a:p>
        </p:txBody>
      </p:sp>
      <p:graphicFrame>
        <p:nvGraphicFramePr>
          <p:cNvPr id="6" name="Diagram 5">
            <a:extLst>
              <a:ext uri="{FF2B5EF4-FFF2-40B4-BE49-F238E27FC236}">
                <a16:creationId xmlns:a16="http://schemas.microsoft.com/office/drawing/2014/main" id="{6F133374-EEFB-4D62-BC0A-A87B85950A63}"/>
              </a:ext>
            </a:extLst>
          </p:cNvPr>
          <p:cNvGraphicFramePr/>
          <p:nvPr>
            <p:extLst>
              <p:ext uri="{D42A27DB-BD31-4B8C-83A1-F6EECF244321}">
                <p14:modId xmlns:p14="http://schemas.microsoft.com/office/powerpoint/2010/main" val="2407185223"/>
              </p:ext>
            </p:extLst>
          </p:nvPr>
        </p:nvGraphicFramePr>
        <p:xfrm>
          <a:off x="766343" y="1029810"/>
          <a:ext cx="10131425" cy="809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68989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id="{4D3F38D4-FAF2-4B39-B943-4FF3E279BBCE}"/>
              </a:ext>
            </a:extLst>
          </p:cNvPr>
          <p:cNvSpPr>
            <a:spLocks noGrp="1"/>
          </p:cNvSpPr>
          <p:nvPr>
            <p:ph sz="half" idx="1"/>
          </p:nvPr>
        </p:nvSpPr>
        <p:spPr>
          <a:xfrm>
            <a:off x="766343" y="1558070"/>
            <a:ext cx="4995334" cy="4780585"/>
          </a:xfrm>
        </p:spPr>
        <p:txBody>
          <a:bodyPr anchor="t">
            <a:normAutofit/>
          </a:bodyPr>
          <a:lstStyle/>
          <a:p>
            <a:endParaRPr lang="sl-SI" sz="2400" dirty="0">
              <a:latin typeface="Times New Roman" panose="02020603050405020304" pitchFamily="18" charset="0"/>
              <a:cs typeface="Times New Roman" panose="02020603050405020304" pitchFamily="18" charset="0"/>
            </a:endParaRPr>
          </a:p>
          <a:p>
            <a:r>
              <a:rPr lang="sl-SI" sz="2400" dirty="0">
                <a:latin typeface="Times New Roman" panose="02020603050405020304" pitchFamily="18" charset="0"/>
                <a:cs typeface="Times New Roman" panose="02020603050405020304" pitchFamily="18" charset="0"/>
              </a:rPr>
              <a:t>Faza promocije in oglaševanja igre</a:t>
            </a:r>
          </a:p>
          <a:p>
            <a:r>
              <a:rPr lang="sl-SI" sz="2400" dirty="0">
                <a:latin typeface="Times New Roman" panose="02020603050405020304" pitchFamily="18" charset="0"/>
                <a:cs typeface="Times New Roman" panose="02020603050405020304" pitchFamily="18" charset="0"/>
              </a:rPr>
              <a:t>Predstavitveni video, članki, konvenicje o igrah</a:t>
            </a:r>
          </a:p>
          <a:p>
            <a:r>
              <a:rPr lang="sl-SI" sz="2400" dirty="0">
                <a:latin typeface="Times New Roman" panose="02020603050405020304" pitchFamily="18" charset="0"/>
                <a:cs typeface="Times New Roman" panose="02020603050405020304" pitchFamily="18" charset="0"/>
              </a:rPr>
              <a:t>Pošiljanje začetnih kopij igre</a:t>
            </a:r>
          </a:p>
          <a:p>
            <a:endParaRPr lang="sl-SI" sz="2400" dirty="0">
              <a:latin typeface="Times New Roman" panose="02020603050405020304" pitchFamily="18" charset="0"/>
              <a:cs typeface="Times New Roman" panose="02020603050405020304" pitchFamily="18" charset="0"/>
            </a:endParaRPr>
          </a:p>
          <a:p>
            <a:pPr lvl="0" algn="l">
              <a:spcAft>
                <a:spcPts val="800"/>
              </a:spcAft>
              <a:buFont typeface="Arial" panose="020B0604020202020204" pitchFamily="34" charset="0"/>
              <a:buChar char="•"/>
            </a:pPr>
            <a:endParaRPr lang="sl-SI"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sl-SI" sz="2000" dirty="0">
              <a:latin typeface="Times New Roman" panose="02020603050405020304" pitchFamily="18" charset="0"/>
              <a:cs typeface="Times New Roman" panose="02020603050405020304" pitchFamily="18" charset="0"/>
            </a:endParaRPr>
          </a:p>
          <a:p>
            <a:endParaRPr lang="sl-SI" sz="2400"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A548AFE3-9B39-4CDB-B00C-52647B9D5F98}"/>
              </a:ext>
            </a:extLst>
          </p:cNvPr>
          <p:cNvSpPr>
            <a:spLocks noGrp="1"/>
          </p:cNvSpPr>
          <p:nvPr>
            <p:ph sz="half" idx="2"/>
          </p:nvPr>
        </p:nvSpPr>
        <p:spPr>
          <a:xfrm>
            <a:off x="5902436" y="1558070"/>
            <a:ext cx="4995332" cy="4780586"/>
          </a:xfrm>
        </p:spPr>
        <p:txBody>
          <a:bodyPr anchor="t">
            <a:normAutofit/>
          </a:bodyPr>
          <a:lstStyle/>
          <a:p>
            <a:endParaRPr lang="sl-SI" sz="2400" dirty="0">
              <a:latin typeface="Times New Roman" panose="02020603050405020304" pitchFamily="18" charset="0"/>
              <a:cs typeface="Times New Roman" panose="02020603050405020304" pitchFamily="18" charset="0"/>
            </a:endParaRPr>
          </a:p>
          <a:p>
            <a:r>
              <a:rPr lang="sl-SI" sz="2400" dirty="0">
                <a:latin typeface="Times New Roman" panose="02020603050405020304" pitchFamily="18" charset="0"/>
                <a:cs typeface="Times New Roman" panose="02020603050405020304" pitchFamily="18" charset="0"/>
              </a:rPr>
              <a:t>Popravljanje zadnjih napak</a:t>
            </a:r>
          </a:p>
          <a:p>
            <a:r>
              <a:rPr lang="sl-SI" sz="2400" dirty="0">
                <a:latin typeface="Times New Roman" panose="02020603050405020304" pitchFamily="18" charset="0"/>
                <a:cs typeface="Times New Roman" panose="02020603050405020304" pitchFamily="18" charset="0"/>
              </a:rPr>
              <a:t>Izpopolnjevanje igre</a:t>
            </a:r>
          </a:p>
          <a:p>
            <a:r>
              <a:rPr lang="sl-SI" sz="2400" dirty="0">
                <a:latin typeface="Times New Roman" panose="02020603050405020304" pitchFamily="18" charset="0"/>
                <a:cs typeface="Times New Roman" panose="02020603050405020304" pitchFamily="18" charset="0"/>
              </a:rPr>
              <a:t>Posredovanje igre trgovinam</a:t>
            </a:r>
          </a:p>
          <a:p>
            <a:endParaRPr lang="sl-SI" dirty="0"/>
          </a:p>
        </p:txBody>
      </p:sp>
      <p:graphicFrame>
        <p:nvGraphicFramePr>
          <p:cNvPr id="6" name="Diagram 5">
            <a:extLst>
              <a:ext uri="{FF2B5EF4-FFF2-40B4-BE49-F238E27FC236}">
                <a16:creationId xmlns:a16="http://schemas.microsoft.com/office/drawing/2014/main" id="{6F133374-EEFB-4D62-BC0A-A87B85950A63}"/>
              </a:ext>
            </a:extLst>
          </p:cNvPr>
          <p:cNvGraphicFramePr/>
          <p:nvPr>
            <p:extLst>
              <p:ext uri="{D42A27DB-BD31-4B8C-83A1-F6EECF244321}">
                <p14:modId xmlns:p14="http://schemas.microsoft.com/office/powerpoint/2010/main" val="34372631"/>
              </p:ext>
            </p:extLst>
          </p:nvPr>
        </p:nvGraphicFramePr>
        <p:xfrm>
          <a:off x="766343" y="1029810"/>
          <a:ext cx="10131425" cy="809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51802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p:txBody>
          <a:bodyPr anchor="t">
            <a:normAutofit/>
          </a:bodyPr>
          <a:lstStyle/>
          <a:p>
            <a:r>
              <a:rPr lang="sl-SI" sz="2400" dirty="0">
                <a:latin typeface="Times New Roman" panose="02020603050405020304" pitchFamily="18" charset="0"/>
                <a:cs typeface="Times New Roman" panose="02020603050405020304" pitchFamily="18" charset="0"/>
              </a:rPr>
              <a:t>Odkrivanje in odpravljanje napak</a:t>
            </a:r>
          </a:p>
          <a:p>
            <a:r>
              <a:rPr lang="sl-SI" sz="2400" dirty="0">
                <a:latin typeface="Times New Roman" panose="02020603050405020304" pitchFamily="18" charset="0"/>
                <a:cs typeface="Times New Roman" panose="02020603050405020304" pitchFamily="18" charset="0"/>
              </a:rPr>
              <a:t>Uravnoteženje igre</a:t>
            </a:r>
          </a:p>
          <a:p>
            <a:r>
              <a:rPr lang="sl-SI" sz="2400" dirty="0">
                <a:latin typeface="Times New Roman" panose="02020603050405020304" pitchFamily="18" charset="0"/>
                <a:cs typeface="Times New Roman" panose="02020603050405020304" pitchFamily="18" charset="0"/>
              </a:rPr>
              <a:t>Dodajanje nove vsebine igri</a:t>
            </a:r>
          </a:p>
          <a:p>
            <a:endParaRPr lang="sl-SI" sz="2400" dirty="0">
              <a:latin typeface="Times New Roman" panose="02020603050405020304" pitchFamily="18" charset="0"/>
              <a:cs typeface="Times New Roman" panose="02020603050405020304" pitchFamily="18" charset="0"/>
            </a:endParaRPr>
          </a:p>
          <a:p>
            <a:pPr lvl="0" algn="l">
              <a:spcAft>
                <a:spcPts val="800"/>
              </a:spcAft>
              <a:buFont typeface="Arial" panose="020B0604020202020204" pitchFamily="34" charset="0"/>
              <a:buChar char="•"/>
            </a:pPr>
            <a:endParaRPr lang="sl-SI"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sl-SI" sz="2000" dirty="0">
              <a:latin typeface="Times New Roman" panose="02020603050405020304" pitchFamily="18" charset="0"/>
              <a:cs typeface="Times New Roman" panose="02020603050405020304" pitchFamily="18" charset="0"/>
            </a:endParaRPr>
          </a:p>
          <a:p>
            <a:endParaRPr lang="sl-SI" sz="2400" dirty="0">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6F133374-EEFB-4D62-BC0A-A87B85950A63}"/>
              </a:ext>
            </a:extLst>
          </p:cNvPr>
          <p:cNvGraphicFramePr/>
          <p:nvPr>
            <p:extLst>
              <p:ext uri="{D42A27DB-BD31-4B8C-83A1-F6EECF244321}">
                <p14:modId xmlns:p14="http://schemas.microsoft.com/office/powerpoint/2010/main" val="97803468"/>
              </p:ext>
            </p:extLst>
          </p:nvPr>
        </p:nvGraphicFramePr>
        <p:xfrm>
          <a:off x="766343" y="1029810"/>
          <a:ext cx="10131425" cy="809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2177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1" y="290004"/>
            <a:ext cx="10131425" cy="1456267"/>
          </a:xfrm>
        </p:spPr>
        <p:txBody>
          <a:bodyPr>
            <a:normAutofit/>
          </a:bodyPr>
          <a:lstStyle/>
          <a:p>
            <a:r>
              <a:rPr lang="sl-SI" sz="4000" dirty="0">
                <a:latin typeface="Times New Roman" panose="02020603050405020304" pitchFamily="18" charset="0"/>
                <a:cs typeface="Times New Roman" panose="02020603050405020304" pitchFamily="18" charset="0"/>
              </a:rPr>
              <a:t>Unity</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1746271"/>
            <a:ext cx="10131425" cy="4214345"/>
          </a:xfrm>
        </p:spPr>
        <p:txBody>
          <a:bodyPr anchor="t">
            <a:normAutofit/>
          </a:bodyPr>
          <a:lstStyle/>
          <a:p>
            <a:r>
              <a:rPr lang="sl-SI" sz="2400" dirty="0">
                <a:latin typeface="Times New Roman" panose="02020603050405020304" pitchFamily="18" charset="0"/>
                <a:cs typeface="Times New Roman" panose="02020603050405020304" pitchFamily="18" charset="0"/>
              </a:rPr>
              <a:t>2D in 3D pogon za igre</a:t>
            </a:r>
          </a:p>
          <a:p>
            <a:r>
              <a:rPr lang="sl-SI" sz="2400" dirty="0">
                <a:latin typeface="Times New Roman" panose="02020603050405020304" pitchFamily="18" charset="0"/>
                <a:cs typeface="Times New Roman" panose="02020603050405020304" pitchFamily="18" charset="0"/>
              </a:rPr>
              <a:t>Vsebuje veliko orodji, ki olajšajo uporabo</a:t>
            </a:r>
          </a:p>
          <a:p>
            <a:r>
              <a:rPr lang="sl-SI" sz="2400" dirty="0">
                <a:latin typeface="Times New Roman" panose="02020603050405020304" pitchFamily="18" charset="0"/>
                <a:cs typeface="Times New Roman" panose="02020603050405020304" pitchFamily="18" charset="0"/>
              </a:rPr>
              <a:t>Prijazno za začetnike</a:t>
            </a:r>
          </a:p>
          <a:p>
            <a:r>
              <a:rPr lang="sl-SI" sz="2400" dirty="0">
                <a:latin typeface="Times New Roman" panose="02020603050405020304" pitchFamily="18" charset="0"/>
                <a:cs typeface="Times New Roman" panose="02020603050405020304" pitchFamily="18" charset="0"/>
              </a:rPr>
              <a:t>Zelo zmogljiv</a:t>
            </a:r>
          </a:p>
          <a:p>
            <a:endParaRPr lang="sl-SI" sz="2400" dirty="0">
              <a:latin typeface="Times New Roman" panose="02020603050405020304" pitchFamily="18" charset="0"/>
              <a:cs typeface="Times New Roman" panose="02020603050405020304" pitchFamily="18" charset="0"/>
            </a:endParaRPr>
          </a:p>
          <a:p>
            <a:endParaRPr lang="sl-SI"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B100F1D-123A-421E-8B8A-33FF15BF0939}"/>
              </a:ext>
            </a:extLst>
          </p:cNvPr>
          <p:cNvPicPr>
            <a:picLocks noChangeAspect="1"/>
          </p:cNvPicPr>
          <p:nvPr/>
        </p:nvPicPr>
        <p:blipFill>
          <a:blip r:embed="rId2"/>
          <a:stretch>
            <a:fillRect/>
          </a:stretch>
        </p:blipFill>
        <p:spPr>
          <a:xfrm>
            <a:off x="5496543" y="3429000"/>
            <a:ext cx="5063231" cy="2531616"/>
          </a:xfrm>
          <a:prstGeom prst="rect">
            <a:avLst/>
          </a:prstGeom>
        </p:spPr>
      </p:pic>
    </p:spTree>
    <p:extLst>
      <p:ext uri="{BB962C8B-B14F-4D97-AF65-F5344CB8AC3E}">
        <p14:creationId xmlns:p14="http://schemas.microsoft.com/office/powerpoint/2010/main" val="7958580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1" y="290004"/>
            <a:ext cx="10131425" cy="1456267"/>
          </a:xfrm>
        </p:spPr>
        <p:txBody>
          <a:bodyPr>
            <a:normAutofit/>
          </a:bodyPr>
          <a:lstStyle/>
          <a:p>
            <a:r>
              <a:rPr lang="sl-SI" sz="4000" dirty="0">
                <a:latin typeface="Times New Roman" panose="02020603050405020304" pitchFamily="18" charset="0"/>
                <a:cs typeface="Times New Roman" panose="02020603050405020304" pitchFamily="18" charset="0"/>
              </a:rPr>
              <a:t>Glavna okna in funkcije</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1746271"/>
            <a:ext cx="10131425" cy="4214345"/>
          </a:xfrm>
        </p:spPr>
        <p:txBody>
          <a:bodyPr anchor="t">
            <a:normAutofit/>
          </a:bodyPr>
          <a:lstStyle/>
          <a:p>
            <a:pPr marL="0" indent="0">
              <a:buNone/>
            </a:pPr>
            <a:r>
              <a:rPr lang="sl-SI" sz="2800" dirty="0">
                <a:latin typeface="Times New Roman" panose="02020603050405020304" pitchFamily="18" charset="0"/>
                <a:cs typeface="Times New Roman" panose="02020603050405020304" pitchFamily="18" charset="0"/>
              </a:rPr>
              <a:t>HIERARHIJA:</a:t>
            </a:r>
          </a:p>
          <a:p>
            <a:r>
              <a:rPr lang="sl-SI" sz="2400" dirty="0">
                <a:latin typeface="Times New Roman" panose="02020603050405020304" pitchFamily="18" charset="0"/>
                <a:cs typeface="Times New Roman" panose="02020603050405020304" pitchFamily="18" charset="0"/>
              </a:rPr>
              <a:t>Na skrajni levi strani</a:t>
            </a:r>
          </a:p>
          <a:p>
            <a:r>
              <a:rPr lang="sl-SI" sz="2400" dirty="0">
                <a:latin typeface="Times New Roman" panose="02020603050405020304" pitchFamily="18" charset="0"/>
                <a:cs typeface="Times New Roman" panose="02020603050405020304" pitchFamily="18" charset="0"/>
              </a:rPr>
              <a:t>Seznam vseh objektov v igri</a:t>
            </a:r>
          </a:p>
          <a:p>
            <a:r>
              <a:rPr lang="sl-SI" sz="2400" dirty="0">
                <a:latin typeface="Times New Roman" panose="02020603050405020304" pitchFamily="18" charset="0"/>
                <a:cs typeface="Times New Roman" panose="02020603050405020304" pitchFamily="18" charset="0"/>
              </a:rPr>
              <a:t>Omogoča hiter izbor objekta</a:t>
            </a:r>
          </a:p>
          <a:p>
            <a:endParaRPr lang="sl-SI"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1157B11-C6F7-431E-8226-A636E7EE60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98687" y="763893"/>
            <a:ext cx="2818539" cy="5804103"/>
          </a:xfrm>
          <a:prstGeom prst="rect">
            <a:avLst/>
          </a:prstGeom>
          <a:noFill/>
          <a:ln>
            <a:noFill/>
          </a:ln>
        </p:spPr>
      </p:pic>
    </p:spTree>
    <p:extLst>
      <p:ext uri="{BB962C8B-B14F-4D97-AF65-F5344CB8AC3E}">
        <p14:creationId xmlns:p14="http://schemas.microsoft.com/office/powerpoint/2010/main" val="24490865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689828"/>
            <a:ext cx="10131425" cy="5897403"/>
          </a:xfrm>
        </p:spPr>
        <p:txBody>
          <a:bodyPr anchor="t">
            <a:normAutofit/>
          </a:bodyPr>
          <a:lstStyle/>
          <a:p>
            <a:pPr marL="0" indent="0">
              <a:buNone/>
            </a:pPr>
            <a:r>
              <a:rPr lang="sl-SI" sz="2800" dirty="0">
                <a:latin typeface="Times New Roman" panose="02020603050405020304" pitchFamily="18" charset="0"/>
                <a:cs typeface="Times New Roman" panose="02020603050405020304" pitchFamily="18" charset="0"/>
              </a:rPr>
              <a:t>SCENA:</a:t>
            </a:r>
          </a:p>
          <a:p>
            <a:r>
              <a:rPr lang="sl-SI" sz="2400" dirty="0">
                <a:latin typeface="Times New Roman" panose="02020603050405020304" pitchFamily="18" charset="0"/>
                <a:cs typeface="Times New Roman" panose="02020603050405020304" pitchFamily="18" charset="0"/>
              </a:rPr>
              <a:t>Največje okno v sredini</a:t>
            </a:r>
          </a:p>
          <a:p>
            <a:r>
              <a:rPr lang="sl-SI" sz="2400" dirty="0">
                <a:latin typeface="Times New Roman" panose="02020603050405020304" pitchFamily="18" charset="0"/>
                <a:cs typeface="Times New Roman" panose="02020603050405020304" pitchFamily="18" charset="0"/>
              </a:rPr>
              <a:t>Prikazuje pogled na igro, v katerem lahko urejate vse elemente v igri</a:t>
            </a:r>
          </a:p>
          <a:p>
            <a:endParaRPr lang="sl-SI" sz="2400" dirty="0">
              <a:latin typeface="Times New Roman" panose="02020603050405020304" pitchFamily="18" charset="0"/>
              <a:cs typeface="Times New Roman" panose="02020603050405020304" pitchFamily="18" charset="0"/>
            </a:endParaRPr>
          </a:p>
          <a:p>
            <a:pPr marL="0" indent="0">
              <a:buNone/>
            </a:pPr>
            <a:endParaRPr lang="sl-SI" sz="2800" dirty="0">
              <a:latin typeface="Times New Roman" panose="02020603050405020304" pitchFamily="18" charset="0"/>
              <a:cs typeface="Times New Roman" panose="02020603050405020304" pitchFamily="18" charset="0"/>
            </a:endParaRPr>
          </a:p>
          <a:p>
            <a:endParaRPr lang="sl-SI"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83B1C6E-29A6-4E8C-9E51-054C0F09E4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5063" y="2308679"/>
            <a:ext cx="7341873" cy="4196825"/>
          </a:xfrm>
          <a:prstGeom prst="rect">
            <a:avLst/>
          </a:prstGeom>
          <a:noFill/>
          <a:ln>
            <a:noFill/>
          </a:ln>
        </p:spPr>
      </p:pic>
    </p:spTree>
    <p:extLst>
      <p:ext uri="{BB962C8B-B14F-4D97-AF65-F5344CB8AC3E}">
        <p14:creationId xmlns:p14="http://schemas.microsoft.com/office/powerpoint/2010/main" val="32269288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377</TotalTime>
  <Words>1476</Words>
  <Application>Microsoft Office PowerPoint</Application>
  <PresentationFormat>Widescreen</PresentationFormat>
  <Paragraphs>176</Paragraphs>
  <Slides>28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Consolas</vt:lpstr>
      <vt:lpstr>Times New Roman</vt:lpstr>
      <vt:lpstr>Celestial</vt:lpstr>
      <vt:lpstr>Preživetje v vesolju</vt:lpstr>
      <vt:lpstr>Proces izdelave iger</vt:lpstr>
      <vt:lpstr>PowerPoint Presentation</vt:lpstr>
      <vt:lpstr>PowerPoint Presentation</vt:lpstr>
      <vt:lpstr>PowerPoint Presentation</vt:lpstr>
      <vt:lpstr>PowerPoint Presentation</vt:lpstr>
      <vt:lpstr>Unity</vt:lpstr>
      <vt:lpstr>Glavna okna in funkcije</vt:lpstr>
      <vt:lpstr>PowerPoint Presentation</vt:lpstr>
      <vt:lpstr>PowerPoint Presentation</vt:lpstr>
      <vt:lpstr>PowerPoint Presentation</vt:lpstr>
      <vt:lpstr>PowerPoint Presentation</vt:lpstr>
      <vt:lpstr>PowerPoint Presentation</vt:lpstr>
      <vt:lpstr>Izdelava igre</vt:lpstr>
      <vt:lpstr>IGRALni prostor</vt:lpstr>
      <vt:lpstr>IGRALEC</vt:lpstr>
      <vt:lpstr>Igralec</vt:lpstr>
      <vt:lpstr>Metek</vt:lpstr>
      <vt:lpstr>Asteroid</vt:lpstr>
      <vt:lpstr>Generator asteroidov</vt:lpstr>
      <vt:lpstr>Game manager</vt:lpstr>
      <vt:lpstr>Game manager</vt:lpstr>
      <vt:lpstr>Game manager</vt:lpstr>
      <vt:lpstr>Začetni meni</vt:lpstr>
      <vt:lpstr>Viri in literatura</vt:lpstr>
      <vt:lpstr>PowerPoint Presentation</vt:lpstr>
      <vt:lpstr>Priloge</vt:lpstr>
      <vt:lpstr>Hvala za vašo pozornost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Preživetje v vesolju</dc:title>
  <dc:creator>Nejc Cekuta</dc:creator>
  <cp:lastModifiedBy>Nejc Cekuta</cp:lastModifiedBy>
  <cp:revision>21</cp:revision>
  <dcterms:created xsi:type="dcterms:W3CDTF">2022-04-24T09:34:27Z</dcterms:created>
  <dcterms:modified xsi:type="dcterms:W3CDTF">2022-04-24T15:51:30Z</dcterms:modified>
</cp:coreProperties>
</file>