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be918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be918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d27523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d27523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0d21555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0d21555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7bb8b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7bb8b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d27523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d27523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7bb8b4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57bb8b4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d27523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d27523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d27523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d27523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d27523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d27523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d27523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dd27523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7bb8b4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7bb8b4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dbe918f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dbe918f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d27523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d27523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dd275230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dd275230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d275230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d27523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d27523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d27523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d275230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d275230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d27523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d275230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d27523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d27523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d275230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d275230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d27523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dd27523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d27523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dd27523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dbe918f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dbe918f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f0d21555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f0d21555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d275230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d27523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e9b2e5a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e9b2e5a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e9b2e5a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e9b2e5a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50abda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f50abda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50abda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50abda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f50abda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f50abda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dbe918f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dbe918f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be918f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be918f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be918f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be918f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57bb8b4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57bb8b4b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be918f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be918f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d275230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d275230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ata.cityofnewyork.us/Public-Safety/Motor-Vehicle-Collisions-Crashes/h9gi-nx95" TargetMode="External"/><Relationship Id="rId4" Type="http://schemas.openxmlformats.org/officeDocument/2006/relationships/hyperlink" Target="https://data.cityofnewyork.us/Public-Safety/Motor-Vehicle-Collisions-Person/f55k-p6yu" TargetMode="External"/><Relationship Id="rId5" Type="http://schemas.openxmlformats.org/officeDocument/2006/relationships/hyperlink" Target="https://data.cityofnewyork.us/Public-Safety/Motor-Vehicle-Collisions-Vehicles/bm4k-52h4" TargetMode="External"/><Relationship Id="rId6" Type="http://schemas.openxmlformats.org/officeDocument/2006/relationships/hyperlink" Target="https://aci.health.nsw.gov.au/get-involved/institute-of-trauma-and-injury-management/Data/injury-scoring/injury_severity_sco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60625"/>
            <a:ext cx="8520600" cy="165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600"/>
              <a:t>Analysis of NYC MVC Incidents</a:t>
            </a:r>
            <a:endParaRPr sz="4600"/>
          </a:p>
          <a:p>
            <a:pPr indent="0" lvl="0" marL="0" rtl="0" algn="ctr">
              <a:spcBef>
                <a:spcPts val="0"/>
              </a:spcBef>
              <a:spcAft>
                <a:spcPts val="0"/>
              </a:spcAft>
              <a:buNone/>
            </a:pPr>
            <a:r>
              <a:rPr lang="en" sz="2500"/>
              <a:t>Data Courtesy of: NYC OpenData Initiative</a:t>
            </a:r>
            <a:endParaRPr sz="2500"/>
          </a:p>
        </p:txBody>
      </p:sp>
      <p:sp>
        <p:nvSpPr>
          <p:cNvPr id="55" name="Google Shape;55;p13"/>
          <p:cNvSpPr txBox="1"/>
          <p:nvPr>
            <p:ph idx="1" type="subTitle"/>
          </p:nvPr>
        </p:nvSpPr>
        <p:spPr>
          <a:xfrm>
            <a:off x="2898825" y="32685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DADM Group 2:</a:t>
            </a:r>
            <a:endParaRPr>
              <a:solidFill>
                <a:srgbClr val="FFFFFF"/>
              </a:solidFill>
            </a:endParaRPr>
          </a:p>
          <a:p>
            <a:pPr indent="0" lvl="0" marL="0" rtl="0" algn="l">
              <a:spcBef>
                <a:spcPts val="0"/>
              </a:spcBef>
              <a:spcAft>
                <a:spcPts val="0"/>
              </a:spcAft>
              <a:buNone/>
            </a:pPr>
            <a:r>
              <a:rPr lang="en">
                <a:solidFill>
                  <a:srgbClr val="FFFFFF"/>
                </a:solidFill>
              </a:rPr>
              <a:t>Nishana, Nick, Renee, Sarath</a:t>
            </a:r>
            <a:endParaRPr>
              <a:solidFill>
                <a:srgbClr val="FFFFFF"/>
              </a:solidFill>
            </a:endParaRPr>
          </a:p>
        </p:txBody>
      </p:sp>
      <p:pic>
        <p:nvPicPr>
          <p:cNvPr id="56" name="Google Shape;56;p13"/>
          <p:cNvPicPr preferRelativeResize="0"/>
          <p:nvPr/>
        </p:nvPicPr>
        <p:blipFill>
          <a:blip r:embed="rId3">
            <a:alphaModFix/>
          </a:blip>
          <a:stretch>
            <a:fillRect/>
          </a:stretch>
        </p:blipFill>
        <p:spPr>
          <a:xfrm>
            <a:off x="311700" y="2217525"/>
            <a:ext cx="2207125" cy="269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Summary: Accident Severity Score</a:t>
            </a:r>
            <a:endParaRPr/>
          </a:p>
        </p:txBody>
      </p:sp>
      <p:pic>
        <p:nvPicPr>
          <p:cNvPr id="116" name="Google Shape;116;p22"/>
          <p:cNvPicPr preferRelativeResize="0"/>
          <p:nvPr/>
        </p:nvPicPr>
        <p:blipFill>
          <a:blip r:embed="rId3">
            <a:alphaModFix/>
          </a:blip>
          <a:stretch>
            <a:fillRect/>
          </a:stretch>
        </p:blipFill>
        <p:spPr>
          <a:xfrm>
            <a:off x="486200" y="1061000"/>
            <a:ext cx="3785921" cy="3820975"/>
          </a:xfrm>
          <a:prstGeom prst="rect">
            <a:avLst/>
          </a:prstGeom>
          <a:noFill/>
          <a:ln>
            <a:noFill/>
          </a:ln>
        </p:spPr>
      </p:pic>
      <p:sp>
        <p:nvSpPr>
          <p:cNvPr id="117" name="Google Shape;117;p22"/>
          <p:cNvSpPr txBox="1"/>
          <p:nvPr/>
        </p:nvSpPr>
        <p:spPr>
          <a:xfrm>
            <a:off x="4675075" y="1061000"/>
            <a:ext cx="3675900" cy="37821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The mean accident severity score among all accidents observed is 1.292</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According to our scoring rubric, the mean accident severity in NYC results in no deaths, no bodily injury, no ejection from the vehicle, and has no effect on overall of the party(s) involved</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Over 90% of accidents have a score of 0</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Although there are numerous accidents per year in NYC, the vast majority are not severe</a:t>
            </a:r>
            <a:endParaRPr sz="1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Summary: Age</a:t>
            </a:r>
            <a:endParaRPr/>
          </a:p>
        </p:txBody>
      </p:sp>
      <p:pic>
        <p:nvPicPr>
          <p:cNvPr id="123" name="Google Shape;123;p23"/>
          <p:cNvPicPr preferRelativeResize="0"/>
          <p:nvPr/>
        </p:nvPicPr>
        <p:blipFill>
          <a:blip r:embed="rId3">
            <a:alphaModFix/>
          </a:blip>
          <a:stretch>
            <a:fillRect/>
          </a:stretch>
        </p:blipFill>
        <p:spPr>
          <a:xfrm>
            <a:off x="439450" y="1159225"/>
            <a:ext cx="3780376" cy="3712901"/>
          </a:xfrm>
          <a:prstGeom prst="rect">
            <a:avLst/>
          </a:prstGeom>
          <a:noFill/>
          <a:ln>
            <a:noFill/>
          </a:ln>
        </p:spPr>
      </p:pic>
      <p:sp>
        <p:nvSpPr>
          <p:cNvPr id="124" name="Google Shape;124;p23"/>
          <p:cNvSpPr txBox="1"/>
          <p:nvPr/>
        </p:nvSpPr>
        <p:spPr>
          <a:xfrm>
            <a:off x="4904700" y="1423650"/>
            <a:ext cx="3221100" cy="29550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600">
                <a:solidFill>
                  <a:srgbClr val="FFFFFF"/>
                </a:solidFill>
              </a:rPr>
              <a:t>99% of the dataset population is over the age of 18</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This makes sense as 17-18 is the minimum driving age</a:t>
            </a:r>
            <a:endParaRPr sz="1600">
              <a:solidFill>
                <a:srgbClr val="FFFFFF"/>
              </a:solidFill>
            </a:endParaRPr>
          </a:p>
          <a:p>
            <a:pPr indent="-323850" lvl="0" marL="457200" rtl="0" algn="l">
              <a:spcBef>
                <a:spcPts val="0"/>
              </a:spcBef>
              <a:spcAft>
                <a:spcPts val="0"/>
              </a:spcAft>
              <a:buClr>
                <a:srgbClr val="FFFFFF"/>
              </a:buClr>
              <a:buSzPts val="1500"/>
              <a:buChar char="●"/>
            </a:pPr>
            <a:r>
              <a:rPr lang="en" sz="1600">
                <a:solidFill>
                  <a:srgbClr val="FFFFFF"/>
                </a:solidFill>
              </a:rPr>
              <a:t>80% of the dataset population is under the age of 56</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As people get older they drive less often</a:t>
            </a:r>
            <a:endParaRPr sz="15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Summary: Gender &amp; Age</a:t>
            </a:r>
            <a:endParaRPr/>
          </a:p>
        </p:txBody>
      </p:sp>
      <p:sp>
        <p:nvSpPr>
          <p:cNvPr id="130" name="Google Shape;130;p24"/>
          <p:cNvSpPr txBox="1"/>
          <p:nvPr/>
        </p:nvSpPr>
        <p:spPr>
          <a:xfrm>
            <a:off x="1522650" y="3301425"/>
            <a:ext cx="6098700" cy="15849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500">
                <a:solidFill>
                  <a:srgbClr val="FFFFFF"/>
                </a:solidFill>
              </a:rPr>
              <a:t>The IQR for Age of Males involved in accidents is wider than that of Females</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The Age Range of Males involved in accidents is wider and older than that of Females</a:t>
            </a:r>
            <a:endParaRPr sz="1500">
              <a:solidFill>
                <a:srgbClr val="FFFFFF"/>
              </a:solidFill>
            </a:endParaRPr>
          </a:p>
          <a:p>
            <a:pPr indent="-317500" lvl="0" marL="457200" rtl="0" algn="l">
              <a:spcBef>
                <a:spcPts val="0"/>
              </a:spcBef>
              <a:spcAft>
                <a:spcPts val="0"/>
              </a:spcAft>
              <a:buClr>
                <a:srgbClr val="FFFFFF"/>
              </a:buClr>
              <a:buSzPts val="1400"/>
              <a:buChar char="●"/>
            </a:pPr>
            <a:r>
              <a:rPr lang="en" sz="1500">
                <a:solidFill>
                  <a:srgbClr val="FFFFFF"/>
                </a:solidFill>
              </a:rPr>
              <a:t>The Mean Age for Males involved in accidents is slightly higher than that of Females</a:t>
            </a:r>
            <a:endParaRPr sz="1500">
              <a:solidFill>
                <a:srgbClr val="FFFFFF"/>
              </a:solidFill>
            </a:endParaRPr>
          </a:p>
          <a:p>
            <a:pPr indent="0" lvl="0" marL="457200" rtl="0" algn="l">
              <a:spcBef>
                <a:spcPts val="0"/>
              </a:spcBef>
              <a:spcAft>
                <a:spcPts val="0"/>
              </a:spcAft>
              <a:buNone/>
            </a:pPr>
            <a:r>
              <a:t/>
            </a:r>
            <a:endParaRPr>
              <a:solidFill>
                <a:srgbClr val="FFFFFF"/>
              </a:solidFill>
            </a:endParaRPr>
          </a:p>
        </p:txBody>
      </p:sp>
      <p:pic>
        <p:nvPicPr>
          <p:cNvPr id="131" name="Google Shape;131;p24"/>
          <p:cNvPicPr preferRelativeResize="0"/>
          <p:nvPr/>
        </p:nvPicPr>
        <p:blipFill>
          <a:blip r:embed="rId3">
            <a:alphaModFix/>
          </a:blip>
          <a:stretch>
            <a:fillRect/>
          </a:stretch>
        </p:blipFill>
        <p:spPr>
          <a:xfrm>
            <a:off x="627962" y="1541250"/>
            <a:ext cx="7888073" cy="13997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311700" y="1492825"/>
            <a:ext cx="5672849" cy="2787525"/>
          </a:xfrm>
          <a:prstGeom prst="rect">
            <a:avLst/>
          </a:prstGeom>
          <a:noFill/>
          <a:ln>
            <a:noFill/>
          </a:ln>
        </p:spPr>
      </p:pic>
      <p:sp>
        <p:nvSpPr>
          <p:cNvPr id="137" name="Google Shape;137;p25"/>
          <p:cNvSpPr txBox="1"/>
          <p:nvPr/>
        </p:nvSpPr>
        <p:spPr>
          <a:xfrm>
            <a:off x="6081300" y="1584850"/>
            <a:ext cx="2903400" cy="26955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Manhattan has a </a:t>
            </a:r>
            <a:r>
              <a:rPr lang="en" sz="1500">
                <a:solidFill>
                  <a:srgbClr val="FFFFFF"/>
                </a:solidFill>
              </a:rPr>
              <a:t>noticeably</a:t>
            </a:r>
            <a:r>
              <a:rPr lang="en" sz="1500">
                <a:solidFill>
                  <a:srgbClr val="FFFFFF"/>
                </a:solidFill>
              </a:rPr>
              <a:t> lower average severity score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This could be because traffic patterns in Manhattan prevent drivers from </a:t>
            </a:r>
            <a:r>
              <a:rPr lang="en" sz="1500">
                <a:solidFill>
                  <a:srgbClr val="FFFFFF"/>
                </a:solidFill>
              </a:rPr>
              <a:t>going</a:t>
            </a:r>
            <a:r>
              <a:rPr lang="en" sz="1500">
                <a:solidFill>
                  <a:srgbClr val="FFFFFF"/>
                </a:solidFill>
              </a:rPr>
              <a:t> fast enough to cause serious injury - mostly fender benders</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The other boroughs are much closer to average</a:t>
            </a:r>
            <a:endParaRPr sz="1500">
              <a:solidFill>
                <a:srgbClr val="FFFFFF"/>
              </a:solidFill>
            </a:endParaRPr>
          </a:p>
        </p:txBody>
      </p:sp>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Borough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311700" y="1365100"/>
            <a:ext cx="5549953" cy="3402898"/>
          </a:xfrm>
          <a:prstGeom prst="rect">
            <a:avLst/>
          </a:prstGeom>
          <a:noFill/>
          <a:ln>
            <a:noFill/>
          </a:ln>
        </p:spPr>
      </p:pic>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Borough visualization</a:t>
            </a:r>
            <a:endParaRPr/>
          </a:p>
        </p:txBody>
      </p:sp>
      <p:sp>
        <p:nvSpPr>
          <p:cNvPr id="145" name="Google Shape;145;p26"/>
          <p:cNvSpPr txBox="1"/>
          <p:nvPr/>
        </p:nvSpPr>
        <p:spPr>
          <a:xfrm>
            <a:off x="6062100" y="1625650"/>
            <a:ext cx="2770200" cy="28818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Of the 5 boroughs, the most severe accidents happen in the Bronx, followed by Queens, Staten Island, and Brooklyn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Manhattan has a </a:t>
            </a:r>
            <a:r>
              <a:rPr lang="en" sz="1600">
                <a:solidFill>
                  <a:srgbClr val="FFFFFF"/>
                </a:solidFill>
              </a:rPr>
              <a:t>noticeably</a:t>
            </a:r>
            <a:r>
              <a:rPr lang="en" sz="1600">
                <a:solidFill>
                  <a:srgbClr val="FFFFFF"/>
                </a:solidFill>
              </a:rPr>
              <a:t> lower average severity score than the other 4 boroughs</a:t>
            </a:r>
            <a:endParaRPr sz="1600">
              <a:solidFill>
                <a:srgbClr val="FFFFFF"/>
              </a:solidFill>
            </a:endParaRPr>
          </a:p>
        </p:txBody>
      </p:sp>
      <p:pic>
        <p:nvPicPr>
          <p:cNvPr id="146" name="Google Shape;146;p26"/>
          <p:cNvPicPr preferRelativeResize="0"/>
          <p:nvPr/>
        </p:nvPicPr>
        <p:blipFill>
          <a:blip r:embed="rId4">
            <a:alphaModFix/>
          </a:blip>
          <a:stretch>
            <a:fillRect/>
          </a:stretch>
        </p:blipFill>
        <p:spPr>
          <a:xfrm>
            <a:off x="7603125" y="354200"/>
            <a:ext cx="1075175" cy="89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311700" y="1592400"/>
            <a:ext cx="5543551" cy="2680400"/>
          </a:xfrm>
          <a:prstGeom prst="rect">
            <a:avLst/>
          </a:prstGeom>
          <a:noFill/>
          <a:ln>
            <a:noFill/>
          </a:ln>
        </p:spPr>
      </p:pic>
      <p:sp>
        <p:nvSpPr>
          <p:cNvPr id="152" name="Google Shape;152;p27"/>
          <p:cNvSpPr txBox="1"/>
          <p:nvPr/>
        </p:nvSpPr>
        <p:spPr>
          <a:xfrm>
            <a:off x="6007650" y="1584850"/>
            <a:ext cx="2977200" cy="26955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2 Wheelers are significantly more </a:t>
            </a:r>
            <a:r>
              <a:rPr lang="en" sz="1500">
                <a:solidFill>
                  <a:srgbClr val="FFFFFF"/>
                </a:solidFill>
              </a:rPr>
              <a:t>susceptible</a:t>
            </a:r>
            <a:r>
              <a:rPr lang="en" sz="1500">
                <a:solidFill>
                  <a:srgbClr val="FFFFFF"/>
                </a:solidFill>
              </a:rPr>
              <a:t> to severe accidents</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We know this to be true as motorcycles, bicycles and scooters offer little to no protection to their riders</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Amongst the other vehicles, heavy vehicles protect </a:t>
            </a:r>
            <a:r>
              <a:rPr lang="en" sz="1500">
                <a:solidFill>
                  <a:srgbClr val="FFFFFF"/>
                </a:solidFill>
              </a:rPr>
              <a:t>their</a:t>
            </a:r>
            <a:r>
              <a:rPr lang="en" sz="1500">
                <a:solidFill>
                  <a:srgbClr val="FFFFFF"/>
                </a:solidFill>
              </a:rPr>
              <a:t> occupants slightly better</a:t>
            </a:r>
            <a:endParaRPr sz="1500">
              <a:solidFill>
                <a:srgbClr val="FFFFFF"/>
              </a:solidFill>
            </a:endParaRPr>
          </a:p>
        </p:txBody>
      </p:sp>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Vehicle Type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Safety Measures</a:t>
            </a:r>
            <a:endParaRPr/>
          </a:p>
        </p:txBody>
      </p:sp>
      <p:pic>
        <p:nvPicPr>
          <p:cNvPr id="159" name="Google Shape;159;p28"/>
          <p:cNvPicPr preferRelativeResize="0"/>
          <p:nvPr/>
        </p:nvPicPr>
        <p:blipFill>
          <a:blip r:embed="rId3">
            <a:alphaModFix/>
          </a:blip>
          <a:stretch>
            <a:fillRect/>
          </a:stretch>
        </p:blipFill>
        <p:spPr>
          <a:xfrm>
            <a:off x="311700" y="1463450"/>
            <a:ext cx="5617200" cy="2816900"/>
          </a:xfrm>
          <a:prstGeom prst="rect">
            <a:avLst/>
          </a:prstGeom>
          <a:noFill/>
          <a:ln>
            <a:noFill/>
          </a:ln>
        </p:spPr>
      </p:pic>
      <p:sp>
        <p:nvSpPr>
          <p:cNvPr id="160" name="Google Shape;160;p28"/>
          <p:cNvSpPr txBox="1"/>
          <p:nvPr/>
        </p:nvSpPr>
        <p:spPr>
          <a:xfrm>
            <a:off x="6081300" y="1584850"/>
            <a:ext cx="2903400" cy="26955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Across all vehicle classes we see that accidents in which airbags are deployed are more serious than those that do not</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Accidents in which there is no airbag deployment and </a:t>
            </a:r>
            <a:r>
              <a:rPr lang="en" sz="1500">
                <a:solidFill>
                  <a:srgbClr val="FFFFFF"/>
                </a:solidFill>
              </a:rPr>
              <a:t>restraints</a:t>
            </a:r>
            <a:r>
              <a:rPr lang="en" sz="1500">
                <a:solidFill>
                  <a:srgbClr val="FFFFFF"/>
                </a:solidFill>
              </a:rPr>
              <a:t> are worn are the least severe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2 Wheeler accidents are severe even with a helmet</a:t>
            </a:r>
            <a:endParaRPr sz="1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311700" y="1226175"/>
            <a:ext cx="5617200" cy="3054185"/>
          </a:xfrm>
          <a:prstGeom prst="rect">
            <a:avLst/>
          </a:prstGeom>
          <a:noFill/>
          <a:ln>
            <a:noFill/>
          </a:ln>
        </p:spPr>
      </p:pic>
      <p:sp>
        <p:nvSpPr>
          <p:cNvPr id="166" name="Google Shape;166;p29"/>
          <p:cNvSpPr txBox="1"/>
          <p:nvPr/>
        </p:nvSpPr>
        <p:spPr>
          <a:xfrm>
            <a:off x="6014275" y="1017725"/>
            <a:ext cx="2903400" cy="36078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Males age 10-19 have a </a:t>
            </a:r>
            <a:r>
              <a:rPr lang="en" sz="1500">
                <a:solidFill>
                  <a:srgbClr val="FFFFFF"/>
                </a:solidFill>
              </a:rPr>
              <a:t>noticeably</a:t>
            </a:r>
            <a:r>
              <a:rPr lang="en" sz="1500">
                <a:solidFill>
                  <a:srgbClr val="FFFFFF"/>
                </a:solidFill>
              </a:rPr>
              <a:t> higher severity score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As age increases, the average severity score of males involved in motor vehicle accidents decreases more rapidly compared to their female counterparts of the same age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Accident severity score for females is relatively stable throughout the course of their lives </a:t>
            </a:r>
            <a:endParaRPr sz="1500">
              <a:solidFill>
                <a:srgbClr val="FFFFFF"/>
              </a:solidFill>
            </a:endParaRPr>
          </a:p>
        </p:txBody>
      </p:sp>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Age &amp; Gender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628325" y="3491319"/>
            <a:ext cx="3943675" cy="1405081"/>
          </a:xfrm>
          <a:prstGeom prst="rect">
            <a:avLst/>
          </a:prstGeom>
          <a:noFill/>
          <a:ln>
            <a:noFill/>
          </a:ln>
        </p:spPr>
      </p:pic>
      <p:pic>
        <p:nvPicPr>
          <p:cNvPr id="173" name="Google Shape;173;p30"/>
          <p:cNvPicPr preferRelativeResize="0"/>
          <p:nvPr/>
        </p:nvPicPr>
        <p:blipFill>
          <a:blip r:embed="rId4">
            <a:alphaModFix/>
          </a:blip>
          <a:stretch>
            <a:fillRect/>
          </a:stretch>
        </p:blipFill>
        <p:spPr>
          <a:xfrm>
            <a:off x="628325" y="1092525"/>
            <a:ext cx="3965707" cy="2402225"/>
          </a:xfrm>
          <a:prstGeom prst="rect">
            <a:avLst/>
          </a:prstGeom>
          <a:noFill/>
          <a:ln>
            <a:noFill/>
          </a:ln>
        </p:spPr>
      </p:pic>
      <p:sp>
        <p:nvSpPr>
          <p:cNvPr id="174" name="Google Shape;174;p30"/>
          <p:cNvSpPr txBox="1"/>
          <p:nvPr/>
        </p:nvSpPr>
        <p:spPr>
          <a:xfrm>
            <a:off x="4950625" y="1570700"/>
            <a:ext cx="3124500" cy="25992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Accident Severity tends to be the highest in the early morning, and lowest in the afternoon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Overall difference in Accident severity across parts of the day is relatively small as compared to other factors</a:t>
            </a:r>
            <a:endParaRPr sz="1600">
              <a:solidFill>
                <a:srgbClr val="FFFFFF"/>
              </a:solidFill>
            </a:endParaRPr>
          </a:p>
        </p:txBody>
      </p:sp>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Time of Day (6 Hour Intervals)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651550" y="1017725"/>
            <a:ext cx="3870600" cy="2325550"/>
          </a:xfrm>
          <a:prstGeom prst="rect">
            <a:avLst/>
          </a:prstGeom>
          <a:noFill/>
          <a:ln>
            <a:noFill/>
          </a:ln>
        </p:spPr>
      </p:pic>
      <p:pic>
        <p:nvPicPr>
          <p:cNvPr id="181" name="Google Shape;181;p31"/>
          <p:cNvPicPr preferRelativeResize="0"/>
          <p:nvPr/>
        </p:nvPicPr>
        <p:blipFill>
          <a:blip r:embed="rId4">
            <a:alphaModFix/>
          </a:blip>
          <a:stretch>
            <a:fillRect/>
          </a:stretch>
        </p:blipFill>
        <p:spPr>
          <a:xfrm>
            <a:off x="651550" y="3343270"/>
            <a:ext cx="3870600" cy="1395955"/>
          </a:xfrm>
          <a:prstGeom prst="rect">
            <a:avLst/>
          </a:prstGeom>
          <a:noFill/>
          <a:ln>
            <a:noFill/>
          </a:ln>
        </p:spPr>
      </p:pic>
      <p:sp>
        <p:nvSpPr>
          <p:cNvPr id="182" name="Google Shape;182;p31"/>
          <p:cNvSpPr txBox="1"/>
          <p:nvPr/>
        </p:nvSpPr>
        <p:spPr>
          <a:xfrm>
            <a:off x="5171875" y="1570700"/>
            <a:ext cx="3048600" cy="24522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Accident Severity tends to be the highest in Q3 and lowest in Q1</a:t>
            </a:r>
            <a:endParaRPr sz="1600">
              <a:solidFill>
                <a:srgbClr val="FFFFFF"/>
              </a:solidFill>
            </a:endParaRPr>
          </a:p>
          <a:p>
            <a:pPr indent="0" lvl="0" marL="45720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Overall difference in Accident severity across quarters is relatively small as compared to other factors</a:t>
            </a:r>
            <a:endParaRPr sz="1600">
              <a:solidFill>
                <a:srgbClr val="FFFFFF"/>
              </a:solidFill>
            </a:endParaRPr>
          </a:p>
        </p:txBody>
      </p:sp>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Severity vs. Date (Quarterly)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Dataset Background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Dataset Consolidation, Sorting, and Filtering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Underlying Question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Basic Data Analysis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Hypothesis Testing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Regression Model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Observations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Conclusions</a:t>
            </a:r>
            <a:endParaRPr>
              <a:solidFill>
                <a:srgbClr val="FFFFFF"/>
              </a:solidFill>
            </a:endParaRPr>
          </a:p>
        </p:txBody>
      </p:sp>
      <p:pic>
        <p:nvPicPr>
          <p:cNvPr id="63" name="Google Shape;63;p14"/>
          <p:cNvPicPr preferRelativeResize="0"/>
          <p:nvPr/>
        </p:nvPicPr>
        <p:blipFill>
          <a:blip r:embed="rId3">
            <a:alphaModFix/>
          </a:blip>
          <a:stretch>
            <a:fillRect/>
          </a:stretch>
        </p:blipFill>
        <p:spPr>
          <a:xfrm>
            <a:off x="5948988" y="1500175"/>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Testing</a:t>
            </a:r>
            <a:endParaRPr/>
          </a:p>
        </p:txBody>
      </p:sp>
      <p:pic>
        <p:nvPicPr>
          <p:cNvPr id="189" name="Google Shape;189;p32"/>
          <p:cNvPicPr preferRelativeResize="0"/>
          <p:nvPr/>
        </p:nvPicPr>
        <p:blipFill>
          <a:blip r:embed="rId3">
            <a:alphaModFix/>
          </a:blip>
          <a:stretch>
            <a:fillRect/>
          </a:stretch>
        </p:blipFill>
        <p:spPr>
          <a:xfrm>
            <a:off x="3678925" y="741150"/>
            <a:ext cx="1647825" cy="1409700"/>
          </a:xfrm>
          <a:prstGeom prst="rect">
            <a:avLst/>
          </a:prstGeom>
          <a:noFill/>
          <a:ln>
            <a:noFill/>
          </a:ln>
        </p:spPr>
      </p:pic>
      <p:pic>
        <p:nvPicPr>
          <p:cNvPr id="190" name="Google Shape;190;p32"/>
          <p:cNvPicPr preferRelativeResize="0"/>
          <p:nvPr/>
        </p:nvPicPr>
        <p:blipFill>
          <a:blip r:embed="rId4">
            <a:alphaModFix/>
          </a:blip>
          <a:stretch>
            <a:fillRect/>
          </a:stretch>
        </p:blipFill>
        <p:spPr>
          <a:xfrm>
            <a:off x="7746050" y="4214773"/>
            <a:ext cx="1185775" cy="7970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 Analysis</a:t>
            </a:r>
            <a:endParaRPr/>
          </a:p>
        </p:txBody>
      </p:sp>
      <p:sp>
        <p:nvSpPr>
          <p:cNvPr id="196" name="Google Shape;196;p33"/>
          <p:cNvSpPr txBox="1"/>
          <p:nvPr>
            <p:ph idx="1" type="body"/>
          </p:nvPr>
        </p:nvSpPr>
        <p:spPr>
          <a:xfrm>
            <a:off x="311700" y="1152475"/>
            <a:ext cx="5051100" cy="36018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In this section we will display the results of our hypothesis testing analysis wherein we are attempting to understand which of the previously listed factors have a significant impact on the Accident Severity Score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To do this we used StatTools to conduct a series of Two Sample Hypothesis Tests wherein we converted our </a:t>
            </a:r>
            <a:r>
              <a:rPr lang="en" sz="1500">
                <a:solidFill>
                  <a:srgbClr val="FFFFFF"/>
                </a:solidFill>
              </a:rPr>
              <a:t>categorical</a:t>
            </a:r>
            <a:r>
              <a:rPr lang="en" sz="1500">
                <a:solidFill>
                  <a:srgbClr val="FFFFFF"/>
                </a:solidFill>
              </a:rPr>
              <a:t> data to dummy variables 0 and 1</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We took this dummy data and conducted a Difference of Means analysis to find which factors had statistically significant impact on the Severity Score</a:t>
            </a:r>
            <a:endParaRPr sz="1500">
              <a:solidFill>
                <a:srgbClr val="FFFFFF"/>
              </a:solidFill>
            </a:endParaRPr>
          </a:p>
        </p:txBody>
      </p:sp>
      <p:pic>
        <p:nvPicPr>
          <p:cNvPr id="197" name="Google Shape;197;p33"/>
          <p:cNvPicPr preferRelativeResize="0"/>
          <p:nvPr/>
        </p:nvPicPr>
        <p:blipFill>
          <a:blip r:embed="rId3">
            <a:alphaModFix/>
          </a:blip>
          <a:stretch>
            <a:fillRect/>
          </a:stretch>
        </p:blipFill>
        <p:spPr>
          <a:xfrm>
            <a:off x="5439000" y="1152475"/>
            <a:ext cx="3019350" cy="2333675"/>
          </a:xfrm>
          <a:prstGeom prst="rect">
            <a:avLst/>
          </a:prstGeom>
          <a:noFill/>
          <a:ln>
            <a:noFill/>
          </a:ln>
        </p:spPr>
      </p:pic>
      <p:pic>
        <p:nvPicPr>
          <p:cNvPr id="198" name="Google Shape;198;p33"/>
          <p:cNvPicPr preferRelativeResize="0"/>
          <p:nvPr/>
        </p:nvPicPr>
        <p:blipFill>
          <a:blip r:embed="rId4">
            <a:alphaModFix/>
          </a:blip>
          <a:stretch>
            <a:fillRect/>
          </a:stretch>
        </p:blipFill>
        <p:spPr>
          <a:xfrm>
            <a:off x="5438995" y="2291270"/>
            <a:ext cx="3019349" cy="246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17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Borough vs Severity</a:t>
            </a:r>
            <a:endParaRPr/>
          </a:p>
        </p:txBody>
      </p:sp>
      <p:pic>
        <p:nvPicPr>
          <p:cNvPr id="204" name="Google Shape;204;p34"/>
          <p:cNvPicPr preferRelativeResize="0"/>
          <p:nvPr/>
        </p:nvPicPr>
        <p:blipFill>
          <a:blip r:embed="rId3">
            <a:alphaModFix/>
          </a:blip>
          <a:stretch>
            <a:fillRect/>
          </a:stretch>
        </p:blipFill>
        <p:spPr>
          <a:xfrm>
            <a:off x="0" y="1183575"/>
            <a:ext cx="9144000" cy="33666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Vehicle Type vs Severity</a:t>
            </a:r>
            <a:endParaRPr/>
          </a:p>
        </p:txBody>
      </p:sp>
      <p:pic>
        <p:nvPicPr>
          <p:cNvPr id="210" name="Google Shape;210;p35"/>
          <p:cNvPicPr preferRelativeResize="0"/>
          <p:nvPr/>
        </p:nvPicPr>
        <p:blipFill>
          <a:blip r:embed="rId3">
            <a:alphaModFix/>
          </a:blip>
          <a:stretch>
            <a:fillRect/>
          </a:stretch>
        </p:blipFill>
        <p:spPr>
          <a:xfrm>
            <a:off x="152400" y="1017725"/>
            <a:ext cx="8839199" cy="37712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Safety Measure vs Severity</a:t>
            </a:r>
            <a:endParaRPr/>
          </a:p>
        </p:txBody>
      </p:sp>
      <p:pic>
        <p:nvPicPr>
          <p:cNvPr id="216" name="Google Shape;216;p36"/>
          <p:cNvPicPr preferRelativeResize="0"/>
          <p:nvPr/>
        </p:nvPicPr>
        <p:blipFill>
          <a:blip r:embed="rId3">
            <a:alphaModFix/>
          </a:blip>
          <a:stretch>
            <a:fillRect/>
          </a:stretch>
        </p:blipFill>
        <p:spPr>
          <a:xfrm>
            <a:off x="152400" y="1177200"/>
            <a:ext cx="8839201" cy="31067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Age vs Severity</a:t>
            </a:r>
            <a:endParaRPr/>
          </a:p>
        </p:txBody>
      </p:sp>
      <p:pic>
        <p:nvPicPr>
          <p:cNvPr id="222" name="Google Shape;222;p37"/>
          <p:cNvPicPr preferRelativeResize="0"/>
          <p:nvPr/>
        </p:nvPicPr>
        <p:blipFill>
          <a:blip r:embed="rId3">
            <a:alphaModFix/>
          </a:blip>
          <a:stretch>
            <a:fillRect/>
          </a:stretch>
        </p:blipFill>
        <p:spPr>
          <a:xfrm>
            <a:off x="416488" y="1017725"/>
            <a:ext cx="831102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Time of Day vs. Severity</a:t>
            </a:r>
            <a:endParaRPr/>
          </a:p>
        </p:txBody>
      </p:sp>
      <p:pic>
        <p:nvPicPr>
          <p:cNvPr id="228" name="Google Shape;228;p38"/>
          <p:cNvPicPr preferRelativeResize="0"/>
          <p:nvPr/>
        </p:nvPicPr>
        <p:blipFill>
          <a:blip r:embed="rId3">
            <a:alphaModFix/>
          </a:blip>
          <a:stretch>
            <a:fillRect/>
          </a:stretch>
        </p:blipFill>
        <p:spPr>
          <a:xfrm>
            <a:off x="166263" y="1071075"/>
            <a:ext cx="8811473"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Gender vs Accident Severity</a:t>
            </a:r>
            <a:endParaRPr/>
          </a:p>
        </p:txBody>
      </p:sp>
      <p:pic>
        <p:nvPicPr>
          <p:cNvPr id="234" name="Google Shape;234;p39"/>
          <p:cNvPicPr preferRelativeResize="0"/>
          <p:nvPr/>
        </p:nvPicPr>
        <p:blipFill>
          <a:blip r:embed="rId3">
            <a:alphaModFix/>
          </a:blip>
          <a:stretch>
            <a:fillRect/>
          </a:stretch>
        </p:blipFill>
        <p:spPr>
          <a:xfrm>
            <a:off x="2641400" y="1017725"/>
            <a:ext cx="3861196"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Date vs Severity</a:t>
            </a:r>
            <a:endParaRPr/>
          </a:p>
        </p:txBody>
      </p:sp>
      <p:pic>
        <p:nvPicPr>
          <p:cNvPr id="240" name="Google Shape;240;p40"/>
          <p:cNvPicPr preferRelativeResize="0"/>
          <p:nvPr/>
        </p:nvPicPr>
        <p:blipFill>
          <a:blip r:embed="rId3">
            <a:alphaModFix/>
          </a:blip>
          <a:stretch>
            <a:fillRect/>
          </a:stretch>
        </p:blipFill>
        <p:spPr>
          <a:xfrm>
            <a:off x="92250" y="1263098"/>
            <a:ext cx="8740050" cy="3242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 Model</a:t>
            </a:r>
            <a:endParaRPr/>
          </a:p>
        </p:txBody>
      </p:sp>
      <p:pic>
        <p:nvPicPr>
          <p:cNvPr id="246" name="Google Shape;246;p41"/>
          <p:cNvPicPr preferRelativeResize="0"/>
          <p:nvPr/>
        </p:nvPicPr>
        <p:blipFill>
          <a:blip r:embed="rId3">
            <a:alphaModFix/>
          </a:blip>
          <a:stretch>
            <a:fillRect/>
          </a:stretch>
        </p:blipFill>
        <p:spPr>
          <a:xfrm>
            <a:off x="2857500" y="3314450"/>
            <a:ext cx="3429000" cy="133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Background</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Dataset provided by NYC OpenData Initiative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Dataset contains Motor Vehicle Crash Data ranging from 2012 to 2020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 is collected from NYPD MV104-AN report forms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This form is required to be filled out if the incident involves injury or death and/or $1000 or more of damages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Three separate datasets were generated from this data</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MVC by incident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MVC by persons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MVC by Vehicle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Each set contained identifying keys that could be used to combine the data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final dataset consists of 25 Rows and 1.4 Million Columns</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 Development</a:t>
            </a:r>
            <a:endParaRPr/>
          </a:p>
        </p:txBody>
      </p:sp>
      <p:sp>
        <p:nvSpPr>
          <p:cNvPr id="252" name="Google Shape;252;p42"/>
          <p:cNvSpPr txBox="1"/>
          <p:nvPr>
            <p:ph idx="1" type="body"/>
          </p:nvPr>
        </p:nvSpPr>
        <p:spPr>
          <a:xfrm>
            <a:off x="311700" y="1152475"/>
            <a:ext cx="5051100" cy="38496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In this section we will display the regression model that we created using a StatTools Multiple Variable Regression</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We chose to include any variables that had statistical significance at a 1% level of confidence from our hypothesis testing</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Once we developed the regression model we used the calculated </a:t>
            </a:r>
            <a:r>
              <a:rPr lang="en" sz="1500">
                <a:solidFill>
                  <a:srgbClr val="FFFFFF"/>
                </a:solidFill>
              </a:rPr>
              <a:t>coefficients</a:t>
            </a:r>
            <a:r>
              <a:rPr lang="en" sz="1500">
                <a:solidFill>
                  <a:srgbClr val="FFFFFF"/>
                </a:solidFill>
              </a:rPr>
              <a:t> to create a calculator in Excel that allows the user to input Risk Factors and </a:t>
            </a:r>
            <a:r>
              <a:rPr lang="en" sz="1500">
                <a:solidFill>
                  <a:srgbClr val="FFFFFF"/>
                </a:solidFill>
              </a:rPr>
              <a:t>receive</a:t>
            </a:r>
            <a:r>
              <a:rPr lang="en" sz="1500">
                <a:solidFill>
                  <a:srgbClr val="FFFFFF"/>
                </a:solidFill>
              </a:rPr>
              <a:t> an estimated Accident Severity Score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This calculator is simply a user friendly application of the Regression Equation wherein each </a:t>
            </a:r>
            <a:r>
              <a:rPr lang="en" sz="1500">
                <a:solidFill>
                  <a:srgbClr val="FFFFFF"/>
                </a:solidFill>
              </a:rPr>
              <a:t>categorical</a:t>
            </a:r>
            <a:r>
              <a:rPr lang="en" sz="1500">
                <a:solidFill>
                  <a:srgbClr val="FFFFFF"/>
                </a:solidFill>
              </a:rPr>
              <a:t> variable </a:t>
            </a:r>
            <a:r>
              <a:rPr lang="en" sz="1500">
                <a:solidFill>
                  <a:srgbClr val="FFFFFF"/>
                </a:solidFill>
              </a:rPr>
              <a:t>receives</a:t>
            </a:r>
            <a:r>
              <a:rPr lang="en" sz="1500">
                <a:solidFill>
                  <a:srgbClr val="FFFFFF"/>
                </a:solidFill>
              </a:rPr>
              <a:t> a value of 1 or 0 based on the Risk Factor</a:t>
            </a:r>
            <a:endParaRPr sz="1500">
              <a:solidFill>
                <a:srgbClr val="FFFFFF"/>
              </a:solidFill>
            </a:endParaRPr>
          </a:p>
        </p:txBody>
      </p:sp>
      <p:pic>
        <p:nvPicPr>
          <p:cNvPr id="253" name="Google Shape;253;p42"/>
          <p:cNvPicPr preferRelativeResize="0"/>
          <p:nvPr/>
        </p:nvPicPr>
        <p:blipFill>
          <a:blip r:embed="rId3">
            <a:alphaModFix/>
          </a:blip>
          <a:stretch>
            <a:fillRect/>
          </a:stretch>
        </p:blipFill>
        <p:spPr>
          <a:xfrm>
            <a:off x="5458600" y="1152475"/>
            <a:ext cx="3476399" cy="35687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a:t>
            </a:r>
            <a:endParaRPr/>
          </a:p>
        </p:txBody>
      </p:sp>
      <p:pic>
        <p:nvPicPr>
          <p:cNvPr id="259" name="Google Shape;259;p43"/>
          <p:cNvPicPr preferRelativeResize="0"/>
          <p:nvPr/>
        </p:nvPicPr>
        <p:blipFill>
          <a:blip r:embed="rId3">
            <a:alphaModFix/>
          </a:blip>
          <a:stretch>
            <a:fillRect/>
          </a:stretch>
        </p:blipFill>
        <p:spPr>
          <a:xfrm>
            <a:off x="4086175" y="407478"/>
            <a:ext cx="4672652" cy="4512249"/>
          </a:xfrm>
          <a:prstGeom prst="rect">
            <a:avLst/>
          </a:prstGeom>
          <a:noFill/>
          <a:ln>
            <a:noFill/>
          </a:ln>
        </p:spPr>
      </p:pic>
      <p:sp>
        <p:nvSpPr>
          <p:cNvPr id="260" name="Google Shape;260;p43"/>
          <p:cNvSpPr txBox="1"/>
          <p:nvPr>
            <p:ph idx="1" type="body"/>
          </p:nvPr>
        </p:nvSpPr>
        <p:spPr>
          <a:xfrm>
            <a:off x="486800" y="1152475"/>
            <a:ext cx="3251400" cy="36093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Regression Analysis created u</a:t>
            </a:r>
            <a:r>
              <a:rPr lang="en" sz="1500">
                <a:solidFill>
                  <a:srgbClr val="FFFFFF"/>
                </a:solidFill>
              </a:rPr>
              <a:t>sing a StatTools Multiple Variable.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We included any variables that had statistical significance at a 1% level of confidence from our hypothesis testing.</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Looking at the results we see that despite the hypothesis testing telling us that several variables had statistical significance, we see here high p-Values</a:t>
            </a:r>
            <a:endParaRPr sz="15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13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 </a:t>
            </a:r>
            <a:r>
              <a:rPr lang="en"/>
              <a:t>Further</a:t>
            </a:r>
            <a:r>
              <a:rPr lang="en"/>
              <a:t> Optimized</a:t>
            </a:r>
            <a:endParaRPr/>
          </a:p>
        </p:txBody>
      </p:sp>
      <p:pic>
        <p:nvPicPr>
          <p:cNvPr id="266" name="Google Shape;266;p44"/>
          <p:cNvPicPr preferRelativeResize="0"/>
          <p:nvPr/>
        </p:nvPicPr>
        <p:blipFill>
          <a:blip r:embed="rId3">
            <a:alphaModFix/>
          </a:blip>
          <a:stretch>
            <a:fillRect/>
          </a:stretch>
        </p:blipFill>
        <p:spPr>
          <a:xfrm>
            <a:off x="3774075" y="705450"/>
            <a:ext cx="4955800" cy="3950625"/>
          </a:xfrm>
          <a:prstGeom prst="rect">
            <a:avLst/>
          </a:prstGeom>
          <a:noFill/>
          <a:ln>
            <a:noFill/>
          </a:ln>
        </p:spPr>
      </p:pic>
      <p:sp>
        <p:nvSpPr>
          <p:cNvPr id="267" name="Google Shape;267;p44"/>
          <p:cNvSpPr txBox="1"/>
          <p:nvPr>
            <p:ph idx="1" type="body"/>
          </p:nvPr>
        </p:nvSpPr>
        <p:spPr>
          <a:xfrm>
            <a:off x="311700" y="1152475"/>
            <a:ext cx="3408300" cy="28797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To further iterate on our regression model we decided run another regression wherein we removed any variables from the previous iteration with a high p-Value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Here we can see that all remaining p-Values are very low</a:t>
            </a:r>
            <a:endParaRPr sz="16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 Severity Score Calculator</a:t>
            </a:r>
            <a:endParaRPr/>
          </a:p>
        </p:txBody>
      </p:sp>
      <p:pic>
        <p:nvPicPr>
          <p:cNvPr id="273" name="Google Shape;273;p45"/>
          <p:cNvPicPr preferRelativeResize="0"/>
          <p:nvPr/>
        </p:nvPicPr>
        <p:blipFill>
          <a:blip r:embed="rId3">
            <a:alphaModFix/>
          </a:blip>
          <a:stretch>
            <a:fillRect/>
          </a:stretch>
        </p:blipFill>
        <p:spPr>
          <a:xfrm>
            <a:off x="311700" y="1017725"/>
            <a:ext cx="4481028" cy="3820975"/>
          </a:xfrm>
          <a:prstGeom prst="rect">
            <a:avLst/>
          </a:prstGeom>
          <a:noFill/>
          <a:ln>
            <a:noFill/>
          </a:ln>
        </p:spPr>
      </p:pic>
      <p:sp>
        <p:nvSpPr>
          <p:cNvPr id="274" name="Google Shape;274;p45"/>
          <p:cNvSpPr txBox="1"/>
          <p:nvPr>
            <p:ph idx="1" type="body"/>
          </p:nvPr>
        </p:nvSpPr>
        <p:spPr>
          <a:xfrm>
            <a:off x="5063400" y="1162525"/>
            <a:ext cx="3270300" cy="35991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We created this calculator to allow us to test our regression model</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It accepts user inputs via dropdown menu and then uses the coefficients from the </a:t>
            </a:r>
            <a:r>
              <a:rPr lang="en" sz="1500">
                <a:solidFill>
                  <a:srgbClr val="FFFFFF"/>
                </a:solidFill>
              </a:rPr>
              <a:t>regression</a:t>
            </a:r>
            <a:r>
              <a:rPr lang="en" sz="1500">
                <a:solidFill>
                  <a:srgbClr val="FFFFFF"/>
                </a:solidFill>
              </a:rPr>
              <a:t> model to derive the estimated Severity Score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As we can see even with the most severe risk factors the score will max out &lt;15</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Scores will typically be biased towards the lower end</a:t>
            </a:r>
            <a:endParaRPr sz="15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15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80" name="Google Shape;280;p46"/>
          <p:cNvSpPr txBox="1"/>
          <p:nvPr>
            <p:ph idx="1" type="body"/>
          </p:nvPr>
        </p:nvSpPr>
        <p:spPr>
          <a:xfrm>
            <a:off x="311700" y="855175"/>
            <a:ext cx="8520600" cy="412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90% of all accidents in NYC do not result in injury</a:t>
            </a:r>
            <a:endParaRPr sz="1800">
              <a:solidFill>
                <a:srgbClr val="FFFFFF"/>
              </a:solidFill>
            </a:endParaRPr>
          </a:p>
          <a:p>
            <a:pPr indent="-342900" lvl="0" marL="457200" rtl="0" algn="l">
              <a:spcBef>
                <a:spcPts val="0"/>
              </a:spcBef>
              <a:spcAft>
                <a:spcPts val="0"/>
              </a:spcAft>
              <a:buSzPts val="1800"/>
              <a:buChar char="●"/>
            </a:pPr>
            <a:r>
              <a:rPr lang="en">
                <a:solidFill>
                  <a:srgbClr val="FFFFFF"/>
                </a:solidFill>
              </a:rPr>
              <a:t>T</a:t>
            </a:r>
            <a:r>
              <a:rPr lang="en">
                <a:solidFill>
                  <a:srgbClr val="FFFFFF"/>
                </a:solidFill>
              </a:rPr>
              <a:t>he risk factors that most greatly impact the severity of an accident are the </a:t>
            </a:r>
            <a:r>
              <a:rPr lang="en">
                <a:solidFill>
                  <a:srgbClr val="FF0000"/>
                </a:solidFill>
              </a:rPr>
              <a:t>type of vehicle</a:t>
            </a:r>
            <a:r>
              <a:rPr lang="en"/>
              <a:t> </a:t>
            </a:r>
            <a:r>
              <a:rPr lang="en">
                <a:solidFill>
                  <a:srgbClr val="FFFFFF"/>
                </a:solidFill>
              </a:rPr>
              <a:t>you are driving and what</a:t>
            </a:r>
            <a:r>
              <a:rPr lang="en"/>
              <a:t> </a:t>
            </a:r>
            <a:r>
              <a:rPr lang="en">
                <a:solidFill>
                  <a:srgbClr val="FF0000"/>
                </a:solidFill>
              </a:rPr>
              <a:t>safety measures</a:t>
            </a:r>
            <a:r>
              <a:rPr lang="en"/>
              <a:t> </a:t>
            </a:r>
            <a:r>
              <a:rPr lang="en">
                <a:solidFill>
                  <a:srgbClr val="FFFFFF"/>
                </a:solidFill>
              </a:rPr>
              <a:t>you are taking</a:t>
            </a:r>
            <a:endParaRPr>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Driving a 2-wheeler significantly increases your risk of being involved in a severe accident</a:t>
            </a:r>
            <a:endParaRPr>
              <a:solidFill>
                <a:srgbClr val="FFFFFF"/>
              </a:solidFill>
            </a:endParaRPr>
          </a:p>
          <a:p>
            <a:pPr indent="-317500" lvl="1" marL="914400" rtl="0" algn="l">
              <a:spcBef>
                <a:spcPts val="0"/>
              </a:spcBef>
              <a:spcAft>
                <a:spcPts val="0"/>
              </a:spcAft>
              <a:buClr>
                <a:srgbClr val="FFFFFF"/>
              </a:buClr>
              <a:buSzPts val="1400"/>
              <a:buChar char="○"/>
            </a:pPr>
            <a:r>
              <a:rPr lang="en" sz="1800">
                <a:solidFill>
                  <a:srgbClr val="FFFFFF"/>
                </a:solidFill>
              </a:rPr>
              <a:t>but wearing a helmet while doing so reduces your risk significantly</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Males under the age of 20 get into the most severe accidents, but females have a higher overall average accident severity score than males</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Age, Borough, TOD, and Date have very marginal impacts on your overall risk factors of being in a severe accident.</a:t>
            </a:r>
            <a:endParaRPr>
              <a:solidFill>
                <a:srgbClr val="FFFFFF"/>
              </a:solidFill>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86" name="Google Shape;286;p47"/>
          <p:cNvSpPr txBox="1"/>
          <p:nvPr>
            <p:ph idx="1" type="body"/>
          </p:nvPr>
        </p:nvSpPr>
        <p:spPr>
          <a:xfrm>
            <a:off x="311700" y="743975"/>
            <a:ext cx="8520600" cy="43251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FFFFFF"/>
              </a:buClr>
              <a:buSzPts val="1600"/>
              <a:buChar char="●"/>
            </a:pPr>
            <a:r>
              <a:rPr lang="en" sz="1600">
                <a:solidFill>
                  <a:srgbClr val="FFFFFF"/>
                </a:solidFill>
              </a:rPr>
              <a:t>Several restrictions on the types of analysis we could do.</a:t>
            </a:r>
            <a:endParaRPr sz="1600">
              <a:solidFill>
                <a:srgbClr val="FFFFFF"/>
              </a:solidFill>
            </a:endParaRPr>
          </a:p>
          <a:p>
            <a:pPr indent="-330200" lvl="0" marL="457200" marR="0" rtl="0" algn="l">
              <a:lnSpc>
                <a:spcPct val="150000"/>
              </a:lnSpc>
              <a:spcBef>
                <a:spcPts val="0"/>
              </a:spcBef>
              <a:spcAft>
                <a:spcPts val="0"/>
              </a:spcAft>
              <a:buClr>
                <a:srgbClr val="FFFFFF"/>
              </a:buClr>
              <a:buSzPts val="1600"/>
              <a:buChar char="●"/>
            </a:pPr>
            <a:r>
              <a:rPr lang="en" sz="1600">
                <a:solidFill>
                  <a:srgbClr val="FFFFFF"/>
                </a:solidFill>
              </a:rPr>
              <a:t>Data was largely </a:t>
            </a:r>
            <a:r>
              <a:rPr lang="en" sz="1600">
                <a:solidFill>
                  <a:srgbClr val="FFFFFF"/>
                </a:solidFill>
              </a:rPr>
              <a:t>categorical and dummy variables needed.</a:t>
            </a:r>
            <a:endParaRPr sz="1600">
              <a:solidFill>
                <a:srgbClr val="FFFFFF"/>
              </a:solidFill>
            </a:endParaRPr>
          </a:p>
          <a:p>
            <a:pPr indent="-330200" lvl="0" marL="457200" marR="0" rtl="0" algn="l">
              <a:lnSpc>
                <a:spcPct val="150000"/>
              </a:lnSpc>
              <a:spcBef>
                <a:spcPts val="0"/>
              </a:spcBef>
              <a:spcAft>
                <a:spcPts val="0"/>
              </a:spcAft>
              <a:buClr>
                <a:srgbClr val="FFFFFF"/>
              </a:buClr>
              <a:buSzPts val="1600"/>
              <a:buChar char="●"/>
            </a:pPr>
            <a:r>
              <a:rPr lang="en" sz="1600">
                <a:solidFill>
                  <a:srgbClr val="FFFFFF"/>
                </a:solidFill>
              </a:rPr>
              <a:t>Due to inaccuracies and omissions from original reports there was missing data.</a:t>
            </a:r>
            <a:endParaRPr sz="1600">
              <a:solidFill>
                <a:srgbClr val="FFFFFF"/>
              </a:solidFill>
            </a:endParaRPr>
          </a:p>
          <a:p>
            <a:pPr indent="-330200" lvl="0" marL="457200" marR="0" rtl="0" algn="l">
              <a:lnSpc>
                <a:spcPct val="150000"/>
              </a:lnSpc>
              <a:spcBef>
                <a:spcPts val="0"/>
              </a:spcBef>
              <a:spcAft>
                <a:spcPts val="0"/>
              </a:spcAft>
              <a:buClr>
                <a:srgbClr val="FFFFFF"/>
              </a:buClr>
              <a:buSzPts val="1600"/>
              <a:buChar char="●"/>
            </a:pPr>
            <a:r>
              <a:rPr lang="en" sz="1600">
                <a:solidFill>
                  <a:srgbClr val="FFFFFF"/>
                </a:solidFill>
              </a:rPr>
              <a:t>90% of accidents had a severity score of 0 making data biased in one direction.</a:t>
            </a:r>
            <a:endParaRPr sz="1600">
              <a:solidFill>
                <a:srgbClr val="FFFFFF"/>
              </a:solidFill>
            </a:endParaRPr>
          </a:p>
          <a:p>
            <a:pPr indent="-330200" lvl="1" marL="914400" marR="0" rtl="0" algn="l">
              <a:lnSpc>
                <a:spcPct val="150000"/>
              </a:lnSpc>
              <a:spcBef>
                <a:spcPts val="0"/>
              </a:spcBef>
              <a:spcAft>
                <a:spcPts val="0"/>
              </a:spcAft>
              <a:buClr>
                <a:srgbClr val="FFFFFF"/>
              </a:buClr>
              <a:buSzPts val="1600"/>
              <a:buChar char="○"/>
            </a:pPr>
            <a:r>
              <a:rPr lang="en" sz="1600">
                <a:solidFill>
                  <a:srgbClr val="FFFFFF"/>
                </a:solidFill>
              </a:rPr>
              <a:t>We can infer that due to volume of traffic in NYC accidents would be quite common, but likely only “fender benders.”</a:t>
            </a:r>
            <a:endParaRPr sz="1600">
              <a:solidFill>
                <a:srgbClr val="FFFFFF"/>
              </a:solidFill>
            </a:endParaRPr>
          </a:p>
          <a:p>
            <a:pPr indent="-330200" lvl="1" marL="914400" marR="0" rtl="0" algn="l">
              <a:lnSpc>
                <a:spcPct val="150000"/>
              </a:lnSpc>
              <a:spcBef>
                <a:spcPts val="0"/>
              </a:spcBef>
              <a:spcAft>
                <a:spcPts val="0"/>
              </a:spcAft>
              <a:buClr>
                <a:srgbClr val="FFFFFF"/>
              </a:buClr>
              <a:buSzPts val="1600"/>
              <a:buChar char="○"/>
            </a:pPr>
            <a:r>
              <a:rPr lang="en" sz="1600">
                <a:solidFill>
                  <a:srgbClr val="FFFFFF"/>
                </a:solidFill>
              </a:rPr>
              <a:t>Our model accurately represents that if involved in an accident in NYC the accident would typically not be severe.</a:t>
            </a:r>
            <a:endParaRPr sz="1600">
              <a:solidFill>
                <a:srgbClr val="FFFFFF"/>
              </a:solidFill>
            </a:endParaRPr>
          </a:p>
          <a:p>
            <a:pPr indent="-330200" lvl="0" marL="457200" marR="0" rtl="0" algn="l">
              <a:lnSpc>
                <a:spcPct val="150000"/>
              </a:lnSpc>
              <a:spcBef>
                <a:spcPts val="0"/>
              </a:spcBef>
              <a:spcAft>
                <a:spcPts val="0"/>
              </a:spcAft>
              <a:buClr>
                <a:srgbClr val="FFFFFF"/>
              </a:buClr>
              <a:buSzPts val="1600"/>
              <a:buChar char="●"/>
            </a:pPr>
            <a:r>
              <a:rPr lang="en" sz="1600">
                <a:solidFill>
                  <a:srgbClr val="FFFFFF"/>
                </a:solidFill>
              </a:rPr>
              <a:t>We had no way to relate the context of this data to the total volume of driving in NYC, we cannot comment on an individual's likelihood of being in an accident, simply the fact that it will likely not be severe.</a:t>
            </a:r>
            <a:endParaRPr b="1" sz="1600">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15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2" name="Google Shape;292;p48"/>
          <p:cNvSpPr txBox="1"/>
          <p:nvPr>
            <p:ph idx="1" type="body"/>
          </p:nvPr>
        </p:nvSpPr>
        <p:spPr>
          <a:xfrm>
            <a:off x="311700" y="684050"/>
            <a:ext cx="8520600" cy="4193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https://data.cityofnewyork.us/Public-Safety/Motor-Vehicle-Collisions-Crashes/h9gi-nx95</a:t>
            </a:r>
            <a:endParaRPr/>
          </a:p>
          <a:p>
            <a:pPr indent="-342900" lvl="0" marL="457200" rtl="0" algn="l">
              <a:spcBef>
                <a:spcPts val="0"/>
              </a:spcBef>
              <a:spcAft>
                <a:spcPts val="0"/>
              </a:spcAft>
              <a:buSzPts val="1800"/>
              <a:buChar char="●"/>
            </a:pPr>
            <a:r>
              <a:rPr lang="en" u="sng">
                <a:solidFill>
                  <a:schemeClr val="hlink"/>
                </a:solidFill>
                <a:hlinkClick r:id="rId4"/>
              </a:rPr>
              <a:t>https://data.cityofnewyork.us/Public-Safety/Motor-Vehicle-Collisions-Person/f55k-p6yu</a:t>
            </a:r>
            <a:endParaRPr/>
          </a:p>
          <a:p>
            <a:pPr indent="-342900" lvl="0" marL="457200" rtl="0" algn="l">
              <a:spcBef>
                <a:spcPts val="0"/>
              </a:spcBef>
              <a:spcAft>
                <a:spcPts val="0"/>
              </a:spcAft>
              <a:buSzPts val="1800"/>
              <a:buChar char="●"/>
            </a:pPr>
            <a:r>
              <a:rPr lang="en" u="sng">
                <a:solidFill>
                  <a:schemeClr val="hlink"/>
                </a:solidFill>
                <a:hlinkClick r:id="rId5"/>
              </a:rPr>
              <a:t>https://data.cityofnewyork.us/Public-Safety/Motor-Vehicle-Collisions-Vehicles/bm4k-52h4</a:t>
            </a:r>
            <a:endParaRPr/>
          </a:p>
          <a:p>
            <a:pPr indent="-342900" lvl="0" marL="457200" rtl="0" algn="l">
              <a:spcBef>
                <a:spcPts val="0"/>
              </a:spcBef>
              <a:spcAft>
                <a:spcPts val="0"/>
              </a:spcAft>
              <a:buSzPts val="1800"/>
              <a:buChar char="●"/>
            </a:pPr>
            <a:r>
              <a:rPr lang="en" u="sng">
                <a:solidFill>
                  <a:schemeClr val="hlink"/>
                </a:solidFill>
                <a:hlinkClick r:id="rId6"/>
              </a:rPr>
              <a:t>https://aci.health.nsw.gov.au/get-involved/institute-of-trauma-and-injury-management/Data/injury-scoring/injury_severity_score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b="1" lang="en">
                <a:solidFill>
                  <a:srgbClr val="00FFFF"/>
                </a:solidFill>
              </a:rPr>
              <a:t>Consolidation</a:t>
            </a:r>
            <a:r>
              <a:rPr lang="en"/>
              <a:t>, Sorting, and Filtering</a:t>
            </a:r>
            <a:endParaRPr/>
          </a:p>
        </p:txBody>
      </p:sp>
      <p:sp>
        <p:nvSpPr>
          <p:cNvPr id="75" name="Google Shape;75;p16"/>
          <p:cNvSpPr txBox="1"/>
          <p:nvPr>
            <p:ph idx="1" type="body"/>
          </p:nvPr>
        </p:nvSpPr>
        <p:spPr>
          <a:xfrm>
            <a:off x="148575" y="1152475"/>
            <a:ext cx="29574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We first used the database diagram on the left to connect crash location information from the “Crashes” and “Vehicles” Databases to the “Persons” Database which was our main dataset</a:t>
            </a:r>
            <a:endParaRPr sz="1700">
              <a:solidFill>
                <a:srgbClr val="FFFFFF"/>
              </a:solidFill>
            </a:endParaRPr>
          </a:p>
        </p:txBody>
      </p:sp>
      <p:pic>
        <p:nvPicPr>
          <p:cNvPr id="76" name="Google Shape;76;p16"/>
          <p:cNvPicPr preferRelativeResize="0"/>
          <p:nvPr/>
        </p:nvPicPr>
        <p:blipFill>
          <a:blip r:embed="rId3">
            <a:alphaModFix/>
          </a:blip>
          <a:stretch>
            <a:fillRect/>
          </a:stretch>
        </p:blipFill>
        <p:spPr>
          <a:xfrm>
            <a:off x="3296921" y="1331775"/>
            <a:ext cx="5772375" cy="305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Consolidation, </a:t>
            </a:r>
            <a:r>
              <a:rPr b="1" lang="en">
                <a:solidFill>
                  <a:srgbClr val="00FFFF"/>
                </a:solidFill>
              </a:rPr>
              <a:t>Sorting</a:t>
            </a:r>
            <a:r>
              <a:rPr lang="en"/>
              <a:t>, and Filtering</a:t>
            </a:r>
            <a:endParaRPr/>
          </a:p>
        </p:txBody>
      </p:sp>
      <p:sp>
        <p:nvSpPr>
          <p:cNvPr id="82" name="Google Shape;82;p17"/>
          <p:cNvSpPr txBox="1"/>
          <p:nvPr>
            <p:ph idx="1" type="body"/>
          </p:nvPr>
        </p:nvSpPr>
        <p:spPr>
          <a:xfrm>
            <a:off x="148575" y="1152475"/>
            <a:ext cx="29574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Used the data dictionary to understand the meaning of each column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Used sort function to sort by COLLISION-ID then by ACCIDENT_DATE and then by ACCIDENT_TIME</a:t>
            </a:r>
            <a:endParaRPr sz="1700">
              <a:solidFill>
                <a:srgbClr val="FFFFFF"/>
              </a:solidFill>
            </a:endParaRPr>
          </a:p>
        </p:txBody>
      </p:sp>
      <p:pic>
        <p:nvPicPr>
          <p:cNvPr id="83" name="Google Shape;83;p17"/>
          <p:cNvPicPr preferRelativeResize="0"/>
          <p:nvPr/>
        </p:nvPicPr>
        <p:blipFill>
          <a:blip r:embed="rId3">
            <a:alphaModFix/>
          </a:blip>
          <a:stretch>
            <a:fillRect/>
          </a:stretch>
        </p:blipFill>
        <p:spPr>
          <a:xfrm>
            <a:off x="3180550" y="1152475"/>
            <a:ext cx="5733226" cy="32334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Consolidation, Sorting, and </a:t>
            </a:r>
            <a:r>
              <a:rPr b="1" lang="en">
                <a:solidFill>
                  <a:srgbClr val="00FFFF"/>
                </a:solidFill>
              </a:rPr>
              <a:t>Filtering</a:t>
            </a:r>
            <a:endParaRPr b="1">
              <a:solidFill>
                <a:srgbClr val="00FFFF"/>
              </a:solidFill>
            </a:endParaRPr>
          </a:p>
        </p:txBody>
      </p:sp>
      <p:sp>
        <p:nvSpPr>
          <p:cNvPr id="89" name="Google Shape;89;p18"/>
          <p:cNvSpPr txBox="1"/>
          <p:nvPr>
            <p:ph idx="1" type="body"/>
          </p:nvPr>
        </p:nvSpPr>
        <p:spPr>
          <a:xfrm>
            <a:off x="148575" y="1152475"/>
            <a:ext cx="29574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Filtered dataset to exclude columns that contained mostly incomplete or non-relevant data</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Filtered out entries that were incomplete for key fields such as VEHICLE TYPE, SEX, etc.</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Ended up with 119K Rows and 20 Columns</a:t>
            </a:r>
            <a:endParaRPr sz="1700">
              <a:solidFill>
                <a:srgbClr val="FFFFFF"/>
              </a:solidFill>
            </a:endParaRPr>
          </a:p>
          <a:p>
            <a:pPr indent="0" lvl="0" marL="457200" rtl="0" algn="l">
              <a:spcBef>
                <a:spcPts val="1600"/>
              </a:spcBef>
              <a:spcAft>
                <a:spcPts val="1600"/>
              </a:spcAft>
              <a:buNone/>
            </a:pPr>
            <a:r>
              <a:rPr lang="en" sz="1700"/>
              <a:t> </a:t>
            </a:r>
            <a:endParaRPr sz="1700"/>
          </a:p>
        </p:txBody>
      </p:sp>
      <p:pic>
        <p:nvPicPr>
          <p:cNvPr id="90" name="Google Shape;90;p18"/>
          <p:cNvPicPr preferRelativeResize="0"/>
          <p:nvPr/>
        </p:nvPicPr>
        <p:blipFill rotWithShape="1">
          <a:blip r:embed="rId3">
            <a:alphaModFix/>
          </a:blip>
          <a:srcRect b="0" l="0" r="19237" t="0"/>
          <a:stretch/>
        </p:blipFill>
        <p:spPr>
          <a:xfrm>
            <a:off x="3105975" y="1228663"/>
            <a:ext cx="5688198" cy="372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Calculated Accident Severity Score</a:t>
            </a:r>
            <a:endParaRPr/>
          </a:p>
        </p:txBody>
      </p:sp>
      <p:sp>
        <p:nvSpPr>
          <p:cNvPr id="96" name="Google Shape;96;p19"/>
          <p:cNvSpPr txBox="1"/>
          <p:nvPr/>
        </p:nvSpPr>
        <p:spPr>
          <a:xfrm>
            <a:off x="1085400" y="3657750"/>
            <a:ext cx="6973200" cy="13797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Utilized a combination of </a:t>
            </a:r>
            <a:r>
              <a:rPr lang="en">
                <a:solidFill>
                  <a:srgbClr val="FFFFFF"/>
                </a:solidFill>
              </a:rPr>
              <a:t>categorical data points to calculate a cumulative “Severity Score” for each accident by assigning numerical values to describe the magnitude of severity based on the severity of each individual factor.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This method of scoring is loosely based off of the “Injury Severity Score” developed by the Association for the Advancement of Automotive Medicine.</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856000" y="948750"/>
            <a:ext cx="7431976" cy="263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0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Question</a:t>
            </a:r>
            <a:endParaRPr/>
          </a:p>
        </p:txBody>
      </p:sp>
      <p:sp>
        <p:nvSpPr>
          <p:cNvPr id="103" name="Google Shape;103;p20"/>
          <p:cNvSpPr txBox="1"/>
          <p:nvPr>
            <p:ph idx="1" type="body"/>
          </p:nvPr>
        </p:nvSpPr>
        <p:spPr>
          <a:xfrm>
            <a:off x="311700" y="871925"/>
            <a:ext cx="8520600" cy="41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What factors influence the severity of a motor vehicle accident in NYC?</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Location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Gender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Type of Vehicle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Safety Measures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Date</a:t>
            </a:r>
            <a:endParaRPr>
              <a:solidFill>
                <a:srgbClr val="FFFFFF"/>
              </a:solidFill>
            </a:endParaRPr>
          </a:p>
          <a:p>
            <a:pPr indent="0" lvl="0" marL="0" rtl="0" algn="l">
              <a:spcBef>
                <a:spcPts val="1600"/>
              </a:spcBef>
              <a:spcAft>
                <a:spcPts val="1600"/>
              </a:spcAft>
              <a:buNone/>
            </a:pPr>
            <a:r>
              <a:rPr lang="en">
                <a:solidFill>
                  <a:srgbClr val="FFFFFF"/>
                </a:solidFill>
              </a:rPr>
              <a:t>Given these factors, can we create a model to predict accident severity?</a:t>
            </a:r>
            <a:endParaRPr>
              <a:solidFill>
                <a:srgbClr val="FFFFFF"/>
              </a:solidFill>
            </a:endParaRPr>
          </a:p>
        </p:txBody>
      </p:sp>
      <p:pic>
        <p:nvPicPr>
          <p:cNvPr id="104" name="Google Shape;104;p20"/>
          <p:cNvPicPr preferRelativeResize="0"/>
          <p:nvPr/>
        </p:nvPicPr>
        <p:blipFill>
          <a:blip r:embed="rId3">
            <a:alphaModFix/>
          </a:blip>
          <a:stretch>
            <a:fillRect/>
          </a:stretch>
        </p:blipFill>
        <p:spPr>
          <a:xfrm>
            <a:off x="5440788" y="1500175"/>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Data Analysis</a:t>
            </a:r>
            <a:endParaRPr/>
          </a:p>
        </p:txBody>
      </p:sp>
      <p:pic>
        <p:nvPicPr>
          <p:cNvPr id="110" name="Google Shape;110;p21"/>
          <p:cNvPicPr preferRelativeResize="0"/>
          <p:nvPr/>
        </p:nvPicPr>
        <p:blipFill>
          <a:blip r:embed="rId3">
            <a:alphaModFix/>
          </a:blip>
          <a:stretch>
            <a:fillRect/>
          </a:stretch>
        </p:blipFill>
        <p:spPr>
          <a:xfrm>
            <a:off x="3524950" y="2992650"/>
            <a:ext cx="1846050" cy="184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