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0" r:id="rId4"/>
    <p:sldId id="269" r:id="rId5"/>
    <p:sldId id="276" r:id="rId6"/>
    <p:sldId id="259" r:id="rId7"/>
    <p:sldId id="277" r:id="rId8"/>
    <p:sldId id="258" r:id="rId9"/>
    <p:sldId id="261" r:id="rId10"/>
    <p:sldId id="262" r:id="rId11"/>
    <p:sldId id="268" r:id="rId12"/>
    <p:sldId id="263" r:id="rId13"/>
    <p:sldId id="272" r:id="rId14"/>
    <p:sldId id="273" r:id="rId15"/>
    <p:sldId id="279" r:id="rId16"/>
    <p:sldId id="280" r:id="rId17"/>
    <p:sldId id="266"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928" y="-8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B66A34-5596-6742-BC75-744AC0AD0852}" type="datetimeFigureOut">
              <a:rPr lang="en-US" smtClean="0"/>
              <a:t>08/06/16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C68F42-BC59-FF49-88A7-AEF3EDD731EB}" type="slidenum">
              <a:rPr lang="en-US" smtClean="0"/>
              <a:t>‹#›</a:t>
            </a:fld>
            <a:endParaRPr lang="en-US"/>
          </a:p>
        </p:txBody>
      </p:sp>
    </p:spTree>
    <p:extLst>
      <p:ext uri="{BB962C8B-B14F-4D97-AF65-F5344CB8AC3E}">
        <p14:creationId xmlns:p14="http://schemas.microsoft.com/office/powerpoint/2010/main" val="2163744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whole idea of ABM is to model emergent </a:t>
            </a:r>
            <a:r>
              <a:rPr lang="en-US" baseline="0" dirty="0" err="1" smtClean="0"/>
              <a:t>behaviours</a:t>
            </a:r>
            <a:r>
              <a:rPr lang="en-US" baseline="0" dirty="0" smtClean="0"/>
              <a:t> and help do simulations of their predictions. </a:t>
            </a:r>
            <a:br>
              <a:rPr lang="en-US" baseline="0" dirty="0" smtClean="0"/>
            </a:br>
            <a:r>
              <a:rPr lang="en-US" baseline="0" dirty="0" smtClean="0"/>
              <a:t>Also adds </a:t>
            </a:r>
            <a:r>
              <a:rPr lang="en-US" baseline="0" dirty="0" smtClean="0">
                <a:sym typeface="Wingdings"/>
              </a:rPr>
              <a:t> help with simulation and scenario </a:t>
            </a:r>
            <a:r>
              <a:rPr lang="en-US" baseline="0" dirty="0" err="1" smtClean="0">
                <a:sym typeface="Wingdings"/>
              </a:rPr>
              <a:t>planing</a:t>
            </a:r>
            <a:r>
              <a:rPr lang="en-US" baseline="0" dirty="0" smtClean="0">
                <a:sym typeface="Wingdings"/>
              </a:rPr>
              <a:t> </a:t>
            </a:r>
            <a:r>
              <a:rPr lang="en-US" baseline="0" dirty="0" err="1" smtClean="0">
                <a:sym typeface="Wingdings"/>
              </a:rPr>
              <a:t>wrt</a:t>
            </a:r>
            <a:r>
              <a:rPr lang="en-US" baseline="0" dirty="0" smtClean="0">
                <a:sym typeface="Wingdings"/>
              </a:rPr>
              <a:t> </a:t>
            </a:r>
            <a:r>
              <a:rPr lang="en-US" baseline="0" smtClean="0">
                <a:sym typeface="Wingdings"/>
              </a:rPr>
              <a:t>sriperumbudur</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1</a:t>
            </a:fld>
            <a:endParaRPr lang="en-US"/>
          </a:p>
        </p:txBody>
      </p:sp>
    </p:spTree>
    <p:extLst>
      <p:ext uri="{BB962C8B-B14F-4D97-AF65-F5344CB8AC3E}">
        <p14:creationId xmlns:p14="http://schemas.microsoft.com/office/powerpoint/2010/main" val="329697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fact: a) you can see wave. You can see people just standing up and sitting down. Simple rules. </a:t>
            </a:r>
          </a:p>
          <a:p>
            <a:r>
              <a:rPr lang="en-US" baseline="0" dirty="0" smtClean="0"/>
              <a:t>Another is Conway </a:t>
            </a:r>
            <a:r>
              <a:rPr lang="en-US" baseline="0" dirty="0" smtClean="0">
                <a:sym typeface="Wingdings"/>
              </a:rPr>
              <a:t> initial pattern show gliding guns entropy killer</a:t>
            </a:r>
          </a:p>
          <a:p>
            <a:r>
              <a:rPr lang="en-US" baseline="0" dirty="0" smtClean="0">
                <a:sym typeface="Wingdings"/>
              </a:rPr>
              <a:t>Simple changes in the rules  Simulations really become powerful; third rule in Mexican wave  if you are lefty, you do opposite  goes collides with another lefty</a:t>
            </a:r>
          </a:p>
          <a:p>
            <a:r>
              <a:rPr lang="en-US" baseline="0" dirty="0" smtClean="0">
                <a:sym typeface="Wingdings"/>
              </a:rPr>
              <a:t>Another state  dancing offering more states for the agents to take. </a:t>
            </a:r>
          </a:p>
          <a:p>
            <a:endParaRPr lang="en-US" baseline="0" dirty="0" smtClean="0">
              <a:sym typeface="Wingdings"/>
            </a:endParaRPr>
          </a:p>
          <a:p>
            <a:r>
              <a:rPr lang="en-US" baseline="0" dirty="0" smtClean="0">
                <a:sym typeface="Wingdings"/>
              </a:rPr>
              <a:t>Two states, two rules, emergent behavior</a:t>
            </a:r>
          </a:p>
          <a:p>
            <a:endParaRPr lang="en-US" baseline="0" dirty="0" smtClean="0">
              <a:sym typeface="Wingdings"/>
            </a:endParaRPr>
          </a:p>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54C68F42-BC59-FF49-88A7-AEF3EDD731EB}" type="slidenum">
              <a:rPr lang="en-US" smtClean="0"/>
              <a:t>2</a:t>
            </a:fld>
            <a:endParaRPr lang="en-US"/>
          </a:p>
        </p:txBody>
      </p:sp>
    </p:spTree>
    <p:extLst>
      <p:ext uri="{BB962C8B-B14F-4D97-AF65-F5344CB8AC3E}">
        <p14:creationId xmlns:p14="http://schemas.microsoft.com/office/powerpoint/2010/main" val="205377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to 6 billion agent simulator </a:t>
            </a:r>
            <a:r>
              <a:rPr lang="en-US" dirty="0" smtClean="0">
                <a:sym typeface="Wingdings"/>
              </a:rPr>
              <a:t> tweet</a:t>
            </a:r>
          </a:p>
          <a:p>
            <a:r>
              <a:rPr lang="en-US" dirty="0" smtClean="0">
                <a:sym typeface="Wingdings"/>
              </a:rPr>
              <a:t>Planet-scale</a:t>
            </a:r>
            <a:r>
              <a:rPr lang="en-US" baseline="0" dirty="0" smtClean="0">
                <a:sym typeface="Wingdings"/>
              </a:rPr>
              <a:t> </a:t>
            </a:r>
          </a:p>
          <a:p>
            <a:r>
              <a:rPr lang="en-US" baseline="0" dirty="0" smtClean="0">
                <a:sym typeface="Wingdings"/>
              </a:rPr>
              <a:t>US part of that model takes 20 </a:t>
            </a:r>
            <a:r>
              <a:rPr lang="en-US" baseline="0" dirty="0" err="1" smtClean="0">
                <a:sym typeface="Wingdings"/>
              </a:rPr>
              <a:t>mins</a:t>
            </a:r>
            <a:r>
              <a:rPr lang="en-US" baseline="0" dirty="0" smtClean="0">
                <a:sym typeface="Wingdings"/>
              </a:rPr>
              <a:t> to   300 million agents interaction </a:t>
            </a:r>
            <a:r>
              <a:rPr lang="en-US" baseline="0" dirty="0" err="1" smtClean="0">
                <a:sym typeface="Wingdings"/>
              </a:rPr>
              <a:t>behaviour</a:t>
            </a:r>
            <a:r>
              <a:rPr lang="en-US" baseline="0" dirty="0" smtClean="0">
                <a:sym typeface="Wingdings"/>
              </a:rPr>
              <a:t> done in twenty minutes, you can check it out on the web  really fast!</a:t>
            </a:r>
          </a:p>
          <a:p>
            <a:r>
              <a:rPr lang="en-US" baseline="0" dirty="0" smtClean="0">
                <a:sym typeface="Wingdings"/>
              </a:rPr>
              <a:t>How change of rule can affect outcomes  When 85% </a:t>
            </a:r>
            <a:r>
              <a:rPr lang="en-US" baseline="0" dirty="0" err="1" smtClean="0">
                <a:sym typeface="Wingdings"/>
              </a:rPr>
              <a:t>attendace</a:t>
            </a:r>
            <a:r>
              <a:rPr lang="en-US" baseline="0" dirty="0" smtClean="0">
                <a:sym typeface="Wingdings"/>
              </a:rPr>
              <a:t>  95% attendance, more guys will attend class, and more people with hit the mess, if it is raining, hostel night?</a:t>
            </a:r>
          </a:p>
          <a:p>
            <a:endParaRPr lang="en-US" baseline="0" dirty="0" smtClean="0">
              <a:sym typeface="Wingdings"/>
            </a:endParaRPr>
          </a:p>
          <a:p>
            <a:r>
              <a:rPr lang="en-US" baseline="0" dirty="0" smtClean="0">
                <a:sym typeface="Wingdings"/>
              </a:rPr>
              <a:t>Use example to carry through presentation to make additional point. </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8</a:t>
            </a:fld>
            <a:endParaRPr lang="en-US"/>
          </a:p>
        </p:txBody>
      </p:sp>
    </p:spTree>
    <p:extLst>
      <p:ext uri="{BB962C8B-B14F-4D97-AF65-F5344CB8AC3E}">
        <p14:creationId xmlns:p14="http://schemas.microsoft.com/office/powerpoint/2010/main" val="354959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some time, show implementation of an ABM.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9</a:t>
            </a:fld>
            <a:endParaRPr lang="en-US"/>
          </a:p>
        </p:txBody>
      </p:sp>
    </p:spTree>
    <p:extLst>
      <p:ext uri="{BB962C8B-B14F-4D97-AF65-F5344CB8AC3E}">
        <p14:creationId xmlns:p14="http://schemas.microsoft.com/office/powerpoint/2010/main" val="80084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dynamics,</a:t>
            </a:r>
            <a:r>
              <a:rPr lang="en-US" baseline="0" dirty="0" smtClean="0"/>
              <a:t> stock and flow models, causal diagrams, DE based models</a:t>
            </a:r>
          </a:p>
          <a:p>
            <a:endParaRPr lang="en-US" baseline="0" dirty="0" smtClean="0"/>
          </a:p>
          <a:p>
            <a:r>
              <a:rPr lang="en-US" baseline="0" dirty="0" smtClean="0"/>
              <a:t>Fight between DE and ABM </a:t>
            </a:r>
          </a:p>
          <a:p>
            <a:r>
              <a:rPr lang="en-US" baseline="0" dirty="0" smtClean="0"/>
              <a:t>With increasing computing power ABM becomes more variable</a:t>
            </a:r>
          </a:p>
          <a:p>
            <a:endParaRPr lang="en-US" baseline="0" dirty="0" smtClean="0"/>
          </a:p>
          <a:p>
            <a:r>
              <a:rPr lang="en-US" baseline="0" dirty="0" smtClean="0"/>
              <a:t>How Hollywood uses ABM to create fight sequences </a:t>
            </a:r>
            <a:r>
              <a:rPr lang="en-US" baseline="0" dirty="0" smtClean="0">
                <a:sym typeface="Wingdings"/>
              </a:rPr>
              <a:t> link</a:t>
            </a:r>
          </a:p>
          <a:p>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10</a:t>
            </a:fld>
            <a:endParaRPr lang="en-US"/>
          </a:p>
        </p:txBody>
      </p:sp>
    </p:spTree>
    <p:extLst>
      <p:ext uri="{BB962C8B-B14F-4D97-AF65-F5344CB8AC3E}">
        <p14:creationId xmlns:p14="http://schemas.microsoft.com/office/powerpoint/2010/main" val="281485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a:t>
            </a:r>
            <a:r>
              <a:rPr lang="en-US" baseline="0" dirty="0" smtClean="0"/>
              <a:t> shortcomings of big data will apply </a:t>
            </a:r>
            <a:r>
              <a:rPr lang="en-US" baseline="0" dirty="0" smtClean="0">
                <a:sym typeface="Wingdings"/>
              </a:rPr>
              <a:t> false positives</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12</a:t>
            </a:fld>
            <a:endParaRPr lang="en-US"/>
          </a:p>
        </p:txBody>
      </p:sp>
    </p:spTree>
    <p:extLst>
      <p:ext uri="{BB962C8B-B14F-4D97-AF65-F5344CB8AC3E}">
        <p14:creationId xmlns:p14="http://schemas.microsoft.com/office/powerpoint/2010/main" val="263438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phenomena or agents exist and make decisions in, and relative to, space. The location of an agent and its surrounding environment will influence the agent’s decision making. The agent can influence or change the landscape it interacts with.</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13</a:t>
            </a:fld>
            <a:endParaRPr lang="en-US"/>
          </a:p>
        </p:txBody>
      </p:sp>
    </p:spTree>
    <p:extLst>
      <p:ext uri="{BB962C8B-B14F-4D97-AF65-F5344CB8AC3E}">
        <p14:creationId xmlns:p14="http://schemas.microsoft.com/office/powerpoint/2010/main" val="313297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i</a:t>
            </a:r>
            <a:r>
              <a:rPr lang="en-US" dirty="0" smtClean="0"/>
              <a:t>mport vector and raster GIS data into </a:t>
            </a:r>
            <a:r>
              <a:rPr lang="en-US" dirty="0" err="1" smtClean="0"/>
              <a:t>NetLogo</a:t>
            </a:r>
            <a:r>
              <a:rPr lang="en-US" dirty="0" smtClean="0"/>
              <a:t> simulation models. This is particularly helpful in building simulations of real populations (as well as allowing the import of such things as terrain data).</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14</a:t>
            </a:fld>
            <a:endParaRPr lang="en-US"/>
          </a:p>
        </p:txBody>
      </p:sp>
    </p:spTree>
    <p:extLst>
      <p:ext uri="{BB962C8B-B14F-4D97-AF65-F5344CB8AC3E}">
        <p14:creationId xmlns:p14="http://schemas.microsoft.com/office/powerpoint/2010/main" val="391887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new examples </a:t>
            </a:r>
            <a:r>
              <a:rPr lang="en-US" baseline="0" dirty="0" smtClean="0">
                <a:sym typeface="Wingdings"/>
              </a:rPr>
              <a:t> </a:t>
            </a:r>
            <a:endParaRPr lang="en-US" dirty="0"/>
          </a:p>
        </p:txBody>
      </p:sp>
      <p:sp>
        <p:nvSpPr>
          <p:cNvPr id="4" name="Slide Number Placeholder 3"/>
          <p:cNvSpPr>
            <a:spLocks noGrp="1"/>
          </p:cNvSpPr>
          <p:nvPr>
            <p:ph type="sldNum" sz="quarter" idx="10"/>
          </p:nvPr>
        </p:nvSpPr>
        <p:spPr/>
        <p:txBody>
          <a:bodyPr/>
          <a:lstStyle/>
          <a:p>
            <a:fld id="{54C68F42-BC59-FF49-88A7-AEF3EDD731EB}" type="slidenum">
              <a:rPr lang="en-US" smtClean="0"/>
              <a:t>17</a:t>
            </a:fld>
            <a:endParaRPr lang="en-US"/>
          </a:p>
        </p:txBody>
      </p:sp>
    </p:spTree>
    <p:extLst>
      <p:ext uri="{BB962C8B-B14F-4D97-AF65-F5344CB8AC3E}">
        <p14:creationId xmlns:p14="http://schemas.microsoft.com/office/powerpoint/2010/main" val="25353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C39E83-C027-1D4B-87B3-BC2C3B42B0DD}" type="datetimeFigureOut">
              <a:rPr lang="en-US" smtClean="0"/>
              <a:t>08/06/16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168352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39E83-C027-1D4B-87B3-BC2C3B42B0DD}" type="datetimeFigureOut">
              <a:rPr lang="en-US" smtClean="0"/>
              <a:t>08/06/16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217873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39E83-C027-1D4B-87B3-BC2C3B42B0DD}" type="datetimeFigureOut">
              <a:rPr lang="en-US" smtClean="0"/>
              <a:t>08/06/16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223925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39E83-C027-1D4B-87B3-BC2C3B42B0DD}" type="datetimeFigureOut">
              <a:rPr lang="en-US" smtClean="0"/>
              <a:t>08/06/16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426375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C39E83-C027-1D4B-87B3-BC2C3B42B0DD}" type="datetimeFigureOut">
              <a:rPr lang="en-US" smtClean="0"/>
              <a:t>08/06/16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121136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C39E83-C027-1D4B-87B3-BC2C3B42B0DD}" type="datetimeFigureOut">
              <a:rPr lang="en-US" smtClean="0"/>
              <a:t>08/06/16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260894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C39E83-C027-1D4B-87B3-BC2C3B42B0DD}" type="datetimeFigureOut">
              <a:rPr lang="en-US" smtClean="0"/>
              <a:t>08/06/16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241470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C39E83-C027-1D4B-87B3-BC2C3B42B0DD}" type="datetimeFigureOut">
              <a:rPr lang="en-US" smtClean="0"/>
              <a:t>08/06/16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25813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39E83-C027-1D4B-87B3-BC2C3B42B0DD}" type="datetimeFigureOut">
              <a:rPr lang="en-US" smtClean="0"/>
              <a:t>08/06/16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50058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C39E83-C027-1D4B-87B3-BC2C3B42B0DD}" type="datetimeFigureOut">
              <a:rPr lang="en-US" smtClean="0"/>
              <a:t>08/06/16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16167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C39E83-C027-1D4B-87B3-BC2C3B42B0DD}" type="datetimeFigureOut">
              <a:rPr lang="en-US" smtClean="0"/>
              <a:t>08/06/16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F6129-8774-6E43-9894-A47DC01DA355}" type="slidenum">
              <a:rPr lang="en-US" smtClean="0"/>
              <a:t>‹#›</a:t>
            </a:fld>
            <a:endParaRPr lang="en-US"/>
          </a:p>
        </p:txBody>
      </p:sp>
    </p:spTree>
    <p:extLst>
      <p:ext uri="{BB962C8B-B14F-4D97-AF65-F5344CB8AC3E}">
        <p14:creationId xmlns:p14="http://schemas.microsoft.com/office/powerpoint/2010/main" val="35550124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39E83-C027-1D4B-87B3-BC2C3B42B0DD}" type="datetimeFigureOut">
              <a:rPr lang="en-US" smtClean="0"/>
              <a:t>08/06/16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F6129-8774-6E43-9894-A47DC01DA355}" type="slidenum">
              <a:rPr lang="en-US" smtClean="0"/>
              <a:t>‹#›</a:t>
            </a:fld>
            <a:endParaRPr lang="en-US"/>
          </a:p>
        </p:txBody>
      </p:sp>
    </p:spTree>
    <p:extLst>
      <p:ext uri="{BB962C8B-B14F-4D97-AF65-F5344CB8AC3E}">
        <p14:creationId xmlns:p14="http://schemas.microsoft.com/office/powerpoint/2010/main" val="261421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7987"/>
            <a:ext cx="9144000" cy="2866231"/>
          </a:xfrm>
        </p:spPr>
        <p:txBody>
          <a:bodyPr>
            <a:normAutofit/>
          </a:bodyPr>
          <a:lstStyle/>
          <a:p>
            <a:r>
              <a:rPr lang="en-US" dirty="0"/>
              <a:t>Emergent </a:t>
            </a:r>
            <a:r>
              <a:rPr lang="en-US" dirty="0" err="1"/>
              <a:t>Behaviours</a:t>
            </a:r>
            <a:r>
              <a:rPr lang="en-US" dirty="0"/>
              <a:t> and their Simulations  </a:t>
            </a:r>
          </a:p>
        </p:txBody>
      </p:sp>
      <p:sp>
        <p:nvSpPr>
          <p:cNvPr id="3" name="Subtitle 2"/>
          <p:cNvSpPr>
            <a:spLocks noGrp="1"/>
          </p:cNvSpPr>
          <p:nvPr>
            <p:ph type="subTitle" idx="1"/>
          </p:nvPr>
        </p:nvSpPr>
        <p:spPr>
          <a:xfrm>
            <a:off x="1524000" y="3602037"/>
            <a:ext cx="9144000" cy="2434431"/>
          </a:xfrm>
        </p:spPr>
        <p:txBody>
          <a:bodyPr/>
          <a:lstStyle/>
          <a:p>
            <a:r>
              <a:rPr lang="en-US"/>
              <a:t>An introduction to Agent-based Modeling </a:t>
            </a:r>
          </a:p>
        </p:txBody>
      </p:sp>
      <p:sp>
        <p:nvSpPr>
          <p:cNvPr id="6" name="TextBox 5"/>
          <p:cNvSpPr txBox="1"/>
          <p:nvPr/>
        </p:nvSpPr>
        <p:spPr>
          <a:xfrm>
            <a:off x="2274096" y="5263355"/>
            <a:ext cx="5486400" cy="369332"/>
          </a:xfrm>
          <a:prstGeom prst="rect">
            <a:avLst/>
          </a:prstGeom>
          <a:noFill/>
        </p:spPr>
        <p:txBody>
          <a:bodyPr wrap="square" rtlCol="0">
            <a:spAutoFit/>
          </a:bodyPr>
          <a:lstStyle/>
          <a:p>
            <a:pPr algn="l"/>
            <a:r>
              <a:rPr lang="en-US" dirty="0"/>
              <a:t>N Chandrasekhar </a:t>
            </a:r>
            <a:r>
              <a:rPr lang="en-US" dirty="0" err="1"/>
              <a:t>Ramanujan</a:t>
            </a:r>
            <a:r>
              <a:rPr lang="en-US" dirty="0"/>
              <a:t> @ </a:t>
            </a:r>
            <a:r>
              <a:rPr lang="en-US" dirty="0" smtClean="0"/>
              <a:t>IGCS </a:t>
            </a:r>
            <a:r>
              <a:rPr lang="en-US" dirty="0" smtClean="0"/>
              <a:t>June 8 </a:t>
            </a:r>
            <a:r>
              <a:rPr lang="en-US" dirty="0" smtClean="0"/>
              <a:t>2016</a:t>
            </a:r>
            <a:endParaRPr lang="en-US" dirty="0"/>
          </a:p>
        </p:txBody>
      </p:sp>
    </p:spTree>
    <p:extLst>
      <p:ext uri="{BB962C8B-B14F-4D97-AF65-F5344CB8AC3E}">
        <p14:creationId xmlns:p14="http://schemas.microsoft.com/office/powerpoint/2010/main" val="15642570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ABMs are preferred to </a:t>
            </a:r>
            <a:r>
              <a:rPr lang="en-US" dirty="0" smtClean="0"/>
              <a:t>general </a:t>
            </a:r>
            <a:r>
              <a:rPr lang="en-US" dirty="0"/>
              <a:t>equilibrium, DSGE models </a:t>
            </a:r>
            <a:r>
              <a:rPr lang="en-US" dirty="0" err="1"/>
              <a:t>etc</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Can use actual </a:t>
            </a:r>
            <a:r>
              <a:rPr lang="en-US" dirty="0" err="1"/>
              <a:t>behaviours</a:t>
            </a:r>
            <a:r>
              <a:rPr lang="en-US" dirty="0"/>
              <a:t> data and not assumptions  of Rational Man </a:t>
            </a:r>
            <a:r>
              <a:rPr lang="en-US" dirty="0" err="1"/>
              <a:t>behaviours</a:t>
            </a:r>
            <a:r>
              <a:rPr lang="en-US" dirty="0"/>
              <a:t> </a:t>
            </a:r>
          </a:p>
          <a:p>
            <a:r>
              <a:rPr lang="en-US" dirty="0"/>
              <a:t>Coping with climate change …. How people may adopt different </a:t>
            </a:r>
            <a:r>
              <a:rPr lang="en-US" dirty="0" err="1"/>
              <a:t>behaviours</a:t>
            </a:r>
            <a:r>
              <a:rPr lang="en-US" dirty="0"/>
              <a:t> response is not strictly determined by rational –economic </a:t>
            </a:r>
            <a:r>
              <a:rPr lang="en-US" dirty="0" err="1"/>
              <a:t>coconsiderations</a:t>
            </a:r>
            <a:endParaRPr lang="en-US" dirty="0"/>
          </a:p>
          <a:p>
            <a:endParaRPr lang="en-US" dirty="0"/>
          </a:p>
        </p:txBody>
      </p:sp>
    </p:spTree>
    <p:extLst>
      <p:ext uri="{BB962C8B-B14F-4D97-AF65-F5344CB8AC3E}">
        <p14:creationId xmlns:p14="http://schemas.microsoft.com/office/powerpoint/2010/main" val="21017476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Strengths of ABM</a:t>
            </a:r>
            <a:endParaRPr lang="en-US" dirty="0"/>
          </a:p>
        </p:txBody>
      </p:sp>
      <p:sp>
        <p:nvSpPr>
          <p:cNvPr id="3" name="Content Placeholder 2"/>
          <p:cNvSpPr>
            <a:spLocks noGrp="1"/>
          </p:cNvSpPr>
          <p:nvPr>
            <p:ph idx="1"/>
          </p:nvPr>
        </p:nvSpPr>
        <p:spPr/>
        <p:txBody>
          <a:bodyPr/>
          <a:lstStyle/>
          <a:p>
            <a:r>
              <a:rPr lang="en-US" dirty="0"/>
              <a:t>System assumptions</a:t>
            </a:r>
          </a:p>
          <a:p>
            <a:r>
              <a:rPr lang="en-US" dirty="0"/>
              <a:t>Heuristic ability</a:t>
            </a:r>
          </a:p>
          <a:p>
            <a:r>
              <a:rPr lang="en-US" dirty="0"/>
              <a:t>Heterogeneity</a:t>
            </a:r>
          </a:p>
          <a:p>
            <a:r>
              <a:rPr lang="en-US" dirty="0"/>
              <a:t>Bounded Rationality</a:t>
            </a:r>
          </a:p>
          <a:p>
            <a:r>
              <a:rPr lang="en-US" dirty="0"/>
              <a:t>Communication &amp; Social Networking</a:t>
            </a:r>
          </a:p>
          <a:p>
            <a:endParaRPr lang="en-US" dirty="0"/>
          </a:p>
        </p:txBody>
      </p:sp>
    </p:spTree>
    <p:extLst>
      <p:ext uri="{BB962C8B-B14F-4D97-AF65-F5344CB8AC3E}">
        <p14:creationId xmlns:p14="http://schemas.microsoft.com/office/powerpoint/2010/main" val="18540881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t>
            </a:r>
            <a:r>
              <a:rPr lang="en-US" dirty="0" smtClean="0"/>
              <a:t>Shortcomings </a:t>
            </a:r>
            <a:r>
              <a:rPr lang="en-US" dirty="0"/>
              <a:t>of ABMs </a:t>
            </a:r>
          </a:p>
        </p:txBody>
      </p:sp>
      <p:sp>
        <p:nvSpPr>
          <p:cNvPr id="3" name="Content Placeholder 2"/>
          <p:cNvSpPr>
            <a:spLocks noGrp="1"/>
          </p:cNvSpPr>
          <p:nvPr>
            <p:ph idx="1"/>
          </p:nvPr>
        </p:nvSpPr>
        <p:spPr/>
        <p:txBody>
          <a:bodyPr/>
          <a:lstStyle/>
          <a:p>
            <a:r>
              <a:rPr lang="en-US" dirty="0"/>
              <a:t>Data </a:t>
            </a:r>
            <a:r>
              <a:rPr lang="en-US" dirty="0" smtClean="0"/>
              <a:t>Problems: potential lack of adequate data due to nature of model itself</a:t>
            </a:r>
          </a:p>
          <a:p>
            <a:r>
              <a:rPr lang="en-US" dirty="0" smtClean="0"/>
              <a:t>Identifying rules of </a:t>
            </a:r>
            <a:r>
              <a:rPr lang="en-US" dirty="0" err="1" smtClean="0"/>
              <a:t>behaviours</a:t>
            </a:r>
            <a:endParaRPr lang="en-US" dirty="0"/>
          </a:p>
          <a:p>
            <a:r>
              <a:rPr lang="en-US" dirty="0" smtClean="0"/>
              <a:t>Hard to prescribe solutions?</a:t>
            </a:r>
            <a:endParaRPr lang="en-US" dirty="0" smtClean="0"/>
          </a:p>
          <a:p>
            <a:endParaRPr lang="en-US" dirty="0"/>
          </a:p>
        </p:txBody>
      </p:sp>
    </p:spTree>
    <p:extLst>
      <p:ext uri="{BB962C8B-B14F-4D97-AF65-F5344CB8AC3E}">
        <p14:creationId xmlns:p14="http://schemas.microsoft.com/office/powerpoint/2010/main" val="7544983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ABM and GIS</a:t>
            </a:r>
            <a:endParaRPr lang="en-US" dirty="0"/>
          </a:p>
        </p:txBody>
      </p:sp>
      <p:sp>
        <p:nvSpPr>
          <p:cNvPr id="3" name="Content Placeholder 2"/>
          <p:cNvSpPr>
            <a:spLocks noGrp="1"/>
          </p:cNvSpPr>
          <p:nvPr>
            <p:ph idx="1"/>
          </p:nvPr>
        </p:nvSpPr>
        <p:spPr/>
        <p:txBody>
          <a:bodyPr>
            <a:normAutofit/>
          </a:bodyPr>
          <a:lstStyle/>
          <a:p>
            <a:r>
              <a:rPr lang="en-US" dirty="0" smtClean="0"/>
              <a:t>GIS </a:t>
            </a:r>
            <a:r>
              <a:rPr lang="en-US" dirty="0"/>
              <a:t>is a spatial modeling tool that </a:t>
            </a:r>
            <a:r>
              <a:rPr lang="en-US" b="1" dirty="0"/>
              <a:t>stores and displays geographic </a:t>
            </a:r>
            <a:r>
              <a:rPr lang="en-US" b="1" dirty="0" smtClean="0"/>
              <a:t>data</a:t>
            </a:r>
            <a:r>
              <a:rPr lang="en-US" dirty="0" smtClean="0"/>
              <a:t> </a:t>
            </a:r>
            <a:r>
              <a:rPr lang="en-US" dirty="0"/>
              <a:t>and </a:t>
            </a:r>
            <a:r>
              <a:rPr lang="en-US" b="1" dirty="0"/>
              <a:t>analyzes spatial </a:t>
            </a:r>
            <a:r>
              <a:rPr lang="en-US" b="1" dirty="0" smtClean="0"/>
              <a:t>relationships</a:t>
            </a:r>
          </a:p>
          <a:p>
            <a:r>
              <a:rPr lang="en-US" dirty="0" smtClean="0"/>
              <a:t>Natural </a:t>
            </a:r>
            <a:r>
              <a:rPr lang="en-US" dirty="0"/>
              <a:t>Synergy between ABM and </a:t>
            </a:r>
            <a:r>
              <a:rPr lang="en-US" dirty="0" smtClean="0"/>
              <a:t>GIS</a:t>
            </a:r>
          </a:p>
          <a:p>
            <a:r>
              <a:rPr lang="en-US" dirty="0" smtClean="0"/>
              <a:t>Linking agent-based models to GIS means we can create models directly related to space</a:t>
            </a:r>
          </a:p>
          <a:p>
            <a:r>
              <a:rPr lang="en-US" dirty="0" smtClean="0"/>
              <a:t>Spatial data acts as a “container” for agents</a:t>
            </a:r>
          </a:p>
          <a:p>
            <a:r>
              <a:rPr lang="en-US" dirty="0" smtClean="0"/>
              <a:t>Allows us to compare aggregate outputs to the “real” world, helping us validate our models</a:t>
            </a:r>
            <a:endParaRPr lang="en-US" dirty="0"/>
          </a:p>
          <a:p>
            <a:pPr lvl="1"/>
            <a:endParaRPr lang="en-US" dirty="0" smtClean="0"/>
          </a:p>
          <a:p>
            <a:pPr lvl="1"/>
            <a:endParaRPr lang="en-US" dirty="0"/>
          </a:p>
        </p:txBody>
      </p:sp>
    </p:spTree>
    <p:extLst>
      <p:ext uri="{BB962C8B-B14F-4D97-AF65-F5344CB8AC3E}">
        <p14:creationId xmlns:p14="http://schemas.microsoft.com/office/powerpoint/2010/main" val="23149087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ABM &amp; GIS?</a:t>
            </a:r>
            <a:endParaRPr lang="en-US" dirty="0"/>
          </a:p>
        </p:txBody>
      </p:sp>
      <p:sp>
        <p:nvSpPr>
          <p:cNvPr id="3" name="Content Placeholder 2"/>
          <p:cNvSpPr>
            <a:spLocks noGrp="1"/>
          </p:cNvSpPr>
          <p:nvPr>
            <p:ph idx="1"/>
          </p:nvPr>
        </p:nvSpPr>
        <p:spPr/>
        <p:txBody>
          <a:bodyPr/>
          <a:lstStyle/>
          <a:p>
            <a:r>
              <a:rPr lang="en-US" dirty="0"/>
              <a:t>With ABM + GIS, you can:</a:t>
            </a:r>
          </a:p>
          <a:p>
            <a:pPr lvl="1"/>
            <a:r>
              <a:rPr lang="en-US" sz="3200" dirty="0">
                <a:solidFill>
                  <a:srgbClr val="FF0000"/>
                </a:solidFill>
              </a:rPr>
              <a:t>Model and understand Land Use Change </a:t>
            </a:r>
            <a:r>
              <a:rPr lang="en-US" dirty="0"/>
              <a:t>(Earlier </a:t>
            </a:r>
            <a:r>
              <a:rPr lang="en-US" dirty="0" err="1"/>
              <a:t>Sriperumbudur</a:t>
            </a:r>
            <a:r>
              <a:rPr lang="en-US" dirty="0"/>
              <a:t> project by </a:t>
            </a:r>
            <a:r>
              <a:rPr lang="en-US" dirty="0" err="1"/>
              <a:t>Keerthi</a:t>
            </a:r>
            <a:r>
              <a:rPr lang="en-US" dirty="0"/>
              <a:t>, </a:t>
            </a:r>
            <a:r>
              <a:rPr lang="en-US" dirty="0" err="1"/>
              <a:t>Amala</a:t>
            </a:r>
            <a:r>
              <a:rPr lang="en-US" dirty="0" smtClean="0"/>
              <a:t>)</a:t>
            </a:r>
          </a:p>
          <a:p>
            <a:pPr lvl="1"/>
            <a:r>
              <a:rPr lang="en-US" dirty="0"/>
              <a:t>Analyzing traffic </a:t>
            </a:r>
            <a:r>
              <a:rPr lang="en-US" dirty="0" smtClean="0"/>
              <a:t>congestion</a:t>
            </a:r>
          </a:p>
          <a:p>
            <a:pPr lvl="1"/>
            <a:r>
              <a:rPr lang="en-US" dirty="0" smtClean="0"/>
              <a:t>Simulate spread of infectious diseases within populations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783126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planning and ABM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Planning is a very big, scary thing!</a:t>
            </a:r>
          </a:p>
          <a:p>
            <a:r>
              <a:rPr lang="en-US" dirty="0"/>
              <a:t>marked by complexity, multiple stakeholders and outcome uncertainty </a:t>
            </a:r>
            <a:endParaRPr lang="en-US" dirty="0"/>
          </a:p>
          <a:p>
            <a:r>
              <a:rPr lang="en-US" dirty="0" smtClean="0"/>
              <a:t>ABM can help – how?</a:t>
            </a:r>
          </a:p>
          <a:p>
            <a:r>
              <a:rPr lang="en-US" dirty="0" smtClean="0"/>
              <a:t>It is a method of </a:t>
            </a:r>
            <a:r>
              <a:rPr lang="en-US" dirty="0"/>
              <a:t>a method that </a:t>
            </a:r>
            <a:endParaRPr lang="en-US" dirty="0" smtClean="0"/>
          </a:p>
          <a:p>
            <a:pPr lvl="1"/>
            <a:r>
              <a:rPr lang="en-US" dirty="0" smtClean="0"/>
              <a:t>integrates </a:t>
            </a:r>
            <a:r>
              <a:rPr lang="en-US" dirty="0"/>
              <a:t>a variety of </a:t>
            </a:r>
            <a:r>
              <a:rPr lang="en-US" dirty="0" smtClean="0"/>
              <a:t>data</a:t>
            </a:r>
          </a:p>
          <a:p>
            <a:pPr lvl="1"/>
            <a:r>
              <a:rPr lang="en-US" dirty="0" smtClean="0"/>
              <a:t>allows </a:t>
            </a:r>
            <a:r>
              <a:rPr lang="en-US" dirty="0"/>
              <a:t>for evaluation of comparable </a:t>
            </a:r>
            <a:r>
              <a:rPr lang="en-US" dirty="0" smtClean="0"/>
              <a:t>options</a:t>
            </a:r>
          </a:p>
          <a:p>
            <a:pPr lvl="1"/>
            <a:r>
              <a:rPr lang="en-US" dirty="0" smtClean="0"/>
              <a:t>visualizes </a:t>
            </a:r>
            <a:r>
              <a:rPr lang="en-US" dirty="0"/>
              <a:t>complex interactions and future outcomes </a:t>
            </a:r>
            <a:endParaRPr lang="en-US" dirty="0"/>
          </a:p>
          <a:p>
            <a:endParaRPr lang="en-US" dirty="0" smtClean="0"/>
          </a:p>
          <a:p>
            <a:r>
              <a:rPr lang="en-US" dirty="0"/>
              <a:t>develop thinking and </a:t>
            </a:r>
            <a:r>
              <a:rPr lang="en-US" dirty="0" smtClean="0"/>
              <a:t>expectations of how actors behave</a:t>
            </a:r>
          </a:p>
          <a:p>
            <a:r>
              <a:rPr lang="en-US" dirty="0" smtClean="0"/>
              <a:t> see how linkages between actors affect </a:t>
            </a:r>
            <a:r>
              <a:rPr lang="en-US" dirty="0" err="1" smtClean="0"/>
              <a:t>behaviour</a:t>
            </a:r>
            <a:endParaRPr lang="en-US" dirty="0"/>
          </a:p>
          <a:p>
            <a:endParaRPr lang="en-US" dirty="0"/>
          </a:p>
        </p:txBody>
      </p:sp>
    </p:spTree>
    <p:extLst>
      <p:ext uri="{BB962C8B-B14F-4D97-AF65-F5344CB8AC3E}">
        <p14:creationId xmlns:p14="http://schemas.microsoft.com/office/powerpoint/2010/main" val="4820525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ABM in other contexts</a:t>
            </a:r>
            <a:endParaRPr lang="en-US" dirty="0"/>
          </a:p>
        </p:txBody>
      </p:sp>
      <p:sp>
        <p:nvSpPr>
          <p:cNvPr id="3" name="Content Placeholder 2"/>
          <p:cNvSpPr>
            <a:spLocks noGrp="1"/>
          </p:cNvSpPr>
          <p:nvPr>
            <p:ph idx="1"/>
          </p:nvPr>
        </p:nvSpPr>
        <p:spPr/>
        <p:txBody>
          <a:bodyPr/>
          <a:lstStyle/>
          <a:p>
            <a:r>
              <a:rPr lang="en-US" dirty="0" smtClean="0"/>
              <a:t>In LOTR movies, where battles had 1000s of actors, used ABM with special effects to model movements of people effectively</a:t>
            </a:r>
          </a:p>
          <a:p>
            <a:r>
              <a:rPr lang="en-US" dirty="0" smtClean="0"/>
              <a:t>Budweiser ad – super bowl</a:t>
            </a:r>
            <a:endParaRPr lang="en-US" dirty="0"/>
          </a:p>
        </p:txBody>
      </p:sp>
    </p:spTree>
    <p:extLst>
      <p:ext uri="{BB962C8B-B14F-4D97-AF65-F5344CB8AC3E}">
        <p14:creationId xmlns:p14="http://schemas.microsoft.com/office/powerpoint/2010/main" val="41527581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One for the Road…</a:t>
            </a:r>
            <a:br>
              <a:rPr lang="en-US"/>
            </a:br>
            <a:endParaRPr lang="en-US"/>
          </a:p>
        </p:txBody>
      </p:sp>
      <p:sp>
        <p:nvSpPr>
          <p:cNvPr id="3" name="Content Placeholder 2"/>
          <p:cNvSpPr>
            <a:spLocks noGrp="1"/>
          </p:cNvSpPr>
          <p:nvPr>
            <p:ph idx="1"/>
          </p:nvPr>
        </p:nvSpPr>
        <p:spPr/>
        <p:txBody>
          <a:bodyPr/>
          <a:lstStyle/>
          <a:p>
            <a:r>
              <a:rPr lang="en-US" dirty="0" smtClean="0"/>
              <a:t>some </a:t>
            </a:r>
            <a:r>
              <a:rPr lang="en-US" dirty="0"/>
              <a:t>fun assignments … </a:t>
            </a:r>
            <a:r>
              <a:rPr lang="en-US" dirty="0" smtClean="0"/>
              <a:t>how would you model these? What variables and </a:t>
            </a:r>
            <a:r>
              <a:rPr lang="en-US" dirty="0" err="1" smtClean="0"/>
              <a:t>behaviours</a:t>
            </a:r>
            <a:r>
              <a:rPr lang="en-US" dirty="0" smtClean="0"/>
              <a:t> would you take into account?</a:t>
            </a:r>
            <a:endParaRPr lang="en-US" dirty="0"/>
          </a:p>
          <a:p>
            <a:pPr lvl="1"/>
            <a:r>
              <a:rPr lang="en-US" dirty="0" smtClean="0"/>
              <a:t>Crowd movement </a:t>
            </a:r>
            <a:r>
              <a:rPr lang="en-US" dirty="0"/>
              <a:t>in </a:t>
            </a:r>
            <a:r>
              <a:rPr lang="en-US" dirty="0" err="1" smtClean="0"/>
              <a:t>saarang</a:t>
            </a:r>
            <a:r>
              <a:rPr lang="en-US" dirty="0"/>
              <a:t> </a:t>
            </a:r>
            <a:r>
              <a:rPr lang="en-US" dirty="0" smtClean="0"/>
              <a:t>- </a:t>
            </a:r>
            <a:endParaRPr lang="en-US" dirty="0" smtClean="0"/>
          </a:p>
          <a:p>
            <a:pPr lvl="1"/>
            <a:r>
              <a:rPr lang="en-US" dirty="0" smtClean="0"/>
              <a:t>Traffic </a:t>
            </a:r>
            <a:r>
              <a:rPr lang="en-US" dirty="0"/>
              <a:t>jam at Madhya </a:t>
            </a:r>
            <a:r>
              <a:rPr lang="en-US" dirty="0" err="1"/>
              <a:t>Kailash</a:t>
            </a:r>
            <a:endParaRPr lang="en-US" dirty="0"/>
          </a:p>
          <a:p>
            <a:pPr lvl="1"/>
            <a:r>
              <a:rPr lang="en-US" dirty="0"/>
              <a:t>First day attendance at a new film release..</a:t>
            </a:r>
          </a:p>
          <a:p>
            <a:pPr lvl="1"/>
            <a:r>
              <a:rPr lang="en-US" dirty="0" smtClean="0"/>
              <a:t>Stock of energy drinks </a:t>
            </a:r>
            <a:r>
              <a:rPr lang="en-US" dirty="0"/>
              <a:t>at </a:t>
            </a:r>
            <a:r>
              <a:rPr lang="en-US" dirty="0" err="1"/>
              <a:t>Gurunath</a:t>
            </a:r>
            <a:r>
              <a:rPr lang="en-US" dirty="0"/>
              <a:t> …. Ebb and flow at different times of day/ week/ month / year….. Other Non temporal events like tests or quizzes </a:t>
            </a:r>
          </a:p>
        </p:txBody>
      </p:sp>
    </p:spTree>
    <p:extLst>
      <p:ext uri="{BB962C8B-B14F-4D97-AF65-F5344CB8AC3E}">
        <p14:creationId xmlns:p14="http://schemas.microsoft.com/office/powerpoint/2010/main" val="11397012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Thanks for Listening! Welcome Questions, comments, suggestions</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010397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 you have seen a Mexican Wave you have seen an agent-based model at work.. </a:t>
            </a:r>
          </a:p>
        </p:txBody>
      </p:sp>
      <p:sp>
        <p:nvSpPr>
          <p:cNvPr id="3" name="Content Placeholder 2"/>
          <p:cNvSpPr>
            <a:spLocks noGrp="1"/>
          </p:cNvSpPr>
          <p:nvPr>
            <p:ph idx="1"/>
          </p:nvPr>
        </p:nvSpPr>
        <p:spPr/>
        <p:txBody>
          <a:bodyPr>
            <a:normAutofit/>
          </a:bodyPr>
          <a:lstStyle/>
          <a:p>
            <a:endParaRPr lang="en-US" dirty="0" smtClean="0"/>
          </a:p>
          <a:p>
            <a:r>
              <a:rPr lang="en-US" dirty="0" smtClean="0"/>
              <a:t>Link </a:t>
            </a:r>
            <a:r>
              <a:rPr lang="en-US" dirty="0"/>
              <a:t>to </a:t>
            </a:r>
            <a:r>
              <a:rPr lang="en-US" dirty="0" err="1" smtClean="0"/>
              <a:t>mexican</a:t>
            </a:r>
            <a:r>
              <a:rPr lang="en-US" dirty="0" smtClean="0"/>
              <a:t> wave video</a:t>
            </a:r>
            <a:endParaRPr lang="en-US" dirty="0"/>
          </a:p>
          <a:p>
            <a:r>
              <a:rPr lang="en-US" dirty="0"/>
              <a:t>People in the stadium = the agents</a:t>
            </a:r>
          </a:p>
          <a:p>
            <a:r>
              <a:rPr lang="en-US" dirty="0"/>
              <a:t>Two simple rules : Stand when guy on </a:t>
            </a:r>
            <a:r>
              <a:rPr lang="en-US" dirty="0" smtClean="0"/>
              <a:t>left stands</a:t>
            </a:r>
            <a:r>
              <a:rPr lang="en-US" dirty="0"/>
              <a:t>…. Sit when the guy sits</a:t>
            </a:r>
            <a:r>
              <a:rPr lang="en-US" dirty="0" smtClean="0"/>
              <a:t>.</a:t>
            </a:r>
            <a:endParaRPr lang="en-US" dirty="0"/>
          </a:p>
        </p:txBody>
      </p:sp>
    </p:spTree>
    <p:extLst>
      <p:ext uri="{BB962C8B-B14F-4D97-AF65-F5344CB8AC3E}">
        <p14:creationId xmlns:p14="http://schemas.microsoft.com/office/powerpoint/2010/main" val="32229364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make models?</a:t>
            </a:r>
            <a:br>
              <a:rPr lang="en-US" dirty="0"/>
            </a:br>
            <a:endParaRPr lang="en-US" dirty="0"/>
          </a:p>
        </p:txBody>
      </p:sp>
      <p:sp>
        <p:nvSpPr>
          <p:cNvPr id="3" name="Content Placeholder 2"/>
          <p:cNvSpPr>
            <a:spLocks noGrp="1"/>
          </p:cNvSpPr>
          <p:nvPr>
            <p:ph idx="1"/>
          </p:nvPr>
        </p:nvSpPr>
        <p:spPr/>
        <p:txBody>
          <a:bodyPr/>
          <a:lstStyle/>
          <a:p>
            <a:r>
              <a:rPr lang="en-US" dirty="0" smtClean="0"/>
              <a:t>For </a:t>
            </a:r>
            <a:r>
              <a:rPr lang="en-US" b="1" dirty="0" smtClean="0"/>
              <a:t>insights</a:t>
            </a:r>
            <a:r>
              <a:rPr lang="en-US" b="1" dirty="0"/>
              <a:t> </a:t>
            </a:r>
            <a:endParaRPr lang="en-US" b="1" dirty="0" smtClean="0"/>
          </a:p>
          <a:p>
            <a:r>
              <a:rPr lang="en-US" dirty="0"/>
              <a:t>F</a:t>
            </a:r>
            <a:r>
              <a:rPr lang="en-US" dirty="0" smtClean="0"/>
              <a:t>or </a:t>
            </a:r>
            <a:r>
              <a:rPr lang="en-US" b="1" dirty="0" smtClean="0"/>
              <a:t>explanations</a:t>
            </a:r>
          </a:p>
          <a:p>
            <a:r>
              <a:rPr lang="en-US" dirty="0"/>
              <a:t>T</a:t>
            </a:r>
            <a:r>
              <a:rPr lang="en-US" dirty="0" smtClean="0"/>
              <a:t>o </a:t>
            </a:r>
            <a:r>
              <a:rPr lang="en-US" dirty="0"/>
              <a:t>make </a:t>
            </a:r>
            <a:r>
              <a:rPr lang="en-US" b="1" dirty="0"/>
              <a:t>predictions</a:t>
            </a:r>
          </a:p>
          <a:p>
            <a:endParaRPr lang="en-US" dirty="0"/>
          </a:p>
        </p:txBody>
      </p:sp>
    </p:spTree>
    <p:extLst>
      <p:ext uri="{BB962C8B-B14F-4D97-AF65-F5344CB8AC3E}">
        <p14:creationId xmlns:p14="http://schemas.microsoft.com/office/powerpoint/2010/main" val="4567874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ABM do?</a:t>
            </a:r>
            <a:endParaRPr lang="en-US" dirty="0"/>
          </a:p>
        </p:txBody>
      </p:sp>
      <p:sp>
        <p:nvSpPr>
          <p:cNvPr id="3" name="Content Placeholder 2"/>
          <p:cNvSpPr>
            <a:spLocks noGrp="1"/>
          </p:cNvSpPr>
          <p:nvPr>
            <p:ph idx="1"/>
          </p:nvPr>
        </p:nvSpPr>
        <p:spPr/>
        <p:txBody>
          <a:bodyPr>
            <a:normAutofit/>
          </a:bodyPr>
          <a:lstStyle/>
          <a:p>
            <a:r>
              <a:rPr lang="en-US" dirty="0"/>
              <a:t>ABM helps us understand Complex Adaptive Systems</a:t>
            </a:r>
          </a:p>
          <a:p>
            <a:r>
              <a:rPr lang="en-US" dirty="0"/>
              <a:t>complex adaptive systems we refer to a group of (locally) interacting agents, who </a:t>
            </a:r>
            <a:r>
              <a:rPr lang="en-US" dirty="0" smtClean="0"/>
              <a:t>act </a:t>
            </a:r>
            <a:r>
              <a:rPr lang="en-US" dirty="0"/>
              <a:t>and react to actions of other agents</a:t>
            </a:r>
            <a:r>
              <a:rPr lang="en-US" dirty="0" smtClean="0"/>
              <a:t>.</a:t>
            </a:r>
          </a:p>
          <a:p>
            <a:r>
              <a:rPr lang="en-US" dirty="0" smtClean="0"/>
              <a:t>The </a:t>
            </a:r>
            <a:r>
              <a:rPr lang="en-US" dirty="0"/>
              <a:t>coherent emergent behavior that might occur in a system arises from the local interactions of the </a:t>
            </a:r>
            <a:r>
              <a:rPr lang="en-US" dirty="0" smtClean="0"/>
              <a:t>agents</a:t>
            </a:r>
          </a:p>
          <a:p>
            <a:r>
              <a:rPr lang="en-US" dirty="0" smtClean="0"/>
              <a:t>Unlike </a:t>
            </a:r>
            <a:r>
              <a:rPr lang="en-US" dirty="0"/>
              <a:t>many other modeling techniques that quantify and then re-create the patterns, agent-based models explore the </a:t>
            </a:r>
            <a:r>
              <a:rPr lang="en-US" b="1" dirty="0" smtClean="0"/>
              <a:t>causes </a:t>
            </a:r>
            <a:r>
              <a:rPr lang="en-US" dirty="0" smtClean="0"/>
              <a:t>of </a:t>
            </a:r>
            <a:r>
              <a:rPr lang="en-US" dirty="0"/>
              <a:t>the patterns; the patterns are emergent properties from the individual decisions of the agents.</a:t>
            </a:r>
            <a:endParaRPr lang="en-US" dirty="0"/>
          </a:p>
          <a:p>
            <a:endParaRPr lang="en-US" dirty="0"/>
          </a:p>
        </p:txBody>
      </p:sp>
    </p:spTree>
    <p:extLst>
      <p:ext uri="{BB962C8B-B14F-4D97-AF65-F5344CB8AC3E}">
        <p14:creationId xmlns:p14="http://schemas.microsoft.com/office/powerpoint/2010/main" val="10225275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agent?</a:t>
            </a:r>
            <a:endParaRPr lang="en-US" dirty="0"/>
          </a:p>
        </p:txBody>
      </p:sp>
      <p:sp>
        <p:nvSpPr>
          <p:cNvPr id="3" name="Content Placeholder 2"/>
          <p:cNvSpPr>
            <a:spLocks noGrp="1"/>
          </p:cNvSpPr>
          <p:nvPr>
            <p:ph idx="1"/>
          </p:nvPr>
        </p:nvSpPr>
        <p:spPr/>
        <p:txBody>
          <a:bodyPr/>
          <a:lstStyle/>
          <a:p>
            <a:r>
              <a:rPr lang="en-US" dirty="0"/>
              <a:t>An agent is... </a:t>
            </a:r>
            <a:endParaRPr lang="en-US" dirty="0"/>
          </a:p>
          <a:p>
            <a:pPr marL="457200" lvl="1" indent="0">
              <a:buNone/>
            </a:pPr>
            <a:r>
              <a:rPr lang="en-US" dirty="0" smtClean="0"/>
              <a:t>– </a:t>
            </a:r>
            <a:r>
              <a:rPr lang="en-US" dirty="0"/>
              <a:t> An individual with a set of characteristics or </a:t>
            </a:r>
            <a:r>
              <a:rPr lang="en-US" dirty="0" smtClean="0"/>
              <a:t>attributes </a:t>
            </a:r>
            <a:endParaRPr lang="en-US" dirty="0"/>
          </a:p>
          <a:p>
            <a:r>
              <a:rPr lang="en-US" dirty="0"/>
              <a:t> </a:t>
            </a:r>
            <a:r>
              <a:rPr lang="en-US" dirty="0" smtClean="0"/>
              <a:t>A </a:t>
            </a:r>
            <a:r>
              <a:rPr lang="en-US" dirty="0"/>
              <a:t>set of rules governing agent behaviors or “decision-making” capability, protocols for communication </a:t>
            </a:r>
            <a:endParaRPr lang="en-US" dirty="0"/>
          </a:p>
          <a:p>
            <a:pPr marL="457200" lvl="1" indent="0">
              <a:buNone/>
            </a:pPr>
            <a:r>
              <a:rPr lang="en-US" dirty="0"/>
              <a:t>●  Respond to the environment </a:t>
            </a:r>
            <a:endParaRPr lang="en-US" dirty="0"/>
          </a:p>
          <a:p>
            <a:pPr marL="457200" lvl="1" indent="0">
              <a:buNone/>
            </a:pPr>
            <a:r>
              <a:rPr lang="en-US" dirty="0"/>
              <a:t>●  Interact with other agents in the system </a:t>
            </a:r>
            <a:endParaRPr lang="en-US" sz="2800" dirty="0" smtClean="0"/>
          </a:p>
          <a:p>
            <a:r>
              <a:rPr lang="en-US" dirty="0" smtClean="0"/>
              <a:t>Agents </a:t>
            </a:r>
            <a:r>
              <a:rPr lang="en-US" dirty="0"/>
              <a:t>are diverse and heterogeneous </a:t>
            </a:r>
            <a:endParaRPr lang="en-US" dirty="0"/>
          </a:p>
          <a:p>
            <a:r>
              <a:rPr lang="en-US" dirty="0" smtClean="0"/>
              <a:t>This </a:t>
            </a:r>
            <a:r>
              <a:rPr lang="en-US" dirty="0"/>
              <a:t>makes it interesting! </a:t>
            </a:r>
            <a:endParaRPr lang="en-US" dirty="0"/>
          </a:p>
          <a:p>
            <a:endParaRPr lang="en-US" dirty="0"/>
          </a:p>
        </p:txBody>
      </p:sp>
    </p:spTree>
    <p:extLst>
      <p:ext uri="{BB962C8B-B14F-4D97-AF65-F5344CB8AC3E}">
        <p14:creationId xmlns:p14="http://schemas.microsoft.com/office/powerpoint/2010/main" val="29604142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elements of an ABM – the model</a:t>
            </a:r>
          </a:p>
        </p:txBody>
      </p:sp>
      <p:sp>
        <p:nvSpPr>
          <p:cNvPr id="3" name="Content Placeholder 2"/>
          <p:cNvSpPr>
            <a:spLocks noGrp="1"/>
          </p:cNvSpPr>
          <p:nvPr>
            <p:ph idx="1"/>
          </p:nvPr>
        </p:nvSpPr>
        <p:spPr/>
        <p:txBody>
          <a:bodyPr/>
          <a:lstStyle/>
          <a:p>
            <a:r>
              <a:rPr lang="en-US" dirty="0" smtClean="0"/>
              <a:t>Identify </a:t>
            </a:r>
            <a:r>
              <a:rPr lang="en-US" dirty="0"/>
              <a:t>the agents and define their </a:t>
            </a:r>
            <a:r>
              <a:rPr lang="en-US" dirty="0" smtClean="0"/>
              <a:t>actions</a:t>
            </a:r>
            <a:endParaRPr lang="en-US" dirty="0"/>
          </a:p>
          <a:p>
            <a:r>
              <a:rPr lang="en-US" dirty="0" smtClean="0"/>
              <a:t>Agent consists of </a:t>
            </a:r>
          </a:p>
          <a:p>
            <a:pPr lvl="1"/>
            <a:r>
              <a:rPr lang="en-US" dirty="0" smtClean="0"/>
              <a:t>Attributes</a:t>
            </a:r>
          </a:p>
          <a:p>
            <a:pPr lvl="1"/>
            <a:r>
              <a:rPr lang="en-US" dirty="0" err="1" smtClean="0"/>
              <a:t>Behaviours</a:t>
            </a:r>
            <a:r>
              <a:rPr lang="en-US" dirty="0" smtClean="0"/>
              <a:t> – how do you </a:t>
            </a:r>
            <a:r>
              <a:rPr lang="en-US" dirty="0" err="1" smtClean="0"/>
              <a:t>parameterise</a:t>
            </a:r>
            <a:r>
              <a:rPr lang="en-US" dirty="0" smtClean="0"/>
              <a:t> these?</a:t>
            </a:r>
          </a:p>
          <a:p>
            <a:pPr marL="0" indent="0">
              <a:buNone/>
            </a:pPr>
            <a:endParaRPr lang="en-US" dirty="0"/>
          </a:p>
          <a:p>
            <a:r>
              <a:rPr lang="en-US" dirty="0" smtClean="0"/>
              <a:t>Running the model – time is a discrete </a:t>
            </a:r>
            <a:r>
              <a:rPr lang="en-US" dirty="0" smtClean="0"/>
              <a:t>variable</a:t>
            </a:r>
          </a:p>
          <a:p>
            <a:r>
              <a:rPr lang="en-US" dirty="0" smtClean="0"/>
              <a:t>Change conditions, tweak variables, see what happens!</a:t>
            </a:r>
          </a:p>
          <a:p>
            <a:endParaRPr lang="en-US" dirty="0"/>
          </a:p>
        </p:txBody>
      </p:sp>
    </p:spTree>
    <p:extLst>
      <p:ext uri="{BB962C8B-B14F-4D97-AF65-F5344CB8AC3E}">
        <p14:creationId xmlns:p14="http://schemas.microsoft.com/office/powerpoint/2010/main" val="4108601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Emergent </a:t>
            </a:r>
            <a:r>
              <a:rPr lang="en-US" dirty="0" err="1" smtClean="0"/>
              <a:t>behaviour</a:t>
            </a:r>
            <a:r>
              <a:rPr lang="en-US" dirty="0" smtClean="0"/>
              <a:t> – flocking model in </a:t>
            </a:r>
            <a:r>
              <a:rPr lang="en-US" dirty="0" err="1" smtClean="0"/>
              <a:t>Netlogo</a:t>
            </a:r>
            <a:endParaRPr lang="en-US" dirty="0"/>
          </a:p>
        </p:txBody>
      </p:sp>
      <p:sp>
        <p:nvSpPr>
          <p:cNvPr id="3" name="Content Placeholder 2"/>
          <p:cNvSpPr>
            <a:spLocks noGrp="1"/>
          </p:cNvSpPr>
          <p:nvPr>
            <p:ph idx="1"/>
          </p:nvPr>
        </p:nvSpPr>
        <p:spPr/>
        <p:txBody>
          <a:bodyPr/>
          <a:lstStyle/>
          <a:p>
            <a:r>
              <a:rPr lang="en-US" dirty="0"/>
              <a:t>Introduce Net Logo – open source </a:t>
            </a:r>
            <a:r>
              <a:rPr lang="en-US" dirty="0" smtClean="0"/>
              <a:t>software</a:t>
            </a:r>
          </a:p>
          <a:p>
            <a:r>
              <a:rPr lang="en-US" dirty="0" smtClean="0"/>
              <a:t>You </a:t>
            </a:r>
            <a:r>
              <a:rPr lang="en-US" dirty="0"/>
              <a:t>will </a:t>
            </a:r>
            <a:r>
              <a:rPr lang="en-US" dirty="0" smtClean="0"/>
              <a:t>see </a:t>
            </a:r>
            <a:r>
              <a:rPr lang="en-US" dirty="0"/>
              <a:t>a simulation of birds </a:t>
            </a:r>
          </a:p>
          <a:p>
            <a:r>
              <a:rPr lang="en-US" dirty="0" smtClean="0"/>
              <a:t>They have </a:t>
            </a:r>
            <a:r>
              <a:rPr lang="en-US" dirty="0"/>
              <a:t>been given three simple rules to control how they interact with each other </a:t>
            </a:r>
            <a:r>
              <a:rPr lang="en-US" dirty="0" smtClean="0"/>
              <a:t>: essentially </a:t>
            </a:r>
            <a:r>
              <a:rPr lang="en-US" dirty="0"/>
              <a:t>collision avoidance rules. </a:t>
            </a:r>
            <a:endParaRPr lang="en-US" dirty="0" smtClean="0"/>
          </a:p>
          <a:p>
            <a:r>
              <a:rPr lang="en-US" dirty="0"/>
              <a:t>At the start of the simulation the birds are given random speeds and directions. </a:t>
            </a:r>
            <a:endParaRPr lang="en-US" dirty="0" smtClean="0"/>
          </a:p>
          <a:p>
            <a:r>
              <a:rPr lang="en-US" dirty="0"/>
              <a:t>However after a few moments the birds begin to fly in a formation that is similar to the flocking formation seen in the real world. </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2591283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Agent-based models are now the tool of choice to model and simulate </a:t>
            </a:r>
            <a:r>
              <a:rPr lang="en-US" dirty="0" err="1"/>
              <a:t>behaviours</a:t>
            </a:r>
            <a:r>
              <a:rPr lang="en-US" dirty="0"/>
              <a:t> and outcomes in a number of contexts…. </a:t>
            </a:r>
          </a:p>
        </p:txBody>
      </p:sp>
      <p:sp>
        <p:nvSpPr>
          <p:cNvPr id="3" name="Content Placeholder 2"/>
          <p:cNvSpPr>
            <a:spLocks noGrp="1"/>
          </p:cNvSpPr>
          <p:nvPr>
            <p:ph idx="1"/>
          </p:nvPr>
        </p:nvSpPr>
        <p:spPr/>
        <p:txBody>
          <a:bodyPr/>
          <a:lstStyle/>
          <a:p>
            <a:pPr marL="0" indent="0">
              <a:buNone/>
            </a:pPr>
            <a:endParaRPr lang="en-US" dirty="0"/>
          </a:p>
          <a:p>
            <a:r>
              <a:rPr lang="en-US" dirty="0" smtClean="0"/>
              <a:t>Driving </a:t>
            </a:r>
            <a:r>
              <a:rPr lang="en-US" dirty="0"/>
              <a:t>factors….</a:t>
            </a:r>
          </a:p>
          <a:p>
            <a:r>
              <a:rPr lang="en-US" dirty="0"/>
              <a:t>Huge Improvements in </a:t>
            </a:r>
            <a:r>
              <a:rPr lang="en-US" dirty="0" smtClean="0"/>
              <a:t>computing </a:t>
            </a:r>
            <a:r>
              <a:rPr lang="en-US" dirty="0"/>
              <a:t>power </a:t>
            </a:r>
          </a:p>
          <a:p>
            <a:r>
              <a:rPr lang="en-US" dirty="0"/>
              <a:t>Huger </a:t>
            </a:r>
            <a:r>
              <a:rPr lang="en-US" dirty="0" smtClean="0"/>
              <a:t>improvements </a:t>
            </a:r>
            <a:r>
              <a:rPr lang="en-US" dirty="0"/>
              <a:t>in data sets  …. E.g. you can get real time data on traffic for instance …. You can predict what-if scenarios and congestions</a:t>
            </a:r>
          </a:p>
          <a:p>
            <a:pPr marL="0" indent="0">
              <a:buNone/>
            </a:pPr>
            <a:endParaRPr lang="en-US" dirty="0"/>
          </a:p>
          <a:p>
            <a:r>
              <a:rPr lang="en-US" dirty="0"/>
              <a:t>Qn. : Where can we use here </a:t>
            </a:r>
            <a:r>
              <a:rPr lang="en-US" dirty="0" smtClean="0"/>
              <a:t>in </a:t>
            </a:r>
            <a:r>
              <a:rPr lang="en-US" dirty="0" err="1" smtClean="0"/>
              <a:t>Insti</a:t>
            </a:r>
            <a:r>
              <a:rPr lang="en-US" dirty="0"/>
              <a:t>? Mess in the mess? </a:t>
            </a:r>
          </a:p>
        </p:txBody>
      </p:sp>
    </p:spTree>
    <p:extLst>
      <p:ext uri="{BB962C8B-B14F-4D97-AF65-F5344CB8AC3E}">
        <p14:creationId xmlns:p14="http://schemas.microsoft.com/office/powerpoint/2010/main" val="31443652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t>
            </a:r>
            <a:r>
              <a:rPr lang="en-US" dirty="0"/>
              <a:t>example of ABM on Net Logo</a:t>
            </a:r>
          </a:p>
        </p:txBody>
      </p:sp>
      <p:sp>
        <p:nvSpPr>
          <p:cNvPr id="3" name="Content Placeholder 2"/>
          <p:cNvSpPr>
            <a:spLocks noGrp="1"/>
          </p:cNvSpPr>
          <p:nvPr>
            <p:ph idx="1"/>
          </p:nvPr>
        </p:nvSpPr>
        <p:spPr/>
        <p:txBody>
          <a:bodyPr/>
          <a:lstStyle/>
          <a:p>
            <a:pPr marL="0" indent="0">
              <a:buNone/>
            </a:pPr>
            <a:endParaRPr lang="en-US" dirty="0" smtClean="0"/>
          </a:p>
          <a:p>
            <a:r>
              <a:rPr lang="en-US" dirty="0"/>
              <a:t>Take a simple </a:t>
            </a:r>
            <a:r>
              <a:rPr lang="en-US" dirty="0" smtClean="0"/>
              <a:t>wolf and sheep Model </a:t>
            </a:r>
            <a:r>
              <a:rPr lang="en-US" dirty="0"/>
              <a:t>… and simulate small changes in rules</a:t>
            </a:r>
          </a:p>
          <a:p>
            <a:r>
              <a:rPr lang="en-US" dirty="0"/>
              <a:t>…. Simulate small changes in the </a:t>
            </a:r>
            <a:r>
              <a:rPr lang="en-US" i="1" dirty="0"/>
              <a:t>environment</a:t>
            </a:r>
            <a:r>
              <a:rPr lang="en-US" dirty="0"/>
              <a:t>… e.g. the fertility rates of </a:t>
            </a:r>
            <a:r>
              <a:rPr lang="en-US" dirty="0" smtClean="0"/>
              <a:t>sheep affected </a:t>
            </a:r>
            <a:r>
              <a:rPr lang="en-US" dirty="0"/>
              <a:t>by climate change…. </a:t>
            </a:r>
          </a:p>
        </p:txBody>
      </p:sp>
    </p:spTree>
    <p:extLst>
      <p:ext uri="{BB962C8B-B14F-4D97-AF65-F5344CB8AC3E}">
        <p14:creationId xmlns:p14="http://schemas.microsoft.com/office/powerpoint/2010/main" val="9885326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2261</TotalTime>
  <Words>1179</Words>
  <Application>Microsoft Macintosh PowerPoint</Application>
  <PresentationFormat>Custom</PresentationFormat>
  <Paragraphs>130</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Emergent Behaviours and their Simulations  </vt:lpstr>
      <vt:lpstr>If you have seen a Mexican Wave you have seen an agent-based model at work.. </vt:lpstr>
      <vt:lpstr>Why do we make models? </vt:lpstr>
      <vt:lpstr>What does ABM do?</vt:lpstr>
      <vt:lpstr>What is an agent?</vt:lpstr>
      <vt:lpstr>Key elements of an ABM – the model</vt:lpstr>
      <vt:lpstr>Emergent behaviour – flocking model in Netlogo</vt:lpstr>
      <vt:lpstr>Agent-based models are now the tool of choice to model and simulate behaviours and outcomes in a number of contexts…. </vt:lpstr>
      <vt:lpstr>Another example of ABM on Net Logo</vt:lpstr>
      <vt:lpstr>Why ABMs are preferred to general equilibrium, DSGE models etc </vt:lpstr>
      <vt:lpstr>Some Strengths of ABM</vt:lpstr>
      <vt:lpstr>Some Shortcomings of ABMs </vt:lpstr>
      <vt:lpstr>ABM and GIS</vt:lpstr>
      <vt:lpstr>What can you do with ABM &amp; GIS?</vt:lpstr>
      <vt:lpstr>Scenario planning and ABM </vt:lpstr>
      <vt:lpstr>Applying ABM in other contexts</vt:lpstr>
      <vt:lpstr>One for the Road… </vt:lpstr>
      <vt:lpstr>Thanks for Listening! Welcome Questions, comments, suggestions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Emergent Behaviours and their Simulations  </dc:title>
  <cp:lastModifiedBy>Bala Narayanaswamy</cp:lastModifiedBy>
  <cp:revision>28</cp:revision>
  <dcterms:modified xsi:type="dcterms:W3CDTF">2016-06-08T11:19:32Z</dcterms:modified>
</cp:coreProperties>
</file>