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59" r:id="rId6"/>
    <p:sldId id="260" r:id="rId7"/>
    <p:sldId id="263" r:id="rId8"/>
    <p:sldId id="274" r:id="rId9"/>
    <p:sldId id="262" r:id="rId10"/>
    <p:sldId id="269" r:id="rId11"/>
    <p:sldId id="277" r:id="rId12"/>
    <p:sldId id="273" r:id="rId13"/>
    <p:sldId id="279" r:id="rId14"/>
    <p:sldId id="264" r:id="rId15"/>
    <p:sldId id="281" r:id="rId16"/>
    <p:sldId id="265" r:id="rId17"/>
    <p:sldId id="266" r:id="rId18"/>
    <p:sldId id="267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Economica" panose="02000506040000020004" pitchFamily="2" charset="0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2"/>
    <p:restoredTop sz="84675"/>
  </p:normalViewPr>
  <p:slideViewPr>
    <p:cSldViewPr snapToGrid="0">
      <p:cViewPr varScale="1">
        <p:scale>
          <a:sx n="119" d="100"/>
          <a:sy n="119" d="100"/>
        </p:scale>
        <p:origin x="10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Графік</a:t>
            </a:r>
            <a:r>
              <a:rPr lang="ru-RU" baseline="0"/>
              <a:t> порівняння крос-платформних рішень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Flutter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Час розробки</c:v>
                </c:pt>
                <c:pt idx="1">
                  <c:v>Продуктивність</c:v>
                </c:pt>
                <c:pt idx="2">
                  <c:v>Вартість проекту</c:v>
                </c:pt>
                <c:pt idx="3">
                  <c:v>Якість архітектури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</c:v>
                </c:pt>
                <c:pt idx="1">
                  <c:v>0.9</c:v>
                </c:pt>
                <c:pt idx="2">
                  <c:v>0.9</c:v>
                </c:pt>
                <c:pt idx="3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D6-4C4C-BBA5-490FFB6B646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ReactNative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Час розробки</c:v>
                </c:pt>
                <c:pt idx="1">
                  <c:v>Продуктивність</c:v>
                </c:pt>
                <c:pt idx="2">
                  <c:v>Вартість проекту</c:v>
                </c:pt>
                <c:pt idx="3">
                  <c:v>Якість архітектури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0.4</c:v>
                </c:pt>
                <c:pt idx="1">
                  <c:v>0.1</c:v>
                </c:pt>
                <c:pt idx="2">
                  <c:v>0.7</c:v>
                </c:pt>
                <c:pt idx="3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D6-4C4C-BBA5-490FFB6B6466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MAUI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Час розробки</c:v>
                </c:pt>
                <c:pt idx="1">
                  <c:v>Продуктивність</c:v>
                </c:pt>
                <c:pt idx="2">
                  <c:v>Вартість проекту</c:v>
                </c:pt>
                <c:pt idx="3">
                  <c:v>Якість архітектури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0.7</c:v>
                </c:pt>
                <c:pt idx="1">
                  <c:v>0.9</c:v>
                </c:pt>
                <c:pt idx="2">
                  <c:v>0.7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CD6-4C4C-BBA5-490FFB6B64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4597552"/>
        <c:axId val="464602512"/>
      </c:lineChart>
      <c:catAx>
        <c:axId val="464597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464602512"/>
        <c:crosses val="autoZero"/>
        <c:auto val="1"/>
        <c:lblAlgn val="ctr"/>
        <c:lblOffset val="100"/>
        <c:noMultiLvlLbl val="0"/>
      </c:catAx>
      <c:valAx>
        <c:axId val="46460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UA"/>
          </a:p>
        </c:txPr>
        <c:crossAx val="46459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UA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UA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ході</a:t>
            </a:r>
            <a:r>
              <a:rPr lang="ru-RU" dirty="0"/>
              <a:t> теоретичного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сформовано </a:t>
            </a:r>
            <a:r>
              <a:rPr lang="ru-RU" dirty="0" err="1"/>
              <a:t>перелік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ефективних</a:t>
            </a:r>
            <a:r>
              <a:rPr lang="ru-RU" dirty="0"/>
              <a:t> </a:t>
            </a:r>
            <a:r>
              <a:rPr lang="ru-RU" dirty="0" err="1"/>
              <a:t>підходів</a:t>
            </a:r>
            <a:r>
              <a:rPr lang="en-US" dirty="0"/>
              <a:t> </a:t>
            </a:r>
            <a:r>
              <a:rPr lang="uk-UA" dirty="0"/>
              <a:t>у </a:t>
            </a:r>
            <a:r>
              <a:rPr lang="en-US" dirty="0" err="1"/>
              <a:t>ReactNative</a:t>
            </a:r>
            <a:r>
              <a:rPr lang="uk-UA" dirty="0"/>
              <a:t>: інтеграція </a:t>
            </a:r>
            <a:r>
              <a:rPr lang="en" dirty="0" err="1"/>
              <a:t>Axios</a:t>
            </a:r>
            <a:r>
              <a:rPr lang="uk-UA" dirty="0"/>
              <a:t>, </a:t>
            </a:r>
            <a:r>
              <a:rPr lang="en" dirty="0"/>
              <a:t>Redux</a:t>
            </a:r>
            <a:r>
              <a:rPr lang="uk-UA" dirty="0"/>
              <a:t>, </a:t>
            </a:r>
            <a:r>
              <a:rPr lang="en" dirty="0" err="1"/>
              <a:t>PureComponent</a:t>
            </a:r>
            <a:r>
              <a:rPr lang="en" dirty="0"/>
              <a:t> </a:t>
            </a:r>
            <a:r>
              <a:rPr lang="ru-RU" dirty="0"/>
              <a:t>і </a:t>
            </a:r>
            <a:r>
              <a:rPr lang="en" dirty="0"/>
              <a:t>memo</a:t>
            </a:r>
            <a:r>
              <a:rPr lang="uk-UA" dirty="0"/>
              <a:t>, платформо-орієнтованих компонентів, розділяти бізнес логіку від коду </a:t>
            </a:r>
            <a:r>
              <a:rPr lang="uk-UA" dirty="0" err="1"/>
              <a:t>інтерфейса</a:t>
            </a:r>
            <a:r>
              <a:rPr lang="uk-UA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901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Був розроблений мобільний застосунок на </a:t>
            </a:r>
            <a:r>
              <a:rPr lang="en-US" dirty="0" err="1"/>
              <a:t>ReactNative</a:t>
            </a:r>
            <a:r>
              <a:rPr lang="uk-UA" dirty="0"/>
              <a:t> за допомогою мови програмування </a:t>
            </a:r>
            <a:r>
              <a:rPr lang="en-US" dirty="0"/>
              <a:t>Java Script.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виникало</a:t>
            </a:r>
            <a:r>
              <a:rPr lang="ru-RU" dirty="0"/>
              <a:t> </a:t>
            </a:r>
            <a:r>
              <a:rPr lang="ru-RU" dirty="0" err="1"/>
              <a:t>достатньо</a:t>
            </a:r>
            <a:r>
              <a:rPr lang="ru-RU" dirty="0"/>
              <a:t>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без </a:t>
            </a:r>
            <a:r>
              <a:rPr lang="en-US" dirty="0"/>
              <a:t>Flipper </a:t>
            </a:r>
            <a:r>
              <a:rPr lang="ru-RU" dirty="0" err="1"/>
              <a:t>неможливо</a:t>
            </a:r>
            <a:r>
              <a:rPr lang="ru-RU" dirty="0"/>
              <a:t> </a:t>
            </a:r>
            <a:r>
              <a:rPr lang="ru-RU" dirty="0" err="1"/>
              <a:t>знайти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великій</a:t>
            </a:r>
            <a:r>
              <a:rPr lang="ru-RU" dirty="0"/>
              <a:t> </a:t>
            </a:r>
            <a:r>
              <a:rPr lang="ru-RU" dirty="0" err="1"/>
              <a:t>спільноті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 </a:t>
            </a:r>
            <a:r>
              <a:rPr lang="ru-RU" dirty="0" err="1"/>
              <a:t>вдалося</a:t>
            </a:r>
            <a:r>
              <a:rPr lang="ru-RU" dirty="0"/>
              <a:t> </a:t>
            </a:r>
            <a:r>
              <a:rPr lang="ru-RU" dirty="0" err="1"/>
              <a:t>вирішити</a:t>
            </a:r>
            <a:r>
              <a:rPr lang="ru-RU" dirty="0"/>
              <a:t>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проблеми</a:t>
            </a:r>
            <a:r>
              <a:rPr lang="ru-RU" dirty="0"/>
              <a:t>. В </a:t>
            </a:r>
            <a:r>
              <a:rPr lang="en" dirty="0" err="1"/>
              <a:t>ReactNative</a:t>
            </a:r>
            <a:r>
              <a:rPr lang="en" dirty="0"/>
              <a:t>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такої</a:t>
            </a:r>
            <a:r>
              <a:rPr lang="ru-RU" dirty="0"/>
              <a:t> </a:t>
            </a:r>
            <a:r>
              <a:rPr lang="ru-RU" dirty="0" err="1"/>
              <a:t>вбудованої</a:t>
            </a:r>
            <a:r>
              <a:rPr lang="ru-RU" dirty="0"/>
              <a:t> теми, як у </a:t>
            </a:r>
            <a:r>
              <a:rPr lang="en" dirty="0"/>
              <a:t>Flutter, </a:t>
            </a:r>
            <a:r>
              <a:rPr lang="ru-RU" dirty="0"/>
              <a:t>тому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 </a:t>
            </a:r>
            <a:r>
              <a:rPr lang="ru-RU" dirty="0" err="1"/>
              <a:t>довелося</a:t>
            </a:r>
            <a:r>
              <a:rPr lang="ru-RU" dirty="0"/>
              <a:t> </a:t>
            </a:r>
            <a:r>
              <a:rPr lang="ru-RU" dirty="0" err="1"/>
              <a:t>прописати</a:t>
            </a:r>
            <a:r>
              <a:rPr lang="ru-RU" dirty="0"/>
              <a:t>. Але </a:t>
            </a:r>
            <a:r>
              <a:rPr lang="en" dirty="0"/>
              <a:t>UI </a:t>
            </a:r>
            <a:r>
              <a:rPr lang="ru-RU" dirty="0" err="1"/>
              <a:t>вийшов</a:t>
            </a:r>
            <a:r>
              <a:rPr lang="ru-RU" dirty="0"/>
              <a:t> </a:t>
            </a:r>
            <a:r>
              <a:rPr lang="ru-RU" dirty="0" err="1"/>
              <a:t>непоганим</a:t>
            </a:r>
            <a:r>
              <a:rPr lang="ru-RU" dirty="0"/>
              <a:t> та </a:t>
            </a:r>
            <a:r>
              <a:rPr lang="ru-RU" dirty="0" err="1"/>
              <a:t>зручним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uk-UA" dirty="0"/>
              <a:t>Загалом, було написано набагато менше коду для такого самого функціоналу, ніж у </a:t>
            </a:r>
            <a:r>
              <a:rPr lang="en" dirty="0"/>
              <a:t>Flutter</a:t>
            </a:r>
            <a:r>
              <a:rPr lang="uk-UA" dirty="0"/>
              <a:t>. Але </a:t>
            </a:r>
            <a:r>
              <a:rPr lang="en-US" dirty="0"/>
              <a:t>Flutter </a:t>
            </a:r>
            <a:r>
              <a:rPr lang="uk-UA" dirty="0"/>
              <a:t>набагато зручніший у використані.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999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/>
              <a:t>У результаті теоретичного дослідження був створений список найкращих практик </a:t>
            </a:r>
            <a:r>
              <a:rPr lang="en" dirty="0"/>
              <a:t>MAUI: </a:t>
            </a:r>
            <a:r>
              <a:rPr lang="uk-UA" dirty="0"/>
              <a:t>використання </a:t>
            </a:r>
            <a:r>
              <a:rPr lang="en" dirty="0"/>
              <a:t>MVVM, </a:t>
            </a:r>
            <a:r>
              <a:rPr lang="en" dirty="0" err="1"/>
              <a:t>HttpClient</a:t>
            </a:r>
            <a:r>
              <a:rPr lang="en" dirty="0"/>
              <a:t>, </a:t>
            </a:r>
            <a:r>
              <a:rPr lang="uk-UA" dirty="0"/>
              <a:t>очищення ресурсів вручну, уникання </a:t>
            </a:r>
            <a:r>
              <a:rPr lang="uk-UA" dirty="0" err="1"/>
              <a:t>залежностей</a:t>
            </a:r>
            <a:r>
              <a:rPr lang="uk-UA" dirty="0"/>
              <a:t> від фреймворків.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554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Був розроблений мобільний застосунок на </a:t>
            </a:r>
            <a:r>
              <a:rPr lang="en-US" dirty="0"/>
              <a:t>MAUI</a:t>
            </a:r>
            <a:r>
              <a:rPr lang="uk-UA" dirty="0"/>
              <a:t> за допомогою мови програмування </a:t>
            </a:r>
            <a:r>
              <a:rPr lang="en-US" dirty="0"/>
              <a:t>C#. MAUI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немає</a:t>
            </a:r>
            <a:r>
              <a:rPr lang="ru-RU" dirty="0"/>
              <a:t> </a:t>
            </a:r>
            <a:r>
              <a:rPr lang="ru-RU" dirty="0" err="1"/>
              <a:t>такої</a:t>
            </a:r>
            <a:r>
              <a:rPr lang="ru-RU" dirty="0"/>
              <a:t> </a:t>
            </a:r>
            <a:r>
              <a:rPr lang="ru-RU" dirty="0" err="1"/>
              <a:t>вбудованої</a:t>
            </a:r>
            <a:r>
              <a:rPr lang="ru-RU" dirty="0"/>
              <a:t> теми, як у </a:t>
            </a:r>
            <a:r>
              <a:rPr lang="en-US" dirty="0"/>
              <a:t>Flutter, </a:t>
            </a:r>
            <a:r>
              <a:rPr lang="ru-RU" dirty="0"/>
              <a:t>тому </a:t>
            </a:r>
            <a:r>
              <a:rPr lang="ru-RU" dirty="0" err="1"/>
              <a:t>усі</a:t>
            </a:r>
            <a:r>
              <a:rPr lang="ru-RU" dirty="0"/>
              <a:t> </a:t>
            </a:r>
            <a:r>
              <a:rPr lang="ru-RU" dirty="0" err="1"/>
              <a:t>стилі</a:t>
            </a:r>
            <a:r>
              <a:rPr lang="ru-RU" dirty="0"/>
              <a:t> </a:t>
            </a:r>
            <a:r>
              <a:rPr lang="ru-RU" dirty="0" err="1"/>
              <a:t>довелося</a:t>
            </a:r>
            <a:r>
              <a:rPr lang="ru-RU" dirty="0"/>
              <a:t> </a:t>
            </a:r>
            <a:r>
              <a:rPr lang="ru-RU" dirty="0" err="1"/>
              <a:t>прописати</a:t>
            </a:r>
            <a:r>
              <a:rPr lang="ru-RU" dirty="0"/>
              <a:t>. Але </a:t>
            </a:r>
            <a:r>
              <a:rPr lang="en-US" dirty="0"/>
              <a:t>UI </a:t>
            </a:r>
            <a:r>
              <a:rPr lang="ru-RU" dirty="0" err="1"/>
              <a:t>вийшов</a:t>
            </a:r>
            <a:r>
              <a:rPr lang="ru-RU" dirty="0"/>
              <a:t> </a:t>
            </a:r>
            <a:r>
              <a:rPr lang="ru-RU" dirty="0" err="1"/>
              <a:t>гарним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виникали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повільно</a:t>
            </a:r>
            <a:r>
              <a:rPr lang="ru-RU" dirty="0"/>
              <a:t> </a:t>
            </a:r>
            <a:r>
              <a:rPr lang="ru-RU" dirty="0" err="1"/>
              <a:t>вирішувались</a:t>
            </a:r>
            <a:r>
              <a:rPr lang="ru-RU" dirty="0"/>
              <a:t> через </a:t>
            </a:r>
            <a:r>
              <a:rPr lang="ru-RU" dirty="0" err="1"/>
              <a:t>недостатню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MAUI </a:t>
            </a:r>
            <a:r>
              <a:rPr lang="ru-RU" dirty="0"/>
              <a:t>не </a:t>
            </a:r>
            <a:r>
              <a:rPr lang="ru-RU" dirty="0" err="1"/>
              <a:t>поступається</a:t>
            </a:r>
            <a:r>
              <a:rPr lang="ru-RU" dirty="0"/>
              <a:t> </a:t>
            </a:r>
            <a:r>
              <a:rPr lang="en-US" dirty="0"/>
              <a:t>Flutter </a:t>
            </a:r>
            <a:r>
              <a:rPr lang="ru-RU" dirty="0"/>
              <a:t>по </a:t>
            </a:r>
            <a:r>
              <a:rPr lang="ru-RU" dirty="0" err="1"/>
              <a:t>зручності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9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Створ</a:t>
            </a:r>
            <a:r>
              <a:rPr lang="uk-UA" dirty="0" err="1"/>
              <a:t>ено</a:t>
            </a:r>
            <a:r>
              <a:rPr lang="uk-UA" dirty="0"/>
              <a:t> </a:t>
            </a:r>
            <a:r>
              <a:rPr lang="ru-RU" dirty="0" err="1"/>
              <a:t>порівняльна</a:t>
            </a:r>
            <a:r>
              <a:rPr lang="ru-RU" dirty="0"/>
              <a:t> </a:t>
            </a:r>
            <a:r>
              <a:rPr lang="ru-RU" dirty="0" err="1"/>
              <a:t>таблиця</a:t>
            </a:r>
            <a:r>
              <a:rPr lang="ru-RU" dirty="0"/>
              <a:t> </a:t>
            </a:r>
            <a:r>
              <a:rPr lang="ru-RU" dirty="0" err="1"/>
              <a:t>трьох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 практичного та теоретичного </a:t>
            </a:r>
            <a:r>
              <a:rPr lang="ru-RU" dirty="0" err="1"/>
              <a:t>дослідження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Створено </a:t>
            </a:r>
            <a:r>
              <a:rPr lang="ru-RU" dirty="0" err="1"/>
              <a:t>графік</a:t>
            </a:r>
            <a:r>
              <a:rPr lang="ru-RU" dirty="0"/>
              <a:t> </a:t>
            </a:r>
            <a:r>
              <a:rPr lang="ru-RU" dirty="0" err="1"/>
              <a:t>порівняння</a:t>
            </a:r>
            <a:r>
              <a:rPr lang="ru-RU" dirty="0"/>
              <a:t> </a:t>
            </a:r>
            <a:r>
              <a:rPr lang="ru-RU" dirty="0" err="1"/>
              <a:t>крос-платформних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 за </a:t>
            </a:r>
            <a:r>
              <a:rPr lang="ru-RU" dirty="0" err="1"/>
              <a:t>критеріями</a:t>
            </a:r>
            <a:r>
              <a:rPr lang="ru-RU" dirty="0"/>
              <a:t>, </a:t>
            </a:r>
            <a:r>
              <a:rPr lang="ru-RU" dirty="0" err="1"/>
              <a:t>описаних</a:t>
            </a:r>
            <a:r>
              <a:rPr lang="ru-RU" dirty="0"/>
              <a:t> в </a:t>
            </a:r>
            <a:r>
              <a:rPr lang="ru-RU" dirty="0" err="1"/>
              <a:t>математичній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r>
              <a:rPr lang="ru-RU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969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 </a:t>
            </a:r>
            <a:r>
              <a:rPr lang="ru-RU" dirty="0" err="1"/>
              <a:t>даних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наведені</a:t>
            </a:r>
            <a:r>
              <a:rPr lang="ru-RU" dirty="0"/>
              <a:t>, у </a:t>
            </a:r>
            <a:r>
              <a:rPr lang="ru-RU" dirty="0" err="1"/>
              <a:t>таблиці</a:t>
            </a:r>
            <a:r>
              <a:rPr lang="ru-RU" dirty="0"/>
              <a:t> та </a:t>
            </a:r>
            <a:r>
              <a:rPr lang="ru-RU" dirty="0" err="1"/>
              <a:t>графіку</a:t>
            </a:r>
            <a:r>
              <a:rPr lang="ru-RU" dirty="0"/>
              <a:t> видно,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en" dirty="0"/>
              <a:t>React Native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найгірші</a:t>
            </a:r>
            <a:r>
              <a:rPr lang="ru-RU" dirty="0"/>
              <a:t> </a:t>
            </a:r>
            <a:r>
              <a:rPr lang="ru-RU" dirty="0" err="1"/>
              <a:t>показники</a:t>
            </a:r>
            <a:r>
              <a:rPr lang="ru-RU" dirty="0"/>
              <a:t>. </a:t>
            </a:r>
            <a:r>
              <a:rPr lang="ru-RU" dirty="0" err="1"/>
              <a:t>Цей</a:t>
            </a:r>
            <a:r>
              <a:rPr lang="ru-RU" dirty="0"/>
              <a:t> фреймворк показав себе як не </a:t>
            </a:r>
            <a:r>
              <a:rPr lang="ru-RU" dirty="0" err="1"/>
              <a:t>зручний</a:t>
            </a:r>
            <a:r>
              <a:rPr lang="ru-RU" dirty="0"/>
              <a:t> та </a:t>
            </a:r>
            <a:r>
              <a:rPr lang="ru-RU" dirty="0" err="1"/>
              <a:t>повільний</a:t>
            </a:r>
            <a:r>
              <a:rPr lang="ru-RU" dirty="0"/>
              <a:t> </a:t>
            </a:r>
            <a:r>
              <a:rPr lang="ru-RU" dirty="0" err="1"/>
              <a:t>порівняно</a:t>
            </a:r>
            <a:r>
              <a:rPr lang="ru-RU" dirty="0"/>
              <a:t> з </a:t>
            </a:r>
            <a:r>
              <a:rPr lang="ru-RU" dirty="0" err="1"/>
              <a:t>іншими</a:t>
            </a:r>
            <a:r>
              <a:rPr lang="ru-RU" dirty="0"/>
              <a:t> фреймворками.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дещо</a:t>
            </a:r>
            <a:r>
              <a:rPr lang="ru-RU" dirty="0"/>
              <a:t> </a:t>
            </a:r>
            <a:r>
              <a:rPr lang="ru-RU" dirty="0" err="1"/>
              <a:t>кращі</a:t>
            </a:r>
            <a:r>
              <a:rPr lang="ru-RU" dirty="0"/>
              <a:t> </a:t>
            </a:r>
            <a:r>
              <a:rPr lang="ru-RU" dirty="0" err="1"/>
              <a:t>показники</a:t>
            </a:r>
            <a:r>
              <a:rPr lang="ru-RU" dirty="0"/>
              <a:t> у </a:t>
            </a:r>
            <a:r>
              <a:rPr lang="ru-RU" dirty="0" err="1"/>
              <a:t>часі</a:t>
            </a:r>
            <a:r>
              <a:rPr lang="ru-RU" dirty="0"/>
              <a:t> запуску </a:t>
            </a:r>
            <a:r>
              <a:rPr lang="ru-RU" dirty="0" err="1"/>
              <a:t>застосунку</a:t>
            </a:r>
            <a:r>
              <a:rPr lang="ru-RU" dirty="0"/>
              <a:t> та </a:t>
            </a:r>
            <a:r>
              <a:rPr lang="ru-RU" dirty="0" err="1"/>
              <a:t>рендерінгу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en" dirty="0"/>
              <a:t>MAUI, </a:t>
            </a:r>
            <a:r>
              <a:rPr lang="ru-RU" dirty="0"/>
              <a:t>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набагато</a:t>
            </a:r>
            <a:r>
              <a:rPr lang="ru-RU" dirty="0"/>
              <a:t> </a:t>
            </a:r>
            <a:r>
              <a:rPr lang="ru-RU" dirty="0" err="1"/>
              <a:t>кращу</a:t>
            </a:r>
            <a:r>
              <a:rPr lang="ru-RU" dirty="0"/>
              <a:t> </a:t>
            </a:r>
            <a:r>
              <a:rPr lang="ru-RU" dirty="0" err="1"/>
              <a:t>документацію</a:t>
            </a:r>
            <a:r>
              <a:rPr lang="ru-RU" dirty="0"/>
              <a:t> та </a:t>
            </a:r>
            <a:r>
              <a:rPr lang="ru-RU" dirty="0" err="1"/>
              <a:t>більшу</a:t>
            </a:r>
            <a:r>
              <a:rPr lang="ru-RU" dirty="0"/>
              <a:t> </a:t>
            </a:r>
            <a:r>
              <a:rPr lang="ru-RU" dirty="0" err="1"/>
              <a:t>спільноту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. </a:t>
            </a:r>
            <a:r>
              <a:rPr lang="en" dirty="0"/>
              <a:t>MAUI </a:t>
            </a:r>
            <a:r>
              <a:rPr lang="ru-RU" dirty="0"/>
              <a:t>у свою </a:t>
            </a:r>
            <a:r>
              <a:rPr lang="ru-RU" dirty="0" err="1"/>
              <a:t>чергу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потоків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великою </a:t>
            </a:r>
            <a:r>
              <a:rPr lang="ru-RU" dirty="0" err="1"/>
              <a:t>перевагою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. </a:t>
            </a: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сказати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en" dirty="0"/>
              <a:t>MAUI </a:t>
            </a:r>
            <a:r>
              <a:rPr lang="ru-RU" dirty="0"/>
              <a:t>буде </a:t>
            </a:r>
            <a:r>
              <a:rPr lang="ru-RU" dirty="0" err="1"/>
              <a:t>мати</a:t>
            </a:r>
            <a:r>
              <a:rPr lang="ru-RU" dirty="0"/>
              <a:t> </a:t>
            </a:r>
            <a:r>
              <a:rPr lang="ru-RU" dirty="0" err="1"/>
              <a:t>якіснішу</a:t>
            </a:r>
            <a:r>
              <a:rPr lang="ru-RU" dirty="0"/>
              <a:t> </a:t>
            </a:r>
            <a:r>
              <a:rPr lang="ru-RU" dirty="0" err="1"/>
              <a:t>документацію</a:t>
            </a:r>
            <a:r>
              <a:rPr lang="ru-RU" dirty="0"/>
              <a:t>, то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стати </a:t>
            </a:r>
            <a:r>
              <a:rPr lang="ru-RU" dirty="0" err="1"/>
              <a:t>найкращим</a:t>
            </a:r>
            <a:r>
              <a:rPr lang="ru-RU" dirty="0"/>
              <a:t> </a:t>
            </a:r>
            <a:r>
              <a:rPr lang="ru-RU" dirty="0" err="1"/>
              <a:t>варіантом</a:t>
            </a:r>
            <a:r>
              <a:rPr lang="ru-RU" dirty="0"/>
              <a:t>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крос-платформних</a:t>
            </a:r>
            <a:r>
              <a:rPr lang="ru-RU" dirty="0"/>
              <a:t> </a:t>
            </a:r>
            <a:r>
              <a:rPr lang="ru-RU" dirty="0" err="1"/>
              <a:t>програмних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.</a:t>
            </a: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проаналізовано</a:t>
            </a:r>
            <a:r>
              <a:rPr lang="ru-RU" dirty="0"/>
              <a:t> </a:t>
            </a:r>
            <a:r>
              <a:rPr lang="ru-RU" dirty="0" err="1"/>
              <a:t>популярні</a:t>
            </a:r>
            <a:r>
              <a:rPr lang="ru-RU" dirty="0"/>
              <a:t> </a:t>
            </a:r>
            <a:r>
              <a:rPr lang="ru-RU" dirty="0" err="1"/>
              <a:t>крос-платформні</a:t>
            </a:r>
            <a:r>
              <a:rPr lang="ru-RU" dirty="0"/>
              <a:t> фреймворки, </a:t>
            </a:r>
            <a:r>
              <a:rPr lang="ru-RU" dirty="0" err="1"/>
              <a:t>ідентифікувано</a:t>
            </a:r>
            <a:r>
              <a:rPr lang="ru-RU" dirty="0"/>
              <a:t> </a:t>
            </a:r>
            <a:r>
              <a:rPr lang="ru-RU" dirty="0" err="1"/>
              <a:t>їхні</a:t>
            </a:r>
            <a:r>
              <a:rPr lang="ru-RU" dirty="0"/>
              <a:t> </a:t>
            </a:r>
            <a:r>
              <a:rPr lang="ru-RU" dirty="0" err="1"/>
              <a:t>переваги</a:t>
            </a:r>
            <a:r>
              <a:rPr lang="ru-RU" dirty="0"/>
              <a:t> та </a:t>
            </a:r>
            <a:r>
              <a:rPr lang="ru-RU" dirty="0" err="1"/>
              <a:t>недоліки</a:t>
            </a:r>
            <a:r>
              <a:rPr lang="ru-RU" dirty="0"/>
              <a:t>.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Flutter </a:t>
            </a:r>
            <a:r>
              <a:rPr lang="ru-RU" dirty="0" err="1"/>
              <a:t>виділяється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власному</a:t>
            </a:r>
            <a:r>
              <a:rPr lang="ru-RU" dirty="0"/>
              <a:t> </a:t>
            </a:r>
            <a:r>
              <a:rPr lang="ru-RU" dirty="0" err="1"/>
              <a:t>механізму</a:t>
            </a:r>
            <a:r>
              <a:rPr lang="ru-RU" dirty="0"/>
              <a:t> рендерингу і </a:t>
            </a:r>
            <a:r>
              <a:rPr lang="ru-RU" dirty="0" err="1"/>
              <a:t>можливості</a:t>
            </a:r>
            <a:r>
              <a:rPr lang="ru-RU" dirty="0"/>
              <a:t> точного контролю над </a:t>
            </a:r>
            <a:r>
              <a:rPr lang="en" dirty="0"/>
              <a:t>UI.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Native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швидку</a:t>
            </a:r>
            <a:r>
              <a:rPr lang="ru-RU" dirty="0"/>
              <a:t> </a:t>
            </a:r>
            <a:r>
              <a:rPr lang="ru-RU" dirty="0" err="1"/>
              <a:t>розробку</a:t>
            </a:r>
            <a:r>
              <a:rPr lang="ru-RU" dirty="0"/>
              <a:t> через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" dirty="0"/>
              <a:t>JavaScript </a:t>
            </a:r>
            <a:r>
              <a:rPr lang="ru-RU" dirty="0"/>
              <a:t>і </a:t>
            </a:r>
            <a:r>
              <a:rPr lang="ru-RU" dirty="0" err="1"/>
              <a:t>великої</a:t>
            </a:r>
            <a:r>
              <a:rPr lang="ru-RU" dirty="0"/>
              <a:t> </a:t>
            </a:r>
            <a:r>
              <a:rPr lang="ru-RU" dirty="0" err="1"/>
              <a:t>кількості</a:t>
            </a:r>
            <a:r>
              <a:rPr lang="ru-RU" dirty="0"/>
              <a:t> </a:t>
            </a:r>
            <a:r>
              <a:rPr lang="ru-RU" dirty="0" err="1"/>
              <a:t>готових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переваг</a:t>
            </a:r>
            <a:r>
              <a:rPr lang="ru-RU" dirty="0"/>
              <a:t> </a:t>
            </a:r>
            <a:r>
              <a:rPr lang="en" dirty="0"/>
              <a:t>Flutter </a:t>
            </a:r>
            <a:r>
              <a:rPr lang="ru-RU" dirty="0" err="1"/>
              <a:t>є</a:t>
            </a:r>
            <a:r>
              <a:rPr lang="ru-RU" dirty="0"/>
              <a:t>  те,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він</a:t>
            </a:r>
            <a:r>
              <a:rPr lang="ru-RU" dirty="0"/>
              <a:t> </a:t>
            </a:r>
            <a:r>
              <a:rPr lang="ru-RU" dirty="0" err="1"/>
              <a:t>покладається</a:t>
            </a:r>
            <a:r>
              <a:rPr lang="ru-RU" dirty="0"/>
              <a:t> на </a:t>
            </a:r>
            <a:r>
              <a:rPr lang="ru-RU" dirty="0" err="1"/>
              <a:t>бібліотеки-плагіни</a:t>
            </a:r>
            <a:r>
              <a:rPr lang="ru-RU" dirty="0"/>
              <a:t> для доступу до </a:t>
            </a:r>
            <a:r>
              <a:rPr lang="ru-RU" dirty="0" err="1"/>
              <a:t>рідних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платформ.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Native </a:t>
            </a:r>
            <a:r>
              <a:rPr lang="ru-RU" dirty="0" err="1"/>
              <a:t>дозволяє</a:t>
            </a:r>
            <a:r>
              <a:rPr lang="ru-RU" dirty="0"/>
              <a:t> легко </a:t>
            </a:r>
            <a:r>
              <a:rPr lang="ru-RU" dirty="0" err="1"/>
              <a:t>інтегрувати</a:t>
            </a:r>
            <a:r>
              <a:rPr lang="ru-RU" dirty="0"/>
              <a:t> </a:t>
            </a:r>
            <a:r>
              <a:rPr lang="ru-RU" dirty="0" err="1"/>
              <a:t>рідний</a:t>
            </a:r>
            <a:r>
              <a:rPr lang="ru-RU" dirty="0"/>
              <a:t> код через </a:t>
            </a:r>
            <a:r>
              <a:rPr lang="en" dirty="0"/>
              <a:t>Native Modules.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MAUI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найбільш</a:t>
            </a:r>
            <a:r>
              <a:rPr lang="ru-RU" dirty="0"/>
              <a:t> </a:t>
            </a:r>
            <a:r>
              <a:rPr lang="ru-RU" dirty="0" err="1"/>
              <a:t>тісну</a:t>
            </a:r>
            <a:r>
              <a:rPr lang="ru-RU" dirty="0"/>
              <a:t> </a:t>
            </a:r>
            <a:r>
              <a:rPr lang="ru-RU" dirty="0" err="1"/>
              <a:t>інтеграцію</a:t>
            </a:r>
            <a:r>
              <a:rPr lang="ru-RU" dirty="0"/>
              <a:t> з платформами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використанню</a:t>
            </a:r>
            <a:r>
              <a:rPr lang="ru-RU" dirty="0"/>
              <a:t> </a:t>
            </a:r>
            <a:r>
              <a:rPr lang="ru-RU" dirty="0" err="1"/>
              <a:t>рідних</a:t>
            </a:r>
            <a:r>
              <a:rPr lang="ru-RU" dirty="0"/>
              <a:t> </a:t>
            </a:r>
            <a:r>
              <a:rPr lang="en" dirty="0"/>
              <a:t>API.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порівнювати</a:t>
            </a:r>
            <a:r>
              <a:rPr lang="ru-RU" dirty="0"/>
              <a:t> </a:t>
            </a:r>
            <a:r>
              <a:rPr lang="ru-RU" dirty="0" err="1"/>
              <a:t>користувацький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то </a:t>
            </a:r>
            <a:r>
              <a:rPr lang="en" dirty="0"/>
              <a:t>Flutter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єдиний</a:t>
            </a:r>
            <a:r>
              <a:rPr lang="ru-RU" dirty="0"/>
              <a:t> </a:t>
            </a:r>
            <a:r>
              <a:rPr lang="ru-RU" dirty="0" err="1"/>
              <a:t>підхід</a:t>
            </a:r>
            <a:r>
              <a:rPr lang="ru-RU" dirty="0"/>
              <a:t> до </a:t>
            </a:r>
            <a:r>
              <a:rPr lang="en" dirty="0"/>
              <a:t>UI </a:t>
            </a:r>
            <a:r>
              <a:rPr lang="ru-RU" dirty="0"/>
              <a:t>через </a:t>
            </a:r>
            <a:r>
              <a:rPr lang="ru-RU" dirty="0" err="1"/>
              <a:t>бібліотеки</a:t>
            </a:r>
            <a:r>
              <a:rPr lang="ru-RU" dirty="0"/>
              <a:t> </a:t>
            </a:r>
            <a:r>
              <a:rPr lang="en" dirty="0"/>
              <a:t>Material </a:t>
            </a:r>
            <a:r>
              <a:rPr lang="ru-RU" dirty="0"/>
              <a:t>та </a:t>
            </a:r>
            <a:r>
              <a:rPr lang="en" dirty="0"/>
              <a:t>Cupertino. </a:t>
            </a:r>
            <a:r>
              <a:rPr lang="ru-RU" dirty="0"/>
              <a:t>Вони </a:t>
            </a:r>
            <a:r>
              <a:rPr lang="ru-RU" dirty="0" err="1"/>
              <a:t>забезпечуючи</a:t>
            </a:r>
            <a:r>
              <a:rPr lang="ru-RU" dirty="0"/>
              <a:t> </a:t>
            </a:r>
            <a:r>
              <a:rPr lang="ru-RU" dirty="0" err="1"/>
              <a:t>однаковий</a:t>
            </a:r>
            <a:r>
              <a:rPr lang="ru-RU" dirty="0"/>
              <a:t> </a:t>
            </a:r>
            <a:r>
              <a:rPr lang="ru-RU" dirty="0" err="1"/>
              <a:t>вигляд</a:t>
            </a:r>
            <a:r>
              <a:rPr lang="ru-RU" dirty="0"/>
              <a:t> на </a:t>
            </a:r>
            <a:r>
              <a:rPr lang="ru-RU" dirty="0" err="1"/>
              <a:t>всіх</a:t>
            </a:r>
            <a:r>
              <a:rPr lang="ru-RU" dirty="0"/>
              <a:t> платформах. </a:t>
            </a:r>
            <a:r>
              <a:rPr lang="en" dirty="0"/>
              <a:t>React Native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рідні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гарантує</a:t>
            </a:r>
            <a:r>
              <a:rPr lang="ru-RU" dirty="0"/>
              <a:t> </a:t>
            </a:r>
            <a:r>
              <a:rPr lang="ru-RU" dirty="0" err="1"/>
              <a:t>платформно-специфічний</a:t>
            </a:r>
            <a:r>
              <a:rPr lang="ru-RU" dirty="0"/>
              <a:t> дизайн.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MAUI </a:t>
            </a:r>
            <a:r>
              <a:rPr lang="ru-RU" dirty="0" err="1"/>
              <a:t>підтримує</a:t>
            </a:r>
            <a:r>
              <a:rPr lang="ru-RU" dirty="0"/>
              <a:t> як </a:t>
            </a:r>
            <a:r>
              <a:rPr lang="ru-RU" dirty="0" err="1"/>
              <a:t>рідні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, так і </a:t>
            </a:r>
            <a:r>
              <a:rPr lang="ru-RU" dirty="0" err="1"/>
              <a:t>крос-платформні</a:t>
            </a:r>
            <a:r>
              <a:rPr lang="ru-RU" dirty="0"/>
              <a:t> </a:t>
            </a:r>
            <a:r>
              <a:rPr lang="ru-RU" dirty="0" err="1"/>
              <a:t>елементи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відкриває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для </a:t>
            </a:r>
            <a:r>
              <a:rPr lang="ru-RU" dirty="0" err="1"/>
              <a:t>подальших</a:t>
            </a:r>
            <a:r>
              <a:rPr lang="ru-RU" dirty="0"/>
              <a:t> </a:t>
            </a:r>
            <a:r>
              <a:rPr lang="ru-RU" dirty="0" err="1"/>
              <a:t>наукових</a:t>
            </a:r>
            <a:r>
              <a:rPr lang="ru-RU" dirty="0"/>
              <a:t> </a:t>
            </a:r>
            <a:r>
              <a:rPr lang="ru-RU" dirty="0" err="1"/>
              <a:t>дослідженнях</a:t>
            </a:r>
            <a:r>
              <a:rPr lang="ru-RU" dirty="0"/>
              <a:t> у </a:t>
            </a:r>
            <a:r>
              <a:rPr lang="ru-RU" dirty="0" err="1"/>
              <a:t>напрямку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, 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їхнього</a:t>
            </a:r>
            <a:r>
              <a:rPr lang="ru-RU" dirty="0"/>
              <a:t> </a:t>
            </a:r>
            <a:r>
              <a:rPr lang="ru-RU" dirty="0" err="1"/>
              <a:t>впливу</a:t>
            </a:r>
            <a:r>
              <a:rPr lang="ru-RU" dirty="0"/>
              <a:t> на </a:t>
            </a:r>
            <a:r>
              <a:rPr lang="ru-RU" dirty="0" err="1"/>
              <a:t>розробку</a:t>
            </a:r>
            <a:r>
              <a:rPr lang="ru-RU" dirty="0"/>
              <a:t> великих та </a:t>
            </a:r>
            <a:r>
              <a:rPr lang="ru-RU" dirty="0" err="1"/>
              <a:t>складних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. </a:t>
            </a:r>
            <a:r>
              <a:rPr lang="ru-RU" dirty="0" err="1"/>
              <a:t>Також</a:t>
            </a:r>
            <a:r>
              <a:rPr lang="ru-RU" dirty="0"/>
              <a:t>, </a:t>
            </a:r>
            <a:r>
              <a:rPr lang="ru-RU" dirty="0" err="1"/>
              <a:t>додаткові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розглядати</a:t>
            </a:r>
            <a:r>
              <a:rPr lang="ru-RU" dirty="0"/>
              <a:t> </a:t>
            </a:r>
            <a:r>
              <a:rPr lang="ru-RU" dirty="0" err="1"/>
              <a:t>нові</a:t>
            </a:r>
            <a:r>
              <a:rPr lang="ru-RU" dirty="0"/>
              <a:t> фреймворки,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з'являться</a:t>
            </a:r>
            <a:r>
              <a:rPr lang="ru-RU" dirty="0"/>
              <a:t> на ринку.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err="1"/>
              <a:t>Щороку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пристроїв</a:t>
            </a:r>
            <a:r>
              <a:rPr lang="ru-RU" dirty="0"/>
              <a:t> і платформ </a:t>
            </a:r>
            <a:r>
              <a:rPr lang="ru-RU" dirty="0" err="1"/>
              <a:t>зростає</a:t>
            </a:r>
            <a:r>
              <a:rPr lang="ru-RU" dirty="0"/>
              <a:t>, і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попит на </a:t>
            </a:r>
            <a:r>
              <a:rPr lang="ru-RU" dirty="0" err="1"/>
              <a:t>ефективні</a:t>
            </a:r>
            <a:r>
              <a:rPr lang="ru-RU" dirty="0"/>
              <a:t> та </a:t>
            </a:r>
            <a:r>
              <a:rPr lang="ru-RU" dirty="0" err="1"/>
              <a:t>швидкі</a:t>
            </a:r>
            <a:r>
              <a:rPr lang="ru-RU" dirty="0"/>
              <a:t>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і  робить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актуальним</a:t>
            </a:r>
            <a:r>
              <a:rPr lang="ru-RU" dirty="0"/>
              <a:t>. 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найкращої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крос-платформних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 складне </a:t>
            </a:r>
            <a:r>
              <a:rPr lang="ru-RU" dirty="0" err="1"/>
              <a:t>питання</a:t>
            </a:r>
            <a:r>
              <a:rPr lang="ru-RU" dirty="0"/>
              <a:t>, </a:t>
            </a:r>
            <a:r>
              <a:rPr lang="ru-RU" dirty="0" err="1"/>
              <a:t>бо</a:t>
            </a:r>
            <a:r>
              <a:rPr lang="ru-RU" dirty="0"/>
              <a:t> </a:t>
            </a:r>
            <a:r>
              <a:rPr lang="ru-RU" dirty="0" err="1"/>
              <a:t>існує</a:t>
            </a:r>
            <a:r>
              <a:rPr lang="ru-RU" dirty="0"/>
              <a:t>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якісних</a:t>
            </a:r>
            <a:r>
              <a:rPr lang="ru-RU" dirty="0"/>
              <a:t> і </a:t>
            </a:r>
            <a:r>
              <a:rPr lang="ru-RU" dirty="0" err="1"/>
              <a:t>популярних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/>
              <a:t>Метою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крос-платформних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</a:t>
            </a:r>
            <a:r>
              <a:rPr lang="ru-RU" dirty="0" err="1"/>
              <a:t>індустрії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,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переваг</a:t>
            </a:r>
            <a:r>
              <a:rPr lang="ru-RU" dirty="0"/>
              <a:t> та </a:t>
            </a:r>
            <a:r>
              <a:rPr lang="ru-RU" dirty="0" err="1"/>
              <a:t>недоліків</a:t>
            </a:r>
            <a:r>
              <a:rPr lang="ru-RU" dirty="0"/>
              <a:t>, та </a:t>
            </a:r>
            <a:r>
              <a:rPr lang="ru-RU" dirty="0" err="1"/>
              <a:t>запропонувати</a:t>
            </a:r>
            <a:r>
              <a:rPr lang="ru-RU" dirty="0"/>
              <a:t> </a:t>
            </a:r>
            <a:r>
              <a:rPr lang="ru-RU" dirty="0" err="1"/>
              <a:t>вдосконалення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ru-RU" dirty="0" err="1"/>
              <a:t>Об’єктом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крос-платформні</a:t>
            </a:r>
            <a:r>
              <a:rPr lang="ru-RU" dirty="0"/>
              <a:t> фреймворки для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представлених</a:t>
            </a:r>
            <a:r>
              <a:rPr lang="ru-RU" dirty="0"/>
              <a:t> </a:t>
            </a:r>
            <a:r>
              <a:rPr lang="ru-RU" dirty="0" err="1"/>
              <a:t>дослідженнях</a:t>
            </a:r>
            <a:r>
              <a:rPr lang="ru-RU" dirty="0"/>
              <a:t> </a:t>
            </a:r>
            <a:r>
              <a:rPr lang="ru-RU" dirty="0" err="1"/>
              <a:t>проаналізовано</a:t>
            </a:r>
            <a:r>
              <a:rPr lang="ru-RU" dirty="0"/>
              <a:t> фреймворки </a:t>
            </a:r>
            <a:r>
              <a:rPr lang="en" dirty="0"/>
              <a:t>Flutter, React Native </a:t>
            </a:r>
            <a:r>
              <a:rPr lang="ru-RU" dirty="0"/>
              <a:t>і </a:t>
            </a:r>
            <a:r>
              <a:rPr lang="en" dirty="0"/>
              <a:t>MAUI </a:t>
            </a:r>
            <a:r>
              <a:rPr lang="ru-RU" dirty="0"/>
              <a:t>для </a:t>
            </a:r>
            <a:r>
              <a:rPr lang="ru-RU" dirty="0" err="1"/>
              <a:t>кросплатформної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Можемо</a:t>
            </a:r>
            <a:r>
              <a:rPr lang="ru-RU" dirty="0"/>
              <a:t>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висновки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en" dirty="0"/>
              <a:t>Flutter </a:t>
            </a:r>
            <a:r>
              <a:rPr lang="ru-RU" dirty="0" err="1"/>
              <a:t>демонструє</a:t>
            </a:r>
            <a:r>
              <a:rPr lang="ru-RU" dirty="0"/>
              <a:t>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,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 </a:t>
            </a:r>
            <a:r>
              <a:rPr lang="ru-RU" dirty="0" err="1"/>
              <a:t>кастомізації</a:t>
            </a:r>
            <a:r>
              <a:rPr lang="ru-RU" dirty="0"/>
              <a:t> та </a:t>
            </a:r>
            <a:r>
              <a:rPr lang="ru-RU" dirty="0" err="1"/>
              <a:t>якісну</a:t>
            </a:r>
            <a:r>
              <a:rPr lang="ru-RU" dirty="0"/>
              <a:t> </a:t>
            </a:r>
            <a:r>
              <a:rPr lang="ru-RU" dirty="0" err="1"/>
              <a:t>документацію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React Native </a:t>
            </a:r>
            <a:r>
              <a:rPr lang="ru-RU" dirty="0" err="1"/>
              <a:t>видідяється</a:t>
            </a:r>
            <a:r>
              <a:rPr lang="ru-RU" dirty="0"/>
              <a:t> </a:t>
            </a:r>
            <a:r>
              <a:rPr lang="ru-RU" dirty="0" err="1"/>
              <a:t>гнучкістю</a:t>
            </a:r>
            <a:r>
              <a:rPr lang="ru-RU" dirty="0"/>
              <a:t> у </a:t>
            </a:r>
            <a:r>
              <a:rPr lang="ru-RU" dirty="0" err="1"/>
              <a:t>використанні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і широкою </a:t>
            </a:r>
            <a:r>
              <a:rPr lang="ru-RU" dirty="0" err="1"/>
              <a:t>спільнотою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. </a:t>
            </a:r>
            <a:r>
              <a:rPr lang="ru-RU" dirty="0" err="1"/>
              <a:t>Він</a:t>
            </a:r>
            <a:r>
              <a:rPr lang="ru-RU" dirty="0"/>
              <a:t> показав себе як хороший </a:t>
            </a:r>
            <a:r>
              <a:rPr lang="ru-RU" dirty="0" err="1"/>
              <a:t>інструмент</a:t>
            </a:r>
            <a:r>
              <a:rPr lang="ru-RU" dirty="0"/>
              <a:t> для </a:t>
            </a:r>
            <a:r>
              <a:rPr lang="ru-RU" dirty="0" err="1"/>
              <a:t>мобільної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, </a:t>
            </a:r>
            <a:r>
              <a:rPr lang="ru-RU" dirty="0" err="1"/>
              <a:t>однак</a:t>
            </a:r>
            <a:r>
              <a:rPr lang="ru-RU" dirty="0"/>
              <a:t> у </a:t>
            </a:r>
            <a:r>
              <a:rPr lang="ru-RU" dirty="0" err="1"/>
              <a:t>порівнянні</a:t>
            </a:r>
            <a:r>
              <a:rPr lang="ru-RU" dirty="0"/>
              <a:t> з </a:t>
            </a:r>
            <a:r>
              <a:rPr lang="en" dirty="0"/>
              <a:t>Flutter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певні</a:t>
            </a:r>
            <a:r>
              <a:rPr lang="ru-RU" dirty="0"/>
              <a:t> </a:t>
            </a:r>
            <a:r>
              <a:rPr lang="ru-RU" dirty="0" err="1"/>
              <a:t>обмеження</a:t>
            </a:r>
            <a:r>
              <a:rPr lang="ru-RU" dirty="0"/>
              <a:t> </a:t>
            </a:r>
            <a:r>
              <a:rPr lang="ru-RU" dirty="0" err="1"/>
              <a:t>щодо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MAUI </a:t>
            </a:r>
            <a:r>
              <a:rPr lang="ru-RU" dirty="0" err="1"/>
              <a:t>серед</a:t>
            </a:r>
            <a:r>
              <a:rPr lang="ru-RU" dirty="0"/>
              <a:t> </a:t>
            </a:r>
            <a:r>
              <a:rPr lang="ru-RU" dirty="0" err="1"/>
              <a:t>переваг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сучасність</a:t>
            </a:r>
            <a:r>
              <a:rPr lang="ru-RU" dirty="0"/>
              <a:t>, </a:t>
            </a:r>
            <a:r>
              <a:rPr lang="ru-RU" dirty="0" err="1"/>
              <a:t>перспективність</a:t>
            </a:r>
            <a:r>
              <a:rPr lang="ru-RU" dirty="0"/>
              <a:t> і </a:t>
            </a:r>
            <a:r>
              <a:rPr lang="ru-RU" dirty="0" err="1"/>
              <a:t>високу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.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інтеграції</a:t>
            </a:r>
            <a:r>
              <a:rPr lang="ru-RU" dirty="0"/>
              <a:t> з </a:t>
            </a:r>
            <a:r>
              <a:rPr lang="ru-RU" dirty="0" err="1"/>
              <a:t>екосистемою</a:t>
            </a:r>
            <a:r>
              <a:rPr lang="ru-RU" dirty="0"/>
              <a:t> </a:t>
            </a:r>
            <a:r>
              <a:rPr lang="en" dirty="0"/>
              <a:t>Microsoft </a:t>
            </a:r>
            <a:r>
              <a:rPr lang="ru-RU" dirty="0"/>
              <a:t>і </a:t>
            </a:r>
            <a:r>
              <a:rPr lang="ru-RU" dirty="0" err="1"/>
              <a:t>використанню</a:t>
            </a:r>
            <a:r>
              <a:rPr lang="ru-RU" dirty="0"/>
              <a:t> </a:t>
            </a:r>
            <a:r>
              <a:rPr lang="ru-RU" dirty="0" err="1"/>
              <a:t>патерну</a:t>
            </a:r>
            <a:r>
              <a:rPr lang="ru-RU" dirty="0"/>
              <a:t> </a:t>
            </a:r>
            <a:r>
              <a:rPr lang="en" dirty="0"/>
              <a:t>MVVM, MAUI </a:t>
            </a:r>
            <a:r>
              <a:rPr lang="ru-RU" dirty="0" err="1"/>
              <a:t>підходить</a:t>
            </a:r>
            <a:r>
              <a:rPr lang="ru-RU" dirty="0"/>
              <a:t> для </a:t>
            </a:r>
            <a:r>
              <a:rPr lang="ru-RU" dirty="0" err="1"/>
              <a:t>масштабних</a:t>
            </a:r>
            <a:r>
              <a:rPr lang="ru-RU" dirty="0"/>
              <a:t> </a:t>
            </a:r>
            <a:r>
              <a:rPr lang="ru-RU" dirty="0" err="1"/>
              <a:t>проектів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Загалом</a:t>
            </a:r>
            <a:r>
              <a:rPr lang="ru-RU" dirty="0"/>
              <a:t>, </a:t>
            </a:r>
            <a:r>
              <a:rPr lang="ru-RU" dirty="0" err="1"/>
              <a:t>кожен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розглянутих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 </a:t>
            </a:r>
            <a:r>
              <a:rPr lang="ru-RU" dirty="0" err="1"/>
              <a:t>має</a:t>
            </a:r>
            <a:r>
              <a:rPr lang="ru-RU" dirty="0"/>
              <a:t> </a:t>
            </a:r>
            <a:r>
              <a:rPr lang="ru-RU" dirty="0" err="1"/>
              <a:t>свої</a:t>
            </a:r>
            <a:r>
              <a:rPr lang="ru-RU" dirty="0"/>
              <a:t> </a:t>
            </a:r>
            <a:r>
              <a:rPr lang="ru-RU" dirty="0" err="1"/>
              <a:t>сильні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Зазначено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позитивні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. Для </a:t>
            </a:r>
            <a:r>
              <a:rPr lang="ru-RU" dirty="0" err="1"/>
              <a:t>об’єктивності</a:t>
            </a:r>
            <a:r>
              <a:rPr lang="ru-RU" dirty="0"/>
              <a:t> </a:t>
            </a:r>
            <a:r>
              <a:rPr lang="ru-RU" dirty="0" err="1"/>
              <a:t>варто</a:t>
            </a:r>
            <a:r>
              <a:rPr lang="ru-RU" dirty="0"/>
              <a:t> </a:t>
            </a:r>
            <a:r>
              <a:rPr lang="ru-RU" dirty="0" err="1"/>
              <a:t>згадати</a:t>
            </a:r>
            <a:r>
              <a:rPr lang="ru-RU" dirty="0"/>
              <a:t> й </a:t>
            </a:r>
            <a:r>
              <a:rPr lang="ru-RU" dirty="0" err="1"/>
              <a:t>недоліки</a:t>
            </a:r>
            <a:r>
              <a:rPr lang="ru-RU" dirty="0"/>
              <a:t> кожного фреймворка (</a:t>
            </a:r>
            <a:r>
              <a:rPr lang="ru-RU" dirty="0" err="1"/>
              <a:t>наприклад</a:t>
            </a:r>
            <a:r>
              <a:rPr lang="ru-RU" dirty="0"/>
              <a:t>, великий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r>
              <a:rPr lang="ru-RU" dirty="0"/>
              <a:t> у </a:t>
            </a:r>
            <a:r>
              <a:rPr lang="en" dirty="0"/>
              <a:t>Flutter, </a:t>
            </a:r>
            <a:r>
              <a:rPr lang="ru-RU" dirty="0" err="1"/>
              <a:t>проблеми</a:t>
            </a:r>
            <a:r>
              <a:rPr lang="ru-RU" dirty="0"/>
              <a:t> з нативною </a:t>
            </a:r>
            <a:r>
              <a:rPr lang="ru-RU" dirty="0" err="1"/>
              <a:t>інтеграцією</a:t>
            </a:r>
            <a:r>
              <a:rPr lang="ru-RU" dirty="0"/>
              <a:t> в </a:t>
            </a:r>
            <a:r>
              <a:rPr lang="en" dirty="0"/>
              <a:t>React Natives </a:t>
            </a:r>
            <a:r>
              <a:rPr lang="ru-RU" dirty="0"/>
              <a:t>платформах </a:t>
            </a:r>
            <a:r>
              <a:rPr lang="ru-RU" dirty="0" err="1"/>
              <a:t>тощо</a:t>
            </a:r>
            <a:r>
              <a:rPr lang="ru-RU" dirty="0"/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 </a:t>
            </a:r>
            <a:r>
              <a:rPr lang="ru-RU" dirty="0" err="1"/>
              <a:t>згадано</a:t>
            </a:r>
            <a:r>
              <a:rPr lang="ru-RU" dirty="0"/>
              <a:t> </a:t>
            </a:r>
            <a:r>
              <a:rPr lang="ru-RU" dirty="0" err="1"/>
              <a:t>результати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, часу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витрат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з </a:t>
            </a:r>
            <a:r>
              <a:rPr lang="ru-RU" dirty="0" err="1"/>
              <a:t>реальних</a:t>
            </a:r>
            <a:r>
              <a:rPr lang="ru-RU" dirty="0"/>
              <a:t> </a:t>
            </a:r>
            <a:r>
              <a:rPr lang="ru-RU" dirty="0" err="1"/>
              <a:t>кейсів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 </a:t>
            </a:r>
            <a:r>
              <a:rPr lang="ru-RU" dirty="0" err="1"/>
              <a:t>оцінено</a:t>
            </a:r>
            <a:r>
              <a:rPr lang="ru-RU" dirty="0"/>
              <a:t>, як </a:t>
            </a:r>
            <a:r>
              <a:rPr lang="ru-RU" dirty="0" err="1"/>
              <a:t>кожен</a:t>
            </a:r>
            <a:r>
              <a:rPr lang="ru-RU" dirty="0"/>
              <a:t> фреймворк </a:t>
            </a:r>
            <a:r>
              <a:rPr lang="ru-RU" dirty="0" err="1"/>
              <a:t>справляється</a:t>
            </a:r>
            <a:r>
              <a:rPr lang="ru-RU" dirty="0"/>
              <a:t> з </a:t>
            </a:r>
            <a:r>
              <a:rPr lang="ru-RU" dirty="0" err="1"/>
              <a:t>побудовою</a:t>
            </a:r>
            <a:r>
              <a:rPr lang="ru-RU" dirty="0"/>
              <a:t> </a:t>
            </a:r>
            <a:r>
              <a:rPr lang="ru-RU" dirty="0" err="1"/>
              <a:t>інтерфейсів</a:t>
            </a:r>
            <a:r>
              <a:rPr lang="ru-RU" dirty="0"/>
              <a:t>, </a:t>
            </a:r>
            <a:r>
              <a:rPr lang="ru-RU" dirty="0" err="1"/>
              <a:t>адаптивністю</a:t>
            </a:r>
            <a:r>
              <a:rPr lang="ru-RU" dirty="0"/>
              <a:t>, </a:t>
            </a:r>
            <a:r>
              <a:rPr lang="ru-RU" dirty="0" err="1"/>
              <a:t>доступністю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 </a:t>
            </a:r>
            <a:r>
              <a:rPr lang="ru-RU" dirty="0" err="1"/>
              <a:t>розглянуто</a:t>
            </a:r>
            <a:r>
              <a:rPr lang="ru-RU" dirty="0"/>
              <a:t> </a:t>
            </a:r>
            <a:r>
              <a:rPr lang="ru-RU" dirty="0" err="1"/>
              <a:t>чи</a:t>
            </a:r>
            <a:r>
              <a:rPr lang="ru-RU" dirty="0"/>
              <a:t> легко </a:t>
            </a:r>
            <a:r>
              <a:rPr lang="ru-RU" dirty="0" err="1"/>
              <a:t>вивчити</a:t>
            </a:r>
            <a:r>
              <a:rPr lang="ru-RU" dirty="0"/>
              <a:t> </a:t>
            </a:r>
            <a:r>
              <a:rPr lang="ru-RU" dirty="0" err="1"/>
              <a:t>кожен</a:t>
            </a:r>
            <a:r>
              <a:rPr lang="ru-RU" dirty="0"/>
              <a:t> фреймворк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 </a:t>
            </a:r>
            <a:r>
              <a:rPr lang="ru-RU" dirty="0" err="1"/>
              <a:t>оцінена</a:t>
            </a:r>
            <a:r>
              <a:rPr lang="ru-RU" dirty="0"/>
              <a:t> </a:t>
            </a:r>
            <a:r>
              <a:rPr lang="ru-RU" dirty="0" err="1"/>
              <a:t>документація</a:t>
            </a:r>
            <a:r>
              <a:rPr lang="ru-RU" dirty="0"/>
              <a:t> та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інформативних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у </a:t>
            </a:r>
            <a:r>
              <a:rPr lang="ru-RU" dirty="0" err="1"/>
              <a:t>мережі</a:t>
            </a:r>
            <a:r>
              <a:rPr lang="ru-RU" dirty="0"/>
              <a:t> </a:t>
            </a:r>
            <a:r>
              <a:rPr lang="ru-RU" dirty="0" err="1"/>
              <a:t>інтернет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2610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основною метою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	</a:t>
            </a:r>
            <a:r>
              <a:rPr lang="ru-RU" dirty="0" err="1"/>
              <a:t>вивчення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методів</a:t>
            </a:r>
            <a:r>
              <a:rPr lang="ru-RU" dirty="0"/>
              <a:t> та </a:t>
            </a:r>
            <a:r>
              <a:rPr lang="ru-RU" dirty="0" err="1"/>
              <a:t>технологій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</a:t>
            </a:r>
            <a:r>
              <a:rPr lang="ru-RU" dirty="0" err="1"/>
              <a:t>індустрії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	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переваг</a:t>
            </a:r>
            <a:r>
              <a:rPr lang="ru-RU" dirty="0"/>
              <a:t> та </a:t>
            </a:r>
            <a:r>
              <a:rPr lang="ru-RU" dirty="0" err="1"/>
              <a:t>недоліків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	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аспектів</a:t>
            </a:r>
            <a:r>
              <a:rPr lang="ru-RU" dirty="0"/>
              <a:t> дизайну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архітектури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en-US" dirty="0"/>
              <a:t> </a:t>
            </a:r>
            <a:r>
              <a:rPr lang="uk-UA" dirty="0"/>
              <a:t>та</a:t>
            </a:r>
            <a:r>
              <a:rPr lang="ru-RU" dirty="0"/>
              <a:t> </a:t>
            </a:r>
            <a:r>
              <a:rPr lang="ru-RU" dirty="0" err="1"/>
              <a:t>оптимізації</a:t>
            </a:r>
            <a:r>
              <a:rPr lang="ru-RU" dirty="0"/>
              <a:t> </a:t>
            </a:r>
            <a:r>
              <a:rPr lang="ru-RU" dirty="0" err="1"/>
              <a:t>продуктивності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 </a:t>
            </a:r>
            <a:r>
              <a:rPr lang="ru-RU" dirty="0" err="1"/>
              <a:t>результаті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планується</a:t>
            </a:r>
            <a:r>
              <a:rPr lang="ru-RU" dirty="0"/>
              <a:t> </a:t>
            </a: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</a:t>
            </a:r>
            <a:r>
              <a:rPr lang="ru-RU" dirty="0" err="1"/>
              <a:t>практичних</a:t>
            </a:r>
            <a:r>
              <a:rPr lang="ru-RU" dirty="0"/>
              <a:t> </a:t>
            </a:r>
            <a:r>
              <a:rPr lang="ru-RU" dirty="0" err="1"/>
              <a:t>рекомендацій</a:t>
            </a:r>
            <a:r>
              <a:rPr lang="ru-RU" dirty="0"/>
              <a:t> для </a:t>
            </a:r>
            <a:r>
              <a:rPr lang="ru-RU" dirty="0" err="1"/>
              <a:t>розробників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сприятимуть</a:t>
            </a:r>
            <a:r>
              <a:rPr lang="ru-RU" dirty="0"/>
              <a:t> </a:t>
            </a:r>
            <a:r>
              <a:rPr lang="ru-RU" dirty="0" err="1"/>
              <a:t>покращенню</a:t>
            </a:r>
            <a:r>
              <a:rPr lang="ru-RU" dirty="0"/>
              <a:t> </a:t>
            </a:r>
            <a:r>
              <a:rPr lang="ru-RU" dirty="0" err="1"/>
              <a:t>якості</a:t>
            </a:r>
            <a:r>
              <a:rPr lang="ru-RU" dirty="0"/>
              <a:t> та </a:t>
            </a:r>
            <a:r>
              <a:rPr lang="ru-RU" dirty="0" err="1"/>
              <a:t>продуктивності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роботі застосовано методи теоретичного та практичного аналізу. Проведено аналіз літературних джерел, технічної документації та зроблена практична реалізація фреймворків. Порівняння здійснювалося за визначеними критеріями продуктивності, ефективності, зручності та документації.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Для практичного дослідження використано </a:t>
            </a:r>
            <a:r>
              <a:rPr lang="en-US" dirty="0"/>
              <a:t>Flutter, React Native, MAUI</a:t>
            </a:r>
            <a:r>
              <a:rPr lang="en" dirty="0"/>
              <a:t>, </a:t>
            </a:r>
            <a:r>
              <a:rPr lang="uk-UA" dirty="0"/>
              <a:t>а також середовище розробки </a:t>
            </a:r>
            <a:r>
              <a:rPr lang="en" dirty="0"/>
              <a:t>Visual Studio Code, </a:t>
            </a:r>
            <a:r>
              <a:rPr lang="en" dirty="0" err="1"/>
              <a:t>Xcode</a:t>
            </a:r>
            <a:r>
              <a:rPr lang="en" dirty="0"/>
              <a:t>, Android Studio. </a:t>
            </a:r>
            <a:r>
              <a:rPr lang="uk-UA" dirty="0"/>
              <a:t>Розробка демонстраційних </a:t>
            </a:r>
            <a:r>
              <a:rPr lang="uk-UA" dirty="0" err="1"/>
              <a:t>проєктів</a:t>
            </a:r>
            <a:r>
              <a:rPr lang="uk-UA" dirty="0"/>
              <a:t> здійснювалась мовами </a:t>
            </a:r>
            <a:r>
              <a:rPr lang="en" dirty="0"/>
              <a:t>JavaScript, Dart, C#</a:t>
            </a:r>
            <a:r>
              <a:rPr lang="uk-UA" dirty="0"/>
              <a:t> з використанням сучасних технологій.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розроблено</a:t>
            </a:r>
            <a:r>
              <a:rPr lang="ru-RU" dirty="0"/>
              <a:t> три </a:t>
            </a:r>
            <a:r>
              <a:rPr lang="ru-RU" dirty="0" err="1"/>
              <a:t>клієнт-серверний</a:t>
            </a:r>
            <a:r>
              <a:rPr lang="ru-RU" dirty="0"/>
              <a:t> </a:t>
            </a:r>
            <a:r>
              <a:rPr lang="ru-RU" dirty="0" err="1"/>
              <a:t>застосунок</a:t>
            </a:r>
            <a:r>
              <a:rPr lang="ru-RU" dirty="0"/>
              <a:t> з </a:t>
            </a:r>
            <a:r>
              <a:rPr lang="ru-RU" dirty="0" err="1"/>
              <a:t>урахуванням</a:t>
            </a:r>
            <a:r>
              <a:rPr lang="ru-RU" dirty="0"/>
              <a:t> </a:t>
            </a:r>
            <a:r>
              <a:rPr lang="ru-RU" dirty="0" err="1"/>
              <a:t>найкращих</a:t>
            </a:r>
            <a:r>
              <a:rPr lang="ru-RU" dirty="0"/>
              <a:t> практик,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були</a:t>
            </a:r>
            <a:r>
              <a:rPr lang="ru-RU" dirty="0"/>
              <a:t> </a:t>
            </a:r>
            <a:r>
              <a:rPr lang="ru-RU" dirty="0" err="1"/>
              <a:t>визначені</a:t>
            </a:r>
            <a:r>
              <a:rPr lang="ru-RU" dirty="0"/>
              <a:t> у теоретичному </a:t>
            </a:r>
            <a:r>
              <a:rPr lang="ru-RU" dirty="0" err="1"/>
              <a:t>розділі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. </a:t>
            </a:r>
            <a:r>
              <a:rPr lang="ru-RU" dirty="0" err="1"/>
              <a:t>Застосунки</a:t>
            </a:r>
            <a:r>
              <a:rPr lang="ru-RU" dirty="0"/>
              <a:t> </a:t>
            </a:r>
            <a:r>
              <a:rPr lang="ru-RU" dirty="0" err="1"/>
              <a:t>отримує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</a:t>
            </a:r>
            <a:r>
              <a:rPr lang="ru-RU" dirty="0" err="1"/>
              <a:t>студентів</a:t>
            </a:r>
            <a:r>
              <a:rPr lang="ru-RU" dirty="0"/>
              <a:t> з </a:t>
            </a:r>
            <a:r>
              <a:rPr lang="ru-RU" dirty="0" err="1"/>
              <a:t>відкритого</a:t>
            </a:r>
            <a:r>
              <a:rPr lang="ru-RU" dirty="0"/>
              <a:t> </a:t>
            </a:r>
            <a:r>
              <a:rPr lang="en" dirty="0"/>
              <a:t>API, </a:t>
            </a:r>
            <a:r>
              <a:rPr lang="ru-RU" dirty="0" err="1"/>
              <a:t>відмальовує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на </a:t>
            </a:r>
            <a:r>
              <a:rPr lang="en" dirty="0"/>
              <a:t>UI </a:t>
            </a:r>
            <a:r>
              <a:rPr lang="ru-RU" dirty="0"/>
              <a:t>та </a:t>
            </a:r>
            <a:r>
              <a:rPr lang="ru-RU" dirty="0" err="1"/>
              <a:t>рахує</a:t>
            </a:r>
            <a:r>
              <a:rPr lang="ru-RU" dirty="0"/>
              <a:t> </a:t>
            </a:r>
            <a:r>
              <a:rPr lang="ru-RU" dirty="0" err="1"/>
              <a:t>скільки</a:t>
            </a:r>
            <a:r>
              <a:rPr lang="ru-RU" dirty="0"/>
              <a:t> часу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витрачено</a:t>
            </a:r>
            <a:r>
              <a:rPr lang="ru-RU" dirty="0"/>
              <a:t> на </a:t>
            </a:r>
            <a:r>
              <a:rPr lang="ru-RU" dirty="0" err="1"/>
              <a:t>відпрацювання</a:t>
            </a:r>
            <a:r>
              <a:rPr lang="ru-RU" dirty="0"/>
              <a:t> </a:t>
            </a:r>
            <a:r>
              <a:rPr lang="ru-RU" dirty="0" err="1"/>
              <a:t>запиту</a:t>
            </a:r>
            <a:r>
              <a:rPr lang="ru-RU" dirty="0"/>
              <a:t> з серверу, запуску самого </a:t>
            </a:r>
            <a:r>
              <a:rPr lang="ru-RU" dirty="0" err="1"/>
              <a:t>застосунку</a:t>
            </a:r>
            <a:r>
              <a:rPr lang="ru-RU" dirty="0"/>
              <a:t> та </a:t>
            </a:r>
            <a:r>
              <a:rPr lang="ru-RU" dirty="0" err="1"/>
              <a:t>вивід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на телефон.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У результаті теоретичного дослідження був створений список найкращих практик </a:t>
            </a:r>
            <a:r>
              <a:rPr lang="en-US" dirty="0"/>
              <a:t>Flutter</a:t>
            </a:r>
            <a:r>
              <a:rPr lang="uk-UA" dirty="0"/>
              <a:t>: використання </a:t>
            </a:r>
            <a:r>
              <a:rPr lang="en" dirty="0" err="1"/>
              <a:t>BLoC</a:t>
            </a:r>
            <a:r>
              <a:rPr lang="uk-UA" dirty="0"/>
              <a:t>,</a:t>
            </a:r>
            <a:r>
              <a:rPr lang="en" dirty="0"/>
              <a:t> Retrofit</a:t>
            </a:r>
            <a:r>
              <a:rPr lang="uk-UA" dirty="0"/>
              <a:t>, </a:t>
            </a:r>
            <a:r>
              <a:rPr lang="en" dirty="0"/>
              <a:t>Material Design </a:t>
            </a:r>
            <a:r>
              <a:rPr lang="uk-UA" dirty="0"/>
              <a:t>і </a:t>
            </a:r>
            <a:r>
              <a:rPr lang="en" dirty="0"/>
              <a:t>Cupertino</a:t>
            </a:r>
            <a:r>
              <a:rPr lang="uk-UA" dirty="0"/>
              <a:t>, Уникання непотрібного </a:t>
            </a:r>
            <a:r>
              <a:rPr lang="en" dirty="0" err="1"/>
              <a:t>setState</a:t>
            </a:r>
            <a:r>
              <a:rPr lang="uk-UA" dirty="0"/>
              <a:t>, пріоритет у Використані константних конструкторів та </a:t>
            </a:r>
            <a:r>
              <a:rPr lang="uk-UA" dirty="0" err="1"/>
              <a:t>зміних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2453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Був розроблений мобільний застосунок на </a:t>
            </a:r>
            <a:r>
              <a:rPr lang="en-US" dirty="0"/>
              <a:t>Flutter</a:t>
            </a:r>
            <a:r>
              <a:rPr lang="uk-UA" dirty="0"/>
              <a:t> за допомогою мови програмування </a:t>
            </a:r>
            <a:r>
              <a:rPr lang="en-US" dirty="0"/>
              <a:t>Dart.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виникали</a:t>
            </a:r>
            <a:r>
              <a:rPr lang="ru-RU" dirty="0"/>
              <a:t> мало </a:t>
            </a:r>
            <a:r>
              <a:rPr lang="ru-RU" dirty="0" err="1"/>
              <a:t>помилок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вирішувались</a:t>
            </a:r>
            <a:r>
              <a:rPr lang="ru-RU" dirty="0"/>
              <a:t> </a:t>
            </a:r>
            <a:r>
              <a:rPr lang="ru-RU" dirty="0" err="1"/>
              <a:t>завдяки</a:t>
            </a:r>
            <a:r>
              <a:rPr lang="ru-RU" dirty="0"/>
              <a:t> </a:t>
            </a:r>
            <a:r>
              <a:rPr lang="ru-RU" dirty="0" err="1"/>
              <a:t>документації</a:t>
            </a:r>
            <a:r>
              <a:rPr lang="ru-RU" dirty="0"/>
              <a:t> та </a:t>
            </a:r>
            <a:r>
              <a:rPr lang="ru-RU" dirty="0" err="1"/>
              <a:t>великій</a:t>
            </a:r>
            <a:r>
              <a:rPr lang="ru-RU" dirty="0"/>
              <a:t> </a:t>
            </a:r>
            <a:r>
              <a:rPr lang="ru-RU" dirty="0" err="1"/>
              <a:t>спільноті</a:t>
            </a:r>
            <a:r>
              <a:rPr lang="ru-RU" dirty="0"/>
              <a:t> </a:t>
            </a:r>
            <a:r>
              <a:rPr lang="ru-RU" dirty="0" err="1"/>
              <a:t>розробників</a:t>
            </a:r>
            <a:r>
              <a:rPr lang="ru-RU" dirty="0"/>
              <a:t>. Варто </a:t>
            </a:r>
            <a:r>
              <a:rPr lang="ru-RU" dirty="0" err="1"/>
              <a:t>відзначити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користувацького</a:t>
            </a:r>
            <a:r>
              <a:rPr lang="ru-RU" dirty="0"/>
              <a:t>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</a:t>
            </a:r>
            <a:r>
              <a:rPr lang="ru-RU" dirty="0" err="1"/>
              <a:t>використано</a:t>
            </a:r>
            <a:r>
              <a:rPr lang="ru-RU" dirty="0"/>
              <a:t> </a:t>
            </a:r>
            <a:r>
              <a:rPr lang="ru-RU" dirty="0" err="1"/>
              <a:t>тільки</a:t>
            </a:r>
            <a:r>
              <a:rPr lang="ru-RU" dirty="0"/>
              <a:t> </a:t>
            </a:r>
            <a:r>
              <a:rPr lang="ru-RU" dirty="0" err="1"/>
              <a:t>вбудовані</a:t>
            </a:r>
            <a:r>
              <a:rPr lang="ru-RU" dirty="0"/>
              <a:t> </a:t>
            </a:r>
            <a:r>
              <a:rPr lang="ru-RU" dirty="0" err="1"/>
              <a:t>можливості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r>
              <a:rPr lang="ru-RU" dirty="0"/>
              <a:t> </a:t>
            </a:r>
            <a:r>
              <a:rPr lang="ru-RU" dirty="0" err="1"/>
              <a:t>фреймворкуТакож</a:t>
            </a:r>
            <a:r>
              <a:rPr lang="ru-RU" dirty="0"/>
              <a:t> </a:t>
            </a:r>
            <a:r>
              <a:rPr lang="en" dirty="0"/>
              <a:t>UI </a:t>
            </a:r>
            <a:r>
              <a:rPr lang="ru-RU" dirty="0" err="1"/>
              <a:t>вийшов</a:t>
            </a:r>
            <a:r>
              <a:rPr lang="ru-RU" dirty="0"/>
              <a:t> </a:t>
            </a:r>
            <a:r>
              <a:rPr lang="ru-RU" dirty="0" err="1"/>
              <a:t>мінімалістичним</a:t>
            </a:r>
            <a:r>
              <a:rPr lang="ru-RU" dirty="0"/>
              <a:t> та </a:t>
            </a:r>
            <a:r>
              <a:rPr lang="ru-RU" dirty="0" err="1"/>
              <a:t>зручним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uk-UA" dirty="0"/>
              <a:t>Загалом, </a:t>
            </a:r>
            <a:r>
              <a:rPr lang="en" dirty="0"/>
              <a:t>Flutter </a:t>
            </a:r>
            <a:r>
              <a:rPr lang="uk-UA" dirty="0"/>
              <a:t>дуже зручний для використання та достатньо швидкий.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5316574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архітектурних</a:t>
            </a:r>
            <a:r>
              <a:rPr lang="ru-RU" sz="2400" dirty="0"/>
              <a:t> </a:t>
            </a:r>
            <a:r>
              <a:rPr lang="ru-RU" sz="2400" dirty="0" err="1"/>
              <a:t>рішень</a:t>
            </a:r>
            <a:r>
              <a:rPr lang="ru-RU" sz="2400" dirty="0"/>
              <a:t> </a:t>
            </a:r>
            <a:r>
              <a:rPr lang="ru-RU" sz="2400" dirty="0" err="1"/>
              <a:t>крос-платформного</a:t>
            </a:r>
            <a:r>
              <a:rPr lang="ru-RU" sz="2400" dirty="0"/>
              <a:t> </a:t>
            </a:r>
            <a:r>
              <a:rPr lang="ru-RU" sz="2400" dirty="0" err="1"/>
              <a:t>програмного</a:t>
            </a:r>
            <a:r>
              <a:rPr lang="ru-RU" sz="2400" dirty="0"/>
              <a:t> </a:t>
            </a:r>
            <a:r>
              <a:rPr lang="ru-RU" sz="2400" dirty="0" err="1"/>
              <a:t>забезпечення</a:t>
            </a:r>
            <a:r>
              <a:rPr lang="ru-RU" sz="2400" dirty="0"/>
              <a:t> для </a:t>
            </a:r>
            <a:r>
              <a:rPr lang="ru-RU" sz="2400" dirty="0" err="1"/>
              <a:t>створення</a:t>
            </a:r>
            <a:r>
              <a:rPr lang="ru-RU" sz="2400" dirty="0"/>
              <a:t> </a:t>
            </a:r>
            <a:r>
              <a:rPr lang="ru-RU" sz="2400" dirty="0" err="1"/>
              <a:t>сучасних</a:t>
            </a:r>
            <a:r>
              <a:rPr lang="ru-RU" sz="2400" dirty="0"/>
              <a:t> </a:t>
            </a:r>
            <a:r>
              <a:rPr lang="ru-RU" sz="2400" dirty="0" err="1"/>
              <a:t>мобільних</a:t>
            </a:r>
            <a:r>
              <a:rPr lang="ru-RU" sz="2400" dirty="0"/>
              <a:t> </a:t>
            </a:r>
            <a:r>
              <a:rPr lang="ru-RU" sz="2400" dirty="0" err="1"/>
              <a:t>застосунків</a:t>
            </a:r>
            <a:r>
              <a:rPr lang="uk" sz="2400" dirty="0"/>
              <a:t> 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31175" y="3633358"/>
            <a:ext cx="5478842" cy="726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ІПЗм-23-1, </a:t>
            </a:r>
            <a:r>
              <a:rPr lang="ru-RU" dirty="0" err="1"/>
              <a:t>Червінська</a:t>
            </a:r>
            <a:r>
              <a:rPr lang="ru-RU" dirty="0"/>
              <a:t> </a:t>
            </a:r>
            <a:r>
              <a:rPr lang="ru-RU" dirty="0" err="1"/>
              <a:t>Анастасія</a:t>
            </a:r>
            <a:r>
              <a:rPr lang="ru-RU" dirty="0"/>
              <a:t> </a:t>
            </a:r>
            <a:r>
              <a:rPr lang="ru-RU" dirty="0" err="1"/>
              <a:t>Любомирівна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Науковий</a:t>
            </a:r>
            <a:r>
              <a:rPr lang="ru-RU" dirty="0"/>
              <a:t> </a:t>
            </a:r>
            <a:r>
              <a:rPr lang="ru-RU" dirty="0" err="1"/>
              <a:t>керівник</a:t>
            </a:r>
            <a:r>
              <a:rPr lang="ru-RU" dirty="0"/>
              <a:t>: к. т. н, доц. </a:t>
            </a:r>
            <a:r>
              <a:rPr lang="ru-RU" dirty="0" err="1"/>
              <a:t>Афанасьєва</a:t>
            </a:r>
            <a:r>
              <a:rPr lang="ru-RU" dirty="0"/>
              <a:t> І. В.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63;p13">
            <a:extLst>
              <a:ext uri="{FF2B5EF4-FFF2-40B4-BE49-F238E27FC236}">
                <a16:creationId xmlns:a16="http://schemas.microsoft.com/office/drawing/2014/main" id="{865F0DF9-2F25-5506-F8B7-DEFFD05D0139}"/>
              </a:ext>
            </a:extLst>
          </p:cNvPr>
          <p:cNvSpPr txBox="1">
            <a:spLocks/>
          </p:cNvSpPr>
          <p:nvPr/>
        </p:nvSpPr>
        <p:spPr>
          <a:xfrm>
            <a:off x="3560611" y="4371117"/>
            <a:ext cx="2508496" cy="72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 algn="l"/>
            <a:r>
              <a:rPr lang="ru-RU" dirty="0"/>
              <a:t>12 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-RU" sz="3200" dirty="0" err="1"/>
              <a:t>Рекомендовані</a:t>
            </a:r>
            <a:r>
              <a:rPr lang="ru-RU" sz="3200" dirty="0"/>
              <a:t> практики </a:t>
            </a:r>
            <a:r>
              <a:rPr lang="en" sz="3200" dirty="0"/>
              <a:t>React Native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91308"/>
            <a:ext cx="8520600" cy="3787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Інтеграція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en" dirty="0"/>
              <a:t>RESTful API </a:t>
            </a:r>
            <a:r>
              <a:rPr lang="ru-RU" dirty="0"/>
              <a:t>за </a:t>
            </a:r>
            <a:r>
              <a:rPr lang="ru-RU" dirty="0" err="1"/>
              <a:t>допомогою</a:t>
            </a:r>
            <a:r>
              <a:rPr lang="ru-RU" dirty="0"/>
              <a:t> </a:t>
            </a:r>
            <a:r>
              <a:rPr lang="en" dirty="0" err="1"/>
              <a:t>Axios</a:t>
            </a:r>
            <a:endParaRPr lang="uk-UA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" dirty="0"/>
              <a:t>Redux </a:t>
            </a:r>
            <a:r>
              <a:rPr lang="ru-RU" dirty="0"/>
              <a:t>для </a:t>
            </a:r>
            <a:r>
              <a:rPr lang="ru-RU" dirty="0" err="1"/>
              <a:t>управління</a:t>
            </a:r>
            <a:r>
              <a:rPr lang="ru-RU" dirty="0"/>
              <a:t> станами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Тримати</a:t>
            </a:r>
            <a:r>
              <a:rPr lang="ru-RU" dirty="0"/>
              <a:t> </a:t>
            </a:r>
            <a:r>
              <a:rPr lang="ru-RU" dirty="0" err="1"/>
              <a:t>бізнес-логіку</a:t>
            </a:r>
            <a:r>
              <a:rPr lang="ru-RU" dirty="0"/>
              <a:t> </a:t>
            </a:r>
            <a:r>
              <a:rPr lang="ru-RU" dirty="0" err="1"/>
              <a:t>окремо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коду </a:t>
            </a:r>
            <a:r>
              <a:rPr lang="ru-RU" dirty="0" err="1"/>
              <a:t>інтерфейсу</a:t>
            </a:r>
            <a:endParaRPr lang="ru-RU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en" dirty="0" err="1"/>
              <a:t>PureComponent</a:t>
            </a:r>
            <a:r>
              <a:rPr lang="en" dirty="0"/>
              <a:t> </a:t>
            </a:r>
            <a:r>
              <a:rPr lang="ru-RU" dirty="0"/>
              <a:t>і </a:t>
            </a:r>
            <a:r>
              <a:rPr lang="en" dirty="0"/>
              <a:t>memo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Уникання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індексу</a:t>
            </a:r>
            <a:r>
              <a:rPr lang="ru-RU" dirty="0"/>
              <a:t>, як </a:t>
            </a:r>
            <a:r>
              <a:rPr lang="ru-RU" dirty="0" err="1"/>
              <a:t>ключової</a:t>
            </a:r>
            <a:r>
              <a:rPr lang="ru-RU" dirty="0"/>
              <a:t> </a:t>
            </a:r>
            <a:r>
              <a:rPr lang="ru-RU" dirty="0" err="1"/>
              <a:t>властивості</a:t>
            </a:r>
            <a:endParaRPr lang="ru-RU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Економне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вбудованих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endParaRPr lang="ru-RU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Використання</a:t>
            </a:r>
            <a:r>
              <a:rPr lang="ru-RU" dirty="0"/>
              <a:t> </a:t>
            </a:r>
            <a:r>
              <a:rPr lang="ru-RU" dirty="0" err="1"/>
              <a:t>вбудованого</a:t>
            </a:r>
            <a:r>
              <a:rPr lang="ru-RU" dirty="0"/>
              <a:t> драйвера, коли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можливо</a:t>
            </a:r>
            <a:endParaRPr lang="ru-RU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400" smtClean="0">
                <a:latin typeface="+mj-lt"/>
              </a:rPr>
              <a:t>10</a:t>
            </a:fld>
            <a:endParaRPr lang="uk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261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61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Практичне</a:t>
            </a:r>
            <a:r>
              <a:rPr lang="ru-RU" sz="3200" dirty="0"/>
              <a:t> </a:t>
            </a:r>
            <a:r>
              <a:rPr lang="ru-RU" sz="3200" dirty="0" err="1"/>
              <a:t>дослідження</a:t>
            </a:r>
            <a:r>
              <a:rPr lang="ru-RU" sz="3200" dirty="0"/>
              <a:t>  </a:t>
            </a:r>
            <a:r>
              <a:rPr lang="en-US" sz="3200" dirty="0" err="1"/>
              <a:t>ReactNative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931333"/>
            <a:ext cx="8520600" cy="389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  <a:buFontTx/>
              <a:buChar char="-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Запит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відпрацював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за 333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мс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Запуск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застосунку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зайняв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25803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мс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-   Рендеринг </a:t>
            </a:r>
            <a:r>
              <a:rPr lang="en" sz="2000" dirty="0">
                <a:solidFill>
                  <a:srgbClr val="0D0D0D"/>
                </a:solidFill>
                <a:highlight>
                  <a:srgbClr val="FFFFFF"/>
                </a:highlight>
              </a:rPr>
              <a:t>UI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відбувся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за 32 </a:t>
            </a: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</a:rPr>
              <a:t>мс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</a:rPr>
              <a:t>Не зручне використання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</a:rPr>
              <a:t>Детальна документація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Якісний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інтерфейс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Рисунок 3" descr="Изображение выглядит как Человеческое лицо, снимок экрана,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B05CA898-F236-15D6-7AB1-95DD1B327E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21"/>
          <a:stretch/>
        </p:blipFill>
        <p:spPr>
          <a:xfrm>
            <a:off x="6506650" y="245838"/>
            <a:ext cx="2368425" cy="455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-RU" sz="3200" dirty="0" err="1"/>
              <a:t>Рекомендовані</a:t>
            </a:r>
            <a:r>
              <a:rPr lang="ru-RU" sz="3200" dirty="0"/>
              <a:t> практики </a:t>
            </a:r>
            <a:r>
              <a:rPr lang="en" sz="3200" dirty="0"/>
              <a:t>MAUI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86120"/>
            <a:ext cx="8520600" cy="3693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/>
              <a:t>- Архітектурний підхід MVVM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/>
              <a:t>- Інтеграція із </a:t>
            </a:r>
            <a:r>
              <a:rPr lang="uk-UA" dirty="0" err="1"/>
              <a:t>RESTful</a:t>
            </a:r>
            <a:r>
              <a:rPr lang="uk-UA" dirty="0"/>
              <a:t> API за допомогою </a:t>
            </a:r>
            <a:r>
              <a:rPr lang="en-US" dirty="0" err="1"/>
              <a:t>HttpClient</a:t>
            </a:r>
            <a:endParaRPr lang="uk-UA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/>
              <a:t>- Використання </a:t>
            </a:r>
            <a:r>
              <a:rPr lang="en" dirty="0" err="1"/>
              <a:t>x:Bind</a:t>
            </a:r>
            <a:r>
              <a:rPr lang="en" dirty="0"/>
              <a:t> </a:t>
            </a:r>
            <a:r>
              <a:rPr lang="uk-UA" dirty="0"/>
              <a:t>замість </a:t>
            </a:r>
            <a:r>
              <a:rPr lang="en" dirty="0"/>
              <a:t>Binding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/>
              <a:t>- Виявлення помилки </a:t>
            </a:r>
            <a:r>
              <a:rPr lang="en" dirty="0"/>
              <a:t>XAML </a:t>
            </a:r>
            <a:r>
              <a:rPr lang="uk-UA" dirty="0"/>
              <a:t>на рівні компіляції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/>
              <a:t>- Очищення ресурсів вручну (</a:t>
            </a:r>
            <a:r>
              <a:rPr lang="en" dirty="0"/>
              <a:t>Dispose())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/>
              <a:t>- Уникання </a:t>
            </a:r>
            <a:r>
              <a:rPr lang="uk-UA" dirty="0" err="1"/>
              <a:t>залежностей</a:t>
            </a:r>
            <a:r>
              <a:rPr lang="uk-UA" dirty="0"/>
              <a:t> від фреймворків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/>
              <a:t>- Перевага у використані команди, а не обробники подій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dirty="0"/>
              <a:t>- Використання </a:t>
            </a:r>
            <a:r>
              <a:rPr lang="en" dirty="0" err="1"/>
              <a:t>CollectionView</a:t>
            </a:r>
            <a:r>
              <a:rPr lang="en" dirty="0"/>
              <a:t> </a:t>
            </a:r>
            <a:r>
              <a:rPr lang="uk-UA" dirty="0"/>
              <a:t>замість </a:t>
            </a:r>
            <a:r>
              <a:rPr lang="en" dirty="0"/>
              <a:t>Lists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uk-UA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400" smtClean="0">
                <a:latin typeface="+mj-lt"/>
              </a:rPr>
              <a:t>12</a:t>
            </a:fld>
            <a:endParaRPr lang="uk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0806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61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Практичне</a:t>
            </a:r>
            <a:r>
              <a:rPr lang="ru-RU" sz="3200" dirty="0"/>
              <a:t> </a:t>
            </a:r>
            <a:r>
              <a:rPr lang="ru-RU" sz="3200" dirty="0" err="1"/>
              <a:t>дослідження</a:t>
            </a:r>
            <a:r>
              <a:rPr lang="ru-RU" sz="3200" dirty="0"/>
              <a:t>  </a:t>
            </a:r>
            <a:r>
              <a:rPr lang="en-US" sz="3200" dirty="0"/>
              <a:t>MAUI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931333"/>
            <a:ext cx="8520600" cy="389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  <a:buFontTx/>
              <a:buChar char="-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Запит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відпрацював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за 262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мс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Запуск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застосунку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зайняв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888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мс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Рендеринг </a:t>
            </a:r>
            <a:r>
              <a:rPr lang="en" sz="2000" dirty="0">
                <a:solidFill>
                  <a:srgbClr val="0D0D0D"/>
                </a:solidFill>
                <a:highlight>
                  <a:srgbClr val="FFFFFF"/>
                </a:highlight>
              </a:rPr>
              <a:t>UI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відбувся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за 33 </a:t>
            </a: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</a:rPr>
              <a:t>мс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</a:rPr>
              <a:t>Зручне використання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</a:rPr>
              <a:t>Стисла документація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Якісний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інтерфейс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3" name="Рисунок 2" descr="Изображение выглядит как Человеческое лицо, снимок экран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63AC2DCB-BB0C-82D2-0A9D-014BA00F0A1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95"/>
          <a:stretch/>
        </p:blipFill>
        <p:spPr>
          <a:xfrm>
            <a:off x="6340677" y="276417"/>
            <a:ext cx="2416175" cy="465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Порівняльна</a:t>
            </a:r>
            <a:r>
              <a:rPr lang="ru-RU" sz="3200" dirty="0"/>
              <a:t> </a:t>
            </a:r>
            <a:r>
              <a:rPr lang="ru-RU" sz="3200" dirty="0" err="1"/>
              <a:t>таблиця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925312C-C387-908E-86C7-787CB4B94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927462"/>
              </p:ext>
            </p:extLst>
          </p:nvPr>
        </p:nvGraphicFramePr>
        <p:xfrm>
          <a:off x="268925" y="696204"/>
          <a:ext cx="8654058" cy="35457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40320">
                  <a:extLst>
                    <a:ext uri="{9D8B030D-6E8A-4147-A177-3AD203B41FA5}">
                      <a16:colId xmlns:a16="http://schemas.microsoft.com/office/drawing/2014/main" val="1676528343"/>
                    </a:ext>
                  </a:extLst>
                </a:gridCol>
                <a:gridCol w="851378">
                  <a:extLst>
                    <a:ext uri="{9D8B030D-6E8A-4147-A177-3AD203B41FA5}">
                      <a16:colId xmlns:a16="http://schemas.microsoft.com/office/drawing/2014/main" val="2479523539"/>
                    </a:ext>
                  </a:extLst>
                </a:gridCol>
                <a:gridCol w="1362208">
                  <a:extLst>
                    <a:ext uri="{9D8B030D-6E8A-4147-A177-3AD203B41FA5}">
                      <a16:colId xmlns:a16="http://schemas.microsoft.com/office/drawing/2014/main" val="2017920774"/>
                    </a:ext>
                  </a:extLst>
                </a:gridCol>
                <a:gridCol w="700152">
                  <a:extLst>
                    <a:ext uri="{9D8B030D-6E8A-4147-A177-3AD203B41FA5}">
                      <a16:colId xmlns:a16="http://schemas.microsoft.com/office/drawing/2014/main" val="995299250"/>
                    </a:ext>
                  </a:extLst>
                </a:gridCol>
              </a:tblGrid>
              <a:tr h="29664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Критерій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Flutter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React Native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MAUI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1277181662"/>
                  </a:ext>
                </a:extLst>
              </a:tr>
              <a:tr h="31032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Простота встановлення компонентів</a:t>
                      </a:r>
                      <a:r>
                        <a:rPr lang="ru-RU" sz="1600" b="0" dirty="0">
                          <a:effectLst/>
                        </a:rPr>
                        <a:t> (</a:t>
                      </a:r>
                      <a:r>
                        <a:rPr lang="uk-UA" sz="1600" b="0" dirty="0">
                          <a:effectLst/>
                        </a:rPr>
                        <a:t>від 1 до 10</a:t>
                      </a:r>
                      <a:r>
                        <a:rPr lang="ru-RU" sz="1600" b="0" dirty="0">
                          <a:effectLst/>
                        </a:rPr>
                        <a:t>)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9</a:t>
                      </a:r>
                      <a:r>
                        <a:rPr lang="en-US" sz="1600" dirty="0">
                          <a:effectLst/>
                        </a:rPr>
                        <a:t>/10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5/10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8/10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2188710484"/>
                  </a:ext>
                </a:extLst>
              </a:tr>
              <a:tr h="2966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Частота виникнення помилок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uk-UA" sz="1600" b="0" dirty="0">
                          <a:effectLst/>
                        </a:rPr>
                        <a:t>від 1 до 10</a:t>
                      </a:r>
                      <a:r>
                        <a:rPr lang="ru-RU" sz="1600" b="0" dirty="0">
                          <a:effectLst/>
                        </a:rPr>
                        <a:t>)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2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4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4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3767467015"/>
                  </a:ext>
                </a:extLst>
              </a:tr>
              <a:tr h="2966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Час розробки (в годинах)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42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80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52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2272672274"/>
                  </a:ext>
                </a:extLst>
              </a:tr>
              <a:tr h="2966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Час відпрацювання запиту (в мс)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309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333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262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2234717506"/>
                  </a:ext>
                </a:extLst>
              </a:tr>
              <a:tr h="2966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Час запуску застосунку (в мс)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1207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25803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888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330292375"/>
                  </a:ext>
                </a:extLst>
              </a:tr>
              <a:tr h="2966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Час </a:t>
                      </a:r>
                      <a:r>
                        <a:rPr lang="uk-UA" sz="1600" b="0" dirty="0" err="1">
                          <a:effectLst/>
                        </a:rPr>
                        <a:t>рендерінгу</a:t>
                      </a:r>
                      <a:r>
                        <a:rPr lang="uk-UA" sz="1600" b="0" dirty="0">
                          <a:effectLst/>
                        </a:rPr>
                        <a:t> (в мс)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14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32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33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1777633951"/>
                  </a:ext>
                </a:extLst>
              </a:tr>
              <a:tr h="2966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Якість інтерфейсу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uk-UA" sz="1600" b="0" dirty="0">
                          <a:effectLst/>
                        </a:rPr>
                        <a:t>від 1 до 10</a:t>
                      </a:r>
                      <a:r>
                        <a:rPr lang="ru-RU" sz="1600" b="0" dirty="0">
                          <a:effectLst/>
                        </a:rPr>
                        <a:t>)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10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7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9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3008961025"/>
                  </a:ext>
                </a:extLst>
              </a:tr>
              <a:tr h="2966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Зручність використання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uk-UA" sz="1600" b="0" dirty="0">
                          <a:effectLst/>
                        </a:rPr>
                        <a:t>від 1 до 10</a:t>
                      </a:r>
                      <a:r>
                        <a:rPr lang="ru-RU" sz="1600" b="0" dirty="0">
                          <a:effectLst/>
                        </a:rPr>
                        <a:t>)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10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6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10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3180732714"/>
                  </a:ext>
                </a:extLst>
              </a:tr>
              <a:tr h="2966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Можливість багато поточності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Немає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Немає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Є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3947318808"/>
                  </a:ext>
                </a:extLst>
              </a:tr>
              <a:tr h="296699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Якість документації </a:t>
                      </a:r>
                      <a:r>
                        <a:rPr lang="ru-RU" sz="1600" b="0" dirty="0">
                          <a:effectLst/>
                        </a:rPr>
                        <a:t>(</a:t>
                      </a:r>
                      <a:r>
                        <a:rPr lang="uk-UA" sz="1600" b="0" dirty="0">
                          <a:effectLst/>
                        </a:rPr>
                        <a:t>від 1 до 10</a:t>
                      </a:r>
                      <a:r>
                        <a:rPr lang="ru-RU" sz="1600" b="0" dirty="0">
                          <a:effectLst/>
                        </a:rPr>
                        <a:t>)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10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8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5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1985697610"/>
                  </a:ext>
                </a:extLst>
              </a:tr>
              <a:tr h="26847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b="0" dirty="0">
                          <a:effectLst/>
                        </a:rPr>
                        <a:t>Наявність спільноти розробників</a:t>
                      </a:r>
                      <a:endParaRPr lang="ru-UA" sz="16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>
                          <a:effectLst/>
                        </a:rPr>
                        <a:t>9</a:t>
                      </a:r>
                      <a:endParaRPr lang="ru-UA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10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uk-UA" sz="1600" dirty="0">
                          <a:effectLst/>
                        </a:rPr>
                        <a:t>5</a:t>
                      </a:r>
                      <a:endParaRPr lang="ru-UA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6535" marR="56535" marT="0" marB="0"/>
                </a:tc>
                <a:extLst>
                  <a:ext uri="{0D108BD9-81ED-4DB2-BD59-A6C34878D82A}">
                    <a16:rowId xmlns:a16="http://schemas.microsoft.com/office/drawing/2014/main" val="30273347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2022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Графік</a:t>
            </a:r>
            <a:r>
              <a:rPr lang="ru-RU" sz="3200" dirty="0"/>
              <a:t> </a:t>
            </a:r>
            <a:r>
              <a:rPr lang="ru-RU" sz="3200" dirty="0" err="1"/>
              <a:t>порівняння</a:t>
            </a:r>
            <a:r>
              <a:rPr lang="ru-RU" sz="3200" dirty="0"/>
              <a:t> </a:t>
            </a:r>
            <a:r>
              <a:rPr lang="ru-RU" sz="3200" dirty="0" err="1"/>
              <a:t>крос-платформних</a:t>
            </a:r>
            <a:r>
              <a:rPr lang="ru-RU" sz="3200" dirty="0"/>
              <a:t> </a:t>
            </a:r>
            <a:r>
              <a:rPr lang="ru-RU" sz="3200" dirty="0" err="1"/>
              <a:t>програмних</a:t>
            </a:r>
            <a:r>
              <a:rPr lang="ru-RU" sz="3200" dirty="0"/>
              <a:t> </a:t>
            </a:r>
            <a:r>
              <a:rPr lang="ru-RU" sz="3200" dirty="0" err="1"/>
              <a:t>рішень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2EBDAB28-8057-DCFC-D40F-BBD783E35E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4869632"/>
              </p:ext>
            </p:extLst>
          </p:nvPr>
        </p:nvGraphicFramePr>
        <p:xfrm>
          <a:off x="1244628" y="939654"/>
          <a:ext cx="7420158" cy="38205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31361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Native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показав себе як не зручний та повільний фреймворк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Flutter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має найкращі показники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Flutter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має кращу документацію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MAUI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має хороші показники швидкості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MAUI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має можливість створити багато потоків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4" name="Рисунок 3" descr="Изображение выглядит как текст, бумаг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03355B73-0546-252F-9EAB-46C6FAD90E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6030"/>
          <a:stretch/>
        </p:blipFill>
        <p:spPr>
          <a:xfrm>
            <a:off x="1253240" y="756481"/>
            <a:ext cx="3009478" cy="4007118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бумага, Шрифт, Публикация&#10;&#10;Автоматически созданное описание">
            <a:extLst>
              <a:ext uri="{FF2B5EF4-FFF2-40B4-BE49-F238E27FC236}">
                <a16:creationId xmlns:a16="http://schemas.microsoft.com/office/drawing/2014/main" id="{3A6CD05F-E811-D9DC-D4E7-0CD610337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575" y="194308"/>
            <a:ext cx="3211185" cy="475488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024181"/>
            <a:ext cx="8520600" cy="31309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рамках </a:t>
            </a:r>
            <a:r>
              <a:rPr lang="ru-RU" dirty="0" err="1"/>
              <a:t>кваліфікаційної</a:t>
            </a:r>
            <a:r>
              <a:rPr lang="ru-RU" dirty="0"/>
              <a:t> </a:t>
            </a:r>
            <a:r>
              <a:rPr lang="ru-RU" dirty="0" err="1"/>
              <a:t>роботи</a:t>
            </a:r>
            <a:r>
              <a:rPr lang="ru-RU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Проведено </a:t>
            </a:r>
            <a:r>
              <a:rPr lang="ru-RU" dirty="0" err="1"/>
              <a:t>теоретичне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Сформульовані</a:t>
            </a:r>
            <a:r>
              <a:rPr lang="ru-RU" dirty="0"/>
              <a:t> </a:t>
            </a:r>
            <a:r>
              <a:rPr lang="ru-RU" dirty="0" err="1"/>
              <a:t>критерії</a:t>
            </a:r>
            <a:r>
              <a:rPr lang="ru-RU" dirty="0"/>
              <a:t> для </a:t>
            </a:r>
            <a:r>
              <a:rPr lang="ru-RU" dirty="0" err="1"/>
              <a:t>порівняння</a:t>
            </a:r>
            <a:r>
              <a:rPr lang="ru-RU" dirty="0"/>
              <a:t> 3-х </a:t>
            </a:r>
            <a:r>
              <a:rPr lang="ru-RU" dirty="0" err="1"/>
              <a:t>фреймворків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Проведено </a:t>
            </a:r>
            <a:r>
              <a:rPr lang="ru-RU" dirty="0" err="1"/>
              <a:t>практичне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Зроблено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Подана </a:t>
            </a:r>
            <a:r>
              <a:rPr lang="ru-RU" dirty="0" err="1"/>
              <a:t>стаття</a:t>
            </a:r>
            <a:r>
              <a:rPr lang="ru-RU" dirty="0"/>
              <a:t> у журнал «</a:t>
            </a:r>
            <a:r>
              <a:rPr lang="ru-RU" dirty="0" err="1"/>
              <a:t>Системи</a:t>
            </a:r>
            <a:r>
              <a:rPr lang="ru-RU" dirty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- </a:t>
            </a:r>
            <a:r>
              <a:rPr lang="ru-RU" dirty="0" err="1"/>
              <a:t>Опубліковани</a:t>
            </a:r>
            <a:r>
              <a:rPr lang="ru-RU" dirty="0"/>
              <a:t> </a:t>
            </a:r>
            <a:r>
              <a:rPr lang="ru-RU" dirty="0" err="1"/>
              <a:t>тези</a:t>
            </a:r>
            <a:r>
              <a:rPr lang="ru-RU" dirty="0"/>
              <a:t> у </a:t>
            </a:r>
            <a:r>
              <a:rPr lang="en" dirty="0"/>
              <a:t>XXV</a:t>
            </a:r>
            <a:r>
              <a:rPr lang="ru-RU" dirty="0"/>
              <a:t>І</a:t>
            </a:r>
            <a:r>
              <a:rPr lang="en" dirty="0"/>
              <a:t>I</a:t>
            </a:r>
            <a:r>
              <a:rPr lang="ru-RU" dirty="0"/>
              <a:t>І МІЖНАРОДНИЙ МОЛОДІЖНИЙ ФОРУМ «РАДІОЕЛЕКТРОНІКА ТА МОЛОДЬ У ХХІ </a:t>
            </a:r>
            <a:r>
              <a:rPr lang="ru-RU"/>
              <a:t>СТОЛІТТІ»</a:t>
            </a:r>
            <a:endParaRPr lang="ru-RU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831300"/>
            <a:ext cx="8520600" cy="374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Актуальність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</a:t>
            </a:r>
            <a:r>
              <a:rPr lang="ru-RU" dirty="0" err="1"/>
              <a:t>найкращої</a:t>
            </a:r>
            <a:r>
              <a:rPr lang="ru-RU" dirty="0"/>
              <a:t> </a:t>
            </a:r>
            <a:r>
              <a:rPr lang="ru-RU" dirty="0" err="1"/>
              <a:t>технології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крос-платформних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 основана на </a:t>
            </a:r>
            <a:r>
              <a:rPr lang="ru-RU" dirty="0" err="1"/>
              <a:t>швидкому</a:t>
            </a:r>
            <a:r>
              <a:rPr lang="ru-RU" dirty="0"/>
              <a:t> </a:t>
            </a:r>
            <a:r>
              <a:rPr lang="ru-RU" dirty="0" err="1"/>
              <a:t>розвитку</a:t>
            </a:r>
            <a:r>
              <a:rPr lang="ru-RU" dirty="0"/>
              <a:t> </a:t>
            </a:r>
            <a:r>
              <a:rPr lang="ru-RU" dirty="0" err="1"/>
              <a:t>індустрії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технологій</a:t>
            </a:r>
            <a:r>
              <a:rPr lang="ru-RU" dirty="0"/>
              <a:t>. </a:t>
            </a:r>
            <a:r>
              <a:rPr lang="ru-RU" dirty="0" err="1"/>
              <a:t>Щороку</a:t>
            </a:r>
            <a:r>
              <a:rPr lang="ru-RU" dirty="0"/>
              <a:t>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пристроїв</a:t>
            </a:r>
            <a:r>
              <a:rPr lang="ru-RU" dirty="0"/>
              <a:t> і платформ </a:t>
            </a:r>
            <a:r>
              <a:rPr lang="ru-RU" dirty="0" err="1"/>
              <a:t>зростає</a:t>
            </a:r>
            <a:r>
              <a:rPr lang="ru-RU" dirty="0"/>
              <a:t>, і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створює</a:t>
            </a:r>
            <a:r>
              <a:rPr lang="ru-RU" dirty="0"/>
              <a:t> попит на </a:t>
            </a:r>
            <a:r>
              <a:rPr lang="ru-RU" dirty="0" err="1"/>
              <a:t>ефективні</a:t>
            </a:r>
            <a:r>
              <a:rPr lang="ru-RU" dirty="0"/>
              <a:t> та </a:t>
            </a:r>
            <a:r>
              <a:rPr lang="ru-RU" dirty="0" err="1"/>
              <a:t>швидкі</a:t>
            </a:r>
            <a:r>
              <a:rPr lang="ru-RU" dirty="0"/>
              <a:t> </a:t>
            </a:r>
            <a:r>
              <a:rPr lang="ru-RU" dirty="0" err="1"/>
              <a:t>способи</a:t>
            </a:r>
            <a:r>
              <a:rPr lang="ru-RU" dirty="0"/>
              <a:t>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Метою </a:t>
            </a:r>
            <a:r>
              <a:rPr lang="ru-RU" dirty="0" err="1"/>
              <a:t>роботи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проведення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крос-платформних</a:t>
            </a:r>
            <a:r>
              <a:rPr lang="ru-RU" dirty="0"/>
              <a:t> </a:t>
            </a:r>
            <a:r>
              <a:rPr lang="ru-RU" dirty="0" err="1"/>
              <a:t>фреймворків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використовуються</a:t>
            </a:r>
            <a:r>
              <a:rPr lang="ru-RU" dirty="0"/>
              <a:t> в </a:t>
            </a:r>
            <a:r>
              <a:rPr lang="ru-RU" dirty="0" err="1"/>
              <a:t>індустрії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, </a:t>
            </a:r>
            <a:r>
              <a:rPr lang="ru-RU" dirty="0" err="1"/>
              <a:t>зробити</a:t>
            </a:r>
            <a:r>
              <a:rPr lang="ru-RU" dirty="0"/>
              <a:t> </a:t>
            </a:r>
            <a:r>
              <a:rPr lang="ru-RU" dirty="0" err="1"/>
              <a:t>аналіз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переваг</a:t>
            </a:r>
            <a:r>
              <a:rPr lang="ru-RU" dirty="0"/>
              <a:t> та </a:t>
            </a:r>
            <a:r>
              <a:rPr lang="ru-RU" dirty="0" err="1"/>
              <a:t>недоліків</a:t>
            </a:r>
            <a:r>
              <a:rPr lang="ru-RU" dirty="0"/>
              <a:t>, та </a:t>
            </a:r>
            <a:r>
              <a:rPr lang="ru-RU" dirty="0" err="1"/>
              <a:t>запропонувати</a:t>
            </a:r>
            <a:r>
              <a:rPr lang="ru-RU" dirty="0"/>
              <a:t> </a:t>
            </a:r>
            <a:r>
              <a:rPr lang="ru-RU" dirty="0" err="1"/>
              <a:t>вдосконалення</a:t>
            </a:r>
            <a:r>
              <a:rPr lang="ru-RU" dirty="0"/>
              <a:t> </a:t>
            </a:r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 err="1"/>
              <a:t>Об’єктом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є</a:t>
            </a:r>
            <a:r>
              <a:rPr lang="ru-RU" dirty="0"/>
              <a:t> </a:t>
            </a:r>
            <a:r>
              <a:rPr lang="ru-RU" dirty="0" err="1"/>
              <a:t>крос-платформні</a:t>
            </a:r>
            <a:r>
              <a:rPr lang="ru-RU" dirty="0"/>
              <a:t> фреймворки для </a:t>
            </a:r>
            <a:r>
              <a:rPr lang="ru-RU" dirty="0" err="1"/>
              <a:t>написання</a:t>
            </a:r>
            <a:r>
              <a:rPr lang="ru-RU" dirty="0"/>
              <a:t> </a:t>
            </a:r>
            <a:r>
              <a:rPr lang="ru-RU" dirty="0" err="1"/>
              <a:t>мобільних</a:t>
            </a:r>
            <a:r>
              <a:rPr lang="ru-RU" dirty="0"/>
              <a:t> </a:t>
            </a:r>
            <a:r>
              <a:rPr lang="ru-RU" dirty="0" err="1"/>
              <a:t>застосунків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7153"/>
            <a:ext cx="8520600" cy="360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ефективності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фреймворку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Flutter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розробці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високо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динамічних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мобільних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додатків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 ефективності фреймворку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Native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 розробці мобільних додатків 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програмного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ефективності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засобу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Flutter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розробці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мобільних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можливостей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.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NET MAUI 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Прогалини у дослідженнях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7153"/>
            <a:ext cx="8520600" cy="36020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uk-UA" dirty="0"/>
              <a:t>Відсутність порівняння недоліків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uk-UA" dirty="0"/>
              <a:t>Бракує емпіричних даних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uk-UA" dirty="0"/>
              <a:t>Обмежене охоплення </a:t>
            </a:r>
            <a:r>
              <a:rPr lang="en" dirty="0"/>
              <a:t>UX/UI </a:t>
            </a:r>
            <a:r>
              <a:rPr lang="uk-UA" dirty="0"/>
              <a:t>аспектів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uk-UA" dirty="0"/>
              <a:t>Ігнорується навчальна крива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uk-UA" dirty="0"/>
              <a:t>Не розглянута документація</a:t>
            </a:r>
          </a:p>
          <a:p>
            <a:pPr marL="285750" lvl="0" indent="-285750" algn="just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lang="uk-UA" dirty="0"/>
          </a:p>
          <a:p>
            <a:pPr marL="285750" lvl="0" indent="-285750" algn="just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5829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5"/>
            <a:ext cx="8520600" cy="37144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Розробити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кросплатформні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мобільні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застосунки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визначити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найбільш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зручний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ефективний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спосіб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розробляти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якісні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мобільні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застосунки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Провести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ретельний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технічний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огляд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кожного фреймворку з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Flutter, React Native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en" dirty="0">
                <a:solidFill>
                  <a:srgbClr val="0D0D0D"/>
                </a:solidFill>
                <a:highlight>
                  <a:srgbClr val="FFFFFF"/>
                </a:highlight>
              </a:rPr>
              <a:t>MAUI.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Провести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аналіз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мов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програмування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архітектурних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рішень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перевірити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продуктивність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кожного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фреймвоку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в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різних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умовах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Надати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комплексне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розуміння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у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виборі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технологічного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рішення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майбутніх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у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сфері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мобільної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розробки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682991"/>
            <a:ext cx="8520600" cy="3896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Методи дослідження: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Теоретичне дослідження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Практичне дослідження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Інструментарій та технології: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Фреймворки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Flutter, React Native, MAUI.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Мови програмування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Dart, Java Script, C#.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Середовище розробки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Visual Studio Code, XCode, Android Studio.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Три мобільні застосунки на кожен фресворк: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Native, Flutter, MAUI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Отримання даних з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API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вивід даних на екран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Автоматичне вимірювання часу на відпрацювання запиту, запуск застосунку та вивід даних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63769"/>
            <a:ext cx="8520600" cy="527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ru-RU" sz="3200" dirty="0" err="1"/>
              <a:t>Рекомендовані</a:t>
            </a:r>
            <a:r>
              <a:rPr lang="ru-RU" sz="3200" dirty="0"/>
              <a:t> практики </a:t>
            </a:r>
            <a:r>
              <a:rPr lang="en" sz="3200" dirty="0"/>
              <a:t>Flutter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895546"/>
            <a:ext cx="8520600" cy="3683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900" dirty="0"/>
              <a:t>- Архітектурний </a:t>
            </a:r>
            <a:r>
              <a:rPr lang="uk-UA" sz="1900" dirty="0" err="1"/>
              <a:t>патерн</a:t>
            </a:r>
            <a:r>
              <a:rPr lang="uk-UA" sz="1900" dirty="0"/>
              <a:t> </a:t>
            </a:r>
            <a:r>
              <a:rPr lang="en" sz="1900" dirty="0" err="1"/>
              <a:t>BLoC</a:t>
            </a:r>
            <a:endParaRPr lang="uk-UA" sz="19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900" dirty="0"/>
              <a:t>- Інтеграція із </a:t>
            </a:r>
            <a:r>
              <a:rPr lang="en" sz="1900" dirty="0"/>
              <a:t>RESTful API </a:t>
            </a:r>
            <a:r>
              <a:rPr lang="uk-UA" sz="1900" dirty="0"/>
              <a:t>за допомогою бібліотеки </a:t>
            </a:r>
            <a:r>
              <a:rPr lang="en" sz="1900" dirty="0"/>
              <a:t>Retrofit</a:t>
            </a:r>
            <a:endParaRPr lang="uk-UA" sz="19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900" dirty="0"/>
              <a:t>- Використання </a:t>
            </a:r>
            <a:r>
              <a:rPr lang="en" sz="1900" dirty="0"/>
              <a:t>Material Design </a:t>
            </a:r>
            <a:r>
              <a:rPr lang="uk-UA" sz="1900" dirty="0"/>
              <a:t>і </a:t>
            </a:r>
            <a:r>
              <a:rPr lang="en" sz="1900" dirty="0"/>
              <a:t>Cupertino</a:t>
            </a:r>
            <a:endParaRPr lang="uk-UA" sz="19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900" dirty="0"/>
              <a:t>- Уникання непотрібного </a:t>
            </a:r>
            <a:r>
              <a:rPr lang="en" sz="1900" dirty="0" err="1"/>
              <a:t>setState</a:t>
            </a:r>
            <a:r>
              <a:rPr lang="en" sz="1900" dirty="0"/>
              <a:t>()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900" dirty="0"/>
              <a:t>- Віддавання переваги одному </a:t>
            </a:r>
            <a:r>
              <a:rPr lang="uk-UA" sz="1900" dirty="0" err="1"/>
              <a:t>віджету</a:t>
            </a:r>
            <a:r>
              <a:rPr lang="uk-UA" sz="1900" dirty="0"/>
              <a:t> на файл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900" dirty="0"/>
              <a:t>- Використання </a:t>
            </a:r>
            <a:r>
              <a:rPr lang="en" sz="1900" dirty="0" err="1"/>
              <a:t>SizedBox</a:t>
            </a:r>
            <a:r>
              <a:rPr lang="uk-UA" sz="1900" dirty="0"/>
              <a:t> замість контейнерів</a:t>
            </a:r>
            <a:endParaRPr lang="en" sz="1900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900" dirty="0"/>
              <a:t>- </a:t>
            </a:r>
            <a:r>
              <a:rPr lang="uk-UA" sz="1900" dirty="0" err="1"/>
              <a:t>Утілізація</a:t>
            </a:r>
            <a:r>
              <a:rPr lang="uk-UA" sz="1900" dirty="0"/>
              <a:t> потоків лише за необхідності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uk-UA" sz="1900" dirty="0"/>
              <a:t>- Використання константних конструкторів</a:t>
            </a: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uk-UA" dirty="0"/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endParaRPr lang="uk-UA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Номер слайда 1"/>
          <p:cNvSpPr>
            <a:spLocks noGrp="1"/>
          </p:cNvSpPr>
          <p:nvPr>
            <p:ph type="sldNum" idx="12"/>
          </p:nvPr>
        </p:nvSpPr>
        <p:spPr/>
        <p:txBody>
          <a:bodyPr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 sz="1400" smtClean="0">
                <a:latin typeface="+mj-lt"/>
              </a:rPr>
              <a:t>8</a:t>
            </a:fld>
            <a:endParaRPr lang="uk" sz="1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6346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6189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Практичне</a:t>
            </a:r>
            <a:r>
              <a:rPr lang="ru-RU" sz="3200" dirty="0"/>
              <a:t> </a:t>
            </a:r>
            <a:r>
              <a:rPr lang="ru-RU" sz="3200" dirty="0" err="1"/>
              <a:t>дослідження</a:t>
            </a:r>
            <a:r>
              <a:rPr lang="ru-RU" sz="3200" dirty="0"/>
              <a:t>  </a:t>
            </a:r>
            <a:r>
              <a:rPr lang="en-US" sz="3200" dirty="0"/>
              <a:t>Flutter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931333"/>
            <a:ext cx="8520600" cy="38997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Запит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відпрацював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за 309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мс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Запуск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застосунку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зайняв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1207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мс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>
              <a:spcBef>
                <a:spcPts val="1500"/>
              </a:spcBef>
              <a:buFontTx/>
              <a:buChar char="-"/>
            </a:pP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Рендеринг </a:t>
            </a:r>
            <a:r>
              <a:rPr lang="en" sz="2000" dirty="0">
                <a:solidFill>
                  <a:srgbClr val="0D0D0D"/>
                </a:solidFill>
                <a:highlight>
                  <a:srgbClr val="FFFFFF"/>
                </a:highlight>
              </a:rPr>
              <a:t>UI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відбувся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а 14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мс</a:t>
            </a:r>
            <a:endParaRPr lang="en-US" sz="2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</a:rPr>
              <a:t>Зручне використання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2000" dirty="0">
                <a:solidFill>
                  <a:srgbClr val="0D0D0D"/>
                </a:solidFill>
                <a:highlight>
                  <a:srgbClr val="FFFFFF"/>
                </a:highlight>
              </a:rPr>
              <a:t>Детальна документація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Якісний</a:t>
            </a:r>
            <a:r>
              <a:rPr lang="ru-RU" sz="20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20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інтерфейс</a:t>
            </a:r>
            <a:endParaRPr lang="ru-RU" sz="20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Человеческое лицо&#10;&#10;Автоматически созданное описание">
            <a:extLst>
              <a:ext uri="{FF2B5EF4-FFF2-40B4-BE49-F238E27FC236}">
                <a16:creationId xmlns:a16="http://schemas.microsoft.com/office/drawing/2014/main" id="{4D03D15D-E78B-FA77-14ED-D03FB96A56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" b="5516"/>
          <a:stretch/>
        </p:blipFill>
        <p:spPr>
          <a:xfrm>
            <a:off x="6382752" y="45857"/>
            <a:ext cx="2395488" cy="4895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Luxe</Template>
  <TotalTime>340</TotalTime>
  <Words>1834</Words>
  <Application>Microsoft Macintosh PowerPoint</Application>
  <PresentationFormat>Экран (16:9)</PresentationFormat>
  <Paragraphs>228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Open Sans</vt:lpstr>
      <vt:lpstr>Calibri</vt:lpstr>
      <vt:lpstr>Economica</vt:lpstr>
      <vt:lpstr>Arial</vt:lpstr>
      <vt:lpstr>Luxe</vt:lpstr>
      <vt:lpstr>Дослідження архітектурних рішень крос-платформного програмного забезпечення для створення сучасних мобільних застосунків </vt:lpstr>
      <vt:lpstr>Дослідження</vt:lpstr>
      <vt:lpstr>Огляд літератури (аналогів) </vt:lpstr>
      <vt:lpstr>Прогалини у дослідженнях </vt:lpstr>
      <vt:lpstr>Постановка задачі</vt:lpstr>
      <vt:lpstr>Методологія </vt:lpstr>
      <vt:lpstr>Зміст проведеного експерименту</vt:lpstr>
      <vt:lpstr>Рекомендовані практики Flutter</vt:lpstr>
      <vt:lpstr>Практичне дослідження  Flutter</vt:lpstr>
      <vt:lpstr>Рекомендовані практики React Native</vt:lpstr>
      <vt:lpstr>Практичне дослідження  ReactNative</vt:lpstr>
      <vt:lpstr>Рекомендовані практики MAUI</vt:lpstr>
      <vt:lpstr>Практичне дослідження  MAUI</vt:lpstr>
      <vt:lpstr>Порівняльна таблиця</vt:lpstr>
      <vt:lpstr>Графік порівняння крос-платформних програмних рішень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архітектурних рішень крос-платформного програмного забезпечення для створення сучасних мобільних застосунків </dc:title>
  <dc:creator>Червінська Анастасія</dc:creator>
  <cp:lastModifiedBy>Червінська Анастасія</cp:lastModifiedBy>
  <cp:revision>89</cp:revision>
  <dcterms:created xsi:type="dcterms:W3CDTF">2025-05-12T08:59:29Z</dcterms:created>
  <dcterms:modified xsi:type="dcterms:W3CDTF">2025-05-18T16:20:00Z</dcterms:modified>
</cp:coreProperties>
</file>