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Lst>
  <p:notesMasterIdLst>
    <p:notesMasterId r:id="rId29"/>
  </p:notesMasterIdLst>
  <p:handoutMasterIdLst>
    <p:handoutMasterId r:id="rId30"/>
  </p:handoutMasterIdLst>
  <p:sldIdLst>
    <p:sldId id="256" r:id="rId3"/>
    <p:sldId id="378" r:id="rId4"/>
    <p:sldId id="413" r:id="rId5"/>
    <p:sldId id="433" r:id="rId6"/>
    <p:sldId id="421" r:id="rId7"/>
    <p:sldId id="434" r:id="rId8"/>
    <p:sldId id="407" r:id="rId9"/>
    <p:sldId id="408" r:id="rId10"/>
    <p:sldId id="432" r:id="rId11"/>
    <p:sldId id="422" r:id="rId12"/>
    <p:sldId id="406" r:id="rId13"/>
    <p:sldId id="388" r:id="rId14"/>
    <p:sldId id="409" r:id="rId15"/>
    <p:sldId id="423" r:id="rId16"/>
    <p:sldId id="424" r:id="rId17"/>
    <p:sldId id="425" r:id="rId18"/>
    <p:sldId id="426" r:id="rId19"/>
    <p:sldId id="427" r:id="rId20"/>
    <p:sldId id="428" r:id="rId21"/>
    <p:sldId id="429" r:id="rId22"/>
    <p:sldId id="430" r:id="rId23"/>
    <p:sldId id="431" r:id="rId24"/>
    <p:sldId id="436" r:id="rId25"/>
    <p:sldId id="410" r:id="rId26"/>
    <p:sldId id="437" r:id="rId27"/>
    <p:sldId id="372" r:id="rId28"/>
  </p:sldIdLst>
  <p:sldSz cx="9144000" cy="6858000" type="screen4x3"/>
  <p:notesSz cx="6797675" cy="9926638"/>
  <p:defaultTextStyle>
    <a:defPPr>
      <a:defRPr lang="en-US"/>
    </a:defPPr>
    <a:lvl1pPr algn="l" defTabSz="455613" rtl="0" fontAlgn="base">
      <a:spcBef>
        <a:spcPct val="0"/>
      </a:spcBef>
      <a:spcAft>
        <a:spcPct val="0"/>
      </a:spcAft>
      <a:defRPr sz="1200" kern="1200">
        <a:solidFill>
          <a:schemeClr val="tx1"/>
        </a:solidFill>
        <a:latin typeface="Arial" pitchFamily="34" charset="0"/>
        <a:ea typeface="+mn-ea"/>
        <a:cs typeface="Arial" pitchFamily="34" charset="0"/>
      </a:defRPr>
    </a:lvl1pPr>
    <a:lvl2pPr marL="455613" indent="1588" algn="l" defTabSz="455613" rtl="0" fontAlgn="base">
      <a:spcBef>
        <a:spcPct val="0"/>
      </a:spcBef>
      <a:spcAft>
        <a:spcPct val="0"/>
      </a:spcAft>
      <a:defRPr sz="1200" kern="1200">
        <a:solidFill>
          <a:schemeClr val="tx1"/>
        </a:solidFill>
        <a:latin typeface="Arial" pitchFamily="34" charset="0"/>
        <a:ea typeface="+mn-ea"/>
        <a:cs typeface="Arial" pitchFamily="34" charset="0"/>
      </a:defRPr>
    </a:lvl2pPr>
    <a:lvl3pPr marL="912813" indent="1588" algn="l" defTabSz="455613" rtl="0" fontAlgn="base">
      <a:spcBef>
        <a:spcPct val="0"/>
      </a:spcBef>
      <a:spcAft>
        <a:spcPct val="0"/>
      </a:spcAft>
      <a:defRPr sz="1200" kern="1200">
        <a:solidFill>
          <a:schemeClr val="tx1"/>
        </a:solidFill>
        <a:latin typeface="Arial" pitchFamily="34" charset="0"/>
        <a:ea typeface="+mn-ea"/>
        <a:cs typeface="Arial" pitchFamily="34" charset="0"/>
      </a:defRPr>
    </a:lvl3pPr>
    <a:lvl4pPr marL="1370013" indent="1588" algn="l" defTabSz="455613" rtl="0" fontAlgn="base">
      <a:spcBef>
        <a:spcPct val="0"/>
      </a:spcBef>
      <a:spcAft>
        <a:spcPct val="0"/>
      </a:spcAft>
      <a:defRPr sz="1200" kern="1200">
        <a:solidFill>
          <a:schemeClr val="tx1"/>
        </a:solidFill>
        <a:latin typeface="Arial" pitchFamily="34" charset="0"/>
        <a:ea typeface="+mn-ea"/>
        <a:cs typeface="Arial" pitchFamily="34" charset="0"/>
      </a:defRPr>
    </a:lvl4pPr>
    <a:lvl5pPr marL="1827213" indent="1588" algn="l" defTabSz="455613" rtl="0" fontAlgn="base">
      <a:spcBef>
        <a:spcPct val="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Arial" pitchFamily="34" charset="0"/>
        <a:ea typeface="+mn-ea"/>
        <a:cs typeface="Arial" pitchFamily="34" charset="0"/>
      </a:defRPr>
    </a:lvl6pPr>
    <a:lvl7pPr marL="2743200" algn="l" defTabSz="914400" rtl="0" eaLnBrk="1" latinLnBrk="0" hangingPunct="1">
      <a:defRPr sz="1200" kern="1200">
        <a:solidFill>
          <a:schemeClr val="tx1"/>
        </a:solidFill>
        <a:latin typeface="Arial" pitchFamily="34" charset="0"/>
        <a:ea typeface="+mn-ea"/>
        <a:cs typeface="Arial" pitchFamily="34" charset="0"/>
      </a:defRPr>
    </a:lvl7pPr>
    <a:lvl8pPr marL="3200400" algn="l" defTabSz="914400" rtl="0" eaLnBrk="1" latinLnBrk="0" hangingPunct="1">
      <a:defRPr sz="1200" kern="1200">
        <a:solidFill>
          <a:schemeClr val="tx1"/>
        </a:solidFill>
        <a:latin typeface="Arial" pitchFamily="34" charset="0"/>
        <a:ea typeface="+mn-ea"/>
        <a:cs typeface="Arial" pitchFamily="34" charset="0"/>
      </a:defRPr>
    </a:lvl8pPr>
    <a:lvl9pPr marL="3657600" algn="l" defTabSz="914400" rtl="0" eaLnBrk="1" latinLnBrk="0" hangingPunct="1">
      <a:defRPr sz="12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4F81BD"/>
    <a:srgbClr val="FFEAA7"/>
    <a:srgbClr val="85FFBC"/>
    <a:srgbClr val="A40000"/>
    <a:srgbClr val="DDDDDD"/>
    <a:srgbClr val="D5E1EF"/>
    <a:srgbClr val="FCF6D4"/>
    <a:srgbClr val="0144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6897" autoAdjust="0"/>
  </p:normalViewPr>
  <p:slideViewPr>
    <p:cSldViewPr snapToGrid="0">
      <p:cViewPr>
        <p:scale>
          <a:sx n="100" d="100"/>
          <a:sy n="100" d="100"/>
        </p:scale>
        <p:origin x="-1944"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Office_Excel1.xlsx"/></Relationships>
</file>

<file path=ppt/charts/chart1.xml><?xml version="1.0" encoding="utf-8"?>
<c:chartSpace xmlns:c="http://schemas.openxmlformats.org/drawingml/2006/chart" xmlns:a="http://schemas.openxmlformats.org/drawingml/2006/main" xmlns:r="http://schemas.openxmlformats.org/officeDocument/2006/relationships">
  <c:lang val="es-ES"/>
  <c:chart>
    <c:title>
      <c:layout/>
    </c:title>
    <c:view3D>
      <c:rotX val="30"/>
      <c:perspective val="0"/>
    </c:view3D>
    <c:plotArea>
      <c:layout>
        <c:manualLayout>
          <c:layoutTarget val="inner"/>
          <c:xMode val="edge"/>
          <c:yMode val="edge"/>
          <c:x val="2.9166666666666671E-2"/>
          <c:y val="0.17448449803149649"/>
          <c:w val="0.68931446850393718"/>
          <c:h val="0.82551550196850398"/>
        </c:manualLayout>
      </c:layout>
      <c:pie3DChart>
        <c:varyColors val="1"/>
        <c:ser>
          <c:idx val="0"/>
          <c:order val="0"/>
          <c:tx>
            <c:strRef>
              <c:f>Hoja1!$B$1</c:f>
              <c:strCache>
                <c:ptCount val="1"/>
                <c:pt idx="0">
                  <c:v>Herramientas</c:v>
                </c:pt>
              </c:strCache>
            </c:strRef>
          </c:tx>
          <c:explosion val="22"/>
          <c:dPt>
            <c:idx val="0"/>
            <c:spPr>
              <a:solidFill>
                <a:srgbClr val="C00000"/>
              </a:solidFill>
            </c:spPr>
          </c:dPt>
          <c:dPt>
            <c:idx val="1"/>
            <c:spPr>
              <a:solidFill>
                <a:srgbClr val="FFFF00"/>
              </a:solidFill>
            </c:spPr>
          </c:dPt>
          <c:dPt>
            <c:idx val="2"/>
            <c:spPr>
              <a:solidFill>
                <a:srgbClr val="92D050"/>
              </a:solidFill>
            </c:spPr>
          </c:dPt>
          <c:dPt>
            <c:idx val="3"/>
            <c:spPr>
              <a:solidFill>
                <a:srgbClr val="0070C0"/>
              </a:solidFill>
            </c:spPr>
          </c:dPt>
          <c:dPt>
            <c:idx val="4"/>
            <c:spPr>
              <a:solidFill>
                <a:srgbClr val="92D050"/>
              </a:solidFill>
            </c:spPr>
          </c:dPt>
          <c:dPt>
            <c:idx val="5"/>
            <c:spPr>
              <a:solidFill>
                <a:srgbClr val="00B050"/>
              </a:solidFill>
            </c:spPr>
          </c:dPt>
          <c:dPt>
            <c:idx val="6"/>
            <c:spPr>
              <a:solidFill>
                <a:srgbClr val="00B0F0"/>
              </a:solidFill>
            </c:spPr>
          </c:dPt>
          <c:dPt>
            <c:idx val="7"/>
            <c:spPr>
              <a:solidFill>
                <a:srgbClr val="0070C0"/>
              </a:solidFill>
            </c:spPr>
          </c:dPt>
          <c:dPt>
            <c:idx val="8"/>
            <c:spPr>
              <a:solidFill>
                <a:srgbClr val="002060"/>
              </a:solidFill>
            </c:spPr>
          </c:dPt>
          <c:dPt>
            <c:idx val="9"/>
            <c:spPr>
              <a:solidFill>
                <a:srgbClr val="7030A0"/>
              </a:solidFill>
            </c:spPr>
          </c:dPt>
          <c:dLbls>
            <c:dLbl>
              <c:idx val="8"/>
              <c:spPr/>
              <c:txPr>
                <a:bodyPr/>
                <a:lstStyle/>
                <a:p>
                  <a:pPr>
                    <a:defRPr>
                      <a:solidFill>
                        <a:schemeClr val="bg1"/>
                      </a:solidFill>
                    </a:defRPr>
                  </a:pPr>
                  <a:endParaRPr lang="es-ES"/>
                </a:p>
              </c:txPr>
            </c:dLbl>
            <c:dLblPos val="inEnd"/>
            <c:showVal val="1"/>
            <c:showLeaderLines val="1"/>
          </c:dLbls>
          <c:cat>
            <c:strRef>
              <c:f>Hoja1!$A$2:$A$5</c:f>
              <c:strCache>
                <c:ptCount val="4"/>
                <c:pt idx="0">
                  <c:v>Maven</c:v>
                </c:pt>
                <c:pt idx="1">
                  <c:v>Ant</c:v>
                </c:pt>
                <c:pt idx="2">
                  <c:v>SBT</c:v>
                </c:pt>
                <c:pt idx="3">
                  <c:v>Gradle</c:v>
                </c:pt>
              </c:strCache>
            </c:strRef>
          </c:cat>
          <c:val>
            <c:numRef>
              <c:f>Hoja1!$B$2:$B$5</c:f>
              <c:numCache>
                <c:formatCode>General</c:formatCode>
                <c:ptCount val="4"/>
                <c:pt idx="0">
                  <c:v>67</c:v>
                </c:pt>
                <c:pt idx="1">
                  <c:v>48</c:v>
                </c:pt>
                <c:pt idx="2">
                  <c:v>6</c:v>
                </c:pt>
                <c:pt idx="3">
                  <c:v>5</c:v>
                </c:pt>
              </c:numCache>
            </c:numRef>
          </c:val>
        </c:ser>
        <c:dLbls>
          <c:showVal val="1"/>
        </c:dLbls>
      </c:pie3DChart>
    </c:plotArea>
    <c:legend>
      <c:legendPos val="r"/>
      <c:layout/>
    </c:legend>
    <c:plotVisOnly val="1"/>
  </c:chart>
  <c:spPr>
    <a:scene3d>
      <a:camera prst="orthographicFront"/>
      <a:lightRig rig="threePt" dir="t"/>
    </a:scene3d>
    <a:sp3d>
      <a:bevelB/>
    </a:sp3d>
  </c:spPr>
  <c:txPr>
    <a:bodyPr/>
    <a:lstStyle/>
    <a:p>
      <a:pPr>
        <a:defRPr sz="1800"/>
      </a:pPr>
      <a:endParaRPr lang="es-E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lvl1pPr defTabSz="441060">
              <a:defRPr>
                <a:latin typeface="Calibri" pitchFamily="34" charset="0"/>
                <a:cs typeface="+mn-cs"/>
              </a:defRPr>
            </a:lvl1pPr>
          </a:lstStyle>
          <a:p>
            <a:pPr>
              <a:defRPr/>
            </a:pPr>
            <a:endParaRPr lang="es-ES"/>
          </a:p>
        </p:txBody>
      </p:sp>
      <p:sp>
        <p:nvSpPr>
          <p:cNvPr id="35843" name="Rectangle 3"/>
          <p:cNvSpPr>
            <a:spLocks noGrp="1" noChangeArrowheads="1"/>
          </p:cNvSpPr>
          <p:nvPr>
            <p:ph type="dt" sz="quarter" idx="1"/>
          </p:nvPr>
        </p:nvSpPr>
        <p:spPr bwMode="auto">
          <a:xfrm>
            <a:off x="3849688" y="0"/>
            <a:ext cx="2946400" cy="495300"/>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lvl1pPr algn="r" defTabSz="441060">
              <a:defRPr>
                <a:latin typeface="Calibri" pitchFamily="34" charset="0"/>
                <a:cs typeface="+mn-cs"/>
              </a:defRPr>
            </a:lvl1pPr>
          </a:lstStyle>
          <a:p>
            <a:pPr>
              <a:defRPr/>
            </a:pPr>
            <a:fld id="{61F33A76-51E0-43B5-88C6-AF4BDA9B1052}" type="datetime1">
              <a:rPr lang="es-ES"/>
              <a:pPr>
                <a:defRPr/>
              </a:pPr>
              <a:t>16/07/2012</a:t>
            </a:fld>
            <a:endParaRPr lang="es-ES" dirty="0"/>
          </a:p>
        </p:txBody>
      </p:sp>
      <p:sp>
        <p:nvSpPr>
          <p:cNvPr id="35844" name="Rectangle 4"/>
          <p:cNvSpPr>
            <a:spLocks noGrp="1" noChangeArrowheads="1"/>
          </p:cNvSpPr>
          <p:nvPr>
            <p:ph type="ftr" sz="quarter" idx="2"/>
          </p:nvPr>
        </p:nvSpPr>
        <p:spPr bwMode="auto">
          <a:xfrm>
            <a:off x="0" y="9429750"/>
            <a:ext cx="2946400" cy="495300"/>
          </a:xfrm>
          <a:prstGeom prst="rect">
            <a:avLst/>
          </a:prstGeom>
          <a:noFill/>
          <a:ln w="9525">
            <a:noFill/>
            <a:miter lim="800000"/>
            <a:headEnd/>
            <a:tailEnd/>
          </a:ln>
          <a:effectLst/>
        </p:spPr>
        <p:txBody>
          <a:bodyPr vert="horz" wrap="square" lIns="88212" tIns="44106" rIns="88212" bIns="44106" numCol="1" anchor="b" anchorCtr="0" compatLnSpc="1">
            <a:prstTxWarp prst="textNoShape">
              <a:avLst/>
            </a:prstTxWarp>
          </a:bodyPr>
          <a:lstStyle>
            <a:lvl1pPr defTabSz="441060">
              <a:defRPr>
                <a:latin typeface="Calibri" pitchFamily="34" charset="0"/>
                <a:cs typeface="+mn-cs"/>
              </a:defRPr>
            </a:lvl1pPr>
          </a:lstStyle>
          <a:p>
            <a:pPr>
              <a:defRPr/>
            </a:pPr>
            <a:endParaRPr lang="es-ES"/>
          </a:p>
        </p:txBody>
      </p:sp>
      <p:sp>
        <p:nvSpPr>
          <p:cNvPr id="35845" name="Rectangle 5"/>
          <p:cNvSpPr>
            <a:spLocks noGrp="1" noChangeArrowheads="1"/>
          </p:cNvSpPr>
          <p:nvPr>
            <p:ph type="sldNum" sz="quarter" idx="3"/>
          </p:nvPr>
        </p:nvSpPr>
        <p:spPr bwMode="auto">
          <a:xfrm>
            <a:off x="3849688" y="9429750"/>
            <a:ext cx="2946400" cy="495300"/>
          </a:xfrm>
          <a:prstGeom prst="rect">
            <a:avLst/>
          </a:prstGeom>
          <a:noFill/>
          <a:ln w="9525">
            <a:noFill/>
            <a:miter lim="800000"/>
            <a:headEnd/>
            <a:tailEnd/>
          </a:ln>
          <a:effectLst/>
        </p:spPr>
        <p:txBody>
          <a:bodyPr vert="horz" wrap="square" lIns="88212" tIns="44106" rIns="88212" bIns="44106" numCol="1" anchor="b" anchorCtr="0" compatLnSpc="1">
            <a:prstTxWarp prst="textNoShape">
              <a:avLst/>
            </a:prstTxWarp>
          </a:bodyPr>
          <a:lstStyle>
            <a:lvl1pPr algn="r" defTabSz="441060">
              <a:defRPr>
                <a:latin typeface="Calibri" pitchFamily="34" charset="0"/>
                <a:cs typeface="+mn-cs"/>
              </a:defRPr>
            </a:lvl1pPr>
          </a:lstStyle>
          <a:p>
            <a:pPr>
              <a:defRPr/>
            </a:pPr>
            <a:fld id="{8402BF6A-BD68-4AD5-8A1A-3A3145F96A2F}" type="slidenum">
              <a:rPr lang="es-ES"/>
              <a:pPr>
                <a:defRPr/>
              </a:pPr>
              <a:t>‹Nº›</a:t>
            </a:fld>
            <a:endParaRPr lang="es-E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lvl1pPr defTabSz="441060">
              <a:defRPr>
                <a:latin typeface="Calibri" pitchFamily="34" charset="0"/>
                <a:cs typeface="+mn-cs"/>
              </a:defRPr>
            </a:lvl1pPr>
          </a:lstStyle>
          <a:p>
            <a:pPr>
              <a:defRPr/>
            </a:pPr>
            <a:endParaRPr lang="es-ES"/>
          </a:p>
        </p:txBody>
      </p:sp>
      <p:sp>
        <p:nvSpPr>
          <p:cNvPr id="34819" name="Rectangle 3"/>
          <p:cNvSpPr>
            <a:spLocks noGrp="1" noChangeArrowheads="1"/>
          </p:cNvSpPr>
          <p:nvPr>
            <p:ph type="dt" idx="1"/>
          </p:nvPr>
        </p:nvSpPr>
        <p:spPr bwMode="auto">
          <a:xfrm>
            <a:off x="3849688" y="0"/>
            <a:ext cx="2946400" cy="495300"/>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lvl1pPr algn="r" defTabSz="441060">
              <a:defRPr>
                <a:latin typeface="Calibri" pitchFamily="34" charset="0"/>
                <a:cs typeface="+mn-cs"/>
              </a:defRPr>
            </a:lvl1pPr>
          </a:lstStyle>
          <a:p>
            <a:pPr>
              <a:defRPr/>
            </a:pPr>
            <a:fld id="{580B81DE-F468-487B-A050-9643BC1FE85B}" type="datetime1">
              <a:rPr lang="es-ES"/>
              <a:pPr>
                <a:defRPr/>
              </a:pPr>
              <a:t>16/07/2012</a:t>
            </a:fld>
            <a:endParaRPr lang="es-ES" dirty="0"/>
          </a:p>
        </p:txBody>
      </p:sp>
      <p:sp>
        <p:nvSpPr>
          <p:cNvPr id="25604" name="Rectangle 4"/>
          <p:cNvSpPr>
            <a:spLocks noGrp="1" noRot="1" noChangeAspect="1" noChangeArrowheads="1" noTextEdit="1"/>
          </p:cNvSpPr>
          <p:nvPr>
            <p:ph type="sldImg" idx="2"/>
          </p:nvPr>
        </p:nvSpPr>
        <p:spPr bwMode="auto">
          <a:xfrm>
            <a:off x="917575" y="744538"/>
            <a:ext cx="4962525" cy="37211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88212" tIns="44106" rIns="88212" bIns="44106"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4822" name="Rectangle 6"/>
          <p:cNvSpPr>
            <a:spLocks noGrp="1" noChangeArrowheads="1"/>
          </p:cNvSpPr>
          <p:nvPr>
            <p:ph type="ftr" sz="quarter" idx="4"/>
          </p:nvPr>
        </p:nvSpPr>
        <p:spPr bwMode="auto">
          <a:xfrm>
            <a:off x="0" y="9429750"/>
            <a:ext cx="2946400" cy="495300"/>
          </a:xfrm>
          <a:prstGeom prst="rect">
            <a:avLst/>
          </a:prstGeom>
          <a:noFill/>
          <a:ln w="9525">
            <a:noFill/>
            <a:miter lim="800000"/>
            <a:headEnd/>
            <a:tailEnd/>
          </a:ln>
          <a:effectLst/>
        </p:spPr>
        <p:txBody>
          <a:bodyPr vert="horz" wrap="square" lIns="88212" tIns="44106" rIns="88212" bIns="44106" numCol="1" anchor="b" anchorCtr="0" compatLnSpc="1">
            <a:prstTxWarp prst="textNoShape">
              <a:avLst/>
            </a:prstTxWarp>
          </a:bodyPr>
          <a:lstStyle>
            <a:lvl1pPr defTabSz="441060">
              <a:defRPr>
                <a:latin typeface="Calibri" pitchFamily="34" charset="0"/>
                <a:cs typeface="+mn-cs"/>
              </a:defRPr>
            </a:lvl1pPr>
          </a:lstStyle>
          <a:p>
            <a:pPr>
              <a:defRPr/>
            </a:pPr>
            <a:endParaRPr lang="es-ES"/>
          </a:p>
        </p:txBody>
      </p:sp>
      <p:sp>
        <p:nvSpPr>
          <p:cNvPr id="34823" name="Rectangle 7"/>
          <p:cNvSpPr>
            <a:spLocks noGrp="1" noChangeArrowheads="1"/>
          </p:cNvSpPr>
          <p:nvPr>
            <p:ph type="sldNum" sz="quarter" idx="5"/>
          </p:nvPr>
        </p:nvSpPr>
        <p:spPr bwMode="auto">
          <a:xfrm>
            <a:off x="3849688" y="9429750"/>
            <a:ext cx="2946400" cy="495300"/>
          </a:xfrm>
          <a:prstGeom prst="rect">
            <a:avLst/>
          </a:prstGeom>
          <a:noFill/>
          <a:ln w="9525">
            <a:noFill/>
            <a:miter lim="800000"/>
            <a:headEnd/>
            <a:tailEnd/>
          </a:ln>
          <a:effectLst/>
        </p:spPr>
        <p:txBody>
          <a:bodyPr vert="horz" wrap="square" lIns="88212" tIns="44106" rIns="88212" bIns="44106" numCol="1" anchor="b" anchorCtr="0" compatLnSpc="1">
            <a:prstTxWarp prst="textNoShape">
              <a:avLst/>
            </a:prstTxWarp>
          </a:bodyPr>
          <a:lstStyle>
            <a:lvl1pPr algn="r" defTabSz="441060">
              <a:defRPr>
                <a:latin typeface="Calibri" pitchFamily="34" charset="0"/>
                <a:cs typeface="+mn-cs"/>
              </a:defRPr>
            </a:lvl1pPr>
          </a:lstStyle>
          <a:p>
            <a:pPr>
              <a:defRPr/>
            </a:pPr>
            <a:fld id="{918D9AF9-A6BA-4436-B18E-8CA19840A369}" type="slidenum">
              <a:rPr lang="es-ES"/>
              <a:pPr>
                <a:defRPr/>
              </a:pPr>
              <a:t>‹Nº›</a:t>
            </a:fld>
            <a:endParaRPr lang="es-ES" dirty="0"/>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5613"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2813"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0013"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7213" algn="l" defTabSz="912813"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p:spPr>
        <p:txBody>
          <a:bodyPr/>
          <a:lstStyle/>
          <a:p>
            <a:pPr eaLnBrk="1" hangingPunct="1"/>
            <a:endParaRPr lang="es-ES" smtClean="0"/>
          </a:p>
        </p:txBody>
      </p:sp>
      <p:sp>
        <p:nvSpPr>
          <p:cNvPr id="10244" name="3 Marcador de número de diapositiva"/>
          <p:cNvSpPr>
            <a:spLocks noGrp="1"/>
          </p:cNvSpPr>
          <p:nvPr>
            <p:ph type="sldNum" sz="quarter" idx="5"/>
          </p:nvPr>
        </p:nvSpPr>
        <p:spPr/>
        <p:txBody>
          <a:bodyPr/>
          <a:lstStyle/>
          <a:p>
            <a:pPr defTabSz="439530">
              <a:defRPr/>
            </a:pPr>
            <a:fld id="{0A33AB54-B358-461F-B7F2-7DB0893AFBBB}" type="slidenum">
              <a:rPr lang="es-ES" smtClean="0"/>
              <a:pPr defTabSz="439530">
                <a:defRPr/>
              </a:pPr>
              <a:t>1</a:t>
            </a:fld>
            <a:endParaRPr lang="es-E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324826C9-0123-43C3-93A9-CAE1A193EE64}" type="slidenum">
              <a:rPr lang="es-ES" smtClean="0"/>
              <a:pPr defTabSz="439530">
                <a:defRPr/>
              </a:pPr>
              <a:t>16</a:t>
            </a:fld>
            <a:endParaRPr lang="es-E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a:ln/>
        </p:spPr>
      </p:sp>
      <p:sp>
        <p:nvSpPr>
          <p:cNvPr id="36867"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70CEB82B-943B-4968-A04D-C0FB279962AE}" type="slidenum">
              <a:rPr lang="es-ES" smtClean="0"/>
              <a:pPr defTabSz="439530">
                <a:defRPr/>
              </a:pPr>
              <a:t>17</a:t>
            </a:fld>
            <a:endParaRPr lang="es-E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9A41EDD9-B2A9-436E-98E3-A79D33E9F82D}" type="slidenum">
              <a:rPr lang="es-ES" smtClean="0"/>
              <a:pPr defTabSz="439530">
                <a:defRPr/>
              </a:pPr>
              <a:t>18</a:t>
            </a:fld>
            <a:endParaRPr lang="es-E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a:ln/>
        </p:spPr>
      </p:sp>
      <p:sp>
        <p:nvSpPr>
          <p:cNvPr id="38915"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7AF01E79-DBA3-405D-A627-BBCE29277B4D}" type="slidenum">
              <a:rPr lang="es-ES" smtClean="0"/>
              <a:pPr defTabSz="439530">
                <a:defRPr/>
              </a:pPr>
              <a:t>19</a:t>
            </a:fld>
            <a:endParaRPr lang="es-E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FAE28090-4B89-4AE1-8FF6-AF6848D22687}" type="slidenum">
              <a:rPr lang="es-ES" smtClean="0"/>
              <a:pPr defTabSz="439530">
                <a:defRPr/>
              </a:pPr>
              <a:t>20</a:t>
            </a:fld>
            <a:endParaRPr lang="es-E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16EAE11A-2177-471B-A799-A4E394512D39}" type="slidenum">
              <a:rPr lang="es-ES" smtClean="0"/>
              <a:pPr defTabSz="439530">
                <a:defRPr/>
              </a:pPr>
              <a:t>21</a:t>
            </a:fld>
            <a:endParaRPr lang="es-E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45A0EA88-5761-4192-B587-E2E7604AC8F5}" type="slidenum">
              <a:rPr lang="es-ES" smtClean="0"/>
              <a:pPr defTabSz="439530">
                <a:defRPr/>
              </a:pPr>
              <a:t>22</a:t>
            </a:fld>
            <a:endParaRPr lang="es-E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45A0EA88-5761-4192-B587-E2E7604AC8F5}" type="slidenum">
              <a:rPr lang="es-ES" smtClean="0"/>
              <a:pPr defTabSz="439530">
                <a:defRPr/>
              </a:pPr>
              <a:t>23</a:t>
            </a:fld>
            <a:endParaRPr lang="es-E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5CC6E2C9-D77D-4371-8F1A-F902BE4AF49F}" type="slidenum">
              <a:rPr lang="es-ES" smtClean="0"/>
              <a:pPr defTabSz="439530">
                <a:defRPr/>
              </a:pPr>
              <a:t>24</a:t>
            </a:fld>
            <a:endParaRPr lang="es-E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45A0EA88-5761-4192-B587-E2E7604AC8F5}" type="slidenum">
              <a:rPr lang="es-ES" smtClean="0"/>
              <a:pPr defTabSz="439530">
                <a:defRPr/>
              </a:pPr>
              <a:t>25</a:t>
            </a:fld>
            <a:endParaRPr lang="es-E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a:ln/>
        </p:spPr>
      </p:sp>
      <p:sp>
        <p:nvSpPr>
          <p:cNvPr id="2765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B44456DD-2844-4B76-86E8-3544B30B04AB}" type="slidenum">
              <a:rPr lang="es-ES" smtClean="0"/>
              <a:pPr defTabSz="439530">
                <a:defRPr/>
              </a:pPr>
              <a:t>2</a:t>
            </a:fld>
            <a:endParaRPr lang="es-E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p:spPr>
        <p:txBody>
          <a:bodyPr/>
          <a:lstStyle/>
          <a:p>
            <a:pPr eaLnBrk="1" hangingPunct="1"/>
            <a:endParaRPr lang="es-ES" smtClean="0"/>
          </a:p>
        </p:txBody>
      </p:sp>
      <p:sp>
        <p:nvSpPr>
          <p:cNvPr id="16388" name="3 Marcador de número de diapositiva"/>
          <p:cNvSpPr>
            <a:spLocks noGrp="1"/>
          </p:cNvSpPr>
          <p:nvPr>
            <p:ph type="sldNum" sz="quarter" idx="5"/>
          </p:nvPr>
        </p:nvSpPr>
        <p:spPr/>
        <p:txBody>
          <a:bodyPr/>
          <a:lstStyle/>
          <a:p>
            <a:pPr>
              <a:defRPr/>
            </a:pPr>
            <a:fld id="{C91CCB3B-69DE-4CEC-BA45-7FEE500519C2}" type="slidenum">
              <a:rPr lang="es-ES" smtClean="0"/>
              <a:pPr>
                <a:defRPr/>
              </a:pPr>
              <a:t>26</a:t>
            </a:fld>
            <a:endParaRPr lang="es-E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070ADF13-E4EF-43B1-BA7C-F3AA6E5171D3}" type="slidenum">
              <a:rPr lang="es-ES" smtClean="0"/>
              <a:pPr defTabSz="439530">
                <a:defRPr/>
              </a:pPr>
              <a:t>7</a:t>
            </a:fld>
            <a:endParaRPr lang="es-E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19AA4FFB-6BC9-4F10-9B15-2737B02C1C51}" type="slidenum">
              <a:rPr lang="es-ES" smtClean="0"/>
              <a:pPr defTabSz="439530">
                <a:defRPr/>
              </a:pPr>
              <a:t>8</a:t>
            </a:fld>
            <a:endParaRPr lang="es-E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01CC06F3-755A-4889-847B-8A706E7D547B}" type="slidenum">
              <a:rPr lang="es-ES" smtClean="0"/>
              <a:pPr defTabSz="439530">
                <a:defRPr/>
              </a:pPr>
              <a:t>9</a:t>
            </a:fld>
            <a:endParaRPr lang="es-E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9DCD489F-A75F-47D5-96B7-BF8DE671E30A}" type="slidenum">
              <a:rPr lang="es-ES" smtClean="0"/>
              <a:pPr defTabSz="439530">
                <a:defRPr/>
              </a:pPr>
              <a:t>11</a:t>
            </a:fld>
            <a:endParaRPr lang="es-E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a:ln/>
        </p:spPr>
      </p:sp>
      <p:sp>
        <p:nvSpPr>
          <p:cNvPr id="32771"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57930339-F1E4-4CF7-A419-4539A514E8F0}" type="slidenum">
              <a:rPr lang="es-ES" smtClean="0"/>
              <a:pPr defTabSz="439530">
                <a:defRPr/>
              </a:pPr>
              <a:t>13</a:t>
            </a:fld>
            <a:endParaRPr lang="es-E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ln/>
        </p:spPr>
      </p:sp>
      <p:sp>
        <p:nvSpPr>
          <p:cNvPr id="33795"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88B02477-EBC6-4C3A-AC0B-A72DE9F8113E}" type="slidenum">
              <a:rPr lang="es-ES" smtClean="0"/>
              <a:pPr defTabSz="439530">
                <a:defRPr/>
              </a:pPr>
              <a:t>14</a:t>
            </a:fld>
            <a:endParaRPr lang="es-E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p:spPr>
        <p:txBody>
          <a:bodyPr/>
          <a:lstStyle/>
          <a:p>
            <a:pPr eaLnBrk="1" hangingPunct="1"/>
            <a:endParaRPr lang="es-ES" smtClean="0"/>
          </a:p>
        </p:txBody>
      </p:sp>
      <p:sp>
        <p:nvSpPr>
          <p:cNvPr id="15364" name="3 Marcador de número de diapositiva"/>
          <p:cNvSpPr>
            <a:spLocks noGrp="1"/>
          </p:cNvSpPr>
          <p:nvPr>
            <p:ph type="sldNum" sz="quarter" idx="5"/>
          </p:nvPr>
        </p:nvSpPr>
        <p:spPr/>
        <p:txBody>
          <a:bodyPr/>
          <a:lstStyle/>
          <a:p>
            <a:pPr defTabSz="439530">
              <a:defRPr/>
            </a:pPr>
            <a:fld id="{74D4D412-1178-4F72-ABA4-3629F3CA5A1B}" type="slidenum">
              <a:rPr lang="es-ES" smtClean="0"/>
              <a:pPr defTabSz="439530">
                <a:defRPr/>
              </a:pPr>
              <a:t>15</a:t>
            </a:fld>
            <a:endParaRPr lang="es-E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8600" y="274638"/>
            <a:ext cx="2108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252413" y="274638"/>
            <a:ext cx="6173787"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1313" indent="-342900" algn="l" rtl="0" eaLnBrk="0" fontAlgn="base" hangingPunct="0">
        <a:spcBef>
          <a:spcPct val="20000"/>
        </a:spcBef>
        <a:spcAft>
          <a:spcPct val="0"/>
        </a:spcAft>
        <a:buChar char="•"/>
        <a:defRPr sz="3200">
          <a:solidFill>
            <a:schemeClr val="tx1"/>
          </a:solidFill>
          <a:latin typeface="+mn-lt"/>
          <a:ea typeface="+mn-ea"/>
          <a:cs typeface="+mn-cs"/>
        </a:defRPr>
      </a:lvl1pPr>
      <a:lvl2pPr marL="741363" indent="-285750" algn="l" rtl="0" eaLnBrk="0" fontAlgn="base" hangingPunct="0">
        <a:spcBef>
          <a:spcPct val="20000"/>
        </a:spcBef>
        <a:spcAft>
          <a:spcPct val="0"/>
        </a:spcAft>
        <a:buChar char="–"/>
        <a:defRPr sz="2800">
          <a:solidFill>
            <a:schemeClr val="tx1"/>
          </a:solidFill>
          <a:latin typeface="+mn-lt"/>
        </a:defRPr>
      </a:lvl2pPr>
      <a:lvl3pPr marL="1141413" indent="-228600" algn="l" rtl="0" eaLnBrk="0" fontAlgn="base" hangingPunct="0">
        <a:spcBef>
          <a:spcPct val="20000"/>
        </a:spcBef>
        <a:spcAft>
          <a:spcPct val="0"/>
        </a:spcAft>
        <a:buChar char="•"/>
        <a:defRPr sz="2400">
          <a:solidFill>
            <a:schemeClr val="tx1"/>
          </a:solidFill>
          <a:latin typeface="+mn-lt"/>
        </a:defRPr>
      </a:lvl3pPr>
      <a:lvl4pPr marL="1598613" indent="-228600" algn="l" rtl="0" eaLnBrk="0" fontAlgn="base" hangingPunct="0">
        <a:spcBef>
          <a:spcPct val="20000"/>
        </a:spcBef>
        <a:spcAft>
          <a:spcPct val="0"/>
        </a:spcAft>
        <a:buChar char="–"/>
        <a:defRPr sz="2000">
          <a:solidFill>
            <a:schemeClr val="tx1"/>
          </a:solidFill>
          <a:latin typeface="+mn-lt"/>
        </a:defRPr>
      </a:lvl4pPr>
      <a:lvl5pPr marL="2055813"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228600" y="836652"/>
            <a:ext cx="8915400" cy="1548"/>
          </a:xfrm>
          <a:prstGeom prst="line">
            <a:avLst/>
          </a:prstGeom>
          <a:ln w="12700" cap="flat" cmpd="sng" algn="ctr">
            <a:gradFill flip="none" rotWithShape="1">
              <a:gsLst>
                <a:gs pos="0">
                  <a:srgbClr val="838FB6"/>
                </a:gs>
                <a:gs pos="100000">
                  <a:srgbClr val="FFFFFF"/>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47879" name="Rectangle 7"/>
          <p:cNvSpPr>
            <a:spLocks noChangeArrowheads="1"/>
          </p:cNvSpPr>
          <p:nvPr userDrawn="1"/>
        </p:nvSpPr>
        <p:spPr bwMode="gray">
          <a:xfrm>
            <a:off x="4500563" y="6453188"/>
            <a:ext cx="504825" cy="360362"/>
          </a:xfrm>
          <a:prstGeom prst="rect">
            <a:avLst/>
          </a:prstGeom>
          <a:noFill/>
          <a:ln w="9525">
            <a:noFill/>
            <a:miter lim="800000"/>
            <a:headEnd/>
            <a:tailEnd/>
          </a:ln>
        </p:spPr>
        <p:txBody>
          <a:bodyPr lIns="0" tIns="0" rIns="0" bIns="0" anchor="ctr"/>
          <a:lstStyle/>
          <a:p>
            <a:pPr algn="ctr" defTabSz="457200">
              <a:defRPr/>
            </a:pPr>
            <a:fld id="{D045FE26-7BBF-43AD-B2EB-76466EF1C74B}" type="slidenum">
              <a:rPr lang="es-ES" b="1">
                <a:solidFill>
                  <a:srgbClr val="838FB6"/>
                </a:solidFill>
                <a:latin typeface="Avenir LT Std 35 Light"/>
                <a:cs typeface="+mn-cs"/>
              </a:rPr>
              <a:pPr algn="ctr" defTabSz="457200">
                <a:defRPr/>
              </a:pPr>
              <a:t>‹Nº›</a:t>
            </a:fld>
            <a:endParaRPr lang="es-ES" b="1" dirty="0">
              <a:solidFill>
                <a:srgbClr val="838FB6"/>
              </a:solidFill>
              <a:latin typeface="Avenir LT Std 35 Light"/>
              <a:cs typeface="+mn-cs"/>
            </a:endParaRPr>
          </a:p>
        </p:txBody>
      </p:sp>
      <p:pic>
        <p:nvPicPr>
          <p:cNvPr id="1028" name="Picture 3" descr="logoIndizenfinal.pct"/>
          <p:cNvPicPr>
            <a:picLocks noChangeAspect="1"/>
          </p:cNvPicPr>
          <p:nvPr userDrawn="1"/>
        </p:nvPicPr>
        <p:blipFill>
          <a:blip r:embed="rId13"/>
          <a:srcRect/>
          <a:stretch>
            <a:fillRect/>
          </a:stretch>
        </p:blipFill>
        <p:spPr bwMode="auto">
          <a:xfrm>
            <a:off x="7234238" y="6246813"/>
            <a:ext cx="1801812" cy="517525"/>
          </a:xfrm>
          <a:prstGeom prst="rect">
            <a:avLst/>
          </a:prstGeom>
          <a:noFill/>
          <a:ln w="9525">
            <a:noFill/>
            <a:miter lim="800000"/>
            <a:headEnd/>
            <a:tailEnd/>
          </a:ln>
        </p:spPr>
      </p:pic>
      <p:cxnSp>
        <p:nvCxnSpPr>
          <p:cNvPr id="10" name="Straight Connector 9"/>
          <p:cNvCxnSpPr/>
          <p:nvPr userDrawn="1"/>
        </p:nvCxnSpPr>
        <p:spPr>
          <a:xfrm>
            <a:off x="228600" y="6178550"/>
            <a:ext cx="8915400" cy="1548"/>
          </a:xfrm>
          <a:prstGeom prst="line">
            <a:avLst/>
          </a:prstGeom>
          <a:ln w="12700" cap="flat" cmpd="sng" algn="ctr">
            <a:gradFill flip="none" rotWithShape="1">
              <a:gsLst>
                <a:gs pos="100000">
                  <a:srgbClr val="838FB6"/>
                </a:gs>
                <a:gs pos="0">
                  <a:srgbClr val="FFFFFF"/>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778" name="TextBox 10"/>
          <p:cNvSpPr txBox="1">
            <a:spLocks noChangeArrowheads="1"/>
          </p:cNvSpPr>
          <p:nvPr userDrawn="1"/>
        </p:nvSpPr>
        <p:spPr bwMode="auto">
          <a:xfrm>
            <a:off x="155575" y="6437313"/>
            <a:ext cx="2111375" cy="307975"/>
          </a:xfrm>
          <a:prstGeom prst="rect">
            <a:avLst/>
          </a:prstGeom>
          <a:noFill/>
          <a:ln w="9525">
            <a:noFill/>
            <a:miter lim="800000"/>
            <a:headEnd/>
            <a:tailEnd/>
          </a:ln>
        </p:spPr>
        <p:txBody>
          <a:bodyPr wrap="none">
            <a:spAutoFit/>
          </a:bodyPr>
          <a:lstStyle/>
          <a:p>
            <a:pPr defTabSz="457200">
              <a:defRPr/>
            </a:pPr>
            <a:r>
              <a:rPr lang="en-US" sz="1400" dirty="0">
                <a:solidFill>
                  <a:srgbClr val="838FB6"/>
                </a:solidFill>
                <a:latin typeface="Avenir LT Std 35 Light"/>
                <a:ea typeface="Avenir LT Std 35 Light"/>
                <a:cs typeface="Avenir LT Std 35 Light"/>
              </a:rPr>
              <a:t>© Indizen Technologies </a:t>
            </a:r>
          </a:p>
        </p:txBody>
      </p:sp>
      <p:sp>
        <p:nvSpPr>
          <p:cNvPr id="1031" name="Rectangle 11"/>
          <p:cNvSpPr>
            <a:spLocks noGrp="1" noChangeArrowheads="1"/>
          </p:cNvSpPr>
          <p:nvPr>
            <p:ph type="title"/>
          </p:nvPr>
        </p:nvSpPr>
        <p:spPr bwMode="auto">
          <a:xfrm>
            <a:off x="252413" y="274638"/>
            <a:ext cx="8434387" cy="5730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título</a:t>
            </a:r>
          </a:p>
        </p:txBody>
      </p:sp>
      <p:sp>
        <p:nvSpPr>
          <p:cNvPr id="1032" name="Rectangle 12"/>
          <p:cNvSpPr>
            <a:spLocks noGrp="1" noChangeArrowheads="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dt="0"/>
  <p:txStyles>
    <p:titleStyle>
      <a:lvl1pPr algn="l" defTabSz="455613" rtl="0" eaLnBrk="0" fontAlgn="base" hangingPunct="0">
        <a:spcBef>
          <a:spcPct val="0"/>
        </a:spcBef>
        <a:spcAft>
          <a:spcPct val="0"/>
        </a:spcAft>
        <a:defRPr sz="3200">
          <a:solidFill>
            <a:srgbClr val="0D2A66"/>
          </a:solidFill>
          <a:latin typeface="+mj-lt"/>
          <a:ea typeface="+mj-ea"/>
          <a:cs typeface="+mj-cs"/>
        </a:defRPr>
      </a:lvl1pPr>
      <a:lvl2pPr algn="l" defTabSz="455613" rtl="0" eaLnBrk="0" fontAlgn="base" hangingPunct="0">
        <a:spcBef>
          <a:spcPct val="0"/>
        </a:spcBef>
        <a:spcAft>
          <a:spcPct val="0"/>
        </a:spcAft>
        <a:defRPr sz="3200">
          <a:solidFill>
            <a:srgbClr val="0D2A66"/>
          </a:solidFill>
          <a:latin typeface="Calibri" pitchFamily="34" charset="0"/>
        </a:defRPr>
      </a:lvl2pPr>
      <a:lvl3pPr algn="l" defTabSz="455613" rtl="0" eaLnBrk="0" fontAlgn="base" hangingPunct="0">
        <a:spcBef>
          <a:spcPct val="0"/>
        </a:spcBef>
        <a:spcAft>
          <a:spcPct val="0"/>
        </a:spcAft>
        <a:defRPr sz="3200">
          <a:solidFill>
            <a:srgbClr val="0D2A66"/>
          </a:solidFill>
          <a:latin typeface="Calibri" pitchFamily="34" charset="0"/>
        </a:defRPr>
      </a:lvl3pPr>
      <a:lvl4pPr algn="l" defTabSz="455613" rtl="0" eaLnBrk="0" fontAlgn="base" hangingPunct="0">
        <a:spcBef>
          <a:spcPct val="0"/>
        </a:spcBef>
        <a:spcAft>
          <a:spcPct val="0"/>
        </a:spcAft>
        <a:defRPr sz="3200">
          <a:solidFill>
            <a:srgbClr val="0D2A66"/>
          </a:solidFill>
          <a:latin typeface="Calibri" pitchFamily="34" charset="0"/>
        </a:defRPr>
      </a:lvl4pPr>
      <a:lvl5pPr algn="l" defTabSz="455613" rtl="0" eaLnBrk="0" fontAlgn="base" hangingPunct="0">
        <a:spcBef>
          <a:spcPct val="0"/>
        </a:spcBef>
        <a:spcAft>
          <a:spcPct val="0"/>
        </a:spcAft>
        <a:defRPr sz="3200">
          <a:solidFill>
            <a:srgbClr val="0D2A66"/>
          </a:solidFill>
          <a:latin typeface="Calibri" pitchFamily="34" charset="0"/>
        </a:defRPr>
      </a:lvl5pPr>
      <a:lvl6pPr marL="457200" algn="l" defTabSz="457200" rtl="0" fontAlgn="base">
        <a:spcBef>
          <a:spcPct val="0"/>
        </a:spcBef>
        <a:spcAft>
          <a:spcPct val="0"/>
        </a:spcAft>
        <a:defRPr sz="3200">
          <a:solidFill>
            <a:srgbClr val="0D2A66"/>
          </a:solidFill>
          <a:latin typeface="Calibri" pitchFamily="34" charset="0"/>
        </a:defRPr>
      </a:lvl6pPr>
      <a:lvl7pPr marL="914400" algn="l" defTabSz="457200" rtl="0" fontAlgn="base">
        <a:spcBef>
          <a:spcPct val="0"/>
        </a:spcBef>
        <a:spcAft>
          <a:spcPct val="0"/>
        </a:spcAft>
        <a:defRPr sz="3200">
          <a:solidFill>
            <a:srgbClr val="0D2A66"/>
          </a:solidFill>
          <a:latin typeface="Calibri" pitchFamily="34" charset="0"/>
        </a:defRPr>
      </a:lvl7pPr>
      <a:lvl8pPr marL="1371600" algn="l" defTabSz="457200" rtl="0" fontAlgn="base">
        <a:spcBef>
          <a:spcPct val="0"/>
        </a:spcBef>
        <a:spcAft>
          <a:spcPct val="0"/>
        </a:spcAft>
        <a:defRPr sz="3200">
          <a:solidFill>
            <a:srgbClr val="0D2A66"/>
          </a:solidFill>
          <a:latin typeface="Calibri" pitchFamily="34" charset="0"/>
        </a:defRPr>
      </a:lvl8pPr>
      <a:lvl9pPr marL="1828800" algn="l" defTabSz="457200" rtl="0" fontAlgn="base">
        <a:spcBef>
          <a:spcPct val="0"/>
        </a:spcBef>
        <a:spcAft>
          <a:spcPct val="0"/>
        </a:spcAft>
        <a:defRPr sz="3200">
          <a:solidFill>
            <a:srgbClr val="0D2A66"/>
          </a:solidFill>
          <a:latin typeface="Calibri" pitchFamily="34" charset="0"/>
        </a:defRPr>
      </a:lvl9pPr>
    </p:titleStyle>
    <p:bodyStyle>
      <a:lvl1pPr marL="342900" indent="-338138" algn="l" defTabSz="455613" rtl="0" eaLnBrk="0" fontAlgn="base" hangingPunct="0">
        <a:spcBef>
          <a:spcPct val="20000"/>
        </a:spcBef>
        <a:spcAft>
          <a:spcPct val="0"/>
        </a:spcAft>
        <a:buFont typeface="Arial" pitchFamily="34" charset="0"/>
        <a:defRPr sz="2800">
          <a:solidFill>
            <a:srgbClr val="0D2A66"/>
          </a:solidFill>
          <a:latin typeface="+mn-lt"/>
          <a:ea typeface="+mn-ea"/>
          <a:cs typeface="+mn-cs"/>
        </a:defRPr>
      </a:lvl1pPr>
      <a:lvl2pPr marL="573088" indent="-285750" algn="l" defTabSz="455613" rtl="0" eaLnBrk="0" fontAlgn="base" hangingPunct="0">
        <a:spcBef>
          <a:spcPct val="20000"/>
        </a:spcBef>
        <a:spcAft>
          <a:spcPct val="0"/>
        </a:spcAft>
        <a:buFont typeface="Arial" pitchFamily="34" charset="0"/>
        <a:buChar char="•"/>
        <a:defRPr sz="2400">
          <a:solidFill>
            <a:srgbClr val="0D2A66"/>
          </a:solidFill>
          <a:latin typeface="+mn-lt"/>
        </a:defRPr>
      </a:lvl2pPr>
      <a:lvl3pPr marL="979488" indent="-228600" algn="l" defTabSz="455613" rtl="0" eaLnBrk="0" fontAlgn="base" hangingPunct="0">
        <a:spcBef>
          <a:spcPct val="20000"/>
        </a:spcBef>
        <a:spcAft>
          <a:spcPct val="0"/>
        </a:spcAft>
        <a:buFont typeface="Arial" pitchFamily="34" charset="0"/>
        <a:buChar char="–"/>
        <a:defRPr sz="2000">
          <a:solidFill>
            <a:srgbClr val="0D2A66"/>
          </a:solidFill>
          <a:latin typeface="+mn-lt"/>
        </a:defRPr>
      </a:lvl3pPr>
      <a:lvl4pPr marL="1389063" indent="-228600" algn="l" defTabSz="455613" rtl="0" eaLnBrk="0" fontAlgn="base" hangingPunct="0">
        <a:spcBef>
          <a:spcPct val="20000"/>
        </a:spcBef>
        <a:spcAft>
          <a:spcPct val="0"/>
        </a:spcAft>
        <a:buFont typeface="Arial" pitchFamily="34" charset="0"/>
        <a:buChar char="•"/>
        <a:defRPr>
          <a:solidFill>
            <a:srgbClr val="0D2A66"/>
          </a:solidFill>
          <a:latin typeface="+mn-lt"/>
        </a:defRPr>
      </a:lvl4pPr>
      <a:lvl5pPr marL="1795463" indent="-228600" algn="l" defTabSz="455613" rtl="0" eaLnBrk="0" fontAlgn="base" hangingPunct="0">
        <a:spcBef>
          <a:spcPct val="20000"/>
        </a:spcBef>
        <a:spcAft>
          <a:spcPct val="0"/>
        </a:spcAft>
        <a:buFont typeface="Arial" pitchFamily="34" charset="0"/>
        <a:buChar char="–"/>
        <a:defRPr sz="1600">
          <a:solidFill>
            <a:srgbClr val="0D2A66"/>
          </a:solidFill>
          <a:latin typeface="+mn-lt"/>
        </a:defRPr>
      </a:lvl5pPr>
      <a:lvl6pPr marL="2254250" indent="-228600" algn="l" defTabSz="457200" rtl="0" fontAlgn="base">
        <a:spcBef>
          <a:spcPct val="20000"/>
        </a:spcBef>
        <a:spcAft>
          <a:spcPct val="0"/>
        </a:spcAft>
        <a:buFont typeface="Arial" pitchFamily="34" charset="0"/>
        <a:buChar char="–"/>
        <a:defRPr sz="1600">
          <a:solidFill>
            <a:srgbClr val="0D2A66"/>
          </a:solidFill>
          <a:latin typeface="+mn-lt"/>
        </a:defRPr>
      </a:lvl6pPr>
      <a:lvl7pPr marL="2711450" indent="-228600" algn="l" defTabSz="457200" rtl="0" fontAlgn="base">
        <a:spcBef>
          <a:spcPct val="20000"/>
        </a:spcBef>
        <a:spcAft>
          <a:spcPct val="0"/>
        </a:spcAft>
        <a:buFont typeface="Arial" pitchFamily="34" charset="0"/>
        <a:buChar char="–"/>
        <a:defRPr sz="1600">
          <a:solidFill>
            <a:srgbClr val="0D2A66"/>
          </a:solidFill>
          <a:latin typeface="+mn-lt"/>
        </a:defRPr>
      </a:lvl7pPr>
      <a:lvl8pPr marL="3168650" indent="-228600" algn="l" defTabSz="457200" rtl="0" fontAlgn="base">
        <a:spcBef>
          <a:spcPct val="20000"/>
        </a:spcBef>
        <a:spcAft>
          <a:spcPct val="0"/>
        </a:spcAft>
        <a:buFont typeface="Arial" pitchFamily="34" charset="0"/>
        <a:buChar char="–"/>
        <a:defRPr sz="1600">
          <a:solidFill>
            <a:srgbClr val="0D2A66"/>
          </a:solidFill>
          <a:latin typeface="+mn-lt"/>
        </a:defRPr>
      </a:lvl8pPr>
      <a:lvl9pPr marL="3625850" indent="-228600" algn="l" defTabSz="457200" rtl="0" fontAlgn="base">
        <a:spcBef>
          <a:spcPct val="20000"/>
        </a:spcBef>
        <a:spcAft>
          <a:spcPct val="0"/>
        </a:spcAft>
        <a:buFont typeface="Arial" pitchFamily="34" charset="0"/>
        <a:buChar char="–"/>
        <a:defRPr sz="1600">
          <a:solidFill>
            <a:srgbClr val="0D2A66"/>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files.zeroturnaround.com/developer-productivity-report/zeroturnaround-developer-productivity-report-2012.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findjar.com/index.x" TargetMode="External"/><Relationship Id="rId3" Type="http://schemas.openxmlformats.org/officeDocument/2006/relationships/hyperlink" Target="http://maven.apache.org/" TargetMode="External"/><Relationship Id="rId7" Type="http://schemas.openxmlformats.org/officeDocument/2006/relationships/hyperlink" Target="http://www.jarvana.com/jarvana/"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hyperlink" Target="http://stackoverflow.com/" TargetMode="External"/><Relationship Id="rId5" Type="http://schemas.openxmlformats.org/officeDocument/2006/relationships/hyperlink" Target="http://www.mkyong.com/tutorials/maven-tutorials/" TargetMode="External"/><Relationship Id="rId4" Type="http://schemas.openxmlformats.org/officeDocument/2006/relationships/hyperlink" Target="http://www.juntadeandalucia.es/servicios/madeja/contenido/recurso/322" TargetMode="External"/><Relationship Id="rId9" Type="http://schemas.openxmlformats.org/officeDocument/2006/relationships/hyperlink" Target="http://www.jarfinder.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itle 1"/>
          <p:cNvSpPr>
            <a:spLocks/>
          </p:cNvSpPr>
          <p:nvPr/>
        </p:nvSpPr>
        <p:spPr bwMode="auto">
          <a:xfrm>
            <a:off x="250825" y="2636838"/>
            <a:ext cx="5257800" cy="863600"/>
          </a:xfrm>
          <a:prstGeom prst="rect">
            <a:avLst/>
          </a:prstGeom>
          <a:noFill/>
          <a:ln w="9525">
            <a:noFill/>
            <a:miter lim="800000"/>
            <a:headEnd/>
            <a:tailEnd/>
          </a:ln>
        </p:spPr>
        <p:txBody>
          <a:bodyPr wrap="none" anchor="ctr"/>
          <a:lstStyle/>
          <a:p>
            <a:pPr algn="r" defTabSz="912813">
              <a:spcAft>
                <a:spcPts val="2400"/>
              </a:spcAft>
            </a:pPr>
            <a:r>
              <a:rPr lang="es-ES" sz="4800" b="1">
                <a:solidFill>
                  <a:srgbClr val="0D2A66"/>
                </a:solidFill>
                <a:latin typeface="Avenir LT Std 35 Light"/>
                <a:ea typeface="Avenir LT Std 35 Light"/>
                <a:cs typeface="Avenir LT Std 35 Light"/>
              </a:rPr>
              <a:t>Maven </a:t>
            </a:r>
            <a:endParaRPr lang="es-ES" sz="4000">
              <a:solidFill>
                <a:srgbClr val="0D2A66"/>
              </a:solidFill>
              <a:latin typeface="Avenir LT Std 35 Light"/>
              <a:ea typeface="Avenir LT Std 35 Light"/>
              <a:cs typeface="Avenir LT Std 35 Light"/>
            </a:endParaRPr>
          </a:p>
        </p:txBody>
      </p:sp>
      <p:sp>
        <p:nvSpPr>
          <p:cNvPr id="2051" name="Subtitle 2"/>
          <p:cNvSpPr>
            <a:spLocks/>
          </p:cNvSpPr>
          <p:nvPr/>
        </p:nvSpPr>
        <p:spPr bwMode="auto">
          <a:xfrm>
            <a:off x="498475" y="3500438"/>
            <a:ext cx="5010150" cy="1441450"/>
          </a:xfrm>
          <a:prstGeom prst="rect">
            <a:avLst/>
          </a:prstGeom>
          <a:noFill/>
          <a:ln w="9525">
            <a:noFill/>
            <a:miter lim="800000"/>
            <a:headEnd/>
            <a:tailEnd/>
          </a:ln>
        </p:spPr>
        <p:txBody>
          <a:bodyPr/>
          <a:lstStyle/>
          <a:p>
            <a:pPr algn="r">
              <a:spcBef>
                <a:spcPct val="20000"/>
              </a:spcBef>
            </a:pPr>
            <a:r>
              <a:rPr lang="es-ES" sz="2800">
                <a:solidFill>
                  <a:srgbClr val="838FB6"/>
                </a:solidFill>
                <a:latin typeface="Avenir LT Std 35 Light"/>
                <a:ea typeface="Avenir LT Std 35 Light"/>
                <a:cs typeface="Avenir LT Std 35 Light"/>
              </a:rPr>
              <a:t>Herramienta de gestión de proyectos</a:t>
            </a:r>
          </a:p>
        </p:txBody>
      </p:sp>
      <p:sp>
        <p:nvSpPr>
          <p:cNvPr id="2052" name="Subtitle 2"/>
          <p:cNvSpPr>
            <a:spLocks/>
          </p:cNvSpPr>
          <p:nvPr/>
        </p:nvSpPr>
        <p:spPr bwMode="auto">
          <a:xfrm>
            <a:off x="1547813" y="6092825"/>
            <a:ext cx="3960812" cy="287338"/>
          </a:xfrm>
          <a:prstGeom prst="rect">
            <a:avLst/>
          </a:prstGeom>
          <a:noFill/>
          <a:ln w="9525">
            <a:noFill/>
            <a:miter lim="800000"/>
            <a:headEnd/>
            <a:tailEnd/>
          </a:ln>
        </p:spPr>
        <p:txBody>
          <a:bodyPr/>
          <a:lstStyle/>
          <a:p>
            <a:pPr algn="r">
              <a:spcBef>
                <a:spcPct val="20000"/>
              </a:spcBef>
            </a:pPr>
            <a:r>
              <a:rPr lang="es-ES">
                <a:solidFill>
                  <a:srgbClr val="838FB6"/>
                </a:solidFill>
                <a:latin typeface="Avenir LT Std 35 Light"/>
              </a:rPr>
              <a:t>c.atrahouch@indizen.com </a:t>
            </a:r>
          </a:p>
        </p:txBody>
      </p:sp>
      <p:sp>
        <p:nvSpPr>
          <p:cNvPr id="2053" name="Subtitle 2"/>
          <p:cNvSpPr>
            <a:spLocks/>
          </p:cNvSpPr>
          <p:nvPr/>
        </p:nvSpPr>
        <p:spPr bwMode="auto">
          <a:xfrm>
            <a:off x="212725" y="5732463"/>
            <a:ext cx="5295900" cy="347662"/>
          </a:xfrm>
          <a:prstGeom prst="rect">
            <a:avLst/>
          </a:prstGeom>
          <a:noFill/>
          <a:ln w="9525">
            <a:noFill/>
            <a:miter lim="800000"/>
            <a:headEnd/>
            <a:tailEnd/>
          </a:ln>
        </p:spPr>
        <p:txBody>
          <a:bodyPr/>
          <a:lstStyle/>
          <a:p>
            <a:pPr algn="r">
              <a:spcBef>
                <a:spcPct val="20000"/>
              </a:spcBef>
            </a:pPr>
            <a:r>
              <a:rPr lang="es-ES" sz="1800">
                <a:solidFill>
                  <a:srgbClr val="838FB6"/>
                </a:solidFill>
                <a:latin typeface="Avenir LT Std 35 Light"/>
                <a:ea typeface="Avenir LT Std 35 Light"/>
                <a:cs typeface="Avenir LT Std 35 Light"/>
              </a:rPr>
              <a:t>Chabir Atrahouch Echarrouti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0" y="0"/>
            <a:ext cx="9144000" cy="828675"/>
          </a:xfrm>
        </p:spPr>
        <p:txBody>
          <a:bodyPr/>
          <a:lstStyle/>
          <a:p>
            <a:pPr algn="ctr"/>
            <a:r>
              <a:rPr lang="es-ES" sz="3600" smtClean="0">
                <a:latin typeface="Avenir LT Std 35 Light"/>
              </a:rPr>
              <a:t>Conceptos de Maven</a:t>
            </a:r>
          </a:p>
        </p:txBody>
      </p:sp>
      <p:sp>
        <p:nvSpPr>
          <p:cNvPr id="5" name="4 CuadroTexto"/>
          <p:cNvSpPr txBox="1"/>
          <p:nvPr/>
        </p:nvSpPr>
        <p:spPr>
          <a:xfrm>
            <a:off x="0" y="857250"/>
            <a:ext cx="9144000" cy="5262979"/>
          </a:xfrm>
          <a:prstGeom prst="rect">
            <a:avLst/>
          </a:prstGeom>
          <a:noFill/>
        </p:spPr>
        <p:txBody>
          <a:bodyPr wrap="square" rtlCol="0">
            <a:spAutoFit/>
          </a:bodyPr>
          <a:lstStyle/>
          <a:p>
            <a:pPr marL="461962" indent="-457200">
              <a:defRPr/>
            </a:pPr>
            <a:r>
              <a:rPr lang="es-ES" sz="1800" b="1" u="sng" dirty="0" err="1" smtClean="0">
                <a:solidFill>
                  <a:schemeClr val="bg1">
                    <a:lumMod val="50000"/>
                  </a:schemeClr>
                </a:solidFill>
              </a:rPr>
              <a:t>Goal</a:t>
            </a:r>
            <a:r>
              <a:rPr lang="es-ES" sz="1800" b="1" u="sng" dirty="0" smtClean="0">
                <a:solidFill>
                  <a:schemeClr val="bg1">
                    <a:lumMod val="50000"/>
                  </a:schemeClr>
                </a:solidFill>
              </a:rPr>
              <a:t>, mojo y </a:t>
            </a:r>
            <a:r>
              <a:rPr lang="es-ES" sz="1800" b="1" u="sng" dirty="0" err="1" smtClean="0">
                <a:solidFill>
                  <a:schemeClr val="bg1">
                    <a:lumMod val="50000"/>
                  </a:schemeClr>
                </a:solidFill>
              </a:rPr>
              <a:t>plugin</a:t>
            </a:r>
            <a:endParaRPr lang="es-ES" sz="1800" b="1" u="sng" dirty="0" smtClean="0">
              <a:solidFill>
                <a:schemeClr val="bg1">
                  <a:lumMod val="50000"/>
                </a:schemeClr>
              </a:solidFill>
            </a:endParaRPr>
          </a:p>
          <a:p>
            <a:pPr marL="461962" indent="-457200">
              <a:defRPr/>
            </a:pPr>
            <a:endParaRPr lang="es-ES" sz="1000" b="1" u="sng" dirty="0" smtClean="0">
              <a:solidFill>
                <a:schemeClr val="bg1">
                  <a:lumMod val="50000"/>
                </a:schemeClr>
              </a:solidFill>
            </a:endParaRPr>
          </a:p>
          <a:p>
            <a:pPr marL="461962" indent="-457200">
              <a:defRPr/>
            </a:pPr>
            <a:r>
              <a:rPr lang="es-ES" dirty="0" smtClean="0">
                <a:solidFill>
                  <a:schemeClr val="bg1">
                    <a:lumMod val="50000"/>
                  </a:schemeClr>
                </a:solidFill>
              </a:rPr>
              <a:t>	Los </a:t>
            </a:r>
            <a:r>
              <a:rPr lang="es-ES" b="1" u="sng" dirty="0" err="1" smtClean="0">
                <a:solidFill>
                  <a:schemeClr val="bg1">
                    <a:lumMod val="50000"/>
                  </a:schemeClr>
                </a:solidFill>
              </a:rPr>
              <a:t>Goals</a:t>
            </a:r>
            <a:r>
              <a:rPr lang="es-ES" b="1" u="sng" dirty="0" smtClean="0">
                <a:solidFill>
                  <a:schemeClr val="bg1">
                    <a:lumMod val="50000"/>
                  </a:schemeClr>
                </a:solidFill>
              </a:rPr>
              <a:t> de </a:t>
            </a:r>
            <a:r>
              <a:rPr lang="es-ES" b="1" u="sng" dirty="0" err="1" smtClean="0">
                <a:solidFill>
                  <a:schemeClr val="bg1">
                    <a:lumMod val="50000"/>
                  </a:schemeClr>
                </a:solidFill>
              </a:rPr>
              <a:t>Maven</a:t>
            </a:r>
            <a:r>
              <a:rPr lang="es-ES" b="1" u="sng" dirty="0" smtClean="0">
                <a:solidFill>
                  <a:schemeClr val="bg1">
                    <a:lumMod val="50000"/>
                  </a:schemeClr>
                </a:solidFill>
              </a:rPr>
              <a:t> </a:t>
            </a:r>
            <a:r>
              <a:rPr lang="es-ES" dirty="0" smtClean="0">
                <a:solidFill>
                  <a:schemeClr val="bg1">
                    <a:lumMod val="50000"/>
                  </a:schemeClr>
                </a:solidFill>
              </a:rPr>
              <a:t>son las unidades mínimas de ejecución.  El artefacto que recoge un </a:t>
            </a:r>
            <a:r>
              <a:rPr lang="es-ES" dirty="0" err="1" smtClean="0">
                <a:solidFill>
                  <a:schemeClr val="bg1">
                    <a:lumMod val="50000"/>
                  </a:schemeClr>
                </a:solidFill>
              </a:rPr>
              <a:t>goal</a:t>
            </a:r>
            <a:r>
              <a:rPr lang="es-ES" dirty="0" smtClean="0">
                <a:solidFill>
                  <a:schemeClr val="bg1">
                    <a:lumMod val="50000"/>
                  </a:schemeClr>
                </a:solidFill>
              </a:rPr>
              <a:t> es un mojo </a:t>
            </a:r>
          </a:p>
          <a:p>
            <a:pPr marL="461962" indent="-457200">
              <a:defRPr/>
            </a:pPr>
            <a:r>
              <a:rPr lang="es-ES" dirty="0" smtClean="0">
                <a:solidFill>
                  <a:schemeClr val="bg1">
                    <a:lumMod val="50000"/>
                  </a:schemeClr>
                </a:solidFill>
              </a:rPr>
              <a:t>	(</a:t>
            </a:r>
            <a:r>
              <a:rPr lang="en-US" b="1" dirty="0" smtClean="0">
                <a:solidFill>
                  <a:schemeClr val="bg1">
                    <a:lumMod val="50000"/>
                  </a:schemeClr>
                </a:solidFill>
              </a:rPr>
              <a:t>Maven</a:t>
            </a:r>
            <a:r>
              <a:rPr lang="en-US" b="1" dirty="0" smtClean="0"/>
              <a:t> </a:t>
            </a:r>
            <a:r>
              <a:rPr lang="en-US" b="1" dirty="0" smtClean="0">
                <a:solidFill>
                  <a:schemeClr val="bg1">
                    <a:lumMod val="50000"/>
                  </a:schemeClr>
                </a:solidFill>
              </a:rPr>
              <a:t>Plain Old Java Object</a:t>
            </a:r>
            <a:r>
              <a:rPr lang="es-ES" dirty="0" smtClean="0">
                <a:solidFill>
                  <a:schemeClr val="bg1">
                    <a:lumMod val="50000"/>
                  </a:schemeClr>
                </a:solidFill>
              </a:rPr>
              <a:t>) un conjunto de mojos forma un </a:t>
            </a:r>
            <a:r>
              <a:rPr lang="es-ES" dirty="0" err="1" smtClean="0">
                <a:solidFill>
                  <a:schemeClr val="bg1">
                    <a:lumMod val="50000"/>
                  </a:schemeClr>
                </a:solidFill>
              </a:rPr>
              <a:t>plugin</a:t>
            </a:r>
            <a:r>
              <a:rPr lang="es-ES" dirty="0" smtClean="0">
                <a:solidFill>
                  <a:schemeClr val="bg1">
                    <a:lumMod val="50000"/>
                  </a:schemeClr>
                </a:solidFill>
              </a:rPr>
              <a:t>. Los </a:t>
            </a:r>
            <a:r>
              <a:rPr lang="es-ES" dirty="0" err="1" smtClean="0">
                <a:solidFill>
                  <a:schemeClr val="bg1">
                    <a:lumMod val="50000"/>
                  </a:schemeClr>
                </a:solidFill>
              </a:rPr>
              <a:t>plugins</a:t>
            </a:r>
            <a:r>
              <a:rPr lang="es-ES" dirty="0" smtClean="0">
                <a:solidFill>
                  <a:schemeClr val="bg1">
                    <a:lumMod val="50000"/>
                  </a:schemeClr>
                </a:solidFill>
              </a:rPr>
              <a:t> pueden instalarse y distribuirse mediante </a:t>
            </a:r>
          </a:p>
          <a:p>
            <a:pPr marL="461962" indent="-457200">
              <a:defRPr/>
            </a:pPr>
            <a:r>
              <a:rPr lang="es-ES" dirty="0" smtClean="0">
                <a:solidFill>
                  <a:schemeClr val="bg1">
                    <a:lumMod val="50000"/>
                  </a:schemeClr>
                </a:solidFill>
              </a:rPr>
              <a:t>	Los repositorios. Invocación de los </a:t>
            </a:r>
            <a:r>
              <a:rPr lang="es-ES" dirty="0" err="1" smtClean="0">
                <a:solidFill>
                  <a:schemeClr val="bg1">
                    <a:lumMod val="50000"/>
                  </a:schemeClr>
                </a:solidFill>
              </a:rPr>
              <a:t>plugin</a:t>
            </a:r>
            <a:r>
              <a:rPr lang="es-ES" dirty="0" smtClean="0">
                <a:solidFill>
                  <a:schemeClr val="bg1">
                    <a:lumMod val="50000"/>
                  </a:schemeClr>
                </a:solidFill>
              </a:rPr>
              <a:t> en </a:t>
            </a:r>
            <a:r>
              <a:rPr lang="es-ES" dirty="0" err="1" smtClean="0">
                <a:solidFill>
                  <a:schemeClr val="bg1">
                    <a:lumMod val="50000"/>
                  </a:schemeClr>
                </a:solidFill>
              </a:rPr>
              <a:t>maven</a:t>
            </a:r>
            <a:r>
              <a:rPr lang="es-ES" dirty="0" smtClean="0">
                <a:solidFill>
                  <a:schemeClr val="bg1">
                    <a:lumMod val="50000"/>
                  </a:schemeClr>
                </a:solidFill>
              </a:rPr>
              <a:t>: </a:t>
            </a:r>
          </a:p>
          <a:p>
            <a:pPr marL="461962" indent="-457200">
              <a:defRPr/>
            </a:pPr>
            <a:endParaRPr lang="es-ES" dirty="0" smtClean="0">
              <a:solidFill>
                <a:schemeClr val="bg1">
                  <a:lumMod val="50000"/>
                </a:schemeClr>
              </a:solidFill>
            </a:endParaRPr>
          </a:p>
          <a:p>
            <a:pPr marL="461962" indent="-457200">
              <a:defRPr/>
            </a:pPr>
            <a:r>
              <a:rPr lang="es-ES" dirty="0" smtClean="0">
                <a:solidFill>
                  <a:schemeClr val="bg1">
                    <a:lumMod val="50000"/>
                  </a:schemeClr>
                </a:solidFill>
              </a:rPr>
              <a:t>	Desde </a:t>
            </a:r>
            <a:r>
              <a:rPr lang="es-ES" dirty="0" err="1" smtClean="0">
                <a:solidFill>
                  <a:schemeClr val="bg1">
                    <a:lumMod val="50000"/>
                  </a:schemeClr>
                </a:solidFill>
              </a:rPr>
              <a:t>linea</a:t>
            </a:r>
            <a:r>
              <a:rPr lang="es-ES" dirty="0" smtClean="0">
                <a:solidFill>
                  <a:schemeClr val="bg1">
                    <a:lumMod val="50000"/>
                  </a:schemeClr>
                </a:solidFill>
              </a:rPr>
              <a:t> de comando:	</a:t>
            </a:r>
            <a:r>
              <a:rPr lang="es-ES" b="1" i="1" dirty="0" err="1" smtClean="0"/>
              <a:t>mvn</a:t>
            </a:r>
            <a:r>
              <a:rPr lang="es-ES" b="1" i="1" dirty="0" smtClean="0"/>
              <a:t> </a:t>
            </a:r>
            <a:r>
              <a:rPr lang="es-ES" b="1" i="1" dirty="0" err="1" smtClean="0"/>
              <a:t>groupId:artifactId:version:goal</a:t>
            </a:r>
            <a:endParaRPr lang="es-ES" b="1" i="1" dirty="0" smtClean="0"/>
          </a:p>
          <a:p>
            <a:pPr marL="461962" indent="-457200">
              <a:defRPr/>
            </a:pPr>
            <a:endParaRPr lang="es-ES" sz="1000" dirty="0" smtClean="0">
              <a:solidFill>
                <a:schemeClr val="bg1">
                  <a:lumMod val="50000"/>
                </a:schemeClr>
              </a:solidFill>
            </a:endParaRPr>
          </a:p>
          <a:p>
            <a:pPr marL="461962" indent="-457200">
              <a:defRPr/>
            </a:pPr>
            <a:r>
              <a:rPr lang="es-ES" dirty="0" smtClean="0">
                <a:solidFill>
                  <a:schemeClr val="bg1">
                    <a:lumMod val="50000"/>
                  </a:schemeClr>
                </a:solidFill>
              </a:rPr>
              <a:t>	Desde el pom.xml.		</a:t>
            </a:r>
          </a:p>
          <a:p>
            <a:pPr marL="461962" indent="-457200">
              <a:defRPr/>
            </a:pPr>
            <a:endParaRPr lang="es-ES" i="1" dirty="0" smtClean="0">
              <a:solidFill>
                <a:schemeClr val="bg1">
                  <a:lumMod val="50000"/>
                </a:schemeClr>
              </a:solidFill>
            </a:endParaRPr>
          </a:p>
          <a:p>
            <a:pPr marL="461962" indent="-457200">
              <a:defRPr/>
            </a:pPr>
            <a:r>
              <a:rPr lang="es-ES" i="1" dirty="0" smtClean="0">
                <a:solidFill>
                  <a:schemeClr val="bg1">
                    <a:lumMod val="50000"/>
                  </a:schemeClr>
                </a:solidFill>
              </a:rPr>
              <a:t>	</a:t>
            </a:r>
            <a:r>
              <a:rPr lang="es-ES" dirty="0" smtClean="0">
                <a:solidFill>
                  <a:schemeClr val="bg1">
                    <a:lumMod val="50000"/>
                  </a:schemeClr>
                </a:solidFill>
              </a:rPr>
              <a:t>(</a:t>
            </a:r>
            <a:r>
              <a:rPr lang="es-ES" dirty="0" err="1" smtClean="0">
                <a:solidFill>
                  <a:schemeClr val="bg1">
                    <a:lumMod val="50000"/>
                  </a:schemeClr>
                </a:solidFill>
              </a:rPr>
              <a:t>Maven</a:t>
            </a:r>
            <a:r>
              <a:rPr lang="es-ES" dirty="0" smtClean="0">
                <a:solidFill>
                  <a:schemeClr val="bg1">
                    <a:lumMod val="50000"/>
                  </a:schemeClr>
                </a:solidFill>
              </a:rPr>
              <a:t> también permite hacer prefijos a los </a:t>
            </a:r>
            <a:r>
              <a:rPr lang="es-ES" dirty="0" err="1" smtClean="0">
                <a:solidFill>
                  <a:schemeClr val="bg1">
                    <a:lumMod val="50000"/>
                  </a:schemeClr>
                </a:solidFill>
              </a:rPr>
              <a:t>plugins</a:t>
            </a:r>
            <a:r>
              <a:rPr lang="es-ES" dirty="0" smtClean="0">
                <a:solidFill>
                  <a:schemeClr val="bg1">
                    <a:lumMod val="50000"/>
                  </a:schemeClr>
                </a:solidFill>
              </a:rPr>
              <a:t> y nombre cortos )</a:t>
            </a:r>
            <a:endParaRPr lang="es-ES" dirty="0" smtClean="0"/>
          </a:p>
          <a:p>
            <a:pPr marL="461962" indent="-457200">
              <a:defRPr/>
            </a:pPr>
            <a:endParaRPr lang="es-ES" sz="1000" i="1" dirty="0" smtClean="0"/>
          </a:p>
          <a:p>
            <a:pPr marL="461962" indent="-457200">
              <a:defRPr/>
            </a:pPr>
            <a:r>
              <a:rPr lang="es-ES" sz="1800" b="1" u="sng" dirty="0" smtClean="0">
                <a:solidFill>
                  <a:schemeClr val="bg1">
                    <a:lumMod val="50000"/>
                  </a:schemeClr>
                </a:solidFill>
              </a:rPr>
              <a:t>Dependencias</a:t>
            </a:r>
            <a:endParaRPr lang="es-ES" sz="1000" b="1" u="sng" dirty="0" smtClean="0">
              <a:solidFill>
                <a:schemeClr val="bg1">
                  <a:lumMod val="50000"/>
                </a:schemeClr>
              </a:solidFill>
            </a:endParaRPr>
          </a:p>
          <a:p>
            <a:pPr marL="917575" lvl="1" indent="-457200">
              <a:defRPr/>
            </a:pPr>
            <a:endParaRPr lang="es-ES" sz="1000" dirty="0" smtClean="0">
              <a:solidFill>
                <a:schemeClr val="bg1">
                  <a:lumMod val="50000"/>
                </a:schemeClr>
              </a:solidFill>
            </a:endParaRPr>
          </a:p>
          <a:p>
            <a:pPr marL="917575" lvl="1" indent="-457200">
              <a:defRPr/>
            </a:pPr>
            <a:endParaRPr lang="es-ES" sz="1000" dirty="0" smtClean="0">
              <a:solidFill>
                <a:schemeClr val="bg1">
                  <a:lumMod val="50000"/>
                </a:schemeClr>
              </a:solidFill>
            </a:endParaRPr>
          </a:p>
          <a:p>
            <a:pPr marL="461962" indent="-457200">
              <a:defRPr/>
            </a:pPr>
            <a:r>
              <a:rPr lang="es-ES" sz="1400" dirty="0" smtClean="0">
                <a:solidFill>
                  <a:schemeClr val="bg1">
                    <a:lumMod val="50000"/>
                  </a:schemeClr>
                </a:solidFill>
              </a:rPr>
              <a:t>	Una dependencia es una referencia en el POM de la librería que se desea incluir en el proyecto. Existen 6 ámbitos en los que una dependencia puede ser declarada limitando así su transitividad.</a:t>
            </a:r>
          </a:p>
          <a:p>
            <a:pPr marL="461962" indent="-457200">
              <a:defRPr/>
            </a:pPr>
            <a:endParaRPr lang="es-ES" sz="1400" dirty="0" smtClean="0">
              <a:solidFill>
                <a:schemeClr val="bg1">
                  <a:lumMod val="50000"/>
                </a:schemeClr>
              </a:solidFill>
            </a:endParaRPr>
          </a:p>
          <a:p>
            <a:pPr marL="461962" indent="-457200">
              <a:defRPr/>
            </a:pPr>
            <a:r>
              <a:rPr lang="es-ES" sz="1400" dirty="0" smtClean="0">
                <a:solidFill>
                  <a:schemeClr val="bg1">
                    <a:lumMod val="50000"/>
                  </a:schemeClr>
                </a:solidFill>
              </a:rPr>
              <a:t>	</a:t>
            </a:r>
            <a:r>
              <a:rPr lang="es-ES" sz="1400" b="1" dirty="0" smtClean="0">
                <a:solidFill>
                  <a:schemeClr val="bg1">
                    <a:lumMod val="50000"/>
                  </a:schemeClr>
                </a:solidFill>
              </a:rPr>
              <a:t>Compile</a:t>
            </a:r>
            <a:r>
              <a:rPr lang="es-ES" sz="1400" dirty="0" smtClean="0">
                <a:solidFill>
                  <a:schemeClr val="bg1">
                    <a:lumMod val="50000"/>
                  </a:schemeClr>
                </a:solidFill>
              </a:rPr>
              <a:t>: ámbito por defecto. Las dependencias están disponibles en el proyecto y en sus proyectos dependientes.</a:t>
            </a:r>
            <a:br>
              <a:rPr lang="es-ES" sz="1400" dirty="0" smtClean="0">
                <a:solidFill>
                  <a:schemeClr val="bg1">
                    <a:lumMod val="50000"/>
                  </a:schemeClr>
                </a:solidFill>
              </a:rPr>
            </a:br>
            <a:r>
              <a:rPr lang="es-ES" sz="1400" b="1" dirty="0" err="1" smtClean="0">
                <a:solidFill>
                  <a:schemeClr val="bg1">
                    <a:lumMod val="50000"/>
                  </a:schemeClr>
                </a:solidFill>
              </a:rPr>
              <a:t>Provide</a:t>
            </a:r>
            <a:r>
              <a:rPr lang="es-ES" sz="1400" dirty="0" smtClean="0">
                <a:solidFill>
                  <a:schemeClr val="bg1">
                    <a:lumMod val="50000"/>
                  </a:schemeClr>
                </a:solidFill>
              </a:rPr>
              <a:t>: se espera que el JDK, la aplicación o el contenedor provea la dependencia.</a:t>
            </a:r>
            <a:br>
              <a:rPr lang="es-ES" sz="1400" dirty="0" smtClean="0">
                <a:solidFill>
                  <a:schemeClr val="bg1">
                    <a:lumMod val="50000"/>
                  </a:schemeClr>
                </a:solidFill>
              </a:rPr>
            </a:br>
            <a:r>
              <a:rPr lang="es-ES" sz="1400" b="1" dirty="0" err="1" smtClean="0">
                <a:solidFill>
                  <a:schemeClr val="bg1">
                    <a:lumMod val="50000"/>
                  </a:schemeClr>
                </a:solidFill>
              </a:rPr>
              <a:t>Runtime</a:t>
            </a:r>
            <a:r>
              <a:rPr lang="es-ES" sz="1400" dirty="0" smtClean="0">
                <a:solidFill>
                  <a:schemeClr val="bg1">
                    <a:lumMod val="50000"/>
                  </a:schemeClr>
                </a:solidFill>
              </a:rPr>
              <a:t>: la dependencia no es requerida en tiempo de compilación pero sí para la ejecución.</a:t>
            </a:r>
            <a:br>
              <a:rPr lang="es-ES" sz="1400" dirty="0" smtClean="0">
                <a:solidFill>
                  <a:schemeClr val="bg1">
                    <a:lumMod val="50000"/>
                  </a:schemeClr>
                </a:solidFill>
              </a:rPr>
            </a:br>
            <a:r>
              <a:rPr lang="es-ES" sz="1400" b="1" dirty="0" smtClean="0">
                <a:solidFill>
                  <a:schemeClr val="bg1">
                    <a:lumMod val="50000"/>
                  </a:schemeClr>
                </a:solidFill>
              </a:rPr>
              <a:t>Test</a:t>
            </a:r>
            <a:r>
              <a:rPr lang="es-ES" sz="1400" dirty="0" smtClean="0">
                <a:solidFill>
                  <a:schemeClr val="bg1">
                    <a:lumMod val="50000"/>
                  </a:schemeClr>
                </a:solidFill>
              </a:rPr>
              <a:t>: son dependencias que son requeridas solo cuando se compila y ejecuta los test.</a:t>
            </a:r>
            <a:br>
              <a:rPr lang="es-ES" sz="1400" dirty="0" smtClean="0">
                <a:solidFill>
                  <a:schemeClr val="bg1">
                    <a:lumMod val="50000"/>
                  </a:schemeClr>
                </a:solidFill>
              </a:rPr>
            </a:br>
            <a:r>
              <a:rPr lang="es-ES" sz="1400" b="1" dirty="0" err="1" smtClean="0">
                <a:solidFill>
                  <a:schemeClr val="bg1">
                    <a:lumMod val="50000"/>
                  </a:schemeClr>
                </a:solidFill>
              </a:rPr>
              <a:t>System</a:t>
            </a:r>
            <a:r>
              <a:rPr lang="es-ES" sz="1400" dirty="0" smtClean="0">
                <a:solidFill>
                  <a:schemeClr val="bg1">
                    <a:lumMod val="50000"/>
                  </a:schemeClr>
                </a:solidFill>
              </a:rPr>
              <a:t>: similar a </a:t>
            </a:r>
            <a:r>
              <a:rPr lang="es-ES" sz="1400" dirty="0" err="1" smtClean="0">
                <a:solidFill>
                  <a:schemeClr val="bg1">
                    <a:lumMod val="50000"/>
                  </a:schemeClr>
                </a:solidFill>
              </a:rPr>
              <a:t>provided</a:t>
            </a:r>
            <a:r>
              <a:rPr lang="es-ES" sz="1400" dirty="0" smtClean="0">
                <a:solidFill>
                  <a:schemeClr val="bg1">
                    <a:lumMod val="50000"/>
                  </a:schemeClr>
                </a:solidFill>
              </a:rPr>
              <a:t> pero se le debe indicar el </a:t>
            </a:r>
            <a:r>
              <a:rPr lang="es-ES" sz="1400" dirty="0" err="1" smtClean="0">
                <a:solidFill>
                  <a:schemeClr val="bg1">
                    <a:lumMod val="50000"/>
                  </a:schemeClr>
                </a:solidFill>
              </a:rPr>
              <a:t>jar</a:t>
            </a:r>
            <a:r>
              <a:rPr lang="es-ES" sz="1400" dirty="0" smtClean="0">
                <a:solidFill>
                  <a:schemeClr val="bg1">
                    <a:lumMod val="50000"/>
                  </a:schemeClr>
                </a:solidFill>
              </a:rPr>
              <a:t> que contiene la dependencia</a:t>
            </a:r>
            <a:br>
              <a:rPr lang="es-ES" sz="1400" dirty="0" smtClean="0">
                <a:solidFill>
                  <a:schemeClr val="bg1">
                    <a:lumMod val="50000"/>
                  </a:schemeClr>
                </a:solidFill>
              </a:rPr>
            </a:br>
            <a:r>
              <a:rPr lang="es-ES" sz="1400" b="1" dirty="0" err="1" smtClean="0">
                <a:solidFill>
                  <a:schemeClr val="bg1">
                    <a:lumMod val="50000"/>
                  </a:schemeClr>
                </a:solidFill>
              </a:rPr>
              <a:t>Import</a:t>
            </a:r>
            <a:r>
              <a:rPr lang="es-ES" sz="1400" dirty="0" smtClean="0">
                <a:solidFill>
                  <a:schemeClr val="bg1">
                    <a:lumMod val="50000"/>
                  </a:schemeClr>
                </a:solidFill>
              </a:rPr>
              <a:t>: (a partir a la </a:t>
            </a:r>
            <a:r>
              <a:rPr lang="es-ES" sz="1400" dirty="0" smtClean="0">
                <a:solidFill>
                  <a:schemeClr val="bg1">
                    <a:lumMod val="50000"/>
                  </a:schemeClr>
                </a:solidFill>
              </a:rPr>
              <a:t>versión </a:t>
            </a:r>
            <a:r>
              <a:rPr lang="es-ES" sz="1400" dirty="0" smtClean="0">
                <a:solidFill>
                  <a:schemeClr val="bg1">
                    <a:lumMod val="50000"/>
                  </a:schemeClr>
                </a:solidFill>
              </a:rPr>
              <a:t>2.0.9) solo es usado en una dependencia del tipo POM en la sección indica que el POM utilizado debe ser remplazado con las dependencias que éste tenga en su sección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Conceptos de Maven</a:t>
            </a:r>
          </a:p>
        </p:txBody>
      </p:sp>
      <p:sp>
        <p:nvSpPr>
          <p:cNvPr id="6" name="2 Marcador de contenido"/>
          <p:cNvSpPr txBox="1">
            <a:spLocks/>
          </p:cNvSpPr>
          <p:nvPr/>
        </p:nvSpPr>
        <p:spPr bwMode="auto">
          <a:xfrm>
            <a:off x="468313" y="1052513"/>
            <a:ext cx="8229600" cy="5000625"/>
          </a:xfrm>
          <a:prstGeom prst="rect">
            <a:avLst/>
          </a:prstGeom>
          <a:noFill/>
          <a:ln w="9525">
            <a:noFill/>
            <a:miter lim="800000"/>
            <a:headEnd/>
            <a:tailEnd/>
          </a:ln>
        </p:spPr>
        <p:txBody>
          <a:bodyPr/>
          <a:lstStyle/>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p:txBody>
      </p:sp>
      <p:sp>
        <p:nvSpPr>
          <p:cNvPr id="5124" name="6 Rectángulo"/>
          <p:cNvSpPr>
            <a:spLocks noChangeArrowheads="1"/>
          </p:cNvSpPr>
          <p:nvPr/>
        </p:nvSpPr>
        <p:spPr bwMode="auto">
          <a:xfrm>
            <a:off x="0" y="838200"/>
            <a:ext cx="9144000" cy="4185761"/>
          </a:xfrm>
          <a:prstGeom prst="rect">
            <a:avLst/>
          </a:prstGeom>
          <a:noFill/>
          <a:ln w="9525">
            <a:noFill/>
            <a:miter lim="800000"/>
            <a:headEnd/>
            <a:tailEnd/>
          </a:ln>
        </p:spPr>
        <p:txBody>
          <a:bodyPr>
            <a:spAutoFit/>
          </a:bodyPr>
          <a:lstStyle/>
          <a:p>
            <a:pPr>
              <a:defRPr/>
            </a:pPr>
            <a:r>
              <a:rPr lang="es-ES" sz="1800" b="1" u="sng" dirty="0">
                <a:solidFill>
                  <a:schemeClr val="bg1">
                    <a:lumMod val="50000"/>
                  </a:schemeClr>
                </a:solidFill>
              </a:rPr>
              <a:t>Coordenadas (</a:t>
            </a:r>
            <a:r>
              <a:rPr lang="es-ES" sz="1800" b="1" u="sng" dirty="0" err="1">
                <a:solidFill>
                  <a:schemeClr val="bg1">
                    <a:lumMod val="50000"/>
                  </a:schemeClr>
                </a:solidFill>
              </a:rPr>
              <a:t>Coordinates</a:t>
            </a:r>
            <a:r>
              <a:rPr lang="es-ES" sz="1800" b="1" u="sng" dirty="0">
                <a:solidFill>
                  <a:schemeClr val="bg1">
                    <a:lumMod val="50000"/>
                  </a:schemeClr>
                </a:solidFill>
              </a:rPr>
              <a:t>)</a:t>
            </a:r>
          </a:p>
          <a:p>
            <a:pPr>
              <a:defRPr/>
            </a:pPr>
            <a:endParaRPr lang="es-ES" sz="1000" b="1" u="sng" dirty="0">
              <a:solidFill>
                <a:schemeClr val="bg1">
                  <a:lumMod val="50000"/>
                </a:schemeClr>
              </a:solidFill>
            </a:endParaRPr>
          </a:p>
          <a:p>
            <a:pPr>
              <a:defRPr/>
            </a:pPr>
            <a:r>
              <a:rPr lang="es-ES" sz="1400" dirty="0">
                <a:solidFill>
                  <a:schemeClr val="bg1">
                    <a:lumMod val="50000"/>
                  </a:schemeClr>
                </a:solidFill>
              </a:rPr>
              <a:t>	Las coordenadas de </a:t>
            </a:r>
            <a:r>
              <a:rPr lang="es-ES" sz="1400" dirty="0" err="1">
                <a:solidFill>
                  <a:schemeClr val="bg1">
                    <a:lumMod val="50000"/>
                  </a:schemeClr>
                </a:solidFill>
              </a:rPr>
              <a:t>Maven</a:t>
            </a:r>
            <a:r>
              <a:rPr lang="es-ES" sz="1400" dirty="0">
                <a:solidFill>
                  <a:schemeClr val="bg1">
                    <a:lumMod val="50000"/>
                  </a:schemeClr>
                </a:solidFill>
              </a:rPr>
              <a:t> es la forma de identificar a un proyecto, dependencia, </a:t>
            </a:r>
            <a:r>
              <a:rPr lang="es-ES" sz="1400" dirty="0" err="1">
                <a:solidFill>
                  <a:schemeClr val="bg1">
                    <a:lumMod val="50000"/>
                  </a:schemeClr>
                </a:solidFill>
              </a:rPr>
              <a:t>plugin</a:t>
            </a:r>
            <a:r>
              <a:rPr lang="es-ES" sz="1400" dirty="0">
                <a:solidFill>
                  <a:schemeClr val="bg1">
                    <a:lumMod val="50000"/>
                  </a:schemeClr>
                </a:solidFill>
              </a:rPr>
              <a:t> o artefacto de </a:t>
            </a:r>
            <a:r>
              <a:rPr lang="es-ES" sz="1400" dirty="0" smtClean="0">
                <a:solidFill>
                  <a:schemeClr val="bg1">
                    <a:lumMod val="50000"/>
                  </a:schemeClr>
                </a:solidFill>
              </a:rPr>
              <a:t>	forma </a:t>
            </a:r>
            <a:r>
              <a:rPr lang="es-ES" sz="1400" dirty="0">
                <a:solidFill>
                  <a:schemeClr val="bg1">
                    <a:lumMod val="50000"/>
                  </a:schemeClr>
                </a:solidFill>
              </a:rPr>
              <a:t>única en un </a:t>
            </a:r>
            <a:r>
              <a:rPr lang="es-ES" sz="1400" dirty="0" err="1">
                <a:solidFill>
                  <a:schemeClr val="bg1">
                    <a:lumMod val="50000"/>
                  </a:schemeClr>
                </a:solidFill>
              </a:rPr>
              <a:t>pom</a:t>
            </a:r>
            <a:r>
              <a:rPr lang="es-ES" sz="1400" dirty="0">
                <a:solidFill>
                  <a:schemeClr val="bg1">
                    <a:lumMod val="50000"/>
                  </a:schemeClr>
                </a:solidFill>
              </a:rPr>
              <a:t> y en un repositorio. Una coordenada se compone de los siguientes identificadores: </a:t>
            </a:r>
          </a:p>
          <a:p>
            <a:pPr>
              <a:defRPr/>
            </a:pPr>
            <a:endParaRPr lang="es-ES" sz="1400" dirty="0">
              <a:solidFill>
                <a:schemeClr val="bg1">
                  <a:lumMod val="50000"/>
                </a:schemeClr>
              </a:solidFill>
            </a:endParaRPr>
          </a:p>
          <a:p>
            <a:pPr>
              <a:defRPr/>
            </a:pPr>
            <a:r>
              <a:rPr lang="es-ES" sz="1400" i="1" dirty="0">
                <a:solidFill>
                  <a:schemeClr val="bg1">
                    <a:lumMod val="50000"/>
                  </a:schemeClr>
                </a:solidFill>
              </a:rPr>
              <a:t>	</a:t>
            </a:r>
            <a:r>
              <a:rPr lang="es-ES" sz="1400" i="1" dirty="0" err="1"/>
              <a:t>groupId:artefactId:version</a:t>
            </a:r>
            <a:r>
              <a:rPr lang="es-ES" sz="1400" i="1" dirty="0"/>
              <a:t>.</a:t>
            </a:r>
          </a:p>
          <a:p>
            <a:pPr>
              <a:defRPr/>
            </a:pPr>
            <a:endParaRPr lang="es-ES" sz="1400" dirty="0">
              <a:solidFill>
                <a:schemeClr val="bg1">
                  <a:lumMod val="50000"/>
                </a:schemeClr>
              </a:solidFill>
            </a:endParaRPr>
          </a:p>
          <a:p>
            <a:pPr>
              <a:defRPr/>
            </a:pPr>
            <a:r>
              <a:rPr lang="es-ES" sz="1400" dirty="0">
                <a:solidFill>
                  <a:schemeClr val="bg1">
                    <a:lumMod val="50000"/>
                  </a:schemeClr>
                </a:solidFill>
              </a:rPr>
              <a:t>	A veces es necesario generar dos empaquetados distintos de una misma versión por cuestiones técnicas, </a:t>
            </a:r>
            <a:r>
              <a:rPr lang="es-ES" sz="1400" dirty="0" smtClean="0">
                <a:solidFill>
                  <a:schemeClr val="bg1">
                    <a:lumMod val="50000"/>
                  </a:schemeClr>
                </a:solidFill>
              </a:rPr>
              <a:t>	por </a:t>
            </a:r>
            <a:r>
              <a:rPr lang="es-ES" sz="1400" dirty="0">
                <a:solidFill>
                  <a:schemeClr val="bg1">
                    <a:lumMod val="50000"/>
                  </a:schemeClr>
                </a:solidFill>
              </a:rPr>
              <a:t>ejemplo un </a:t>
            </a:r>
            <a:r>
              <a:rPr lang="es-ES" sz="1400" dirty="0" smtClean="0">
                <a:solidFill>
                  <a:schemeClr val="bg1">
                    <a:lumMod val="50000"/>
                  </a:schemeClr>
                </a:solidFill>
              </a:rPr>
              <a:t>mismo </a:t>
            </a:r>
            <a:r>
              <a:rPr lang="es-ES" sz="1400" dirty="0">
                <a:solidFill>
                  <a:schemeClr val="bg1">
                    <a:lumMod val="50000"/>
                  </a:schemeClr>
                </a:solidFill>
              </a:rPr>
              <a:t>artefacto para correr sobre dos entornos diferentes. En esta situación se puede </a:t>
            </a:r>
            <a:r>
              <a:rPr lang="es-ES" sz="1400" dirty="0" smtClean="0">
                <a:solidFill>
                  <a:schemeClr val="bg1">
                    <a:lumMod val="50000"/>
                  </a:schemeClr>
                </a:solidFill>
              </a:rPr>
              <a:t>	utilizar </a:t>
            </a:r>
            <a:r>
              <a:rPr lang="es-ES" sz="1400" dirty="0">
                <a:solidFill>
                  <a:schemeClr val="bg1">
                    <a:lumMod val="50000"/>
                  </a:schemeClr>
                </a:solidFill>
              </a:rPr>
              <a:t>un identificador más: </a:t>
            </a:r>
          </a:p>
          <a:p>
            <a:pPr>
              <a:defRPr/>
            </a:pPr>
            <a:endParaRPr lang="es-ES" sz="1400" i="1" dirty="0">
              <a:solidFill>
                <a:schemeClr val="bg1">
                  <a:lumMod val="50000"/>
                </a:schemeClr>
              </a:solidFill>
            </a:endParaRPr>
          </a:p>
          <a:p>
            <a:pPr>
              <a:defRPr/>
            </a:pPr>
            <a:r>
              <a:rPr lang="es-ES" sz="1400" i="1" dirty="0">
                <a:solidFill>
                  <a:schemeClr val="bg1">
                    <a:lumMod val="50000"/>
                  </a:schemeClr>
                </a:solidFill>
              </a:rPr>
              <a:t>	</a:t>
            </a:r>
            <a:r>
              <a:rPr lang="es-ES" sz="1400" i="1" dirty="0" err="1"/>
              <a:t>groupId:artefactId:version:classifier</a:t>
            </a:r>
            <a:r>
              <a:rPr lang="es-ES" sz="1400" dirty="0"/>
              <a:t>. </a:t>
            </a:r>
          </a:p>
          <a:p>
            <a:pPr>
              <a:defRPr/>
            </a:pPr>
            <a:endParaRPr lang="es-ES" sz="1400" dirty="0">
              <a:solidFill>
                <a:schemeClr val="bg1">
                  <a:lumMod val="50000"/>
                </a:schemeClr>
              </a:solidFill>
            </a:endParaRPr>
          </a:p>
          <a:p>
            <a:pPr>
              <a:defRPr/>
            </a:pPr>
            <a:r>
              <a:rPr lang="es-ES" sz="1400" dirty="0">
                <a:solidFill>
                  <a:schemeClr val="bg1">
                    <a:lumMod val="50000"/>
                  </a:schemeClr>
                </a:solidFill>
              </a:rPr>
              <a:t>	Al momento de producir artefactos, estos cuatro identificadores funcionan en conjunto con uno más, pero </a:t>
            </a:r>
            <a:r>
              <a:rPr lang="es-ES" sz="1400" dirty="0" smtClean="0">
                <a:solidFill>
                  <a:schemeClr val="bg1">
                    <a:lumMod val="50000"/>
                  </a:schemeClr>
                </a:solidFill>
              </a:rPr>
              <a:t>	que </a:t>
            </a:r>
            <a:r>
              <a:rPr lang="es-ES" sz="1400" dirty="0">
                <a:solidFill>
                  <a:schemeClr val="bg1">
                    <a:lumMod val="50000"/>
                  </a:schemeClr>
                </a:solidFill>
              </a:rPr>
              <a:t>no forma parte de la coordenada: </a:t>
            </a:r>
            <a:r>
              <a:rPr lang="es-ES" sz="1400" i="1" dirty="0" err="1">
                <a:solidFill>
                  <a:schemeClr val="bg1">
                    <a:lumMod val="50000"/>
                  </a:schemeClr>
                </a:solidFill>
              </a:rPr>
              <a:t>packaging</a:t>
            </a:r>
            <a:r>
              <a:rPr lang="es-ES" sz="1400" dirty="0">
                <a:solidFill>
                  <a:schemeClr val="bg1">
                    <a:lumMod val="50000"/>
                  </a:schemeClr>
                </a:solidFill>
              </a:rPr>
              <a:t> y que se refiere al tipo de empaquetado del artefacto (</a:t>
            </a:r>
            <a:r>
              <a:rPr lang="es-ES" sz="1400" dirty="0" err="1">
                <a:solidFill>
                  <a:schemeClr val="bg1">
                    <a:lumMod val="50000"/>
                  </a:schemeClr>
                </a:solidFill>
              </a:rPr>
              <a:t>ejs</a:t>
            </a:r>
            <a:r>
              <a:rPr lang="es-ES" sz="1400" dirty="0">
                <a:solidFill>
                  <a:schemeClr val="bg1">
                    <a:lumMod val="50000"/>
                  </a:schemeClr>
                </a:solidFill>
              </a:rPr>
              <a:t>: </a:t>
            </a:r>
            <a:r>
              <a:rPr lang="es-ES" sz="1400" dirty="0" smtClean="0">
                <a:solidFill>
                  <a:schemeClr val="bg1">
                    <a:lumMod val="50000"/>
                  </a:schemeClr>
                </a:solidFill>
              </a:rPr>
              <a:t>	</a:t>
            </a:r>
            <a:r>
              <a:rPr lang="es-ES" sz="1400" dirty="0" err="1" smtClean="0">
                <a:solidFill>
                  <a:schemeClr val="bg1">
                    <a:lumMod val="50000"/>
                  </a:schemeClr>
                </a:solidFill>
              </a:rPr>
              <a:t>zip</a:t>
            </a:r>
            <a:r>
              <a:rPr lang="es-ES" sz="1400" dirty="0">
                <a:solidFill>
                  <a:schemeClr val="bg1">
                    <a:lumMod val="50000"/>
                  </a:schemeClr>
                </a:solidFill>
              </a:rPr>
              <a:t>, </a:t>
            </a:r>
            <a:r>
              <a:rPr lang="es-ES" sz="1400" dirty="0" err="1">
                <a:solidFill>
                  <a:schemeClr val="bg1">
                    <a:lumMod val="50000"/>
                  </a:schemeClr>
                </a:solidFill>
              </a:rPr>
              <a:t>jar</a:t>
            </a:r>
            <a:r>
              <a:rPr lang="es-ES" sz="1400" dirty="0">
                <a:solidFill>
                  <a:schemeClr val="bg1">
                    <a:lumMod val="50000"/>
                  </a:schemeClr>
                </a:solidFill>
              </a:rPr>
              <a:t>, </a:t>
            </a:r>
            <a:r>
              <a:rPr lang="es-ES" sz="1400" dirty="0" err="1">
                <a:solidFill>
                  <a:schemeClr val="bg1">
                    <a:lumMod val="50000"/>
                  </a:schemeClr>
                </a:solidFill>
              </a:rPr>
              <a:t>ear</a:t>
            </a:r>
            <a:r>
              <a:rPr lang="es-ES" sz="1400" dirty="0">
                <a:solidFill>
                  <a:schemeClr val="bg1">
                    <a:lumMod val="50000"/>
                  </a:schemeClr>
                </a:solidFill>
              </a:rPr>
              <a:t>). De hecho no es posible tener en el repositorio dos artefactos de la misma versión pero con </a:t>
            </a:r>
            <a:r>
              <a:rPr lang="es-ES" sz="1400" dirty="0" smtClean="0">
                <a:solidFill>
                  <a:schemeClr val="bg1">
                    <a:lumMod val="50000"/>
                  </a:schemeClr>
                </a:solidFill>
              </a:rPr>
              <a:t>	diferente </a:t>
            </a:r>
            <a:r>
              <a:rPr lang="es-ES" sz="1400" dirty="0">
                <a:solidFill>
                  <a:schemeClr val="bg1">
                    <a:lumMod val="50000"/>
                  </a:schemeClr>
                </a:solidFill>
              </a:rPr>
              <a:t>empaquetado. </a:t>
            </a:r>
          </a:p>
          <a:p>
            <a:pPr>
              <a:defRPr/>
            </a:pPr>
            <a:endParaRPr lang="es-ES" sz="1400" dirty="0">
              <a:solidFill>
                <a:schemeClr val="bg1">
                  <a:lumMod val="50000"/>
                </a:schemeClr>
              </a:solidFill>
            </a:endParaRPr>
          </a:p>
          <a:p>
            <a:pPr>
              <a:defRPr/>
            </a:pPr>
            <a:endParaRPr lang="es-ES" sz="1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0" y="0"/>
            <a:ext cx="9144000" cy="847725"/>
          </a:xfrm>
        </p:spPr>
        <p:txBody>
          <a:bodyPr/>
          <a:lstStyle/>
          <a:p>
            <a:pPr algn="ctr"/>
            <a:r>
              <a:rPr lang="es-ES" sz="3600" smtClean="0">
                <a:latin typeface="Avenir LT Std 35 Light"/>
              </a:rPr>
              <a:t>Conceptos de Maven</a:t>
            </a:r>
            <a:endParaRPr lang="es-ES" sz="3600" smtClean="0"/>
          </a:p>
        </p:txBody>
      </p:sp>
      <p:sp>
        <p:nvSpPr>
          <p:cNvPr id="12291" name="20 Rectángulo"/>
          <p:cNvSpPr>
            <a:spLocks noChangeArrowheads="1"/>
          </p:cNvSpPr>
          <p:nvPr/>
        </p:nvSpPr>
        <p:spPr bwMode="auto">
          <a:xfrm>
            <a:off x="0" y="1258888"/>
            <a:ext cx="9144000" cy="369887"/>
          </a:xfrm>
          <a:prstGeom prst="rect">
            <a:avLst/>
          </a:prstGeom>
          <a:noFill/>
          <a:ln w="9525">
            <a:noFill/>
            <a:miter lim="800000"/>
            <a:headEnd/>
            <a:tailEnd/>
          </a:ln>
        </p:spPr>
        <p:txBody>
          <a:bodyPr>
            <a:spAutoFit/>
          </a:bodyPr>
          <a:lstStyle/>
          <a:p>
            <a:pPr marL="338138">
              <a:spcBef>
                <a:spcPts val="625"/>
              </a:spcBef>
              <a:buClr>
                <a:srgbClr val="777777"/>
              </a:buCl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endParaRPr lang="es-ES" sz="1800" b="1">
              <a:solidFill>
                <a:srgbClr val="777777"/>
              </a:solidFill>
            </a:endParaRPr>
          </a:p>
        </p:txBody>
      </p:sp>
      <p:sp>
        <p:nvSpPr>
          <p:cNvPr id="6155" name="32 Rectángulo"/>
          <p:cNvSpPr>
            <a:spLocks noChangeArrowheads="1"/>
          </p:cNvSpPr>
          <p:nvPr/>
        </p:nvSpPr>
        <p:spPr bwMode="auto">
          <a:xfrm>
            <a:off x="0" y="838200"/>
            <a:ext cx="9144000" cy="5547673"/>
          </a:xfrm>
          <a:prstGeom prst="rect">
            <a:avLst/>
          </a:prstGeom>
          <a:noFill/>
          <a:ln w="9525">
            <a:noFill/>
            <a:miter lim="800000"/>
            <a:headEnd/>
            <a:tailEnd/>
          </a:ln>
        </p:spPr>
        <p:txBody>
          <a:bodyPr>
            <a:spAutoFit/>
          </a:bodyPr>
          <a:lstStyle/>
          <a:p>
            <a:pPr lvl="1">
              <a:defRPr/>
            </a:pPr>
            <a:endParaRPr lang="es-ES" sz="1400" b="1" dirty="0">
              <a:solidFill>
                <a:schemeClr val="bg1">
                  <a:lumMod val="50000"/>
                </a:schemeClr>
              </a:solidFill>
            </a:endParaRPr>
          </a:p>
          <a:p>
            <a:pPr lvl="1">
              <a:buFont typeface="Arial" pitchFamily="34" charset="0"/>
              <a:buChar char="•"/>
              <a:defRPr/>
            </a:pPr>
            <a:r>
              <a:rPr lang="es-ES" sz="1400" b="1" dirty="0" err="1">
                <a:solidFill>
                  <a:schemeClr val="bg1">
                    <a:lumMod val="50000"/>
                  </a:schemeClr>
                </a:solidFill>
              </a:rPr>
              <a:t>groupId</a:t>
            </a:r>
            <a:r>
              <a:rPr lang="es-ES" sz="1400" dirty="0">
                <a:solidFill>
                  <a:schemeClr val="bg1">
                    <a:lumMod val="50000"/>
                  </a:schemeClr>
                </a:solidFill>
              </a:rPr>
              <a:t> nombre bajo el que se agrupan una serie de artefactos (</a:t>
            </a:r>
            <a:r>
              <a:rPr lang="es-ES" sz="1400" dirty="0" err="1">
                <a:solidFill>
                  <a:schemeClr val="bg1">
                    <a:lumMod val="50000"/>
                  </a:schemeClr>
                </a:solidFill>
              </a:rPr>
              <a:t>ej</a:t>
            </a:r>
            <a:r>
              <a:rPr lang="es-ES" sz="1400" dirty="0">
                <a:solidFill>
                  <a:schemeClr val="bg1">
                    <a:lumMod val="50000"/>
                  </a:schemeClr>
                </a:solidFill>
              </a:rPr>
              <a:t>: </a:t>
            </a:r>
            <a:r>
              <a:rPr lang="es-ES" sz="1400" dirty="0" err="1">
                <a:solidFill>
                  <a:schemeClr val="bg1">
                    <a:lumMod val="50000"/>
                  </a:schemeClr>
                </a:solidFill>
              </a:rPr>
              <a:t>junit</a:t>
            </a:r>
            <a:r>
              <a:rPr lang="es-ES" sz="1400" dirty="0">
                <a:solidFill>
                  <a:schemeClr val="bg1">
                    <a:lumMod val="50000"/>
                  </a:schemeClr>
                </a:solidFill>
              </a:rPr>
              <a:t>, </a:t>
            </a:r>
            <a:r>
              <a:rPr lang="es-ES" sz="1400" dirty="0" err="1">
                <a:solidFill>
                  <a:schemeClr val="bg1">
                    <a:lumMod val="50000"/>
                  </a:schemeClr>
                </a:solidFill>
              </a:rPr>
              <a:t>spring</a:t>
            </a:r>
            <a:r>
              <a:rPr lang="es-ES" sz="1400" dirty="0">
                <a:solidFill>
                  <a:schemeClr val="bg1">
                    <a:lumMod val="50000"/>
                  </a:schemeClr>
                </a:solidFill>
              </a:rPr>
              <a:t>, org.xyx, </a:t>
            </a:r>
            <a:r>
              <a:rPr lang="es-ES" sz="1400" dirty="0" err="1">
                <a:solidFill>
                  <a:schemeClr val="bg1">
                    <a:lumMod val="50000"/>
                  </a:schemeClr>
                </a:solidFill>
              </a:rPr>
              <a:t>com.tm.projectox</a:t>
            </a:r>
            <a:r>
              <a:rPr lang="es-ES" sz="1400" dirty="0">
                <a:solidFill>
                  <a:schemeClr val="bg1">
                    <a:lumMod val="50000"/>
                  </a:schemeClr>
                </a:solidFill>
              </a:rPr>
              <a:t>'). </a:t>
            </a:r>
          </a:p>
          <a:p>
            <a:pPr>
              <a:buFont typeface="Arial" pitchFamily="34" charset="0"/>
              <a:buChar char="•"/>
              <a:defRPr/>
            </a:pPr>
            <a:endParaRPr lang="es-ES" sz="1000" dirty="0">
              <a:solidFill>
                <a:schemeClr val="bg1">
                  <a:lumMod val="50000"/>
                </a:schemeClr>
              </a:solidFill>
            </a:endParaRPr>
          </a:p>
          <a:p>
            <a:pPr lvl="1">
              <a:buFont typeface="Arial" pitchFamily="34" charset="0"/>
              <a:buChar char="•"/>
              <a:defRPr/>
            </a:pPr>
            <a:r>
              <a:rPr lang="es-ES" sz="1400" b="1" dirty="0" err="1">
                <a:solidFill>
                  <a:schemeClr val="bg1">
                    <a:lumMod val="50000"/>
                  </a:schemeClr>
                </a:solidFill>
              </a:rPr>
              <a:t>artifactId</a:t>
            </a:r>
            <a:r>
              <a:rPr lang="es-ES" sz="1400" dirty="0">
                <a:solidFill>
                  <a:schemeClr val="bg1">
                    <a:lumMod val="50000"/>
                  </a:schemeClr>
                </a:solidFill>
              </a:rPr>
              <a:t> </a:t>
            </a:r>
            <a:r>
              <a:rPr lang="es-ES" sz="1400" dirty="0" err="1">
                <a:solidFill>
                  <a:schemeClr val="bg1">
                    <a:lumMod val="50000"/>
                  </a:schemeClr>
                </a:solidFill>
              </a:rPr>
              <a:t>identificacion</a:t>
            </a:r>
            <a:r>
              <a:rPr lang="es-ES" sz="1400" dirty="0">
                <a:solidFill>
                  <a:schemeClr val="bg1">
                    <a:lumMod val="50000"/>
                  </a:schemeClr>
                </a:solidFill>
              </a:rPr>
              <a:t> de la unidad mínima administrada por el repositorio (</a:t>
            </a:r>
            <a:r>
              <a:rPr lang="es-ES" sz="1400" dirty="0" err="1">
                <a:solidFill>
                  <a:schemeClr val="bg1">
                    <a:lumMod val="50000"/>
                  </a:schemeClr>
                </a:solidFill>
              </a:rPr>
              <a:t>ej</a:t>
            </a:r>
            <a:r>
              <a:rPr lang="es-ES" sz="1400" dirty="0">
                <a:solidFill>
                  <a:schemeClr val="bg1">
                    <a:lumMod val="50000"/>
                  </a:schemeClr>
                </a:solidFill>
              </a:rPr>
              <a:t>: </a:t>
            </a:r>
            <a:r>
              <a:rPr lang="es-ES" sz="1400" dirty="0" err="1">
                <a:solidFill>
                  <a:schemeClr val="bg1">
                    <a:lumMod val="50000"/>
                  </a:schemeClr>
                </a:solidFill>
              </a:rPr>
              <a:t>junit</a:t>
            </a:r>
            <a:r>
              <a:rPr lang="es-ES" sz="1400" dirty="0">
                <a:solidFill>
                  <a:schemeClr val="bg1">
                    <a:lumMod val="50000"/>
                  </a:schemeClr>
                </a:solidFill>
              </a:rPr>
              <a:t>, </a:t>
            </a:r>
            <a:r>
              <a:rPr lang="es-ES" sz="1400" dirty="0" smtClean="0">
                <a:solidFill>
                  <a:schemeClr val="bg1">
                    <a:lumMod val="50000"/>
                  </a:schemeClr>
                </a:solidFill>
              </a:rPr>
              <a:t>modulo </a:t>
            </a:r>
            <a:r>
              <a:rPr lang="es-ES" sz="1400" dirty="0" err="1" smtClean="0">
                <a:solidFill>
                  <a:schemeClr val="bg1">
                    <a:lumMod val="50000"/>
                  </a:schemeClr>
                </a:solidFill>
              </a:rPr>
              <a:t>Ejb</a:t>
            </a:r>
            <a:r>
              <a:rPr lang="es-ES" sz="1400" dirty="0">
                <a:solidFill>
                  <a:schemeClr val="bg1">
                    <a:lumMod val="50000"/>
                  </a:schemeClr>
                </a:solidFill>
              </a:rPr>
              <a:t>, </a:t>
            </a:r>
            <a:r>
              <a:rPr lang="es-ES" sz="1400" dirty="0" err="1">
                <a:solidFill>
                  <a:schemeClr val="bg1">
                    <a:lumMod val="50000"/>
                  </a:schemeClr>
                </a:solidFill>
              </a:rPr>
              <a:t>ejb</a:t>
            </a:r>
            <a:r>
              <a:rPr lang="es-ES" sz="1400" dirty="0">
                <a:solidFill>
                  <a:schemeClr val="bg1">
                    <a:lumMod val="50000"/>
                  </a:schemeClr>
                </a:solidFill>
              </a:rPr>
              <a:t>-api, </a:t>
            </a:r>
            <a:r>
              <a:rPr lang="es-ES" sz="1400" dirty="0" err="1">
                <a:solidFill>
                  <a:schemeClr val="bg1">
                    <a:lumMod val="50000"/>
                  </a:schemeClr>
                </a:solidFill>
              </a:rPr>
              <a:t>servlet</a:t>
            </a:r>
            <a:r>
              <a:rPr lang="es-ES" sz="1400" dirty="0">
                <a:solidFill>
                  <a:schemeClr val="bg1">
                    <a:lumMod val="50000"/>
                  </a:schemeClr>
                </a:solidFill>
              </a:rPr>
              <a:t>-api). </a:t>
            </a:r>
          </a:p>
          <a:p>
            <a:pPr>
              <a:buFont typeface="Arial" pitchFamily="34" charset="0"/>
              <a:buChar char="•"/>
              <a:defRPr/>
            </a:pPr>
            <a:endParaRPr lang="es-ES" sz="1000" dirty="0">
              <a:solidFill>
                <a:schemeClr val="bg1">
                  <a:lumMod val="50000"/>
                </a:schemeClr>
              </a:solidFill>
            </a:endParaRPr>
          </a:p>
          <a:p>
            <a:pPr lvl="1">
              <a:buFont typeface="Arial" pitchFamily="34" charset="0"/>
              <a:buChar char="•"/>
              <a:defRPr/>
            </a:pPr>
            <a:r>
              <a:rPr lang="es-ES" sz="1400" b="1" dirty="0" err="1">
                <a:solidFill>
                  <a:schemeClr val="bg1">
                    <a:lumMod val="50000"/>
                  </a:schemeClr>
                </a:solidFill>
              </a:rPr>
              <a:t>version</a:t>
            </a:r>
            <a:r>
              <a:rPr lang="es-ES" sz="1400" dirty="0">
                <a:solidFill>
                  <a:schemeClr val="bg1">
                    <a:lumMod val="50000"/>
                  </a:schemeClr>
                </a:solidFill>
              </a:rPr>
              <a:t> la versión del artefacto con la siguiente nomenclatura </a:t>
            </a:r>
            <a:r>
              <a:rPr lang="es-ES" sz="1400" i="1" dirty="0">
                <a:solidFill>
                  <a:schemeClr val="bg1">
                    <a:lumMod val="50000"/>
                  </a:schemeClr>
                </a:solidFill>
              </a:rPr>
              <a:t>&lt;</a:t>
            </a:r>
            <a:r>
              <a:rPr lang="es-ES" sz="1400" i="1" dirty="0" err="1">
                <a:solidFill>
                  <a:schemeClr val="bg1">
                    <a:lumMod val="50000"/>
                  </a:schemeClr>
                </a:solidFill>
              </a:rPr>
              <a:t>major</a:t>
            </a:r>
            <a:r>
              <a:rPr lang="es-ES" sz="1400" i="1" dirty="0">
                <a:solidFill>
                  <a:schemeClr val="bg1">
                    <a:lumMod val="50000"/>
                  </a:schemeClr>
                </a:solidFill>
              </a:rPr>
              <a:t> </a:t>
            </a:r>
            <a:r>
              <a:rPr lang="es-ES" sz="1400" i="1" dirty="0" err="1">
                <a:solidFill>
                  <a:schemeClr val="bg1">
                    <a:lumMod val="50000"/>
                  </a:schemeClr>
                </a:solidFill>
              </a:rPr>
              <a:t>version</a:t>
            </a:r>
            <a:r>
              <a:rPr lang="es-ES" sz="1400" i="1" dirty="0">
                <a:solidFill>
                  <a:schemeClr val="bg1">
                    <a:lumMod val="50000"/>
                  </a:schemeClr>
                </a:solidFill>
              </a:rPr>
              <a:t>&gt;.&lt;</a:t>
            </a:r>
            <a:r>
              <a:rPr lang="es-ES" sz="1400" i="1" dirty="0" err="1">
                <a:solidFill>
                  <a:schemeClr val="bg1">
                    <a:lumMod val="50000"/>
                  </a:schemeClr>
                </a:solidFill>
              </a:rPr>
              <a:t>minor</a:t>
            </a:r>
            <a:r>
              <a:rPr lang="es-ES" sz="1400" i="1" dirty="0">
                <a:solidFill>
                  <a:schemeClr val="bg1">
                    <a:lumMod val="50000"/>
                  </a:schemeClr>
                </a:solidFill>
              </a:rPr>
              <a:t> </a:t>
            </a:r>
            <a:r>
              <a:rPr lang="es-ES" sz="1400" i="1" dirty="0" err="1">
                <a:solidFill>
                  <a:schemeClr val="bg1">
                    <a:lumMod val="50000"/>
                  </a:schemeClr>
                </a:solidFill>
              </a:rPr>
              <a:t>version</a:t>
            </a:r>
            <a:r>
              <a:rPr lang="es-ES" sz="1400" i="1" dirty="0">
                <a:solidFill>
                  <a:schemeClr val="bg1">
                    <a:lumMod val="50000"/>
                  </a:schemeClr>
                </a:solidFill>
              </a:rPr>
              <a:t>&gt;.&lt;incremental </a:t>
            </a:r>
            <a:r>
              <a:rPr lang="es-ES" sz="1400" i="1" dirty="0" err="1">
                <a:solidFill>
                  <a:schemeClr val="bg1">
                    <a:lumMod val="50000"/>
                  </a:schemeClr>
                </a:solidFill>
              </a:rPr>
              <a:t>version</a:t>
            </a:r>
            <a:r>
              <a:rPr lang="es-ES" sz="1400" i="1" dirty="0">
                <a:solidFill>
                  <a:schemeClr val="bg1">
                    <a:lumMod val="50000"/>
                  </a:schemeClr>
                </a:solidFill>
              </a:rPr>
              <a:t>&gt;-&lt;</a:t>
            </a:r>
            <a:r>
              <a:rPr lang="es-ES" sz="1400" i="1" dirty="0" err="1">
                <a:solidFill>
                  <a:schemeClr val="bg1">
                    <a:lumMod val="50000"/>
                  </a:schemeClr>
                </a:solidFill>
              </a:rPr>
              <a:t>qualifier</a:t>
            </a:r>
            <a:r>
              <a:rPr lang="es-ES" sz="1400" i="1" dirty="0">
                <a:solidFill>
                  <a:schemeClr val="bg1">
                    <a:lumMod val="50000"/>
                  </a:schemeClr>
                </a:solidFill>
              </a:rPr>
              <a:t>&gt;</a:t>
            </a:r>
            <a:r>
              <a:rPr lang="es-ES" sz="1400" dirty="0">
                <a:solidFill>
                  <a:schemeClr val="bg1">
                    <a:lumMod val="50000"/>
                  </a:schemeClr>
                </a:solidFill>
              </a:rPr>
              <a:t>. </a:t>
            </a:r>
          </a:p>
          <a:p>
            <a:pPr>
              <a:buFont typeface="Arial" pitchFamily="34" charset="0"/>
              <a:buChar char="•"/>
              <a:defRPr/>
            </a:pPr>
            <a:endParaRPr lang="es-ES" sz="1000" dirty="0">
              <a:solidFill>
                <a:schemeClr val="bg1">
                  <a:lumMod val="50000"/>
                </a:schemeClr>
              </a:solidFill>
            </a:endParaRPr>
          </a:p>
          <a:p>
            <a:pPr lvl="1">
              <a:buFont typeface="Arial" pitchFamily="34" charset="0"/>
              <a:buChar char="•"/>
              <a:defRPr/>
            </a:pPr>
            <a:r>
              <a:rPr lang="es-ES" sz="1400" b="1" dirty="0" err="1">
                <a:solidFill>
                  <a:schemeClr val="bg1">
                    <a:lumMod val="50000"/>
                  </a:schemeClr>
                </a:solidFill>
              </a:rPr>
              <a:t>classifier</a:t>
            </a:r>
            <a:r>
              <a:rPr lang="es-ES" sz="1400" dirty="0">
                <a:solidFill>
                  <a:schemeClr val="bg1">
                    <a:lumMod val="50000"/>
                  </a:schemeClr>
                </a:solidFill>
              </a:rPr>
              <a:t> clasificador que permite diferenciar iguales versiones pero preparadas o compiladas para diferentes entornos. </a:t>
            </a:r>
          </a:p>
          <a:p>
            <a:pPr>
              <a:buFont typeface="Arial" pitchFamily="34" charset="0"/>
              <a:buChar char="•"/>
              <a:defRPr/>
            </a:pPr>
            <a:endParaRPr lang="es-ES" sz="1000" dirty="0">
              <a:solidFill>
                <a:schemeClr val="bg1">
                  <a:lumMod val="50000"/>
                </a:schemeClr>
              </a:solidFill>
            </a:endParaRPr>
          </a:p>
          <a:p>
            <a:pPr lvl="1">
              <a:buFont typeface="Arial" pitchFamily="34" charset="0"/>
              <a:buChar char="•"/>
              <a:defRPr/>
            </a:pPr>
            <a:r>
              <a:rPr lang="es-ES" sz="1400" b="1" dirty="0" err="1">
                <a:solidFill>
                  <a:schemeClr val="bg1">
                    <a:lumMod val="50000"/>
                  </a:schemeClr>
                </a:solidFill>
              </a:rPr>
              <a:t>packaging</a:t>
            </a:r>
            <a:r>
              <a:rPr lang="es-ES" sz="1400" dirty="0">
                <a:solidFill>
                  <a:schemeClr val="bg1">
                    <a:lumMod val="50000"/>
                  </a:schemeClr>
                </a:solidFill>
              </a:rPr>
              <a:t> no forma parte de la coordenada y sólo se utiliza al momento de generar un artefacto. Define el formato del empaquetado (</a:t>
            </a:r>
            <a:r>
              <a:rPr lang="es-ES" sz="1400" dirty="0" err="1">
                <a:solidFill>
                  <a:schemeClr val="bg1">
                    <a:lumMod val="50000"/>
                  </a:schemeClr>
                </a:solidFill>
              </a:rPr>
              <a:t>ejs</a:t>
            </a:r>
            <a:r>
              <a:rPr lang="es-ES" sz="1400" dirty="0">
                <a:solidFill>
                  <a:schemeClr val="bg1">
                    <a:lumMod val="50000"/>
                  </a:schemeClr>
                </a:solidFill>
              </a:rPr>
              <a:t>: </a:t>
            </a:r>
            <a:r>
              <a:rPr lang="es-ES" sz="1400" dirty="0" err="1">
                <a:solidFill>
                  <a:schemeClr val="bg1">
                    <a:lumMod val="50000"/>
                  </a:schemeClr>
                </a:solidFill>
              </a:rPr>
              <a:t>jar</a:t>
            </a:r>
            <a:r>
              <a:rPr lang="es-ES" sz="1400" dirty="0">
                <a:solidFill>
                  <a:schemeClr val="bg1">
                    <a:lumMod val="50000"/>
                  </a:schemeClr>
                </a:solidFill>
              </a:rPr>
              <a:t>, </a:t>
            </a:r>
            <a:r>
              <a:rPr lang="es-ES" sz="1400" dirty="0" err="1">
                <a:solidFill>
                  <a:schemeClr val="bg1">
                    <a:lumMod val="50000"/>
                  </a:schemeClr>
                </a:solidFill>
              </a:rPr>
              <a:t>war</a:t>
            </a:r>
            <a:r>
              <a:rPr lang="es-ES" sz="1400" dirty="0">
                <a:solidFill>
                  <a:schemeClr val="bg1">
                    <a:lumMod val="50000"/>
                  </a:schemeClr>
                </a:solidFill>
              </a:rPr>
              <a:t>, </a:t>
            </a:r>
            <a:r>
              <a:rPr lang="es-ES" sz="1400" dirty="0" err="1">
                <a:solidFill>
                  <a:schemeClr val="bg1">
                    <a:lumMod val="50000"/>
                  </a:schemeClr>
                </a:solidFill>
              </a:rPr>
              <a:t>zip</a:t>
            </a:r>
            <a:r>
              <a:rPr lang="es-ES" sz="1400" dirty="0">
                <a:solidFill>
                  <a:schemeClr val="bg1">
                    <a:lumMod val="50000"/>
                  </a:schemeClr>
                </a:solidFill>
              </a:rPr>
              <a:t>, </a:t>
            </a:r>
            <a:r>
              <a:rPr lang="es-ES" sz="1400" dirty="0" err="1">
                <a:solidFill>
                  <a:schemeClr val="bg1">
                    <a:lumMod val="50000"/>
                  </a:schemeClr>
                </a:solidFill>
              </a:rPr>
              <a:t>pom</a:t>
            </a:r>
            <a:r>
              <a:rPr lang="es-ES" sz="1400" dirty="0">
                <a:solidFill>
                  <a:schemeClr val="bg1">
                    <a:lumMod val="50000"/>
                  </a:schemeClr>
                </a:solidFill>
              </a:rPr>
              <a:t>). </a:t>
            </a:r>
          </a:p>
          <a:p>
            <a:pPr lvl="1">
              <a:buFont typeface="Arial" pitchFamily="34" charset="0"/>
              <a:buChar char="•"/>
              <a:defRPr/>
            </a:pPr>
            <a:endParaRPr lang="es-ES" sz="1400" dirty="0">
              <a:solidFill>
                <a:schemeClr val="bg1">
                  <a:lumMod val="50000"/>
                </a:schemeClr>
              </a:solidFill>
            </a:endParaRPr>
          </a:p>
          <a:p>
            <a:pPr lvl="1">
              <a:buFont typeface="Arial" pitchFamily="34" charset="0"/>
              <a:buChar char="•"/>
              <a:defRPr/>
            </a:pPr>
            <a:endParaRPr lang="es-ES" sz="1400" dirty="0">
              <a:solidFill>
                <a:schemeClr val="bg1">
                  <a:lumMod val="50000"/>
                </a:schemeClr>
              </a:solidFill>
            </a:endParaRPr>
          </a:p>
          <a:p>
            <a:pPr marL="461962" indent="-457200">
              <a:defRPr/>
            </a:pPr>
            <a:r>
              <a:rPr lang="es-ES" sz="1800" b="1" u="sng" dirty="0" smtClean="0">
                <a:solidFill>
                  <a:schemeClr val="bg1">
                    <a:lumMod val="50000"/>
                  </a:schemeClr>
                </a:solidFill>
              </a:rPr>
              <a:t>Herencia</a:t>
            </a:r>
            <a:r>
              <a:rPr lang="es-ES" sz="1800" b="1" dirty="0" smtClean="0">
                <a:solidFill>
                  <a:schemeClr val="bg1">
                    <a:lumMod val="50000"/>
                  </a:schemeClr>
                </a:solidFill>
              </a:rPr>
              <a:t> </a:t>
            </a:r>
          </a:p>
          <a:p>
            <a:pPr marL="461962" indent="-457200">
              <a:defRPr/>
            </a:pPr>
            <a:endParaRPr lang="es-ES" sz="1050" b="1" dirty="0" smtClean="0">
              <a:solidFill>
                <a:schemeClr val="bg1">
                  <a:lumMod val="50000"/>
                </a:schemeClr>
              </a:solidFill>
            </a:endParaRPr>
          </a:p>
          <a:p>
            <a:pPr marL="461962" indent="-457200">
              <a:defRPr/>
            </a:pPr>
            <a:r>
              <a:rPr lang="es-ES" sz="2000" b="1" dirty="0" smtClean="0">
                <a:solidFill>
                  <a:schemeClr val="bg1">
                    <a:lumMod val="50000"/>
                  </a:schemeClr>
                </a:solidFill>
              </a:rPr>
              <a:t>	</a:t>
            </a:r>
            <a:r>
              <a:rPr lang="es-ES" sz="1400" dirty="0" smtClean="0"/>
              <a:t> </a:t>
            </a:r>
            <a:r>
              <a:rPr lang="es-ES" sz="1400" dirty="0" smtClean="0">
                <a:solidFill>
                  <a:schemeClr val="bg1">
                    <a:lumMod val="50000"/>
                  </a:schemeClr>
                </a:solidFill>
              </a:rPr>
              <a:t>Los </a:t>
            </a:r>
            <a:r>
              <a:rPr lang="es-ES" sz="1400" dirty="0" err="1" smtClean="0">
                <a:solidFill>
                  <a:schemeClr val="bg1">
                    <a:lumMod val="50000"/>
                  </a:schemeClr>
                </a:solidFill>
              </a:rPr>
              <a:t>POMs</a:t>
            </a:r>
            <a:r>
              <a:rPr lang="es-ES" sz="1400" dirty="0" smtClean="0">
                <a:solidFill>
                  <a:schemeClr val="bg1">
                    <a:lumMod val="50000"/>
                  </a:schemeClr>
                </a:solidFill>
              </a:rPr>
              <a:t> pueden heredar de otro POM que se defina como </a:t>
            </a:r>
            <a:r>
              <a:rPr lang="es-ES" sz="1400" dirty="0" err="1" smtClean="0">
                <a:solidFill>
                  <a:schemeClr val="bg1">
                    <a:lumMod val="50000"/>
                  </a:schemeClr>
                </a:solidFill>
              </a:rPr>
              <a:t>parent</a:t>
            </a:r>
            <a:r>
              <a:rPr lang="es-ES" sz="1400" dirty="0" smtClean="0">
                <a:solidFill>
                  <a:schemeClr val="bg1">
                    <a:lumMod val="50000"/>
                  </a:schemeClr>
                </a:solidFill>
              </a:rPr>
              <a:t>. La </a:t>
            </a:r>
            <a:r>
              <a:rPr lang="es-ES" sz="1400" dirty="0" err="1" smtClean="0">
                <a:solidFill>
                  <a:schemeClr val="bg1">
                    <a:lumMod val="50000"/>
                  </a:schemeClr>
                </a:solidFill>
              </a:rPr>
              <a:t>raiz</a:t>
            </a:r>
            <a:r>
              <a:rPr lang="es-ES" sz="1400" dirty="0" smtClean="0">
                <a:solidFill>
                  <a:schemeClr val="bg1">
                    <a:lumMod val="50000"/>
                  </a:schemeClr>
                </a:solidFill>
              </a:rPr>
              <a:t> implícita desde donde heredan todos los </a:t>
            </a:r>
            <a:r>
              <a:rPr lang="es-ES" sz="1400" dirty="0" err="1" smtClean="0">
                <a:solidFill>
                  <a:schemeClr val="bg1">
                    <a:lumMod val="50000"/>
                  </a:schemeClr>
                </a:solidFill>
              </a:rPr>
              <a:t>POMs</a:t>
            </a:r>
            <a:r>
              <a:rPr lang="es-ES" sz="1400" dirty="0" smtClean="0">
                <a:solidFill>
                  <a:schemeClr val="bg1">
                    <a:lumMod val="50000"/>
                  </a:schemeClr>
                </a:solidFill>
              </a:rPr>
              <a:t> es el </a:t>
            </a:r>
            <a:r>
              <a:rPr lang="es-ES" sz="1400" dirty="0" err="1" smtClean="0">
                <a:solidFill>
                  <a:schemeClr val="bg1">
                    <a:lumMod val="50000"/>
                  </a:schemeClr>
                </a:solidFill>
              </a:rPr>
              <a:t>Super</a:t>
            </a:r>
            <a:r>
              <a:rPr lang="es-ES" sz="1400" dirty="0" smtClean="0">
                <a:solidFill>
                  <a:schemeClr val="bg1">
                    <a:lumMod val="50000"/>
                  </a:schemeClr>
                </a:solidFill>
              </a:rPr>
              <a:t> POM definido por </a:t>
            </a:r>
            <a:r>
              <a:rPr lang="es-ES" sz="1400" dirty="0" err="1" smtClean="0">
                <a:solidFill>
                  <a:schemeClr val="bg1">
                    <a:lumMod val="50000"/>
                  </a:schemeClr>
                </a:solidFill>
              </a:rPr>
              <a:t>Maven</a:t>
            </a:r>
            <a:r>
              <a:rPr lang="es-ES" sz="1400" dirty="0" smtClean="0">
                <a:solidFill>
                  <a:schemeClr val="bg1">
                    <a:lumMod val="50000"/>
                  </a:schemeClr>
                </a:solidFill>
              </a:rPr>
              <a:t>. </a:t>
            </a:r>
          </a:p>
          <a:p>
            <a:pPr lvl="1">
              <a:buFont typeface="Arial" pitchFamily="34" charset="0"/>
              <a:buChar char="•"/>
              <a:defRPr/>
            </a:pPr>
            <a:endParaRPr lang="es-ES" sz="1400" dirty="0">
              <a:solidFill>
                <a:schemeClr val="bg1">
                  <a:lumMod val="50000"/>
                </a:schemeClr>
              </a:solidFill>
            </a:endParaRPr>
          </a:p>
          <a:p>
            <a:pPr lvl="1">
              <a:buFont typeface="Arial" pitchFamily="34" charset="0"/>
              <a:buChar char="•"/>
              <a:defRPr/>
            </a:pPr>
            <a:endParaRPr lang="es-ES" sz="1400" dirty="0">
              <a:solidFill>
                <a:schemeClr val="bg1">
                  <a:lumMod val="50000"/>
                </a:schemeClr>
              </a:solidFill>
            </a:endParaRPr>
          </a:p>
          <a:p>
            <a:pPr lvl="1">
              <a:buFont typeface="Arial" pitchFamily="34" charset="0"/>
              <a:buChar char="•"/>
              <a:defRPr/>
            </a:pPr>
            <a:endParaRPr lang="es-ES" sz="1400" dirty="0">
              <a:solidFill>
                <a:schemeClr val="bg1">
                  <a:lumMod val="50000"/>
                </a:schemeClr>
              </a:solidFill>
            </a:endParaRPr>
          </a:p>
          <a:p>
            <a:pPr lvl="1">
              <a:buFont typeface="Arial" pitchFamily="34" charset="0"/>
              <a:buChar char="•"/>
              <a:defRPr/>
            </a:pPr>
            <a:endParaRPr lang="es-ES" sz="1400" dirty="0">
              <a:solidFill>
                <a:schemeClr val="bg1">
                  <a:lumMod val="50000"/>
                </a:schemeClr>
              </a:solidFill>
            </a:endParaRPr>
          </a:p>
          <a:p>
            <a:pPr lvl="1">
              <a:buFont typeface="Arial" pitchFamily="34" charset="0"/>
              <a:buChar char="•"/>
              <a:defRPr/>
            </a:pPr>
            <a:endParaRPr lang="es-ES" sz="1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Estructura </a:t>
            </a:r>
            <a:r>
              <a:rPr lang="es-ES" sz="3600" dirty="0" err="1" smtClean="0">
                <a:latin typeface="Avenir LT Std 35 Light"/>
              </a:rPr>
              <a:t>Maven</a:t>
            </a:r>
            <a:endParaRPr lang="es-ES" sz="3600" dirty="0" smtClean="0">
              <a:latin typeface="Avenir LT Std 35 Light"/>
            </a:endParaRP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a:t>
            </a:r>
            <a:r>
              <a:rPr lang="es-ES" sz="1400" kern="0" dirty="0" smtClean="0">
                <a:solidFill>
                  <a:schemeClr val="bg1">
                    <a:lumMod val="50000"/>
                  </a:schemeClr>
                </a:solidFill>
                <a:latin typeface="+mn-lt"/>
                <a:cs typeface="+mn-cs"/>
              </a:rPr>
              <a:t>La </a:t>
            </a:r>
            <a:r>
              <a:rPr lang="es-ES" sz="1400" dirty="0" smtClean="0">
                <a:solidFill>
                  <a:schemeClr val="bg1">
                    <a:lumMod val="50000"/>
                  </a:schemeClr>
                </a:solidFill>
              </a:rPr>
              <a:t>estructura </a:t>
            </a:r>
            <a:r>
              <a:rPr lang="es-ES" sz="1400" dirty="0">
                <a:solidFill>
                  <a:schemeClr val="bg1">
                    <a:lumMod val="50000"/>
                  </a:schemeClr>
                </a:solidFill>
              </a:rPr>
              <a:t>de directorios estándar </a:t>
            </a:r>
            <a:r>
              <a:rPr lang="es-ES" sz="1400" dirty="0" smtClean="0">
                <a:solidFill>
                  <a:schemeClr val="bg1">
                    <a:lumMod val="50000"/>
                  </a:schemeClr>
                </a:solidFill>
              </a:rPr>
              <a:t> de </a:t>
            </a:r>
            <a:r>
              <a:rPr lang="es-ES" sz="1400" dirty="0" err="1" smtClean="0">
                <a:solidFill>
                  <a:schemeClr val="bg1">
                    <a:lumMod val="50000"/>
                  </a:schemeClr>
                </a:solidFill>
              </a:rPr>
              <a:t>maven</a:t>
            </a:r>
            <a:r>
              <a:rPr lang="es-ES" sz="1400" dirty="0" smtClean="0">
                <a:solidFill>
                  <a:schemeClr val="bg1">
                    <a:lumMod val="50000"/>
                  </a:schemeClr>
                </a:solidFill>
              </a:rPr>
              <a:t> es la siguiente: </a:t>
            </a:r>
            <a:endParaRPr lang="es-ES" sz="1400" dirty="0">
              <a:solidFill>
                <a:schemeClr val="bg1">
                  <a:lumMod val="50000"/>
                </a:schemeClr>
              </a:solidFill>
            </a:endParaRPr>
          </a:p>
          <a:p>
            <a:pPr marL="798513" lvl="1" indent="-338138" eaLnBrk="0" hangingPunct="0">
              <a:spcBef>
                <a:spcPct val="20000"/>
              </a:spcBef>
              <a:defRPr/>
            </a:pPr>
            <a:endParaRPr lang="es-ES" sz="1000" dirty="0"/>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a:t>
            </a:r>
            <a:r>
              <a:rPr lang="es-ES" sz="1400" b="1" dirty="0" err="1">
                <a:solidFill>
                  <a:schemeClr val="bg1">
                    <a:lumMod val="50000"/>
                  </a:schemeClr>
                </a:solidFill>
                <a:latin typeface="+mn-lt"/>
              </a:rPr>
              <a:t>main</a:t>
            </a:r>
            <a:r>
              <a:rPr lang="es-ES" sz="1400" b="1" dirty="0">
                <a:solidFill>
                  <a:schemeClr val="bg1">
                    <a:lumMod val="50000"/>
                  </a:schemeClr>
                </a:solidFill>
                <a:latin typeface="+mn-lt"/>
              </a:rPr>
              <a:t>/java</a:t>
            </a:r>
            <a:r>
              <a:rPr lang="es-ES" sz="1400" dirty="0">
                <a:solidFill>
                  <a:schemeClr val="bg1">
                    <a:lumMod val="50000"/>
                  </a:schemeClr>
                </a:solidFill>
                <a:latin typeface="+mn-lt"/>
              </a:rPr>
              <a:t> Fuentes de la Aplicación/Librería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a:t>
            </a:r>
            <a:r>
              <a:rPr lang="es-ES" sz="1400" b="1" dirty="0" err="1">
                <a:solidFill>
                  <a:schemeClr val="bg1">
                    <a:lumMod val="50000"/>
                  </a:schemeClr>
                </a:solidFill>
                <a:latin typeface="+mn-lt"/>
              </a:rPr>
              <a:t>main</a:t>
            </a:r>
            <a:r>
              <a:rPr lang="es-ES" sz="1400" b="1" dirty="0">
                <a:solidFill>
                  <a:schemeClr val="bg1">
                    <a:lumMod val="50000"/>
                  </a:schemeClr>
                </a:solidFill>
                <a:latin typeface="+mn-lt"/>
              </a:rPr>
              <a:t>/</a:t>
            </a:r>
            <a:r>
              <a:rPr lang="es-ES" sz="1400" b="1" dirty="0" err="1">
                <a:solidFill>
                  <a:schemeClr val="bg1">
                    <a:lumMod val="50000"/>
                  </a:schemeClr>
                </a:solidFill>
                <a:latin typeface="+mn-lt"/>
              </a:rPr>
              <a:t>resources</a:t>
            </a:r>
            <a:r>
              <a:rPr lang="es-ES" sz="1400" dirty="0">
                <a:solidFill>
                  <a:schemeClr val="bg1">
                    <a:lumMod val="50000"/>
                  </a:schemeClr>
                </a:solidFill>
                <a:latin typeface="+mn-lt"/>
              </a:rPr>
              <a:t> Recursos de la Aplicación/Librería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a:t>
            </a:r>
            <a:r>
              <a:rPr lang="es-ES" sz="1400" b="1" dirty="0" err="1">
                <a:solidFill>
                  <a:schemeClr val="bg1">
                    <a:lumMod val="50000"/>
                  </a:schemeClr>
                </a:solidFill>
                <a:latin typeface="+mn-lt"/>
              </a:rPr>
              <a:t>main</a:t>
            </a:r>
            <a:r>
              <a:rPr lang="es-ES" sz="1400" b="1" dirty="0">
                <a:solidFill>
                  <a:schemeClr val="bg1">
                    <a:lumMod val="50000"/>
                  </a:schemeClr>
                </a:solidFill>
                <a:latin typeface="+mn-lt"/>
              </a:rPr>
              <a:t>/</a:t>
            </a:r>
            <a:r>
              <a:rPr lang="es-ES" sz="1400" b="1" dirty="0" err="1">
                <a:solidFill>
                  <a:schemeClr val="bg1">
                    <a:lumMod val="50000"/>
                  </a:schemeClr>
                </a:solidFill>
                <a:latin typeface="+mn-lt"/>
              </a:rPr>
              <a:t>filters</a:t>
            </a:r>
            <a:r>
              <a:rPr lang="es-ES" sz="1400" dirty="0">
                <a:solidFill>
                  <a:schemeClr val="bg1">
                    <a:lumMod val="50000"/>
                  </a:schemeClr>
                </a:solidFill>
                <a:latin typeface="+mn-lt"/>
              </a:rPr>
              <a:t> Ficheros de filtros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a:t>
            </a:r>
            <a:r>
              <a:rPr lang="es-ES" sz="1400" b="1" dirty="0" err="1">
                <a:solidFill>
                  <a:schemeClr val="bg1">
                    <a:lumMod val="50000"/>
                  </a:schemeClr>
                </a:solidFill>
                <a:latin typeface="+mn-lt"/>
              </a:rPr>
              <a:t>main</a:t>
            </a:r>
            <a:r>
              <a:rPr lang="es-ES" sz="1400" b="1" dirty="0">
                <a:solidFill>
                  <a:schemeClr val="bg1">
                    <a:lumMod val="50000"/>
                  </a:schemeClr>
                </a:solidFill>
                <a:latin typeface="+mn-lt"/>
              </a:rPr>
              <a:t>/</a:t>
            </a:r>
            <a:r>
              <a:rPr lang="es-ES" sz="1400" b="1" dirty="0" err="1">
                <a:solidFill>
                  <a:schemeClr val="bg1">
                    <a:lumMod val="50000"/>
                  </a:schemeClr>
                </a:solidFill>
                <a:latin typeface="+mn-lt"/>
              </a:rPr>
              <a:t>assembly</a:t>
            </a:r>
            <a:r>
              <a:rPr lang="es-ES" sz="1400" b="1" dirty="0">
                <a:solidFill>
                  <a:schemeClr val="bg1">
                    <a:lumMod val="50000"/>
                  </a:schemeClr>
                </a:solidFill>
                <a:latin typeface="+mn-lt"/>
              </a:rPr>
              <a:t> </a:t>
            </a:r>
            <a:r>
              <a:rPr lang="es-ES" sz="1400" dirty="0">
                <a:solidFill>
                  <a:schemeClr val="bg1">
                    <a:lumMod val="50000"/>
                  </a:schemeClr>
                </a:solidFill>
                <a:latin typeface="+mn-lt"/>
              </a:rPr>
              <a:t>Descriptores del </a:t>
            </a:r>
            <a:r>
              <a:rPr lang="es-ES" sz="1400" dirty="0" err="1">
                <a:solidFill>
                  <a:schemeClr val="bg1">
                    <a:lumMod val="50000"/>
                  </a:schemeClr>
                </a:solidFill>
                <a:latin typeface="+mn-lt"/>
              </a:rPr>
              <a:t>Assembly</a:t>
            </a:r>
            <a:r>
              <a:rPr lang="es-ES" sz="1400" dirty="0">
                <a:solidFill>
                  <a:schemeClr val="bg1">
                    <a:lumMod val="50000"/>
                  </a:schemeClr>
                </a:solidFill>
                <a:latin typeface="+mn-lt"/>
              </a:rPr>
              <a:t>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a:t>
            </a:r>
            <a:r>
              <a:rPr lang="es-ES" sz="1400" b="1" dirty="0" err="1">
                <a:solidFill>
                  <a:schemeClr val="bg1">
                    <a:lumMod val="50000"/>
                  </a:schemeClr>
                </a:solidFill>
                <a:latin typeface="+mn-lt"/>
              </a:rPr>
              <a:t>main</a:t>
            </a:r>
            <a:r>
              <a:rPr lang="es-ES" sz="1400" b="1" dirty="0">
                <a:solidFill>
                  <a:schemeClr val="bg1">
                    <a:lumMod val="50000"/>
                  </a:schemeClr>
                </a:solidFill>
                <a:latin typeface="+mn-lt"/>
              </a:rPr>
              <a:t>/</a:t>
            </a:r>
            <a:r>
              <a:rPr lang="es-ES" sz="1400" b="1" dirty="0" err="1">
                <a:solidFill>
                  <a:schemeClr val="bg1">
                    <a:lumMod val="50000"/>
                  </a:schemeClr>
                </a:solidFill>
                <a:latin typeface="+mn-lt"/>
              </a:rPr>
              <a:t>config</a:t>
            </a:r>
            <a:r>
              <a:rPr lang="es-ES" sz="1400" dirty="0">
                <a:solidFill>
                  <a:schemeClr val="bg1">
                    <a:lumMod val="50000"/>
                  </a:schemeClr>
                </a:solidFill>
                <a:latin typeface="+mn-lt"/>
              </a:rPr>
              <a:t> Ficheros de configuración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a:t>
            </a:r>
            <a:r>
              <a:rPr lang="es-ES" sz="1400" b="1" dirty="0" err="1">
                <a:solidFill>
                  <a:schemeClr val="bg1">
                    <a:lumMod val="50000"/>
                  </a:schemeClr>
                </a:solidFill>
                <a:latin typeface="+mn-lt"/>
              </a:rPr>
              <a:t>main</a:t>
            </a:r>
            <a:r>
              <a:rPr lang="es-ES" sz="1400" b="1" dirty="0">
                <a:solidFill>
                  <a:schemeClr val="bg1">
                    <a:lumMod val="50000"/>
                  </a:schemeClr>
                </a:solidFill>
                <a:latin typeface="+mn-lt"/>
              </a:rPr>
              <a:t>/</a:t>
            </a:r>
            <a:r>
              <a:rPr lang="es-ES" sz="1400" b="1" dirty="0" err="1">
                <a:solidFill>
                  <a:schemeClr val="bg1">
                    <a:lumMod val="50000"/>
                  </a:schemeClr>
                </a:solidFill>
                <a:latin typeface="+mn-lt"/>
              </a:rPr>
              <a:t>webapp</a:t>
            </a:r>
            <a:r>
              <a:rPr lang="es-ES" sz="1400" b="1" dirty="0">
                <a:solidFill>
                  <a:schemeClr val="bg1">
                    <a:lumMod val="50000"/>
                  </a:schemeClr>
                </a:solidFill>
                <a:latin typeface="+mn-lt"/>
              </a:rPr>
              <a:t> </a:t>
            </a:r>
            <a:r>
              <a:rPr lang="es-ES" sz="1400" dirty="0">
                <a:solidFill>
                  <a:schemeClr val="bg1">
                    <a:lumMod val="50000"/>
                  </a:schemeClr>
                </a:solidFill>
                <a:latin typeface="+mn-lt"/>
              </a:rPr>
              <a:t>Fuentes de la aplicación Web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a:t>
            </a:r>
            <a:r>
              <a:rPr lang="es-ES" sz="1400" b="1" dirty="0" err="1">
                <a:solidFill>
                  <a:schemeClr val="bg1">
                    <a:lumMod val="50000"/>
                  </a:schemeClr>
                </a:solidFill>
                <a:latin typeface="+mn-lt"/>
              </a:rPr>
              <a:t>main</a:t>
            </a:r>
            <a:r>
              <a:rPr lang="es-ES" sz="1400" b="1" dirty="0">
                <a:solidFill>
                  <a:schemeClr val="bg1">
                    <a:lumMod val="50000"/>
                  </a:schemeClr>
                </a:solidFill>
                <a:latin typeface="+mn-lt"/>
              </a:rPr>
              <a:t>/</a:t>
            </a:r>
            <a:r>
              <a:rPr lang="es-ES" sz="1400" b="1" dirty="0" err="1">
                <a:solidFill>
                  <a:schemeClr val="bg1">
                    <a:lumMod val="50000"/>
                  </a:schemeClr>
                </a:solidFill>
                <a:latin typeface="+mn-lt"/>
              </a:rPr>
              <a:t>sql</a:t>
            </a:r>
            <a:r>
              <a:rPr lang="es-ES" sz="1400" b="1" dirty="0">
                <a:solidFill>
                  <a:schemeClr val="bg1">
                    <a:lumMod val="50000"/>
                  </a:schemeClr>
                </a:solidFill>
                <a:latin typeface="+mn-lt"/>
              </a:rPr>
              <a:t> </a:t>
            </a:r>
            <a:r>
              <a:rPr lang="es-ES" sz="1400" dirty="0">
                <a:solidFill>
                  <a:schemeClr val="bg1">
                    <a:lumMod val="50000"/>
                  </a:schemeClr>
                </a:solidFill>
                <a:latin typeface="+mn-lt"/>
              </a:rPr>
              <a:t>Scripts de </a:t>
            </a:r>
            <a:r>
              <a:rPr lang="es-ES" sz="1400" dirty="0" err="1">
                <a:solidFill>
                  <a:schemeClr val="bg1">
                    <a:lumMod val="50000"/>
                  </a:schemeClr>
                </a:solidFill>
                <a:latin typeface="+mn-lt"/>
              </a:rPr>
              <a:t>bbdd</a:t>
            </a:r>
            <a:r>
              <a:rPr lang="es-ES" sz="1400" dirty="0">
                <a:solidFill>
                  <a:schemeClr val="bg1">
                    <a:lumMod val="50000"/>
                  </a:schemeClr>
                </a:solidFill>
                <a:latin typeface="+mn-lt"/>
              </a:rPr>
              <a:t>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/test/java </a:t>
            </a:r>
            <a:r>
              <a:rPr lang="es-ES" sz="1400" dirty="0">
                <a:solidFill>
                  <a:schemeClr val="bg1">
                    <a:lumMod val="50000"/>
                  </a:schemeClr>
                </a:solidFill>
                <a:latin typeface="+mn-lt"/>
              </a:rPr>
              <a:t>Fuentes de los Test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/test/</a:t>
            </a:r>
            <a:r>
              <a:rPr lang="es-ES" sz="1400" b="1" dirty="0" err="1">
                <a:solidFill>
                  <a:schemeClr val="bg1">
                    <a:lumMod val="50000"/>
                  </a:schemeClr>
                </a:solidFill>
                <a:latin typeface="+mn-lt"/>
              </a:rPr>
              <a:t>resources</a:t>
            </a:r>
            <a:r>
              <a:rPr lang="es-ES" sz="1400" dirty="0">
                <a:solidFill>
                  <a:schemeClr val="bg1">
                    <a:lumMod val="50000"/>
                  </a:schemeClr>
                </a:solidFill>
                <a:latin typeface="+mn-lt"/>
              </a:rPr>
              <a:t> Recursos de los Test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/test/</a:t>
            </a:r>
            <a:r>
              <a:rPr lang="es-ES" sz="1400" b="1" dirty="0" err="1">
                <a:solidFill>
                  <a:schemeClr val="bg1">
                    <a:lumMod val="50000"/>
                  </a:schemeClr>
                </a:solidFill>
                <a:latin typeface="+mn-lt"/>
              </a:rPr>
              <a:t>filters</a:t>
            </a:r>
            <a:r>
              <a:rPr lang="es-ES" sz="1400" dirty="0">
                <a:solidFill>
                  <a:schemeClr val="bg1">
                    <a:lumMod val="50000"/>
                  </a:schemeClr>
                </a:solidFill>
                <a:latin typeface="+mn-lt"/>
              </a:rPr>
              <a:t> Ficheros de filtros para los Test </a:t>
            </a:r>
          </a:p>
          <a:p>
            <a:pPr lvl="3">
              <a:buFont typeface="Arial" pitchFamily="34" charset="0"/>
              <a:buChar char="•"/>
              <a:defRPr/>
            </a:pPr>
            <a:r>
              <a:rPr lang="es-ES" sz="1400" b="1" dirty="0" err="1">
                <a:solidFill>
                  <a:schemeClr val="bg1">
                    <a:lumMod val="50000"/>
                  </a:schemeClr>
                </a:solidFill>
                <a:latin typeface="+mn-lt"/>
              </a:rPr>
              <a:t>src</a:t>
            </a:r>
            <a:r>
              <a:rPr lang="es-ES" sz="1400" b="1" dirty="0">
                <a:solidFill>
                  <a:schemeClr val="bg1">
                    <a:lumMod val="50000"/>
                  </a:schemeClr>
                </a:solidFill>
                <a:latin typeface="+mn-lt"/>
              </a:rPr>
              <a:t>/</a:t>
            </a:r>
            <a:r>
              <a:rPr lang="es-ES" sz="1400" b="1" dirty="0" err="1">
                <a:solidFill>
                  <a:schemeClr val="bg1">
                    <a:lumMod val="50000"/>
                  </a:schemeClr>
                </a:solidFill>
                <a:latin typeface="+mn-lt"/>
              </a:rPr>
              <a:t>site</a:t>
            </a:r>
            <a:r>
              <a:rPr lang="es-ES" sz="1400" dirty="0">
                <a:solidFill>
                  <a:schemeClr val="bg1">
                    <a:lumMod val="50000"/>
                  </a:schemeClr>
                </a:solidFill>
                <a:latin typeface="+mn-lt"/>
              </a:rPr>
              <a:t> Documentación “</a:t>
            </a:r>
            <a:r>
              <a:rPr lang="es-ES" sz="1400" dirty="0" err="1">
                <a:solidFill>
                  <a:schemeClr val="bg1">
                    <a:lumMod val="50000"/>
                  </a:schemeClr>
                </a:solidFill>
                <a:latin typeface="+mn-lt"/>
              </a:rPr>
              <a:t>apt</a:t>
            </a:r>
            <a:r>
              <a:rPr lang="es-ES" sz="1400" dirty="0">
                <a:solidFill>
                  <a:schemeClr val="bg1">
                    <a:lumMod val="50000"/>
                  </a:schemeClr>
                </a:solidFill>
                <a:latin typeface="+mn-lt"/>
              </a:rPr>
              <a:t>” sobre el proyecto </a:t>
            </a:r>
          </a:p>
          <a:p>
            <a:pPr lvl="3">
              <a:buFont typeface="Arial" pitchFamily="34" charset="0"/>
              <a:buChar char="•"/>
              <a:defRPr/>
            </a:pPr>
            <a:r>
              <a:rPr lang="es-ES" sz="1400" b="1" dirty="0">
                <a:solidFill>
                  <a:schemeClr val="bg1">
                    <a:lumMod val="50000"/>
                  </a:schemeClr>
                </a:solidFill>
                <a:latin typeface="+mn-lt"/>
              </a:rPr>
              <a:t>target</a:t>
            </a:r>
            <a:r>
              <a:rPr lang="es-ES" sz="1400" dirty="0">
                <a:solidFill>
                  <a:schemeClr val="bg1">
                    <a:lumMod val="50000"/>
                  </a:schemeClr>
                </a:solidFill>
                <a:latin typeface="+mn-lt"/>
              </a:rPr>
              <a:t> Directorio donde </a:t>
            </a:r>
            <a:r>
              <a:rPr lang="es-ES" sz="1400" dirty="0" err="1">
                <a:solidFill>
                  <a:schemeClr val="bg1">
                    <a:lumMod val="50000"/>
                  </a:schemeClr>
                </a:solidFill>
                <a:latin typeface="+mn-lt"/>
              </a:rPr>
              <a:t>Maven</a:t>
            </a:r>
            <a:r>
              <a:rPr lang="es-ES" sz="1400" dirty="0">
                <a:solidFill>
                  <a:schemeClr val="bg1">
                    <a:lumMod val="50000"/>
                  </a:schemeClr>
                </a:solidFill>
                <a:latin typeface="+mn-lt"/>
              </a:rPr>
              <a:t> deja los resultados </a:t>
            </a:r>
          </a:p>
          <a:p>
            <a:pPr lvl="3">
              <a:buFont typeface="Arial" pitchFamily="34" charset="0"/>
              <a:buChar char="•"/>
              <a:defRPr/>
            </a:pPr>
            <a:r>
              <a:rPr lang="es-ES" sz="1400" b="1" dirty="0">
                <a:solidFill>
                  <a:schemeClr val="bg1">
                    <a:lumMod val="50000"/>
                  </a:schemeClr>
                </a:solidFill>
                <a:latin typeface="+mn-lt"/>
              </a:rPr>
              <a:t>target/</a:t>
            </a:r>
            <a:r>
              <a:rPr lang="es-ES" sz="1400" b="1" dirty="0" err="1">
                <a:solidFill>
                  <a:schemeClr val="bg1">
                    <a:lumMod val="50000"/>
                  </a:schemeClr>
                </a:solidFill>
                <a:latin typeface="+mn-lt"/>
              </a:rPr>
              <a:t>classes</a:t>
            </a:r>
            <a:r>
              <a:rPr lang="es-ES" sz="1400" dirty="0">
                <a:solidFill>
                  <a:schemeClr val="bg1">
                    <a:lumMod val="50000"/>
                  </a:schemeClr>
                </a:solidFill>
                <a:latin typeface="+mn-lt"/>
              </a:rPr>
              <a:t> Resultado de la compilación. </a:t>
            </a:r>
          </a:p>
          <a:p>
            <a:pPr lvl="3">
              <a:buFont typeface="Arial" pitchFamily="34" charset="0"/>
              <a:buChar char="•"/>
              <a:defRPr/>
            </a:pPr>
            <a:r>
              <a:rPr lang="es-ES" sz="1400" b="1" dirty="0">
                <a:solidFill>
                  <a:schemeClr val="bg1">
                    <a:lumMod val="50000"/>
                  </a:schemeClr>
                </a:solidFill>
                <a:latin typeface="+mn-lt"/>
              </a:rPr>
              <a:t>LICENSE.txt</a:t>
            </a:r>
            <a:r>
              <a:rPr lang="es-ES" sz="1400" dirty="0">
                <a:solidFill>
                  <a:schemeClr val="bg1">
                    <a:lumMod val="50000"/>
                  </a:schemeClr>
                </a:solidFill>
                <a:latin typeface="+mn-lt"/>
              </a:rPr>
              <a:t> Licencia del Proyecto </a:t>
            </a:r>
          </a:p>
          <a:p>
            <a:pPr lvl="3">
              <a:buFont typeface="Arial" pitchFamily="34" charset="0"/>
              <a:buChar char="•"/>
              <a:defRPr/>
            </a:pPr>
            <a:r>
              <a:rPr lang="es-ES" sz="1400" b="1" dirty="0">
                <a:solidFill>
                  <a:schemeClr val="bg1">
                    <a:lumMod val="50000"/>
                  </a:schemeClr>
                </a:solidFill>
                <a:latin typeface="+mn-lt"/>
              </a:rPr>
              <a:t>README.txt</a:t>
            </a:r>
            <a:r>
              <a:rPr lang="es-ES" sz="1400" dirty="0">
                <a:solidFill>
                  <a:schemeClr val="bg1">
                    <a:lumMod val="50000"/>
                  </a:schemeClr>
                </a:solidFill>
                <a:latin typeface="+mn-lt"/>
              </a:rPr>
              <a:t> </a:t>
            </a:r>
            <a:r>
              <a:rPr lang="es-ES" sz="1400" dirty="0" err="1">
                <a:solidFill>
                  <a:schemeClr val="bg1">
                    <a:lumMod val="50000"/>
                  </a:schemeClr>
                </a:solidFill>
                <a:latin typeface="+mn-lt"/>
              </a:rPr>
              <a:t>Readme</a:t>
            </a:r>
            <a:r>
              <a:rPr lang="es-ES" sz="1400" dirty="0">
                <a:solidFill>
                  <a:schemeClr val="bg1">
                    <a:lumMod val="50000"/>
                  </a:schemeClr>
                </a:solidFill>
                <a:latin typeface="+mn-lt"/>
              </a:rPr>
              <a:t> del Proyecto </a:t>
            </a:r>
          </a:p>
          <a:p>
            <a:pPr lvl="3">
              <a:buFont typeface="Arial" pitchFamily="34" charset="0"/>
              <a:buChar char="•"/>
              <a:defRPr/>
            </a:pPr>
            <a:r>
              <a:rPr lang="es-ES" sz="1400" b="1" dirty="0">
                <a:solidFill>
                  <a:schemeClr val="bg1">
                    <a:lumMod val="50000"/>
                  </a:schemeClr>
                </a:solidFill>
                <a:latin typeface="+mn-lt"/>
              </a:rPr>
              <a:t>pom.xml</a:t>
            </a:r>
            <a:r>
              <a:rPr lang="es-ES" sz="1400" dirty="0">
                <a:solidFill>
                  <a:schemeClr val="bg1">
                    <a:lumMod val="50000"/>
                  </a:schemeClr>
                </a:solidFill>
                <a:latin typeface="+mn-lt"/>
              </a:rPr>
              <a:t> Descriptor </a:t>
            </a:r>
            <a:r>
              <a:rPr lang="es-ES" sz="1400" dirty="0" err="1">
                <a:solidFill>
                  <a:schemeClr val="bg1">
                    <a:lumMod val="50000"/>
                  </a:schemeClr>
                </a:solidFill>
                <a:latin typeface="+mn-lt"/>
              </a:rPr>
              <a:t>Maven</a:t>
            </a:r>
            <a:r>
              <a:rPr lang="es-ES" sz="1400" dirty="0">
                <a:solidFill>
                  <a:schemeClr val="bg1">
                    <a:lumMod val="50000"/>
                  </a:schemeClr>
                </a:solidFill>
                <a:latin typeface="+mn-lt"/>
              </a:rPr>
              <a:t> del proyecto </a:t>
            </a: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buFont typeface="Arial" pitchFamily="34" charset="0"/>
              <a:buChar char="•"/>
              <a:defRPr/>
            </a:pPr>
            <a:endParaRPr lang="es-ES" sz="1400" i="1" kern="0" dirty="0">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Comprendiendo Pom.xml</a:t>
            </a: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a:t>
            </a:r>
            <a:r>
              <a:rPr lang="es-ES" sz="1400" dirty="0">
                <a:solidFill>
                  <a:schemeClr val="bg1">
                    <a:lumMod val="50000"/>
                  </a:schemeClr>
                </a:solidFill>
              </a:rPr>
              <a:t>Configuración mínima para el funcionamiento  del pom.xml.</a:t>
            </a: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r>
              <a:rPr lang="es-ES" sz="1400" kern="0" dirty="0">
                <a:solidFill>
                  <a:schemeClr val="bg1">
                    <a:lumMod val="50000"/>
                  </a:schemeClr>
                </a:solidFill>
                <a:latin typeface="+mn-lt"/>
                <a:cs typeface="+mn-cs"/>
              </a:rPr>
              <a:t>	</a:t>
            </a:r>
            <a:endParaRPr lang="es-ES" sz="1400" i="1" kern="0" dirty="0">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defRPr/>
            </a:pPr>
            <a:r>
              <a:rPr lang="es-ES" sz="1400" kern="0" dirty="0">
                <a:solidFill>
                  <a:schemeClr val="bg1">
                    <a:lumMod val="50000"/>
                  </a:schemeClr>
                </a:solidFill>
                <a:latin typeface="+mn-lt"/>
                <a:cs typeface="+mn-cs"/>
              </a:rPr>
              <a:t>	Añadiendo repositorios</a:t>
            </a: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p:txBody>
      </p:sp>
      <p:pic>
        <p:nvPicPr>
          <p:cNvPr id="14340" name="Picture 7"/>
          <p:cNvPicPr>
            <a:picLocks noChangeAspect="1" noChangeArrowheads="1"/>
          </p:cNvPicPr>
          <p:nvPr/>
        </p:nvPicPr>
        <p:blipFill>
          <a:blip r:embed="rId3"/>
          <a:srcRect/>
          <a:stretch>
            <a:fillRect/>
          </a:stretch>
        </p:blipFill>
        <p:spPr bwMode="auto">
          <a:xfrm>
            <a:off x="666750" y="1619250"/>
            <a:ext cx="6838950" cy="1466850"/>
          </a:xfrm>
          <a:prstGeom prst="rect">
            <a:avLst/>
          </a:prstGeom>
          <a:noFill/>
          <a:ln w="9525">
            <a:noFill/>
            <a:miter lim="800000"/>
            <a:headEnd/>
            <a:tailEnd/>
          </a:ln>
        </p:spPr>
      </p:pic>
      <p:pic>
        <p:nvPicPr>
          <p:cNvPr id="14341" name="Picture 9"/>
          <p:cNvPicPr>
            <a:picLocks noChangeAspect="1" noChangeArrowheads="1"/>
          </p:cNvPicPr>
          <p:nvPr/>
        </p:nvPicPr>
        <p:blipFill>
          <a:blip r:embed="rId4"/>
          <a:srcRect/>
          <a:stretch>
            <a:fillRect/>
          </a:stretch>
        </p:blipFill>
        <p:spPr bwMode="auto">
          <a:xfrm>
            <a:off x="1319213" y="3914775"/>
            <a:ext cx="4486275"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Comprendiendo Pom.xml</a:t>
            </a: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Añadiendo perfiles</a:t>
            </a:r>
            <a:r>
              <a:rPr lang="es-ES" sz="1400" dirty="0">
                <a:solidFill>
                  <a:schemeClr val="bg1">
                    <a:lumMod val="50000"/>
                  </a:schemeClr>
                </a:solidFill>
              </a:rPr>
              <a:t>.</a:t>
            </a: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r>
              <a:rPr lang="es-ES" sz="1400" kern="0" dirty="0">
                <a:solidFill>
                  <a:schemeClr val="bg1">
                    <a:lumMod val="50000"/>
                  </a:schemeClr>
                </a:solidFill>
                <a:latin typeface="+mn-lt"/>
                <a:cs typeface="+mn-cs"/>
              </a:rPr>
              <a:t>	</a:t>
            </a:r>
            <a:endParaRPr lang="es-ES" sz="1400" i="1" kern="0" dirty="0">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defRPr/>
            </a:pPr>
            <a:r>
              <a:rPr lang="es-ES" sz="1400" kern="0" dirty="0">
                <a:solidFill>
                  <a:schemeClr val="bg1">
                    <a:lumMod val="50000"/>
                  </a:schemeClr>
                </a:solidFill>
                <a:latin typeface="+mn-lt"/>
                <a:cs typeface="+mn-cs"/>
              </a:rPr>
              <a:t>	</a:t>
            </a: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r>
              <a:rPr lang="es-ES" kern="0" dirty="0">
                <a:solidFill>
                  <a:srgbClr val="0D2A66"/>
                </a:solidFill>
                <a:latin typeface="+mn-lt"/>
                <a:cs typeface="+mn-cs"/>
              </a:rPr>
              <a:t>	</a:t>
            </a:r>
          </a:p>
          <a:p>
            <a:pPr marL="342900" indent="-338138" eaLnBrk="0" hangingPunct="0">
              <a:spcBef>
                <a:spcPct val="20000"/>
              </a:spcBef>
              <a:defRPr/>
            </a:pPr>
            <a:r>
              <a:rPr lang="es-ES" sz="1400" kern="0" dirty="0">
                <a:solidFill>
                  <a:schemeClr val="bg1">
                    <a:lumMod val="50000"/>
                  </a:schemeClr>
                </a:solidFill>
                <a:latin typeface="+mn-lt"/>
                <a:cs typeface="+mn-cs"/>
              </a:rPr>
              <a:t>Para invocar un perfil desde consola:  </a:t>
            </a:r>
            <a:r>
              <a:rPr lang="es-ES" sz="1400" i="1" kern="0" dirty="0" err="1">
                <a:latin typeface="+mn-lt"/>
                <a:cs typeface="+mn-cs"/>
              </a:rPr>
              <a:t>mvn</a:t>
            </a:r>
            <a:r>
              <a:rPr lang="es-ES" sz="1400" i="1" kern="0" dirty="0">
                <a:latin typeface="+mn-lt"/>
                <a:cs typeface="+mn-cs"/>
              </a:rPr>
              <a:t>  –</a:t>
            </a:r>
            <a:r>
              <a:rPr lang="es-ES" sz="1400" i="1" kern="0" dirty="0" err="1">
                <a:latin typeface="+mn-lt"/>
                <a:cs typeface="+mn-cs"/>
              </a:rPr>
              <a:t>PidPerfil</a:t>
            </a:r>
            <a:r>
              <a:rPr lang="es-ES" sz="1400" i="1" kern="0" dirty="0">
                <a:latin typeface="+mn-lt"/>
                <a:cs typeface="+mn-cs"/>
              </a:rPr>
              <a:t> </a:t>
            </a:r>
          </a:p>
          <a:p>
            <a:pPr marL="342900" indent="-338138" eaLnBrk="0" hangingPunct="0">
              <a:spcBef>
                <a:spcPct val="20000"/>
              </a:spcBef>
              <a:defRPr/>
            </a:pPr>
            <a:endParaRPr lang="es-ES" sz="2800" kern="0" dirty="0">
              <a:solidFill>
                <a:srgbClr val="0D2A66"/>
              </a:solidFill>
              <a:latin typeface="+mn-lt"/>
              <a:cs typeface="+mn-cs"/>
            </a:endParaRPr>
          </a:p>
        </p:txBody>
      </p:sp>
      <p:pic>
        <p:nvPicPr>
          <p:cNvPr id="15364" name="Picture 2"/>
          <p:cNvPicPr>
            <a:picLocks noChangeAspect="1" noChangeArrowheads="1"/>
          </p:cNvPicPr>
          <p:nvPr/>
        </p:nvPicPr>
        <p:blipFill>
          <a:blip r:embed="rId3"/>
          <a:srcRect/>
          <a:stretch>
            <a:fillRect/>
          </a:stretch>
        </p:blipFill>
        <p:spPr bwMode="auto">
          <a:xfrm>
            <a:off x="2200275" y="1247775"/>
            <a:ext cx="4019550" cy="4357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Comprendiendo Pom.xml</a:t>
            </a: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Añadiendo dependencias.</a:t>
            </a: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r>
              <a:rPr lang="es-ES" sz="1400" kern="0" dirty="0">
                <a:solidFill>
                  <a:schemeClr val="bg1">
                    <a:lumMod val="50000"/>
                  </a:schemeClr>
                </a:solidFill>
                <a:latin typeface="+mn-lt"/>
                <a:cs typeface="+mn-cs"/>
              </a:rPr>
              <a:t>	</a:t>
            </a:r>
            <a:endParaRPr lang="es-ES" sz="1400" i="1" kern="0" dirty="0">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defRPr/>
            </a:pPr>
            <a:r>
              <a:rPr lang="es-ES" sz="1800" kern="0" dirty="0">
                <a:solidFill>
                  <a:schemeClr val="bg1">
                    <a:lumMod val="50000"/>
                  </a:schemeClr>
                </a:solidFill>
                <a:latin typeface="+mn-lt"/>
                <a:cs typeface="+mn-cs"/>
              </a:rPr>
              <a:t>	</a:t>
            </a:r>
          </a:p>
          <a:p>
            <a:pPr marL="342900" indent="-338138" eaLnBrk="0" hangingPunct="0">
              <a:spcBef>
                <a:spcPct val="20000"/>
              </a:spcBef>
              <a:defRPr/>
            </a:pPr>
            <a:r>
              <a:rPr lang="es-ES" sz="1400" kern="0" dirty="0">
                <a:solidFill>
                  <a:schemeClr val="bg1">
                    <a:lumMod val="50000"/>
                  </a:schemeClr>
                </a:solidFill>
                <a:latin typeface="+mn-lt"/>
                <a:cs typeface="+mn-cs"/>
              </a:rPr>
              <a:t>	</a:t>
            </a: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r>
              <a:rPr lang="es-ES" kern="0" dirty="0">
                <a:solidFill>
                  <a:srgbClr val="0D2A66"/>
                </a:solidFill>
                <a:latin typeface="+mn-lt"/>
                <a:cs typeface="+mn-cs"/>
              </a:rPr>
              <a:t>	</a:t>
            </a:r>
          </a:p>
          <a:p>
            <a:pPr marL="342900" indent="-338138" eaLnBrk="0" hangingPunct="0">
              <a:spcBef>
                <a:spcPct val="20000"/>
              </a:spcBef>
              <a:defRPr/>
            </a:pPr>
            <a:endParaRPr lang="es-ES" sz="2800" kern="0" dirty="0">
              <a:solidFill>
                <a:srgbClr val="0D2A66"/>
              </a:solidFill>
              <a:latin typeface="+mn-lt"/>
              <a:cs typeface="+mn-cs"/>
            </a:endParaRPr>
          </a:p>
        </p:txBody>
      </p:sp>
      <p:pic>
        <p:nvPicPr>
          <p:cNvPr id="16388" name="Picture 7"/>
          <p:cNvPicPr>
            <a:picLocks noChangeAspect="1" noChangeArrowheads="1"/>
          </p:cNvPicPr>
          <p:nvPr/>
        </p:nvPicPr>
        <p:blipFill>
          <a:blip r:embed="rId3"/>
          <a:srcRect/>
          <a:stretch>
            <a:fillRect/>
          </a:stretch>
        </p:blipFill>
        <p:spPr bwMode="auto">
          <a:xfrm>
            <a:off x="2605088" y="1176338"/>
            <a:ext cx="3914775"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Comprendiendo Pom.xml</a:t>
            </a: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Añadiendo dependencias.</a:t>
            </a: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endParaRPr lang="es-ES" sz="1400" kern="0" dirty="0">
              <a:solidFill>
                <a:schemeClr val="bg1">
                  <a:lumMod val="50000"/>
                </a:schemeClr>
              </a:solidFill>
              <a:latin typeface="+mn-lt"/>
              <a:cs typeface="+mn-cs"/>
            </a:endParaRPr>
          </a:p>
          <a:p>
            <a:pPr marL="798513" lvl="1" indent="-338138" eaLnBrk="0" hangingPunct="0">
              <a:spcBef>
                <a:spcPct val="20000"/>
              </a:spcBef>
              <a:defRPr/>
            </a:pPr>
            <a:r>
              <a:rPr lang="es-ES" sz="1400" kern="0" dirty="0">
                <a:solidFill>
                  <a:schemeClr val="bg1">
                    <a:lumMod val="50000"/>
                  </a:schemeClr>
                </a:solidFill>
                <a:latin typeface="+mn-lt"/>
                <a:cs typeface="+mn-cs"/>
              </a:rPr>
              <a:t>	</a:t>
            </a:r>
            <a:endParaRPr lang="es-ES" sz="1400" i="1" kern="0" dirty="0">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defRPr/>
            </a:pPr>
            <a:r>
              <a:rPr lang="es-ES" sz="1800" kern="0" dirty="0">
                <a:solidFill>
                  <a:schemeClr val="bg1">
                    <a:lumMod val="50000"/>
                  </a:schemeClr>
                </a:solidFill>
                <a:latin typeface="+mn-lt"/>
                <a:cs typeface="+mn-cs"/>
              </a:rPr>
              <a:t>	Exclusión de dependencias</a:t>
            </a:r>
          </a:p>
          <a:p>
            <a:pPr marL="342900" indent="-338138" eaLnBrk="0" hangingPunct="0">
              <a:spcBef>
                <a:spcPct val="20000"/>
              </a:spcBef>
              <a:defRPr/>
            </a:pPr>
            <a:r>
              <a:rPr lang="es-ES" sz="1400" kern="0" dirty="0">
                <a:solidFill>
                  <a:schemeClr val="bg1">
                    <a:lumMod val="50000"/>
                  </a:schemeClr>
                </a:solidFill>
                <a:latin typeface="+mn-lt"/>
                <a:cs typeface="+mn-cs"/>
              </a:rPr>
              <a:t>	</a:t>
            </a: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r>
              <a:rPr lang="es-ES" kern="0" dirty="0">
                <a:solidFill>
                  <a:srgbClr val="0D2A66"/>
                </a:solidFill>
                <a:latin typeface="+mn-lt"/>
                <a:cs typeface="+mn-cs"/>
              </a:rPr>
              <a:t>	</a:t>
            </a:r>
          </a:p>
          <a:p>
            <a:pPr marL="342900" indent="-338138" eaLnBrk="0" hangingPunct="0">
              <a:spcBef>
                <a:spcPct val="20000"/>
              </a:spcBef>
              <a:defRPr/>
            </a:pPr>
            <a:endParaRPr lang="es-ES" sz="2800" kern="0" dirty="0">
              <a:solidFill>
                <a:srgbClr val="0D2A66"/>
              </a:solidFill>
              <a:latin typeface="+mn-lt"/>
              <a:cs typeface="+mn-cs"/>
            </a:endParaRPr>
          </a:p>
        </p:txBody>
      </p:sp>
      <p:pic>
        <p:nvPicPr>
          <p:cNvPr id="17412" name="Picture 2"/>
          <p:cNvPicPr>
            <a:picLocks noChangeAspect="1" noChangeArrowheads="1"/>
          </p:cNvPicPr>
          <p:nvPr/>
        </p:nvPicPr>
        <p:blipFill>
          <a:blip r:embed="rId3"/>
          <a:srcRect/>
          <a:stretch>
            <a:fillRect/>
          </a:stretch>
        </p:blipFill>
        <p:spPr bwMode="auto">
          <a:xfrm>
            <a:off x="1390650" y="1290638"/>
            <a:ext cx="6172200" cy="1552575"/>
          </a:xfrm>
          <a:prstGeom prst="rect">
            <a:avLst/>
          </a:prstGeom>
          <a:noFill/>
          <a:ln w="9525">
            <a:noFill/>
            <a:miter lim="800000"/>
            <a:headEnd/>
            <a:tailEnd/>
          </a:ln>
        </p:spPr>
      </p:pic>
      <p:pic>
        <p:nvPicPr>
          <p:cNvPr id="17413" name="Picture 4"/>
          <p:cNvPicPr>
            <a:picLocks noChangeAspect="1" noChangeArrowheads="1"/>
          </p:cNvPicPr>
          <p:nvPr/>
        </p:nvPicPr>
        <p:blipFill>
          <a:blip r:embed="rId4"/>
          <a:srcRect/>
          <a:stretch>
            <a:fillRect/>
          </a:stretch>
        </p:blipFill>
        <p:spPr bwMode="auto">
          <a:xfrm>
            <a:off x="1409700" y="3419475"/>
            <a:ext cx="5562600"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Comprendiendo Pom.xml</a:t>
            </a: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Añadiendo propiedades</a:t>
            </a:r>
            <a:endParaRPr lang="es-ES" sz="1400" kern="0" dirty="0">
              <a:solidFill>
                <a:schemeClr val="bg1">
                  <a:lumMod val="50000"/>
                </a:schemeClr>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defRPr/>
            </a:pPr>
            <a:r>
              <a:rPr lang="es-ES" sz="1400" kern="0" dirty="0">
                <a:solidFill>
                  <a:schemeClr val="bg1">
                    <a:lumMod val="50000"/>
                  </a:schemeClr>
                </a:solidFill>
                <a:latin typeface="+mn-lt"/>
                <a:cs typeface="+mn-cs"/>
              </a:rPr>
              <a:t>	</a:t>
            </a: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r>
              <a:rPr lang="es-ES" sz="2800" kern="0" dirty="0" smtClean="0">
                <a:solidFill>
                  <a:srgbClr val="0D2A66"/>
                </a:solidFill>
                <a:latin typeface="+mn-lt"/>
                <a:cs typeface="+mn-cs"/>
              </a:rPr>
              <a:t>	</a:t>
            </a:r>
            <a:r>
              <a:rPr lang="es-ES" sz="1800" kern="0" dirty="0" smtClean="0">
                <a:solidFill>
                  <a:schemeClr val="bg1">
                    <a:lumMod val="50000"/>
                  </a:schemeClr>
                </a:solidFill>
                <a:latin typeface="+mn-lt"/>
                <a:cs typeface="+mn-cs"/>
              </a:rPr>
              <a:t>Añadiendo filtros</a:t>
            </a:r>
            <a:endParaRPr lang="es-ES" sz="2800" kern="0" dirty="0">
              <a:solidFill>
                <a:schemeClr val="bg1">
                  <a:lumMod val="50000"/>
                </a:schemeClr>
              </a:solidFill>
              <a:latin typeface="+mn-lt"/>
              <a:cs typeface="+mn-cs"/>
            </a:endParaRPr>
          </a:p>
          <a:p>
            <a:pPr marL="342900" indent="-338138" eaLnBrk="0" hangingPunct="0">
              <a:spcBef>
                <a:spcPct val="20000"/>
              </a:spcBef>
              <a:defRPr/>
            </a:pPr>
            <a:r>
              <a:rPr lang="es-ES" kern="0" dirty="0">
                <a:solidFill>
                  <a:srgbClr val="0D2A66"/>
                </a:solidFill>
                <a:latin typeface="+mn-lt"/>
                <a:cs typeface="+mn-cs"/>
              </a:rPr>
              <a:t>	</a:t>
            </a:r>
          </a:p>
          <a:p>
            <a:pPr marL="342900" indent="-338138" eaLnBrk="0" hangingPunct="0">
              <a:spcBef>
                <a:spcPct val="20000"/>
              </a:spcBef>
              <a:defRPr/>
            </a:pPr>
            <a:endParaRPr lang="es-ES" sz="2800" kern="0" dirty="0">
              <a:solidFill>
                <a:srgbClr val="0D2A66"/>
              </a:solidFill>
              <a:latin typeface="+mn-lt"/>
              <a:cs typeface="+mn-cs"/>
            </a:endParaRPr>
          </a:p>
        </p:txBody>
      </p:sp>
      <p:pic>
        <p:nvPicPr>
          <p:cNvPr id="18436" name="Picture 2"/>
          <p:cNvPicPr>
            <a:picLocks noChangeAspect="1" noChangeArrowheads="1"/>
          </p:cNvPicPr>
          <p:nvPr/>
        </p:nvPicPr>
        <p:blipFill>
          <a:blip r:embed="rId3"/>
          <a:srcRect/>
          <a:stretch>
            <a:fillRect/>
          </a:stretch>
        </p:blipFill>
        <p:spPr bwMode="auto">
          <a:xfrm>
            <a:off x="1076325" y="1462088"/>
            <a:ext cx="6477000" cy="1419225"/>
          </a:xfrm>
          <a:prstGeom prst="rect">
            <a:avLst/>
          </a:prstGeom>
          <a:noFill/>
          <a:ln w="9525">
            <a:noFill/>
            <a:miter lim="800000"/>
            <a:headEnd/>
            <a:tailEnd/>
          </a:ln>
        </p:spPr>
      </p:pic>
      <p:pic>
        <p:nvPicPr>
          <p:cNvPr id="16385" name="Picture 1"/>
          <p:cNvPicPr>
            <a:picLocks noChangeAspect="1" noChangeArrowheads="1"/>
          </p:cNvPicPr>
          <p:nvPr/>
        </p:nvPicPr>
        <p:blipFill>
          <a:blip r:embed="rId4"/>
          <a:srcRect/>
          <a:stretch>
            <a:fillRect/>
          </a:stretch>
        </p:blipFill>
        <p:spPr bwMode="auto">
          <a:xfrm>
            <a:off x="1157288" y="3781425"/>
            <a:ext cx="4676775" cy="184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Comprendiendo Pom.xml</a:t>
            </a: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a:t>
            </a:r>
            <a:r>
              <a:rPr lang="es-ES" sz="1800" kern="0" dirty="0" smtClean="0">
                <a:solidFill>
                  <a:schemeClr val="bg1">
                    <a:lumMod val="50000"/>
                  </a:schemeClr>
                </a:solidFill>
                <a:latin typeface="+mn-lt"/>
                <a:cs typeface="+mn-cs"/>
              </a:rPr>
              <a:t>Añadiendo </a:t>
            </a:r>
            <a:r>
              <a:rPr lang="es-ES" sz="1800" kern="0" dirty="0" err="1" smtClean="0">
                <a:solidFill>
                  <a:schemeClr val="bg1">
                    <a:lumMod val="50000"/>
                  </a:schemeClr>
                </a:solidFill>
                <a:latin typeface="+mn-lt"/>
                <a:cs typeface="+mn-cs"/>
              </a:rPr>
              <a:t>plugins</a:t>
            </a:r>
            <a:r>
              <a:rPr lang="es-ES" sz="1800" kern="0" dirty="0">
                <a:solidFill>
                  <a:schemeClr val="bg1">
                    <a:lumMod val="50000"/>
                  </a:schemeClr>
                </a:solidFill>
                <a:latin typeface="+mn-lt"/>
                <a:cs typeface="+mn-cs"/>
              </a:rPr>
              <a:t>.</a:t>
            </a:r>
            <a:endParaRPr lang="es-ES" sz="1400" kern="0" dirty="0">
              <a:solidFill>
                <a:schemeClr val="bg1">
                  <a:lumMod val="50000"/>
                </a:schemeClr>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defRPr/>
            </a:pPr>
            <a:r>
              <a:rPr lang="es-ES" sz="1400" kern="0" dirty="0">
                <a:solidFill>
                  <a:schemeClr val="bg1">
                    <a:lumMod val="50000"/>
                  </a:schemeClr>
                </a:solidFill>
                <a:latin typeface="+mn-lt"/>
                <a:cs typeface="+mn-cs"/>
              </a:rPr>
              <a:t>	</a:t>
            </a: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r>
              <a:rPr lang="es-ES" kern="0" dirty="0">
                <a:solidFill>
                  <a:srgbClr val="0D2A66"/>
                </a:solidFill>
                <a:latin typeface="+mn-lt"/>
                <a:cs typeface="+mn-cs"/>
              </a:rPr>
              <a:t>	</a:t>
            </a:r>
          </a:p>
          <a:p>
            <a:pPr marL="342900" indent="-338138" eaLnBrk="0" hangingPunct="0">
              <a:spcBef>
                <a:spcPct val="20000"/>
              </a:spcBef>
              <a:defRPr/>
            </a:pPr>
            <a:endParaRPr lang="es-ES" sz="2800" kern="0" dirty="0">
              <a:solidFill>
                <a:srgbClr val="0D2A66"/>
              </a:solidFill>
              <a:latin typeface="+mn-lt"/>
              <a:cs typeface="+mn-cs"/>
            </a:endParaRPr>
          </a:p>
        </p:txBody>
      </p:sp>
      <p:pic>
        <p:nvPicPr>
          <p:cNvPr id="19460" name="Picture 2"/>
          <p:cNvPicPr>
            <a:picLocks noChangeAspect="1" noChangeArrowheads="1"/>
          </p:cNvPicPr>
          <p:nvPr/>
        </p:nvPicPr>
        <p:blipFill>
          <a:blip r:embed="rId3"/>
          <a:srcRect/>
          <a:stretch>
            <a:fillRect/>
          </a:stretch>
        </p:blipFill>
        <p:spPr bwMode="auto">
          <a:xfrm>
            <a:off x="1766888" y="1519238"/>
            <a:ext cx="5762625"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¿Qué es Maven?</a:t>
            </a:r>
          </a:p>
        </p:txBody>
      </p:sp>
      <p:sp>
        <p:nvSpPr>
          <p:cNvPr id="6" name="2 Marcador de contenido"/>
          <p:cNvSpPr txBox="1">
            <a:spLocks/>
          </p:cNvSpPr>
          <p:nvPr/>
        </p:nvSpPr>
        <p:spPr bwMode="auto">
          <a:xfrm>
            <a:off x="0" y="838200"/>
            <a:ext cx="9144000" cy="5229225"/>
          </a:xfrm>
          <a:prstGeom prst="rect">
            <a:avLst/>
          </a:prstGeom>
          <a:noFill/>
          <a:ln w="9525">
            <a:noFill/>
            <a:miter lim="800000"/>
            <a:headEnd/>
            <a:tailEnd/>
          </a:ln>
        </p:spPr>
        <p:txBody>
          <a:bodyPr/>
          <a:lstStyle/>
          <a:p>
            <a:pPr marL="338138" indent="-338138">
              <a:lnSpc>
                <a:spcPct val="90000"/>
              </a:lnSpc>
              <a:spcBef>
                <a:spcPts val="550"/>
              </a:spcBef>
              <a:buClr>
                <a:srgbClr val="777777"/>
              </a:buCl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s-ES" sz="1800" dirty="0" smtClean="0">
                <a:solidFill>
                  <a:srgbClr val="777777"/>
                </a:solidFill>
              </a:rPr>
              <a:t>	</a:t>
            </a:r>
            <a:r>
              <a:rPr lang="es-ES" sz="1400" dirty="0" err="1" smtClean="0">
                <a:solidFill>
                  <a:srgbClr val="777777"/>
                </a:solidFill>
              </a:rPr>
              <a:t>Maven</a:t>
            </a:r>
            <a:r>
              <a:rPr lang="es-ES" sz="1400" dirty="0" smtClean="0">
                <a:solidFill>
                  <a:srgbClr val="777777"/>
                </a:solidFill>
              </a:rPr>
              <a:t> </a:t>
            </a:r>
            <a:r>
              <a:rPr lang="es-ES" sz="1400" dirty="0">
                <a:solidFill>
                  <a:srgbClr val="777777"/>
                </a:solidFill>
              </a:rPr>
              <a:t>es una </a:t>
            </a:r>
            <a:r>
              <a:rPr lang="es-ES" sz="1400" u="sng" dirty="0">
                <a:solidFill>
                  <a:srgbClr val="777777"/>
                </a:solidFill>
              </a:rPr>
              <a:t>herramienta para la gestión y construcción de proyectos Java</a:t>
            </a:r>
            <a:r>
              <a:rPr lang="es-ES" sz="1400" dirty="0">
                <a:solidFill>
                  <a:srgbClr val="777777"/>
                </a:solidFill>
              </a:rPr>
              <a:t> fue creada por </a:t>
            </a:r>
            <a:r>
              <a:rPr lang="es-ES" sz="1400" dirty="0" err="1">
                <a:solidFill>
                  <a:srgbClr val="777777"/>
                </a:solidFill>
              </a:rPr>
              <a:t>Jason</a:t>
            </a:r>
            <a:r>
              <a:rPr lang="es-ES" sz="1400" dirty="0">
                <a:solidFill>
                  <a:srgbClr val="777777"/>
                </a:solidFill>
              </a:rPr>
              <a:t> Van </a:t>
            </a:r>
            <a:r>
              <a:rPr lang="es-ES" sz="1400" dirty="0" err="1">
                <a:solidFill>
                  <a:srgbClr val="777777"/>
                </a:solidFill>
              </a:rPr>
              <a:t>Zyl</a:t>
            </a:r>
            <a:r>
              <a:rPr lang="es-ES" sz="1400" dirty="0">
                <a:solidFill>
                  <a:srgbClr val="777777"/>
                </a:solidFill>
              </a:rPr>
              <a:t>. De </a:t>
            </a:r>
            <a:r>
              <a:rPr lang="es-ES" sz="1400" dirty="0" err="1">
                <a:solidFill>
                  <a:srgbClr val="777777"/>
                </a:solidFill>
              </a:rPr>
              <a:t>sonatype</a:t>
            </a:r>
            <a:r>
              <a:rPr lang="es-ES" sz="1400" dirty="0">
                <a:solidFill>
                  <a:srgbClr val="777777"/>
                </a:solidFill>
              </a:rPr>
              <a:t>. En 2002, características</a:t>
            </a:r>
            <a:r>
              <a:rPr lang="es-ES" sz="1400" dirty="0" smtClean="0">
                <a:solidFill>
                  <a:srgbClr val="777777"/>
                </a:solidFill>
              </a:rPr>
              <a:t>:</a:t>
            </a:r>
            <a:endParaRPr lang="es-ES" sz="1400" kern="0" dirty="0">
              <a:solidFill>
                <a:srgbClr val="777777"/>
              </a:solidFill>
              <a:latin typeface="+mn-lt"/>
              <a:cs typeface="+mn-cs"/>
            </a:endParaRPr>
          </a:p>
          <a:p>
            <a:pPr marL="338138" indent="-338138">
              <a:lnSpc>
                <a:spcPct val="90000"/>
              </a:lnSpc>
              <a:spcBef>
                <a:spcPts val="550"/>
              </a:spcBef>
              <a:buClr>
                <a:srgbClr val="777777"/>
              </a:buCl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endParaRPr lang="es-ES" sz="1800" kern="0" dirty="0">
              <a:solidFill>
                <a:srgbClr val="777777"/>
              </a:solidFill>
              <a:latin typeface="+mn-lt"/>
              <a:cs typeface="+mn-cs"/>
            </a:endParaRPr>
          </a:p>
          <a:p>
            <a:pPr marL="1250951" lvl="2" indent="-338138">
              <a:lnSpc>
                <a:spcPct val="90000"/>
              </a:lnSpc>
              <a:spcBef>
                <a:spcPts val="550"/>
              </a:spcBef>
              <a:buClr>
                <a:srgbClr val="777777"/>
              </a:buClr>
              <a:buFont typeface="Arial"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s-ES" sz="1400" kern="0" dirty="0">
                <a:solidFill>
                  <a:srgbClr val="777777"/>
                </a:solidFill>
                <a:latin typeface="+mn-lt"/>
                <a:cs typeface="+mn-cs"/>
              </a:rPr>
              <a:t>Funcionalidad similar a Apache </a:t>
            </a:r>
            <a:r>
              <a:rPr lang="es-ES" sz="1400" kern="0" dirty="0" err="1" smtClean="0">
                <a:solidFill>
                  <a:srgbClr val="777777"/>
                </a:solidFill>
                <a:latin typeface="+mn-lt"/>
                <a:cs typeface="+mn-cs"/>
              </a:rPr>
              <a:t>Ant</a:t>
            </a:r>
            <a:endParaRPr lang="es-ES" sz="1400" kern="0" dirty="0">
              <a:solidFill>
                <a:srgbClr val="777777"/>
              </a:solidFill>
              <a:latin typeface="+mn-lt"/>
              <a:cs typeface="+mn-cs"/>
            </a:endParaRPr>
          </a:p>
          <a:p>
            <a:pPr marL="1250951" lvl="2" indent="-338138">
              <a:lnSpc>
                <a:spcPct val="90000"/>
              </a:lnSpc>
              <a:spcBef>
                <a:spcPts val="550"/>
              </a:spcBef>
              <a:buClr>
                <a:srgbClr val="777777"/>
              </a:buClr>
              <a:buFont typeface="Arial"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s-ES" sz="1400" kern="0" dirty="0">
                <a:solidFill>
                  <a:srgbClr val="777777"/>
                </a:solidFill>
                <a:latin typeface="+mn-lt"/>
                <a:cs typeface="+mn-cs"/>
              </a:rPr>
              <a:t>Fichero de configuración por un </a:t>
            </a:r>
            <a:r>
              <a:rPr lang="es-ES" sz="1400" kern="0" dirty="0" err="1" smtClean="0">
                <a:solidFill>
                  <a:srgbClr val="777777"/>
                </a:solidFill>
                <a:latin typeface="+mn-lt"/>
                <a:cs typeface="+mn-cs"/>
              </a:rPr>
              <a:t>xml</a:t>
            </a:r>
            <a:endParaRPr lang="es-ES" sz="1400" kern="0" dirty="0">
              <a:solidFill>
                <a:srgbClr val="777777"/>
              </a:solidFill>
              <a:latin typeface="+mn-lt"/>
              <a:cs typeface="+mn-cs"/>
            </a:endParaRPr>
          </a:p>
          <a:p>
            <a:pPr marL="1250951" lvl="2" indent="-338138">
              <a:lnSpc>
                <a:spcPct val="90000"/>
              </a:lnSpc>
              <a:spcBef>
                <a:spcPts val="550"/>
              </a:spcBef>
              <a:buClr>
                <a:srgbClr val="777777"/>
              </a:buClr>
              <a:buFont typeface="Arial" pitchFamily="34"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s-ES" sz="1400" kern="0" dirty="0">
                <a:solidFill>
                  <a:srgbClr val="777777"/>
                </a:solidFill>
                <a:latin typeface="+mn-lt"/>
                <a:cs typeface="+mn-cs"/>
              </a:rPr>
              <a:t>Para cada proyecto tiene un fichero llamado pom.xml (Project </a:t>
            </a:r>
            <a:r>
              <a:rPr lang="es-ES" sz="1400" kern="0" dirty="0" err="1">
                <a:solidFill>
                  <a:srgbClr val="777777"/>
                </a:solidFill>
                <a:latin typeface="+mn-lt"/>
                <a:cs typeface="+mn-cs"/>
              </a:rPr>
              <a:t>Object</a:t>
            </a:r>
            <a:r>
              <a:rPr lang="es-ES" sz="1400" kern="0" dirty="0">
                <a:solidFill>
                  <a:srgbClr val="777777"/>
                </a:solidFill>
                <a:latin typeface="+mn-lt"/>
                <a:cs typeface="+mn-cs"/>
              </a:rPr>
              <a:t> </a:t>
            </a:r>
            <a:r>
              <a:rPr lang="es-ES" sz="1400" kern="0" dirty="0" err="1">
                <a:solidFill>
                  <a:srgbClr val="777777"/>
                </a:solidFill>
                <a:latin typeface="+mn-lt"/>
                <a:cs typeface="+mn-cs"/>
              </a:rPr>
              <a:t>Model</a:t>
            </a:r>
            <a:r>
              <a:rPr lang="es-ES" sz="1400" kern="0" dirty="0">
                <a:solidFill>
                  <a:srgbClr val="777777"/>
                </a:solidFill>
                <a:latin typeface="+mn-lt"/>
                <a:cs typeface="+mn-cs"/>
              </a:rPr>
              <a:t>) para describir el proyecto de software a construir, sus dependencias de otros módulos o componentes externos, etc.</a:t>
            </a:r>
            <a:endParaRPr lang="es-ES" sz="14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Comprendiendo Pom.xml</a:t>
            </a: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a:t>
            </a:r>
            <a:r>
              <a:rPr lang="es-ES" sz="1800" kern="0" dirty="0" smtClean="0">
                <a:solidFill>
                  <a:schemeClr val="bg1">
                    <a:lumMod val="50000"/>
                  </a:schemeClr>
                </a:solidFill>
                <a:latin typeface="+mn-lt"/>
                <a:cs typeface="+mn-cs"/>
              </a:rPr>
              <a:t>Configurando </a:t>
            </a:r>
            <a:r>
              <a:rPr lang="es-ES" sz="1800" kern="0" dirty="0" err="1">
                <a:solidFill>
                  <a:schemeClr val="bg1">
                    <a:lumMod val="50000"/>
                  </a:schemeClr>
                </a:solidFill>
                <a:latin typeface="+mn-lt"/>
                <a:cs typeface="+mn-cs"/>
              </a:rPr>
              <a:t>plugins</a:t>
            </a:r>
            <a:r>
              <a:rPr lang="es-ES" sz="1800" kern="0" dirty="0">
                <a:solidFill>
                  <a:schemeClr val="bg1">
                    <a:lumMod val="50000"/>
                  </a:schemeClr>
                </a:solidFill>
                <a:latin typeface="+mn-lt"/>
                <a:cs typeface="+mn-cs"/>
              </a:rPr>
              <a:t>.</a:t>
            </a:r>
            <a:endParaRPr lang="es-ES" sz="1400" kern="0" dirty="0">
              <a:solidFill>
                <a:schemeClr val="bg1">
                  <a:lumMod val="50000"/>
                </a:schemeClr>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defRPr/>
            </a:pPr>
            <a:r>
              <a:rPr lang="es-ES" sz="1400" kern="0" dirty="0">
                <a:solidFill>
                  <a:schemeClr val="bg1">
                    <a:lumMod val="50000"/>
                  </a:schemeClr>
                </a:solidFill>
                <a:latin typeface="+mn-lt"/>
                <a:cs typeface="+mn-cs"/>
              </a:rPr>
              <a:t>	</a:t>
            </a: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r>
              <a:rPr lang="es-ES" kern="0" dirty="0">
                <a:solidFill>
                  <a:srgbClr val="0D2A66"/>
                </a:solidFill>
                <a:latin typeface="+mn-lt"/>
                <a:cs typeface="+mn-cs"/>
              </a:rPr>
              <a:t>	</a:t>
            </a:r>
          </a:p>
          <a:p>
            <a:pPr marL="342900" indent="-338138" eaLnBrk="0" hangingPunct="0">
              <a:spcBef>
                <a:spcPct val="20000"/>
              </a:spcBef>
              <a:defRPr/>
            </a:pPr>
            <a:endParaRPr lang="es-ES" sz="2800" kern="0" dirty="0">
              <a:solidFill>
                <a:srgbClr val="0D2A66"/>
              </a:solidFill>
              <a:latin typeface="+mn-lt"/>
              <a:cs typeface="+mn-cs"/>
            </a:endParaRPr>
          </a:p>
        </p:txBody>
      </p:sp>
      <p:pic>
        <p:nvPicPr>
          <p:cNvPr id="20484" name="Picture 2"/>
          <p:cNvPicPr>
            <a:picLocks noChangeAspect="1" noChangeArrowheads="1"/>
          </p:cNvPicPr>
          <p:nvPr/>
        </p:nvPicPr>
        <p:blipFill>
          <a:blip r:embed="rId3"/>
          <a:srcRect/>
          <a:stretch>
            <a:fillRect/>
          </a:stretch>
        </p:blipFill>
        <p:spPr bwMode="auto">
          <a:xfrm>
            <a:off x="1714500" y="1235075"/>
            <a:ext cx="5576888" cy="4960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Comprendiendo Pom.xml</a:t>
            </a: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Haciendo herencia.</a:t>
            </a:r>
            <a:endParaRPr lang="es-ES" sz="1400" kern="0" dirty="0">
              <a:solidFill>
                <a:schemeClr val="bg1">
                  <a:lumMod val="50000"/>
                </a:schemeClr>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defRPr/>
            </a:pPr>
            <a:r>
              <a:rPr lang="es-ES" sz="1400" kern="0" dirty="0">
                <a:solidFill>
                  <a:schemeClr val="bg1">
                    <a:lumMod val="50000"/>
                  </a:schemeClr>
                </a:solidFill>
                <a:latin typeface="+mn-lt"/>
                <a:cs typeface="+mn-cs"/>
              </a:rPr>
              <a:t>	</a:t>
            </a: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r>
              <a:rPr lang="es-ES" kern="0" dirty="0">
                <a:solidFill>
                  <a:srgbClr val="0D2A66"/>
                </a:solidFill>
                <a:latin typeface="+mn-lt"/>
                <a:cs typeface="+mn-cs"/>
              </a:rPr>
              <a:t>	</a:t>
            </a:r>
          </a:p>
          <a:p>
            <a:pPr marL="342900" indent="-338138" eaLnBrk="0" hangingPunct="0">
              <a:spcBef>
                <a:spcPct val="20000"/>
              </a:spcBef>
              <a:defRPr/>
            </a:pPr>
            <a:endParaRPr lang="es-ES" sz="2800" kern="0" dirty="0">
              <a:solidFill>
                <a:srgbClr val="0D2A66"/>
              </a:solidFill>
              <a:latin typeface="+mn-lt"/>
              <a:cs typeface="+mn-cs"/>
            </a:endParaRPr>
          </a:p>
        </p:txBody>
      </p:sp>
      <p:pic>
        <p:nvPicPr>
          <p:cNvPr id="21508" name="Picture 2"/>
          <p:cNvPicPr>
            <a:picLocks noChangeAspect="1" noChangeArrowheads="1"/>
          </p:cNvPicPr>
          <p:nvPr/>
        </p:nvPicPr>
        <p:blipFill>
          <a:blip r:embed="rId3"/>
          <a:srcRect/>
          <a:stretch>
            <a:fillRect/>
          </a:stretch>
        </p:blipFill>
        <p:spPr bwMode="auto">
          <a:xfrm>
            <a:off x="857250" y="1300163"/>
            <a:ext cx="7239000" cy="2276475"/>
          </a:xfrm>
          <a:prstGeom prst="rect">
            <a:avLst/>
          </a:prstGeom>
          <a:noFill/>
          <a:ln w="9525">
            <a:noFill/>
            <a:miter lim="800000"/>
            <a:headEnd/>
            <a:tailEnd/>
          </a:ln>
        </p:spPr>
      </p:pic>
      <p:pic>
        <p:nvPicPr>
          <p:cNvPr id="21509" name="Picture 3"/>
          <p:cNvPicPr>
            <a:picLocks noChangeAspect="1" noChangeArrowheads="1"/>
          </p:cNvPicPr>
          <p:nvPr/>
        </p:nvPicPr>
        <p:blipFill>
          <a:blip r:embed="rId4"/>
          <a:srcRect/>
          <a:stretch>
            <a:fillRect/>
          </a:stretch>
        </p:blipFill>
        <p:spPr bwMode="auto">
          <a:xfrm>
            <a:off x="766763" y="3533775"/>
            <a:ext cx="7419975"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847725"/>
          </a:xfrm>
        </p:spPr>
        <p:txBody>
          <a:bodyPr/>
          <a:lstStyle/>
          <a:p>
            <a:pPr algn="ctr" eaLnBrk="1" hangingPunct="1"/>
            <a:r>
              <a:rPr lang="es-ES" sz="3600" dirty="0" err="1" smtClean="0">
                <a:latin typeface="Avenir LT Std 35 Light"/>
              </a:rPr>
              <a:t>Plugins</a:t>
            </a:r>
            <a:r>
              <a:rPr lang="es-ES" sz="3600" dirty="0" smtClean="0">
                <a:latin typeface="Avenir LT Std 35 Light"/>
              </a:rPr>
              <a:t> </a:t>
            </a:r>
            <a:r>
              <a:rPr lang="es-ES" sz="3600" dirty="0" err="1" smtClean="0">
                <a:latin typeface="Avenir LT Std 35 Light"/>
              </a:rPr>
              <a:t>Maven</a:t>
            </a:r>
            <a:endParaRPr lang="es-ES" sz="3600" dirty="0" smtClean="0">
              <a:latin typeface="Avenir LT Std 35 Light"/>
            </a:endParaRPr>
          </a:p>
        </p:txBody>
      </p:sp>
      <p:sp>
        <p:nvSpPr>
          <p:cNvPr id="6" name="2 Marcador de contenido"/>
          <p:cNvSpPr txBox="1">
            <a:spLocks/>
          </p:cNvSpPr>
          <p:nvPr/>
        </p:nvSpPr>
        <p:spPr bwMode="auto">
          <a:xfrm>
            <a:off x="0" y="838200"/>
            <a:ext cx="9144000" cy="5343525"/>
          </a:xfrm>
          <a:prstGeom prst="rect">
            <a:avLst/>
          </a:prstGeom>
          <a:noFill/>
          <a:ln w="9525">
            <a:noFill/>
            <a:miter lim="800000"/>
            <a:headEnd/>
            <a:tailEnd/>
          </a:ln>
        </p:spPr>
        <p:txBody>
          <a:bodyPr/>
          <a:lstStyle/>
          <a:p>
            <a:pPr marL="342900" indent="-338138" eaLnBrk="0" hangingPunct="0">
              <a:spcBef>
                <a:spcPct val="20000"/>
              </a:spcBef>
              <a:defRPr/>
            </a:pPr>
            <a:r>
              <a:rPr lang="es-ES" sz="1800" kern="0" dirty="0">
                <a:solidFill>
                  <a:schemeClr val="bg1">
                    <a:lumMod val="50000"/>
                  </a:schemeClr>
                </a:solidFill>
                <a:latin typeface="+mn-lt"/>
                <a:cs typeface="+mn-cs"/>
              </a:rPr>
              <a:t>	Listado </a:t>
            </a:r>
            <a:r>
              <a:rPr lang="es-ES" sz="1800" kern="0" dirty="0" err="1">
                <a:solidFill>
                  <a:schemeClr val="bg1">
                    <a:lumMod val="50000"/>
                  </a:schemeClr>
                </a:solidFill>
                <a:latin typeface="+mn-lt"/>
                <a:cs typeface="+mn-cs"/>
              </a:rPr>
              <a:t>plugins</a:t>
            </a:r>
            <a:r>
              <a:rPr lang="es-ES" sz="1800" kern="0" dirty="0">
                <a:solidFill>
                  <a:schemeClr val="bg1">
                    <a:lumMod val="50000"/>
                  </a:schemeClr>
                </a:solidFill>
                <a:latin typeface="+mn-lt"/>
                <a:cs typeface="+mn-cs"/>
              </a:rPr>
              <a:t> mas usado:</a:t>
            </a:r>
          </a:p>
          <a:p>
            <a:pPr marL="342900" indent="-338138" eaLnBrk="0" hangingPunct="0">
              <a:spcBef>
                <a:spcPct val="20000"/>
              </a:spcBef>
              <a:defRPr/>
            </a:pPr>
            <a:endParaRPr lang="es-ES" sz="1800" kern="0" dirty="0">
              <a:solidFill>
                <a:schemeClr val="bg1">
                  <a:lumMod val="50000"/>
                </a:schemeClr>
              </a:solidFill>
              <a:latin typeface="+mn-lt"/>
              <a:cs typeface="+mn-cs"/>
            </a:endParaRPr>
          </a:p>
          <a:p>
            <a:pPr lvl="2">
              <a:buFont typeface="Arial" pitchFamily="34" charset="0"/>
              <a:buChar char="•"/>
              <a:defRPr/>
            </a:pPr>
            <a:r>
              <a:rPr lang="es-ES" sz="1400" dirty="0">
                <a:solidFill>
                  <a:schemeClr val="bg1">
                    <a:lumMod val="50000"/>
                  </a:schemeClr>
                </a:solidFill>
              </a:rPr>
              <a:t>Compila el proyecto con versión que deseamos : </a:t>
            </a:r>
            <a:r>
              <a:rPr lang="es-ES" sz="1400" dirty="0" err="1">
                <a:solidFill>
                  <a:schemeClr val="bg1">
                    <a:lumMod val="50000"/>
                  </a:schemeClr>
                </a:solidFill>
              </a:rPr>
              <a:t>maven-compiler-plugin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Generar </a:t>
            </a:r>
            <a:r>
              <a:rPr lang="es-ES" sz="1400" dirty="0" err="1">
                <a:solidFill>
                  <a:schemeClr val="bg1">
                    <a:lumMod val="50000"/>
                  </a:schemeClr>
                </a:solidFill>
              </a:rPr>
              <a:t>jar</a:t>
            </a:r>
            <a:r>
              <a:rPr lang="es-ES" sz="1400" dirty="0">
                <a:solidFill>
                  <a:schemeClr val="bg1">
                    <a:lumMod val="50000"/>
                  </a:schemeClr>
                </a:solidFill>
              </a:rPr>
              <a:t> : </a:t>
            </a:r>
            <a:r>
              <a:rPr lang="es-ES" sz="1400" dirty="0" err="1">
                <a:solidFill>
                  <a:schemeClr val="bg1">
                    <a:lumMod val="50000"/>
                  </a:schemeClr>
                </a:solidFill>
              </a:rPr>
              <a:t>maven-jar-plugin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Copia las dependencias de nuestro proyecto : </a:t>
            </a:r>
            <a:r>
              <a:rPr lang="es-ES" sz="1400" dirty="0" err="1">
                <a:solidFill>
                  <a:schemeClr val="bg1">
                    <a:lumMod val="50000"/>
                  </a:schemeClr>
                </a:solidFill>
              </a:rPr>
              <a:t>maven-dependency-plugin</a:t>
            </a:r>
            <a:r>
              <a:rPr lang="es-ES" sz="1400" dirty="0">
                <a:solidFill>
                  <a:schemeClr val="bg1">
                    <a:lumMod val="50000"/>
                  </a:schemeClr>
                </a:solidFill>
              </a:rPr>
              <a:t> </a:t>
            </a:r>
          </a:p>
          <a:p>
            <a:pPr lvl="2">
              <a:buFont typeface="Arial" pitchFamily="34" charset="0"/>
              <a:buChar char="•"/>
              <a:defRPr/>
            </a:pPr>
            <a:r>
              <a:rPr lang="es-ES" sz="1400" dirty="0">
                <a:solidFill>
                  <a:schemeClr val="bg1">
                    <a:lumMod val="50000"/>
                  </a:schemeClr>
                </a:solidFill>
              </a:rPr>
              <a:t>Generar .</a:t>
            </a:r>
            <a:r>
              <a:rPr lang="es-ES" sz="1400" dirty="0" err="1">
                <a:solidFill>
                  <a:schemeClr val="bg1">
                    <a:lumMod val="50000"/>
                  </a:schemeClr>
                </a:solidFill>
              </a:rPr>
              <a:t>project</a:t>
            </a:r>
            <a:r>
              <a:rPr lang="es-ES" sz="1400" dirty="0">
                <a:solidFill>
                  <a:schemeClr val="bg1">
                    <a:lumMod val="50000"/>
                  </a:schemeClr>
                </a:solidFill>
              </a:rPr>
              <a:t> y .</a:t>
            </a:r>
            <a:r>
              <a:rPr lang="es-ES" sz="1400" dirty="0" err="1">
                <a:solidFill>
                  <a:schemeClr val="bg1">
                    <a:lumMod val="50000"/>
                  </a:schemeClr>
                </a:solidFill>
              </a:rPr>
              <a:t>classpath</a:t>
            </a:r>
            <a:r>
              <a:rPr lang="es-ES" sz="1400" dirty="0">
                <a:solidFill>
                  <a:schemeClr val="bg1">
                    <a:lumMod val="50000"/>
                  </a:schemeClr>
                </a:solidFill>
              </a:rPr>
              <a:t> : </a:t>
            </a:r>
            <a:r>
              <a:rPr lang="es-ES" sz="1400" dirty="0" err="1">
                <a:solidFill>
                  <a:schemeClr val="bg1">
                    <a:lumMod val="50000"/>
                  </a:schemeClr>
                </a:solidFill>
              </a:rPr>
              <a:t>maven</a:t>
            </a:r>
            <a:r>
              <a:rPr lang="es-ES" sz="1400" dirty="0">
                <a:solidFill>
                  <a:schemeClr val="bg1">
                    <a:lumMod val="50000"/>
                  </a:schemeClr>
                </a:solidFill>
              </a:rPr>
              <a:t>-eclipse-</a:t>
            </a:r>
            <a:r>
              <a:rPr lang="es-ES" sz="1400" dirty="0" err="1">
                <a:solidFill>
                  <a:schemeClr val="bg1">
                    <a:lumMod val="50000"/>
                  </a:schemeClr>
                </a:solidFill>
              </a:rPr>
              <a:t>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Codifica los ficheros de </a:t>
            </a:r>
            <a:r>
              <a:rPr lang="es-ES" sz="1400" dirty="0" err="1">
                <a:solidFill>
                  <a:schemeClr val="bg1">
                    <a:lumMod val="50000"/>
                  </a:schemeClr>
                </a:solidFill>
              </a:rPr>
              <a:t>src</a:t>
            </a:r>
            <a:r>
              <a:rPr lang="es-ES" sz="1400" dirty="0">
                <a:solidFill>
                  <a:schemeClr val="bg1">
                    <a:lumMod val="50000"/>
                  </a:schemeClr>
                </a:solidFill>
              </a:rPr>
              <a:t>/</a:t>
            </a:r>
            <a:r>
              <a:rPr lang="es-ES" sz="1400" dirty="0" err="1">
                <a:solidFill>
                  <a:schemeClr val="bg1">
                    <a:lumMod val="50000"/>
                  </a:schemeClr>
                </a:solidFill>
              </a:rPr>
              <a:t>main</a:t>
            </a:r>
            <a:r>
              <a:rPr lang="es-ES" sz="1400" dirty="0">
                <a:solidFill>
                  <a:schemeClr val="bg1">
                    <a:lumMod val="50000"/>
                  </a:schemeClr>
                </a:solidFill>
              </a:rPr>
              <a:t>/</a:t>
            </a:r>
            <a:r>
              <a:rPr lang="es-ES" sz="1400" dirty="0" err="1">
                <a:solidFill>
                  <a:schemeClr val="bg1">
                    <a:lumMod val="50000"/>
                  </a:schemeClr>
                </a:solidFill>
              </a:rPr>
              <a:t>resources</a:t>
            </a:r>
            <a:r>
              <a:rPr lang="es-ES" sz="1400" dirty="0">
                <a:solidFill>
                  <a:schemeClr val="bg1">
                    <a:lumMod val="50000"/>
                  </a:schemeClr>
                </a:solidFill>
              </a:rPr>
              <a:t> : </a:t>
            </a:r>
            <a:r>
              <a:rPr lang="es-ES" sz="1400" dirty="0" err="1">
                <a:solidFill>
                  <a:schemeClr val="bg1">
                    <a:lumMod val="50000"/>
                  </a:schemeClr>
                </a:solidFill>
              </a:rPr>
              <a:t>maven-resources-plugin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Generar un único </a:t>
            </a:r>
            <a:r>
              <a:rPr lang="es-ES" sz="1400" dirty="0" err="1">
                <a:solidFill>
                  <a:schemeClr val="bg1">
                    <a:lumMod val="50000"/>
                  </a:schemeClr>
                </a:solidFill>
              </a:rPr>
              <a:t>jar</a:t>
            </a:r>
            <a:r>
              <a:rPr lang="es-ES" sz="1400" dirty="0">
                <a:solidFill>
                  <a:schemeClr val="bg1">
                    <a:lumMod val="50000"/>
                  </a:schemeClr>
                </a:solidFill>
              </a:rPr>
              <a:t> con todas las </a:t>
            </a:r>
            <a:r>
              <a:rPr lang="es-ES" sz="1400" dirty="0" err="1">
                <a:solidFill>
                  <a:schemeClr val="bg1">
                    <a:lumMod val="50000"/>
                  </a:schemeClr>
                </a:solidFill>
              </a:rPr>
              <a:t>dependecias</a:t>
            </a:r>
            <a:r>
              <a:rPr lang="es-ES" sz="1400" dirty="0">
                <a:solidFill>
                  <a:schemeClr val="bg1">
                    <a:lumMod val="50000"/>
                  </a:schemeClr>
                </a:solidFill>
              </a:rPr>
              <a:t> : </a:t>
            </a:r>
            <a:r>
              <a:rPr lang="es-ES" sz="1400" dirty="0" err="1">
                <a:solidFill>
                  <a:schemeClr val="bg1">
                    <a:lumMod val="50000"/>
                  </a:schemeClr>
                </a:solidFill>
              </a:rPr>
              <a:t>maven-shade-plugin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Generar </a:t>
            </a:r>
            <a:r>
              <a:rPr lang="es-ES" sz="1400" dirty="0" err="1">
                <a:solidFill>
                  <a:schemeClr val="bg1">
                    <a:lumMod val="50000"/>
                  </a:schemeClr>
                </a:solidFill>
              </a:rPr>
              <a:t>war</a:t>
            </a:r>
            <a:r>
              <a:rPr lang="es-ES" sz="1400" dirty="0">
                <a:solidFill>
                  <a:schemeClr val="bg1">
                    <a:lumMod val="50000"/>
                  </a:schemeClr>
                </a:solidFill>
              </a:rPr>
              <a:t> : </a:t>
            </a:r>
            <a:r>
              <a:rPr lang="es-ES" sz="1400" dirty="0" err="1">
                <a:solidFill>
                  <a:schemeClr val="bg1">
                    <a:lumMod val="50000"/>
                  </a:schemeClr>
                </a:solidFill>
              </a:rPr>
              <a:t>maven-war-plugin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Desplegar un proyecto web </a:t>
            </a:r>
            <a:r>
              <a:rPr lang="es-ES" sz="1400" dirty="0" err="1">
                <a:solidFill>
                  <a:schemeClr val="bg1">
                    <a:lumMod val="50000"/>
                  </a:schemeClr>
                </a:solidFill>
              </a:rPr>
              <a:t>tomcat</a:t>
            </a:r>
            <a:r>
              <a:rPr lang="es-ES" sz="1400" dirty="0">
                <a:solidFill>
                  <a:schemeClr val="bg1">
                    <a:lumMod val="50000"/>
                  </a:schemeClr>
                </a:solidFill>
              </a:rPr>
              <a:t> : </a:t>
            </a:r>
            <a:r>
              <a:rPr lang="es-ES" sz="1400" dirty="0" err="1">
                <a:solidFill>
                  <a:schemeClr val="bg1">
                    <a:lumMod val="50000"/>
                  </a:schemeClr>
                </a:solidFill>
              </a:rPr>
              <a:t>tomcat-maven-plugin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Desplegar un proyecto web </a:t>
            </a:r>
            <a:r>
              <a:rPr lang="es-ES" sz="1400" dirty="0" err="1">
                <a:solidFill>
                  <a:schemeClr val="bg1">
                    <a:lumMod val="50000"/>
                  </a:schemeClr>
                </a:solidFill>
              </a:rPr>
              <a:t>jetty</a:t>
            </a:r>
            <a:r>
              <a:rPr lang="es-ES" sz="1400" dirty="0">
                <a:solidFill>
                  <a:schemeClr val="bg1">
                    <a:lumMod val="50000"/>
                  </a:schemeClr>
                </a:solidFill>
              </a:rPr>
              <a:t> : </a:t>
            </a:r>
            <a:r>
              <a:rPr lang="es-ES" sz="1400" dirty="0" err="1">
                <a:solidFill>
                  <a:schemeClr val="bg1">
                    <a:lumMod val="50000"/>
                  </a:schemeClr>
                </a:solidFill>
              </a:rPr>
              <a:t>maven-jetty-plugin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Comprimir </a:t>
            </a:r>
            <a:r>
              <a:rPr lang="es-ES" sz="1400" dirty="0" err="1">
                <a:solidFill>
                  <a:schemeClr val="bg1">
                    <a:lumMod val="50000"/>
                  </a:schemeClr>
                </a:solidFill>
              </a:rPr>
              <a:t>javaScript</a:t>
            </a:r>
            <a:r>
              <a:rPr lang="es-ES" sz="1400" dirty="0">
                <a:solidFill>
                  <a:schemeClr val="bg1">
                    <a:lumMod val="50000"/>
                  </a:schemeClr>
                </a:solidFill>
              </a:rPr>
              <a:t> de un proyecto web : </a:t>
            </a:r>
            <a:r>
              <a:rPr lang="es-ES" sz="1400" dirty="0" err="1">
                <a:solidFill>
                  <a:schemeClr val="bg1">
                    <a:lumMod val="50000"/>
                  </a:schemeClr>
                </a:solidFill>
              </a:rPr>
              <a:t>yuicompressor-maven-plugin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Notificar cambios nuestro proyecto : </a:t>
            </a:r>
            <a:r>
              <a:rPr lang="es-ES" sz="1400" dirty="0" err="1">
                <a:solidFill>
                  <a:schemeClr val="bg1">
                    <a:lumMod val="50000"/>
                  </a:schemeClr>
                </a:solidFill>
              </a:rPr>
              <a:t>maven-changes-plugin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Generar nuestro informe de </a:t>
            </a:r>
            <a:r>
              <a:rPr lang="es-ES" sz="1400" dirty="0" err="1">
                <a:solidFill>
                  <a:schemeClr val="bg1">
                    <a:lumMod val="50000"/>
                  </a:schemeClr>
                </a:solidFill>
              </a:rPr>
              <a:t>CheckStyle</a:t>
            </a:r>
            <a:r>
              <a:rPr lang="es-ES" sz="1400" dirty="0">
                <a:solidFill>
                  <a:schemeClr val="bg1">
                    <a:lumMod val="50000"/>
                  </a:schemeClr>
                </a:solidFill>
              </a:rPr>
              <a:t> : </a:t>
            </a:r>
            <a:r>
              <a:rPr lang="es-ES" sz="1400" dirty="0" err="1">
                <a:solidFill>
                  <a:schemeClr val="bg1">
                    <a:lumMod val="50000"/>
                  </a:schemeClr>
                </a:solidFill>
              </a:rPr>
              <a:t>maven-checkstyle-plugin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Generar el </a:t>
            </a:r>
            <a:r>
              <a:rPr lang="es-ES" sz="1400" dirty="0" err="1">
                <a:solidFill>
                  <a:schemeClr val="bg1">
                    <a:lumMod val="50000"/>
                  </a:schemeClr>
                </a:solidFill>
              </a:rPr>
              <a:t>javaDoc</a:t>
            </a:r>
            <a:r>
              <a:rPr lang="es-ES" sz="1400" dirty="0">
                <a:solidFill>
                  <a:schemeClr val="bg1">
                    <a:lumMod val="50000"/>
                  </a:schemeClr>
                </a:solidFill>
              </a:rPr>
              <a:t> : </a:t>
            </a:r>
            <a:r>
              <a:rPr lang="es-ES" sz="1400" dirty="0" err="1">
                <a:solidFill>
                  <a:schemeClr val="bg1">
                    <a:lumMod val="50000"/>
                  </a:schemeClr>
                </a:solidFill>
              </a:rPr>
              <a:t>maven-javadoc-plugin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Generar el PMD : </a:t>
            </a:r>
            <a:r>
              <a:rPr lang="es-ES" sz="1400" dirty="0" err="1">
                <a:solidFill>
                  <a:schemeClr val="bg1">
                    <a:lumMod val="50000"/>
                  </a:schemeClr>
                </a:solidFill>
              </a:rPr>
              <a:t>maven-pmd-plugin</a:t>
            </a:r>
            <a:endParaRPr lang="es-ES" sz="1400" dirty="0">
              <a:solidFill>
                <a:schemeClr val="bg1">
                  <a:lumMod val="50000"/>
                </a:schemeClr>
              </a:solidFill>
            </a:endParaRPr>
          </a:p>
          <a:p>
            <a:pPr lvl="2">
              <a:buFont typeface="Arial" pitchFamily="34" charset="0"/>
              <a:buChar char="•"/>
              <a:defRPr/>
            </a:pPr>
            <a:r>
              <a:rPr lang="es-ES" sz="1400" dirty="0">
                <a:solidFill>
                  <a:schemeClr val="bg1">
                    <a:lumMod val="50000"/>
                  </a:schemeClr>
                </a:solidFill>
              </a:rPr>
              <a:t>Generar la cobertura : </a:t>
            </a:r>
            <a:r>
              <a:rPr lang="es-ES" sz="1400" dirty="0" smtClean="0">
                <a:solidFill>
                  <a:schemeClr val="bg1">
                    <a:lumMod val="50000"/>
                  </a:schemeClr>
                </a:solidFill>
              </a:rPr>
              <a:t>cobertura-</a:t>
            </a:r>
            <a:r>
              <a:rPr lang="es-ES" sz="1400" dirty="0" err="1" smtClean="0">
                <a:solidFill>
                  <a:schemeClr val="bg1">
                    <a:lumMod val="50000"/>
                  </a:schemeClr>
                </a:solidFill>
              </a:rPr>
              <a:t>maven</a:t>
            </a:r>
            <a:r>
              <a:rPr lang="es-ES" sz="1400" dirty="0" smtClean="0">
                <a:solidFill>
                  <a:schemeClr val="bg1">
                    <a:lumMod val="50000"/>
                  </a:schemeClr>
                </a:solidFill>
              </a:rPr>
              <a:t>-</a:t>
            </a:r>
            <a:r>
              <a:rPr lang="es-ES" sz="1400" dirty="0" err="1" smtClean="0">
                <a:solidFill>
                  <a:schemeClr val="bg1">
                    <a:lumMod val="50000"/>
                  </a:schemeClr>
                </a:solidFill>
              </a:rPr>
              <a:t>plugin</a:t>
            </a:r>
            <a:endParaRPr lang="es-ES" sz="1400" dirty="0" smtClean="0">
              <a:solidFill>
                <a:schemeClr val="bg1">
                  <a:lumMod val="50000"/>
                </a:schemeClr>
              </a:solidFill>
            </a:endParaRPr>
          </a:p>
          <a:p>
            <a:pPr lvl="2">
              <a:buFont typeface="Arial" pitchFamily="34" charset="0"/>
              <a:buChar char="•"/>
              <a:defRPr/>
            </a:pPr>
            <a:r>
              <a:rPr lang="es-ES" sz="1400" dirty="0" smtClean="0">
                <a:solidFill>
                  <a:schemeClr val="bg1">
                    <a:lumMod val="50000"/>
                  </a:schemeClr>
                </a:solidFill>
              </a:rPr>
              <a:t>Generar </a:t>
            </a:r>
            <a:r>
              <a:rPr lang="es-ES" sz="1400" dirty="0" err="1" smtClean="0">
                <a:solidFill>
                  <a:schemeClr val="bg1">
                    <a:lumMod val="50000"/>
                  </a:schemeClr>
                </a:solidFill>
              </a:rPr>
              <a:t>documentacion</a:t>
            </a:r>
            <a:r>
              <a:rPr lang="es-ES" sz="1400" dirty="0" smtClean="0">
                <a:solidFill>
                  <a:schemeClr val="bg1">
                    <a:lumMod val="50000"/>
                  </a:schemeClr>
                </a:solidFill>
              </a:rPr>
              <a:t> test: </a:t>
            </a:r>
            <a:r>
              <a:rPr lang="es-ES" sz="1400" dirty="0" err="1" smtClean="0">
                <a:solidFill>
                  <a:schemeClr val="bg1">
                    <a:lumMod val="50000"/>
                  </a:schemeClr>
                </a:solidFill>
              </a:rPr>
              <a:t>maven-surefire-plugin</a:t>
            </a:r>
            <a:endParaRPr lang="es-ES" sz="1400" dirty="0" smtClean="0">
              <a:solidFill>
                <a:schemeClr val="bg1">
                  <a:lumMod val="50000"/>
                </a:schemeClr>
              </a:solidFill>
            </a:endParaRPr>
          </a:p>
          <a:p>
            <a:pPr lvl="2">
              <a:buFont typeface="Arial" pitchFamily="34" charset="0"/>
              <a:buChar char="•"/>
              <a:defRPr/>
            </a:pPr>
            <a:r>
              <a:rPr lang="es-ES" sz="1400" dirty="0" smtClean="0">
                <a:solidFill>
                  <a:schemeClr val="bg1">
                    <a:lumMod val="50000"/>
                  </a:schemeClr>
                </a:solidFill>
              </a:rPr>
              <a:t>Generar </a:t>
            </a:r>
            <a:r>
              <a:rPr lang="es-ES" sz="1400" dirty="0">
                <a:solidFill>
                  <a:schemeClr val="bg1">
                    <a:lumMod val="50000"/>
                  </a:schemeClr>
                </a:solidFill>
              </a:rPr>
              <a:t>diferentes tipos compresiones : </a:t>
            </a:r>
            <a:r>
              <a:rPr lang="es-ES" sz="1400" dirty="0" err="1" smtClean="0">
                <a:solidFill>
                  <a:schemeClr val="bg1">
                    <a:lumMod val="50000"/>
                  </a:schemeClr>
                </a:solidFill>
              </a:rPr>
              <a:t>maven-assembly-plugin</a:t>
            </a:r>
            <a:endParaRPr lang="es-ES" sz="1400" dirty="0" smtClean="0">
              <a:solidFill>
                <a:schemeClr val="bg1">
                  <a:lumMod val="50000"/>
                </a:schemeClr>
              </a:solidFill>
            </a:endParaRPr>
          </a:p>
          <a:p>
            <a:pPr lvl="2">
              <a:buFont typeface="Arial" pitchFamily="34" charset="0"/>
              <a:buChar char="•"/>
              <a:defRPr/>
            </a:pPr>
            <a:r>
              <a:rPr lang="es-ES" sz="1400" dirty="0" smtClean="0">
                <a:solidFill>
                  <a:schemeClr val="bg1">
                    <a:lumMod val="50000"/>
                  </a:schemeClr>
                </a:solidFill>
              </a:rPr>
              <a:t>Ayuda sobre el proyecto y </a:t>
            </a:r>
            <a:r>
              <a:rPr lang="es-ES" sz="1400" dirty="0" err="1" smtClean="0">
                <a:solidFill>
                  <a:schemeClr val="bg1">
                    <a:lumMod val="50000"/>
                  </a:schemeClr>
                </a:solidFill>
              </a:rPr>
              <a:t>plugins</a:t>
            </a:r>
            <a:r>
              <a:rPr lang="es-ES" sz="1400" dirty="0" smtClean="0">
                <a:solidFill>
                  <a:schemeClr val="bg1">
                    <a:lumMod val="50000"/>
                  </a:schemeClr>
                </a:solidFill>
              </a:rPr>
              <a:t> : </a:t>
            </a:r>
            <a:r>
              <a:rPr lang="es-ES" sz="1400" dirty="0" err="1" smtClean="0">
                <a:solidFill>
                  <a:schemeClr val="bg1">
                    <a:lumMod val="50000"/>
                  </a:schemeClr>
                </a:solidFill>
              </a:rPr>
              <a:t>maven-help-plugin</a:t>
            </a:r>
            <a:endParaRPr lang="es-ES" sz="1400" dirty="0" smtClean="0">
              <a:solidFill>
                <a:schemeClr val="bg1">
                  <a:lumMod val="50000"/>
                </a:schemeClr>
              </a:solidFill>
            </a:endParaRPr>
          </a:p>
          <a:p>
            <a:pPr lvl="2">
              <a:buFont typeface="Arial" pitchFamily="34" charset="0"/>
              <a:buChar char="•"/>
              <a:defRPr/>
            </a:pPr>
            <a:r>
              <a:rPr lang="es-ES" sz="1400" dirty="0" smtClean="0">
                <a:solidFill>
                  <a:schemeClr val="bg1">
                    <a:lumMod val="50000"/>
                  </a:schemeClr>
                </a:solidFill>
              </a:rPr>
              <a:t>Versiones de dependencias y </a:t>
            </a:r>
            <a:r>
              <a:rPr lang="es-ES" sz="1400" dirty="0" err="1" smtClean="0">
                <a:solidFill>
                  <a:schemeClr val="bg1">
                    <a:lumMod val="50000"/>
                  </a:schemeClr>
                </a:solidFill>
              </a:rPr>
              <a:t>plugins</a:t>
            </a:r>
            <a:r>
              <a:rPr lang="es-ES" sz="1400" dirty="0" smtClean="0">
                <a:solidFill>
                  <a:schemeClr val="bg1">
                    <a:lumMod val="50000"/>
                  </a:schemeClr>
                </a:solidFill>
              </a:rPr>
              <a:t>: </a:t>
            </a:r>
            <a:r>
              <a:rPr lang="es-ES" sz="1400" dirty="0" err="1" smtClean="0">
                <a:solidFill>
                  <a:schemeClr val="bg1">
                    <a:lumMod val="50000"/>
                  </a:schemeClr>
                </a:solidFill>
              </a:rPr>
              <a:t>versions-maven-plugin</a:t>
            </a:r>
            <a:endParaRPr lang="es-ES" sz="1400" dirty="0">
              <a:solidFill>
                <a:schemeClr val="bg1">
                  <a:lumMod val="50000"/>
                </a:schemeClr>
              </a:solidFill>
            </a:endParaRPr>
          </a:p>
          <a:p>
            <a:pPr marL="1255713" lvl="2" indent="-338138" eaLnBrk="0" hangingPunct="0">
              <a:spcBef>
                <a:spcPct val="20000"/>
              </a:spcBef>
              <a:buFont typeface="Arial" pitchFamily="34" charset="0"/>
              <a:buChar char="•"/>
              <a:defRPr/>
            </a:pPr>
            <a:endParaRPr lang="es-ES" sz="1800" kern="0" dirty="0">
              <a:solidFill>
                <a:schemeClr val="bg1">
                  <a:lumMod val="50000"/>
                </a:schemeClr>
              </a:solidFill>
              <a:latin typeface="+mn-lt"/>
              <a:cs typeface="+mn-cs"/>
            </a:endParaRP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defRPr/>
            </a:pPr>
            <a:r>
              <a:rPr lang="es-ES" sz="1400" kern="0" dirty="0">
                <a:solidFill>
                  <a:schemeClr val="bg1">
                    <a:lumMod val="50000"/>
                  </a:schemeClr>
                </a:solidFill>
                <a:latin typeface="+mn-lt"/>
                <a:cs typeface="+mn-cs"/>
              </a:rPr>
              <a:t>	</a:t>
            </a: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1400" kern="0" dirty="0">
              <a:solidFill>
                <a:schemeClr val="bg1">
                  <a:lumMod val="50000"/>
                </a:schemeClr>
              </a:solidFill>
              <a:latin typeface="+mn-lt"/>
              <a:cs typeface="+mn-cs"/>
            </a:endParaRPr>
          </a:p>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defRPr/>
            </a:pPr>
            <a:r>
              <a:rPr lang="es-ES" kern="0" dirty="0">
                <a:solidFill>
                  <a:srgbClr val="0D2A66"/>
                </a:solidFill>
                <a:latin typeface="+mn-lt"/>
                <a:cs typeface="+mn-cs"/>
              </a:rPr>
              <a:t>	</a:t>
            </a:r>
          </a:p>
          <a:p>
            <a:pPr marL="342900" indent="-338138" eaLnBrk="0" hangingPunct="0">
              <a:spcBef>
                <a:spcPct val="20000"/>
              </a:spcBef>
              <a:defRPr/>
            </a:pPr>
            <a:endParaRPr lang="es-ES" sz="2800" kern="0" dirty="0">
              <a:solidFill>
                <a:srgbClr val="0D2A66"/>
              </a:solidFill>
              <a:latin typeface="+mn-lt"/>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Herramientas de </a:t>
            </a:r>
            <a:r>
              <a:rPr lang="es-ES" sz="3600" dirty="0" err="1" smtClean="0">
                <a:latin typeface="Avenir LT Std 35 Light"/>
              </a:rPr>
              <a:t>Maven</a:t>
            </a:r>
            <a:endParaRPr lang="es-ES" sz="3600" dirty="0" smtClean="0">
              <a:latin typeface="Avenir LT Std 35 Light"/>
            </a:endParaRPr>
          </a:p>
        </p:txBody>
      </p:sp>
      <p:sp>
        <p:nvSpPr>
          <p:cNvPr id="4" name="3 CuadroTexto"/>
          <p:cNvSpPr txBox="1"/>
          <p:nvPr/>
        </p:nvSpPr>
        <p:spPr>
          <a:xfrm>
            <a:off x="0" y="857250"/>
            <a:ext cx="9144000" cy="1384995"/>
          </a:xfrm>
          <a:prstGeom prst="rect">
            <a:avLst/>
          </a:prstGeom>
          <a:noFill/>
        </p:spPr>
        <p:txBody>
          <a:bodyPr wrap="square" rtlCol="0">
            <a:spAutoFit/>
          </a:bodyPr>
          <a:lstStyle/>
          <a:p>
            <a:r>
              <a:rPr lang="es-ES" dirty="0" smtClean="0">
                <a:solidFill>
                  <a:schemeClr val="bg1">
                    <a:lumMod val="50000"/>
                  </a:schemeClr>
                </a:solidFill>
              </a:rPr>
              <a:t>La siguiente es una lista de los administradores de repositorios </a:t>
            </a:r>
            <a:r>
              <a:rPr lang="es-ES" dirty="0" err="1" smtClean="0">
                <a:solidFill>
                  <a:schemeClr val="bg1">
                    <a:lumMod val="50000"/>
                  </a:schemeClr>
                </a:solidFill>
              </a:rPr>
              <a:t>Maven</a:t>
            </a:r>
            <a:r>
              <a:rPr lang="es-ES" dirty="0" smtClean="0">
                <a:solidFill>
                  <a:schemeClr val="bg1">
                    <a:lumMod val="50000"/>
                  </a:schemeClr>
                </a:solidFill>
              </a:rPr>
              <a:t> conocidos y enumerados en el orden cronológico de aparición en la comunidad:</a:t>
            </a:r>
            <a:endParaRPr lang="es-ES" b="1" dirty="0" smtClean="0">
              <a:solidFill>
                <a:schemeClr val="bg1">
                  <a:lumMod val="50000"/>
                </a:schemeClr>
              </a:solidFill>
            </a:endParaRPr>
          </a:p>
          <a:p>
            <a:endParaRPr lang="es-ES" b="1" dirty="0" smtClean="0">
              <a:solidFill>
                <a:schemeClr val="bg1">
                  <a:lumMod val="50000"/>
                </a:schemeClr>
              </a:solidFill>
            </a:endParaRPr>
          </a:p>
          <a:p>
            <a:pPr lvl="6">
              <a:buFont typeface="Arial" pitchFamily="34" charset="0"/>
              <a:buChar char="•"/>
            </a:pPr>
            <a:r>
              <a:rPr lang="es-ES" b="1" dirty="0" err="1" smtClean="0">
                <a:solidFill>
                  <a:schemeClr val="bg1">
                    <a:lumMod val="50000"/>
                  </a:schemeClr>
                </a:solidFill>
              </a:rPr>
              <a:t>Sonatype</a:t>
            </a:r>
            <a:r>
              <a:rPr lang="es-ES" b="1" dirty="0" smtClean="0">
                <a:solidFill>
                  <a:schemeClr val="bg1">
                    <a:lumMod val="50000"/>
                  </a:schemeClr>
                </a:solidFill>
              </a:rPr>
              <a:t> </a:t>
            </a:r>
            <a:r>
              <a:rPr lang="es-ES" b="1" dirty="0" err="1" smtClean="0">
                <a:solidFill>
                  <a:schemeClr val="bg1">
                    <a:lumMod val="50000"/>
                  </a:schemeClr>
                </a:solidFill>
              </a:rPr>
              <a:t>Nexus</a:t>
            </a:r>
            <a:endParaRPr lang="es-ES" b="1" dirty="0" smtClean="0">
              <a:solidFill>
                <a:schemeClr val="bg1">
                  <a:lumMod val="50000"/>
                </a:schemeClr>
              </a:solidFill>
            </a:endParaRPr>
          </a:p>
          <a:p>
            <a:pPr lvl="6">
              <a:buFont typeface="Arial" pitchFamily="34" charset="0"/>
              <a:buChar char="•"/>
            </a:pPr>
            <a:r>
              <a:rPr lang="en-US" b="1" dirty="0" err="1" smtClean="0">
                <a:solidFill>
                  <a:schemeClr val="bg1">
                    <a:lumMod val="50000"/>
                  </a:schemeClr>
                </a:solidFill>
              </a:rPr>
              <a:t>Artifactory</a:t>
            </a:r>
            <a:r>
              <a:rPr lang="en-US" b="1" dirty="0" smtClean="0">
                <a:solidFill>
                  <a:schemeClr val="bg1">
                    <a:lumMod val="50000"/>
                  </a:schemeClr>
                </a:solidFill>
              </a:rPr>
              <a:t> </a:t>
            </a:r>
          </a:p>
          <a:p>
            <a:pPr lvl="6">
              <a:buFont typeface="Arial" pitchFamily="34" charset="0"/>
              <a:buChar char="•"/>
            </a:pPr>
            <a:r>
              <a:rPr lang="es-ES" b="1" dirty="0" smtClean="0">
                <a:solidFill>
                  <a:schemeClr val="bg1">
                    <a:lumMod val="50000"/>
                  </a:schemeClr>
                </a:solidFill>
              </a:rPr>
              <a:t>Apache Archiva</a:t>
            </a:r>
          </a:p>
          <a:p>
            <a:endParaRPr lang="es-ES" dirty="0"/>
          </a:p>
        </p:txBody>
      </p:sp>
      <p:pic>
        <p:nvPicPr>
          <p:cNvPr id="5" name="Picture 2" descr="http://download.java.net/general/jn_images/009/nexus-architecture.png"/>
          <p:cNvPicPr>
            <a:picLocks noChangeAspect="1" noChangeArrowheads="1"/>
          </p:cNvPicPr>
          <p:nvPr/>
        </p:nvPicPr>
        <p:blipFill>
          <a:blip r:embed="rId3"/>
          <a:srcRect/>
          <a:stretch>
            <a:fillRect/>
          </a:stretch>
        </p:blipFill>
        <p:spPr bwMode="auto">
          <a:xfrm>
            <a:off x="266700" y="1971675"/>
            <a:ext cx="8467725" cy="400208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847725"/>
          </a:xfrm>
        </p:spPr>
        <p:txBody>
          <a:bodyPr/>
          <a:lstStyle/>
          <a:p>
            <a:pPr algn="ctr" eaLnBrk="1" hangingPunct="1"/>
            <a:r>
              <a:rPr lang="es-ES" dirty="0" smtClean="0">
                <a:latin typeface="Avenir LT Std 35 Light"/>
              </a:rPr>
              <a:t>¿Encuesta de uso herramientas de construcción?</a:t>
            </a:r>
          </a:p>
        </p:txBody>
      </p:sp>
      <p:sp>
        <p:nvSpPr>
          <p:cNvPr id="6" name="2 Marcador de contenido"/>
          <p:cNvSpPr txBox="1">
            <a:spLocks/>
          </p:cNvSpPr>
          <p:nvPr/>
        </p:nvSpPr>
        <p:spPr bwMode="auto">
          <a:xfrm>
            <a:off x="0" y="847725"/>
            <a:ext cx="9144000" cy="5205413"/>
          </a:xfrm>
          <a:prstGeom prst="rect">
            <a:avLst/>
          </a:prstGeom>
          <a:noFill/>
          <a:ln w="9525">
            <a:noFill/>
            <a:miter lim="800000"/>
            <a:headEnd/>
            <a:tailEnd/>
          </a:ln>
        </p:spPr>
        <p:txBody>
          <a:bodyPr/>
          <a:lstStyle/>
          <a:p>
            <a:pPr marL="342900" indent="-338138" eaLnBrk="0" hangingPunct="0">
              <a:spcBef>
                <a:spcPct val="20000"/>
              </a:spcBef>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p:txBody>
      </p:sp>
      <p:graphicFrame>
        <p:nvGraphicFramePr>
          <p:cNvPr id="22" name="21 Gráfico"/>
          <p:cNvGraphicFramePr/>
          <p:nvPr/>
        </p:nvGraphicFramePr>
        <p:xfrm>
          <a:off x="1485900" y="1254125"/>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6 Rectángulo"/>
          <p:cNvSpPr/>
          <p:nvPr/>
        </p:nvSpPr>
        <p:spPr>
          <a:xfrm>
            <a:off x="3486151" y="5569893"/>
            <a:ext cx="1714500" cy="276999"/>
          </a:xfrm>
          <a:prstGeom prst="rect">
            <a:avLst/>
          </a:prstGeom>
        </p:spPr>
        <p:txBody>
          <a:bodyPr wrap="square">
            <a:spAutoFit/>
          </a:bodyPr>
          <a:lstStyle/>
          <a:p>
            <a:r>
              <a:rPr lang="es-ES" dirty="0" smtClean="0">
                <a:hlinkClick r:id="rId4"/>
              </a:rPr>
              <a:t>Fuente de la consulta</a:t>
            </a:r>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847725"/>
          </a:xfrm>
        </p:spPr>
        <p:txBody>
          <a:bodyPr/>
          <a:lstStyle/>
          <a:p>
            <a:pPr algn="ctr" eaLnBrk="1" hangingPunct="1"/>
            <a:r>
              <a:rPr lang="es-ES" sz="3600" dirty="0" smtClean="0">
                <a:latin typeface="Avenir LT Std 35 Light"/>
              </a:rPr>
              <a:t>Referencias</a:t>
            </a:r>
          </a:p>
        </p:txBody>
      </p:sp>
      <p:sp>
        <p:nvSpPr>
          <p:cNvPr id="4" name="3 CuadroTexto"/>
          <p:cNvSpPr txBox="1"/>
          <p:nvPr/>
        </p:nvSpPr>
        <p:spPr>
          <a:xfrm>
            <a:off x="0" y="857250"/>
            <a:ext cx="9144000" cy="4955203"/>
          </a:xfrm>
          <a:prstGeom prst="rect">
            <a:avLst/>
          </a:prstGeom>
          <a:noFill/>
        </p:spPr>
        <p:txBody>
          <a:bodyPr wrap="square" rtlCol="0">
            <a:spAutoFit/>
          </a:bodyPr>
          <a:lstStyle/>
          <a:p>
            <a:endParaRPr lang="es-ES" sz="2400" b="1" dirty="0" smtClean="0">
              <a:solidFill>
                <a:schemeClr val="bg1">
                  <a:lumMod val="50000"/>
                </a:schemeClr>
              </a:solidFill>
            </a:endParaRPr>
          </a:p>
          <a:p>
            <a:pPr lvl="3"/>
            <a:r>
              <a:rPr lang="es-ES" sz="1400" b="1" dirty="0" err="1" smtClean="0">
                <a:solidFill>
                  <a:schemeClr val="bg1">
                    <a:lumMod val="50000"/>
                  </a:schemeClr>
                </a:solidFill>
              </a:rPr>
              <a:t>Maven</a:t>
            </a:r>
            <a:endParaRPr lang="es-ES" sz="1400" b="1" dirty="0" smtClean="0">
              <a:solidFill>
                <a:schemeClr val="bg1">
                  <a:lumMod val="50000"/>
                </a:schemeClr>
              </a:solidFill>
            </a:endParaRPr>
          </a:p>
          <a:p>
            <a:pPr lvl="3"/>
            <a:endParaRPr lang="es-ES" sz="1400" b="1" dirty="0" smtClean="0">
              <a:solidFill>
                <a:schemeClr val="bg1">
                  <a:lumMod val="50000"/>
                </a:schemeClr>
              </a:solidFill>
            </a:endParaRPr>
          </a:p>
          <a:p>
            <a:pPr lvl="4">
              <a:buFont typeface="Arial" pitchFamily="34" charset="0"/>
              <a:buChar char="•"/>
            </a:pPr>
            <a:r>
              <a:rPr lang="es-ES" dirty="0" smtClean="0">
                <a:solidFill>
                  <a:schemeClr val="bg1">
                    <a:lumMod val="50000"/>
                  </a:schemeClr>
                </a:solidFill>
                <a:hlinkClick r:id="rId3"/>
              </a:rPr>
              <a:t>http://maven.apache.org/</a:t>
            </a:r>
            <a:endParaRPr lang="es-ES" dirty="0" smtClean="0">
              <a:solidFill>
                <a:schemeClr val="bg1">
                  <a:lumMod val="50000"/>
                </a:schemeClr>
              </a:solidFill>
            </a:endParaRPr>
          </a:p>
          <a:p>
            <a:pPr lvl="4">
              <a:buFont typeface="Arial" pitchFamily="34" charset="0"/>
              <a:buChar char="•"/>
            </a:pPr>
            <a:endParaRPr lang="es-ES" dirty="0" smtClean="0">
              <a:solidFill>
                <a:schemeClr val="bg1">
                  <a:lumMod val="50000"/>
                </a:schemeClr>
              </a:solidFill>
            </a:endParaRPr>
          </a:p>
          <a:p>
            <a:pPr lvl="4">
              <a:buFont typeface="Arial" pitchFamily="34" charset="0"/>
              <a:buChar char="•"/>
            </a:pPr>
            <a:r>
              <a:rPr lang="es-ES" dirty="0" smtClean="0">
                <a:solidFill>
                  <a:schemeClr val="bg1">
                    <a:lumMod val="50000"/>
                  </a:schemeClr>
                </a:solidFill>
                <a:hlinkClick r:id="rId4"/>
              </a:rPr>
              <a:t>http://www.juntadeandalucia.es/servicios/madeja/contenido/recurso/322</a:t>
            </a:r>
            <a:endParaRPr lang="es-ES" dirty="0" smtClean="0">
              <a:solidFill>
                <a:schemeClr val="bg1">
                  <a:lumMod val="50000"/>
                </a:schemeClr>
              </a:solidFill>
            </a:endParaRPr>
          </a:p>
          <a:p>
            <a:pPr lvl="4">
              <a:buFont typeface="Arial" pitchFamily="34" charset="0"/>
              <a:buChar char="•"/>
            </a:pPr>
            <a:endParaRPr lang="es-ES" dirty="0" smtClean="0">
              <a:solidFill>
                <a:schemeClr val="bg1">
                  <a:lumMod val="50000"/>
                </a:schemeClr>
              </a:solidFill>
            </a:endParaRPr>
          </a:p>
          <a:p>
            <a:pPr lvl="4">
              <a:buFont typeface="Arial" pitchFamily="34" charset="0"/>
              <a:buChar char="•"/>
            </a:pPr>
            <a:r>
              <a:rPr lang="es-ES" dirty="0" smtClean="0">
                <a:solidFill>
                  <a:schemeClr val="bg1">
                    <a:lumMod val="50000"/>
                  </a:schemeClr>
                </a:solidFill>
                <a:hlinkClick r:id="rId5"/>
              </a:rPr>
              <a:t>http://www.mkyong.com/tutorials/maven-tutorials/</a:t>
            </a:r>
            <a:endParaRPr lang="es-ES" dirty="0" smtClean="0">
              <a:solidFill>
                <a:schemeClr val="bg1">
                  <a:lumMod val="50000"/>
                </a:schemeClr>
              </a:solidFill>
            </a:endParaRPr>
          </a:p>
          <a:p>
            <a:pPr lvl="4">
              <a:buFont typeface="Arial" pitchFamily="34" charset="0"/>
              <a:buChar char="•"/>
            </a:pPr>
            <a:endParaRPr lang="es-ES" sz="1400" b="1" dirty="0" smtClean="0">
              <a:solidFill>
                <a:schemeClr val="bg1">
                  <a:lumMod val="50000"/>
                </a:schemeClr>
              </a:solidFill>
            </a:endParaRPr>
          </a:p>
          <a:p>
            <a:pPr marL="1830387" lvl="8">
              <a:buFont typeface="Arial" pitchFamily="34" charset="0"/>
              <a:buChar char="•"/>
            </a:pPr>
            <a:r>
              <a:rPr lang="es-ES" dirty="0" smtClean="0">
                <a:hlinkClick r:id="rId6"/>
              </a:rPr>
              <a:t>http://stackoverflow.com/</a:t>
            </a:r>
            <a:endParaRPr lang="es-ES" dirty="0" smtClean="0"/>
          </a:p>
          <a:p>
            <a:pPr lvl="3"/>
            <a:endParaRPr lang="es-ES" sz="1400" b="1" dirty="0" smtClean="0">
              <a:solidFill>
                <a:schemeClr val="bg1">
                  <a:lumMod val="50000"/>
                </a:schemeClr>
              </a:solidFill>
            </a:endParaRPr>
          </a:p>
          <a:p>
            <a:pPr lvl="3"/>
            <a:endParaRPr lang="es-ES" sz="1400" b="1" dirty="0" smtClean="0">
              <a:solidFill>
                <a:schemeClr val="bg1">
                  <a:lumMod val="50000"/>
                </a:schemeClr>
              </a:solidFill>
            </a:endParaRPr>
          </a:p>
          <a:p>
            <a:pPr lvl="3"/>
            <a:endParaRPr lang="es-ES" sz="1400" b="1" dirty="0" smtClean="0">
              <a:solidFill>
                <a:schemeClr val="bg1">
                  <a:lumMod val="50000"/>
                </a:schemeClr>
              </a:solidFill>
            </a:endParaRPr>
          </a:p>
          <a:p>
            <a:pPr lvl="3"/>
            <a:r>
              <a:rPr lang="es-ES" sz="1400" b="1" dirty="0" smtClean="0">
                <a:solidFill>
                  <a:schemeClr val="bg1">
                    <a:lumMod val="50000"/>
                  </a:schemeClr>
                </a:solidFill>
              </a:rPr>
              <a:t>Buscadores de </a:t>
            </a:r>
            <a:r>
              <a:rPr lang="es-ES" sz="1400" b="1" dirty="0" err="1" smtClean="0">
                <a:solidFill>
                  <a:schemeClr val="bg1">
                    <a:lumMod val="50000"/>
                  </a:schemeClr>
                </a:solidFill>
              </a:rPr>
              <a:t>jar</a:t>
            </a:r>
            <a:endParaRPr lang="es-ES" sz="1400" b="1" dirty="0" smtClean="0">
              <a:solidFill>
                <a:schemeClr val="bg1">
                  <a:lumMod val="50000"/>
                </a:schemeClr>
              </a:solidFill>
            </a:endParaRPr>
          </a:p>
          <a:p>
            <a:pPr lvl="5"/>
            <a:endParaRPr lang="es-ES" sz="1400" b="1" dirty="0" smtClean="0">
              <a:solidFill>
                <a:schemeClr val="bg1">
                  <a:lumMod val="50000"/>
                </a:schemeClr>
              </a:solidFill>
            </a:endParaRPr>
          </a:p>
          <a:p>
            <a:pPr lvl="4">
              <a:buFont typeface="Arial" pitchFamily="34" charset="0"/>
              <a:buChar char="•"/>
            </a:pPr>
            <a:r>
              <a:rPr lang="es-ES" dirty="0" smtClean="0">
                <a:solidFill>
                  <a:schemeClr val="bg1">
                    <a:lumMod val="50000"/>
                  </a:schemeClr>
                </a:solidFill>
                <a:hlinkClick r:id="rId7"/>
              </a:rPr>
              <a:t>http://www.jarvana.com/jarvana/</a:t>
            </a:r>
            <a:endParaRPr lang="es-ES" dirty="0" smtClean="0">
              <a:solidFill>
                <a:schemeClr val="bg1">
                  <a:lumMod val="50000"/>
                </a:schemeClr>
              </a:solidFill>
            </a:endParaRPr>
          </a:p>
          <a:p>
            <a:pPr lvl="4">
              <a:buFont typeface="Arial" pitchFamily="34" charset="0"/>
              <a:buChar char="•"/>
            </a:pPr>
            <a:endParaRPr lang="es-ES" dirty="0" smtClean="0">
              <a:solidFill>
                <a:schemeClr val="bg1">
                  <a:lumMod val="50000"/>
                </a:schemeClr>
              </a:solidFill>
            </a:endParaRPr>
          </a:p>
          <a:p>
            <a:pPr lvl="4">
              <a:buFont typeface="Arial" pitchFamily="34" charset="0"/>
              <a:buChar char="•"/>
            </a:pPr>
            <a:r>
              <a:rPr lang="es-ES" dirty="0" smtClean="0">
                <a:solidFill>
                  <a:schemeClr val="bg1">
                    <a:lumMod val="50000"/>
                  </a:schemeClr>
                </a:solidFill>
                <a:hlinkClick r:id="rId8"/>
              </a:rPr>
              <a:t>http://www.findjar.com/index.x</a:t>
            </a:r>
            <a:endParaRPr lang="es-ES" dirty="0" smtClean="0">
              <a:solidFill>
                <a:schemeClr val="bg1">
                  <a:lumMod val="50000"/>
                </a:schemeClr>
              </a:solidFill>
            </a:endParaRPr>
          </a:p>
          <a:p>
            <a:pPr lvl="4">
              <a:buFont typeface="Arial" pitchFamily="34" charset="0"/>
              <a:buChar char="•"/>
            </a:pPr>
            <a:endParaRPr lang="es-ES" dirty="0" smtClean="0">
              <a:solidFill>
                <a:schemeClr val="bg1">
                  <a:lumMod val="50000"/>
                </a:schemeClr>
              </a:solidFill>
            </a:endParaRPr>
          </a:p>
          <a:p>
            <a:pPr lvl="4">
              <a:buFont typeface="Arial" pitchFamily="34" charset="0"/>
              <a:buChar char="•"/>
            </a:pPr>
            <a:r>
              <a:rPr lang="es-ES" dirty="0" smtClean="0">
                <a:solidFill>
                  <a:schemeClr val="bg1">
                    <a:lumMod val="50000"/>
                  </a:schemeClr>
                </a:solidFill>
                <a:hlinkClick r:id="rId9"/>
              </a:rPr>
              <a:t>http://www.jarfinder.com/</a:t>
            </a:r>
            <a:endParaRPr lang="es-ES"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6556375" y="3500438"/>
            <a:ext cx="2408238" cy="1060450"/>
          </a:xfrm>
          <a:prstGeom prst="rect">
            <a:avLst/>
          </a:prstGeom>
          <a:noFill/>
          <a:ln w="9525">
            <a:noFill/>
            <a:miter lim="800000"/>
            <a:headEnd/>
            <a:tailEnd/>
          </a:ln>
        </p:spPr>
        <p:txBody>
          <a:bodyPr lIns="18000" tIns="91440" rIns="18000" bIns="91440"/>
          <a:lstStyle/>
          <a:p>
            <a:r>
              <a:rPr lang="es-ES">
                <a:solidFill>
                  <a:srgbClr val="003C79"/>
                </a:solidFill>
              </a:rPr>
              <a:t>Tarragona,  30 </a:t>
            </a:r>
          </a:p>
          <a:p>
            <a:r>
              <a:rPr lang="es-ES">
                <a:solidFill>
                  <a:srgbClr val="00407A"/>
                </a:solidFill>
              </a:rPr>
              <a:t>28003 Madrid</a:t>
            </a:r>
          </a:p>
          <a:p>
            <a:endParaRPr lang="es-ES">
              <a:solidFill>
                <a:srgbClr val="00407A"/>
              </a:solidFill>
            </a:endParaRPr>
          </a:p>
          <a:p>
            <a:r>
              <a:rPr lang="es-ES">
                <a:solidFill>
                  <a:srgbClr val="00407A"/>
                </a:solidFill>
                <a:latin typeface="Avenir LT Std 85 Heavy"/>
              </a:rPr>
              <a:t>www.indizen.com</a:t>
            </a:r>
            <a:endParaRPr lang="es-ES"/>
          </a:p>
        </p:txBody>
      </p:sp>
      <p:pic>
        <p:nvPicPr>
          <p:cNvPr id="24579" name="Picture 5" descr="Transparent.png"/>
          <p:cNvPicPr>
            <a:picLocks noChangeAspect="1" noChangeArrowheads="1"/>
          </p:cNvPicPr>
          <p:nvPr/>
        </p:nvPicPr>
        <p:blipFill>
          <a:blip r:embed="rId3"/>
          <a:srcRect/>
          <a:stretch>
            <a:fillRect/>
          </a:stretch>
        </p:blipFill>
        <p:spPr bwMode="auto">
          <a:xfrm>
            <a:off x="6470650" y="2924175"/>
            <a:ext cx="1917700" cy="647700"/>
          </a:xfrm>
          <a:prstGeom prst="rect">
            <a:avLst/>
          </a:prstGeom>
          <a:blipFill dpi="0" rotWithShape="1">
            <a:blip r:embed="rId4"/>
            <a:srcRect/>
            <a:stretch>
              <a:fillRect/>
            </a:stretch>
          </a:blipFill>
          <a:ln w="9525">
            <a:noFill/>
            <a:miter lim="800000"/>
            <a:headEnd/>
            <a:tailEnd/>
          </a:ln>
        </p:spPr>
      </p:pic>
      <p:sp>
        <p:nvSpPr>
          <p:cNvPr id="24580" name="Line 10"/>
          <p:cNvSpPr>
            <a:spLocks noChangeShapeType="1"/>
          </p:cNvSpPr>
          <p:nvPr/>
        </p:nvSpPr>
        <p:spPr bwMode="auto">
          <a:xfrm>
            <a:off x="6372225" y="2924175"/>
            <a:ext cx="0" cy="3744913"/>
          </a:xfrm>
          <a:prstGeom prst="line">
            <a:avLst/>
          </a:prstGeom>
          <a:noFill/>
          <a:ln w="9525">
            <a:solidFill>
              <a:srgbClr val="0D2A66"/>
            </a:solidFill>
            <a:round/>
            <a:headEnd/>
            <a:tailEnd/>
          </a:ln>
        </p:spPr>
        <p:txBody>
          <a:bodyPr/>
          <a:lstStyle/>
          <a:p>
            <a:endParaRPr lang="es-ES"/>
          </a:p>
        </p:txBody>
      </p:sp>
      <p:sp>
        <p:nvSpPr>
          <p:cNvPr id="24581" name="4 CuadroTexto"/>
          <p:cNvSpPr txBox="1">
            <a:spLocks noChangeArrowheads="1"/>
          </p:cNvSpPr>
          <p:nvPr/>
        </p:nvSpPr>
        <p:spPr bwMode="auto">
          <a:xfrm>
            <a:off x="2819400" y="1752600"/>
            <a:ext cx="3057525" cy="1446213"/>
          </a:xfrm>
          <a:prstGeom prst="rect">
            <a:avLst/>
          </a:prstGeom>
          <a:noFill/>
          <a:ln w="9525">
            <a:noFill/>
            <a:miter lim="800000"/>
            <a:headEnd/>
            <a:tailEnd/>
          </a:ln>
        </p:spPr>
        <p:txBody>
          <a:bodyPr>
            <a:spAutoFit/>
          </a:bodyPr>
          <a:lstStyle/>
          <a:p>
            <a:pPr algn="ctr"/>
            <a:r>
              <a:rPr lang="es-ES" sz="8800" b="1">
                <a:solidFill>
                  <a:srgbClr val="4F81BD"/>
                </a:solidFill>
              </a:rPr>
              <a:t>Q&amp;A</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0" y="0"/>
            <a:ext cx="9144000" cy="828675"/>
          </a:xfrm>
        </p:spPr>
        <p:txBody>
          <a:bodyPr/>
          <a:lstStyle/>
          <a:p>
            <a:pPr algn="ctr"/>
            <a:r>
              <a:rPr lang="es-ES" sz="3600" dirty="0" smtClean="0">
                <a:latin typeface="Avenir LT Std 35 Light"/>
              </a:rPr>
              <a:t>Instalación de </a:t>
            </a:r>
            <a:r>
              <a:rPr lang="es-ES" sz="3600" dirty="0" err="1" smtClean="0">
                <a:latin typeface="Avenir LT Std 35 Light"/>
              </a:rPr>
              <a:t>maven</a:t>
            </a:r>
            <a:endParaRPr lang="es-ES" sz="3600" dirty="0" smtClean="0">
              <a:latin typeface="Avenir LT Std 35 Light"/>
            </a:endParaRPr>
          </a:p>
        </p:txBody>
      </p:sp>
      <p:sp>
        <p:nvSpPr>
          <p:cNvPr id="3" name="2 Marcador de contenido"/>
          <p:cNvSpPr>
            <a:spLocks noGrp="1"/>
          </p:cNvSpPr>
          <p:nvPr>
            <p:ph idx="1"/>
          </p:nvPr>
        </p:nvSpPr>
        <p:spPr>
          <a:xfrm>
            <a:off x="0" y="828675"/>
            <a:ext cx="9144000" cy="5314950"/>
          </a:xfrm>
        </p:spPr>
        <p:txBody>
          <a:bodyPr/>
          <a:lstStyle/>
          <a:p>
            <a:pPr marL="461962" indent="-457200">
              <a:defRPr/>
            </a:pPr>
            <a:endParaRPr lang="es-ES" sz="1400" b="1" dirty="0" smtClean="0">
              <a:solidFill>
                <a:schemeClr val="bg1">
                  <a:lumMod val="50000"/>
                </a:schemeClr>
              </a:solidFill>
            </a:endParaRPr>
          </a:p>
          <a:p>
            <a:pPr marL="461962" indent="-457200">
              <a:buFont typeface="Arial" pitchFamily="34" charset="0"/>
              <a:buChar char="•"/>
              <a:defRPr/>
            </a:pPr>
            <a:endParaRPr lang="es-ES" sz="1800" dirty="0"/>
          </a:p>
        </p:txBody>
      </p:sp>
      <p:sp>
        <p:nvSpPr>
          <p:cNvPr id="4" name="3 CuadroTexto"/>
          <p:cNvSpPr txBox="1"/>
          <p:nvPr/>
        </p:nvSpPr>
        <p:spPr>
          <a:xfrm>
            <a:off x="0" y="866775"/>
            <a:ext cx="9144000" cy="4401205"/>
          </a:xfrm>
          <a:prstGeom prst="rect">
            <a:avLst/>
          </a:prstGeom>
          <a:noFill/>
        </p:spPr>
        <p:txBody>
          <a:bodyPr wrap="square" rtlCol="0">
            <a:spAutoFit/>
          </a:bodyPr>
          <a:lstStyle/>
          <a:p>
            <a:r>
              <a:rPr lang="es-ES" sz="1400" b="1" u="sng" dirty="0" smtClean="0">
                <a:solidFill>
                  <a:schemeClr val="bg1">
                    <a:lumMod val="50000"/>
                  </a:schemeClr>
                </a:solidFill>
              </a:rPr>
              <a:t>Requisitos</a:t>
            </a:r>
          </a:p>
          <a:p>
            <a:endParaRPr lang="es-ES" sz="1400" dirty="0" smtClean="0">
              <a:solidFill>
                <a:schemeClr val="bg1">
                  <a:lumMod val="50000"/>
                </a:schemeClr>
              </a:solidFill>
            </a:endParaRPr>
          </a:p>
          <a:p>
            <a:r>
              <a:rPr lang="es-ES" sz="1400" dirty="0" smtClean="0">
                <a:solidFill>
                  <a:schemeClr val="bg1">
                    <a:lumMod val="50000"/>
                  </a:schemeClr>
                </a:solidFill>
              </a:rPr>
              <a:t>	Antes de instalar </a:t>
            </a:r>
            <a:r>
              <a:rPr lang="es-ES" sz="1400" dirty="0" err="1" smtClean="0">
                <a:solidFill>
                  <a:schemeClr val="bg1">
                    <a:lumMod val="50000"/>
                  </a:schemeClr>
                </a:solidFill>
              </a:rPr>
              <a:t>maven</a:t>
            </a:r>
            <a:r>
              <a:rPr lang="es-ES" sz="1400" dirty="0" smtClean="0">
                <a:solidFill>
                  <a:schemeClr val="bg1">
                    <a:lumMod val="50000"/>
                  </a:schemeClr>
                </a:solidFill>
              </a:rPr>
              <a:t> tenemos que tener los siguiente:</a:t>
            </a:r>
          </a:p>
          <a:p>
            <a:endParaRPr lang="es-ES" sz="1400" dirty="0" smtClean="0">
              <a:solidFill>
                <a:schemeClr val="bg1">
                  <a:lumMod val="50000"/>
                </a:schemeClr>
              </a:solidFill>
            </a:endParaRPr>
          </a:p>
          <a:p>
            <a:pPr lvl="4">
              <a:buFont typeface="Arial" pitchFamily="34" charset="0"/>
              <a:buChar char="•"/>
            </a:pPr>
            <a:r>
              <a:rPr lang="es-ES" sz="1400" dirty="0" smtClean="0">
                <a:solidFill>
                  <a:schemeClr val="bg1">
                    <a:lumMod val="50000"/>
                  </a:schemeClr>
                </a:solidFill>
              </a:rPr>
              <a:t>Java 5</a:t>
            </a:r>
          </a:p>
          <a:p>
            <a:pPr lvl="4">
              <a:buFont typeface="Arial" pitchFamily="34" charset="0"/>
              <a:buChar char="•"/>
            </a:pPr>
            <a:r>
              <a:rPr lang="es-ES" sz="1400" dirty="0" smtClean="0">
                <a:solidFill>
                  <a:schemeClr val="bg1">
                    <a:lumMod val="50000"/>
                  </a:schemeClr>
                </a:solidFill>
              </a:rPr>
              <a:t>JAVA_HOME</a:t>
            </a:r>
          </a:p>
          <a:p>
            <a:pPr lvl="4">
              <a:buFont typeface="Arial" pitchFamily="34" charset="0"/>
              <a:buChar char="•"/>
            </a:pPr>
            <a:endParaRPr lang="es-ES" sz="1400" dirty="0" smtClean="0">
              <a:solidFill>
                <a:schemeClr val="bg1">
                  <a:lumMod val="50000"/>
                </a:schemeClr>
              </a:solidFill>
            </a:endParaRPr>
          </a:p>
          <a:p>
            <a:r>
              <a:rPr lang="es-ES" sz="1400" b="1" u="sng" dirty="0" smtClean="0">
                <a:solidFill>
                  <a:schemeClr val="bg1">
                    <a:lumMod val="50000"/>
                  </a:schemeClr>
                </a:solidFill>
              </a:rPr>
              <a:t> Instalación Windows</a:t>
            </a:r>
          </a:p>
          <a:p>
            <a:endParaRPr lang="es-ES" sz="1400" dirty="0" smtClean="0">
              <a:solidFill>
                <a:schemeClr val="bg1">
                  <a:lumMod val="50000"/>
                </a:schemeClr>
              </a:solidFill>
            </a:endParaRPr>
          </a:p>
          <a:p>
            <a:r>
              <a:rPr lang="es-ES" sz="1400" dirty="0" smtClean="0">
                <a:solidFill>
                  <a:schemeClr val="bg1">
                    <a:lumMod val="50000"/>
                  </a:schemeClr>
                </a:solidFill>
              </a:rPr>
              <a:t>	 Descomprimimos el archivo </a:t>
            </a:r>
            <a:r>
              <a:rPr lang="es-ES" sz="1400" dirty="0" err="1" smtClean="0">
                <a:solidFill>
                  <a:schemeClr val="bg1">
                    <a:lumMod val="50000"/>
                  </a:schemeClr>
                </a:solidFill>
              </a:rPr>
              <a:t>zip</a:t>
            </a:r>
            <a:r>
              <a:rPr lang="es-ES" sz="1400" dirty="0" smtClean="0">
                <a:solidFill>
                  <a:schemeClr val="bg1">
                    <a:lumMod val="50000"/>
                  </a:schemeClr>
                </a:solidFill>
              </a:rPr>
              <a:t> de la versión recomendada (apache-maven-XXX-bin.zip)</a:t>
            </a:r>
          </a:p>
          <a:p>
            <a:r>
              <a:rPr lang="es-ES" sz="1400" dirty="0" smtClean="0">
                <a:solidFill>
                  <a:schemeClr val="bg1">
                    <a:lumMod val="50000"/>
                  </a:schemeClr>
                </a:solidFill>
              </a:rPr>
              <a:t>		</a:t>
            </a:r>
          </a:p>
          <a:p>
            <a:r>
              <a:rPr lang="es-ES" sz="1400" dirty="0" smtClean="0">
                <a:solidFill>
                  <a:schemeClr val="bg1">
                    <a:lumMod val="50000"/>
                  </a:schemeClr>
                </a:solidFill>
              </a:rPr>
              <a:t>		C:\apache-maven-2.0.8</a:t>
            </a:r>
          </a:p>
          <a:p>
            <a:r>
              <a:rPr lang="es-ES" sz="1400" dirty="0" smtClean="0">
                <a:solidFill>
                  <a:schemeClr val="bg1">
                    <a:lumMod val="50000"/>
                  </a:schemeClr>
                </a:solidFill>
              </a:rPr>
              <a:t>	</a:t>
            </a:r>
          </a:p>
          <a:p>
            <a:r>
              <a:rPr lang="es-ES" sz="1400" dirty="0" smtClean="0">
                <a:solidFill>
                  <a:schemeClr val="bg1">
                    <a:lumMod val="50000"/>
                  </a:schemeClr>
                </a:solidFill>
              </a:rPr>
              <a:t>	Agregamos el directorio </a:t>
            </a:r>
            <a:r>
              <a:rPr lang="es-ES" sz="1400" dirty="0" err="1" smtClean="0">
                <a:solidFill>
                  <a:schemeClr val="bg1">
                    <a:lumMod val="50000"/>
                  </a:schemeClr>
                </a:solidFill>
              </a:rPr>
              <a:t>bin</a:t>
            </a:r>
            <a:r>
              <a:rPr lang="es-ES" sz="1400" dirty="0" smtClean="0">
                <a:solidFill>
                  <a:schemeClr val="bg1">
                    <a:lumMod val="50000"/>
                  </a:schemeClr>
                </a:solidFill>
              </a:rPr>
              <a:t> del directorio creado a la variable PATH del SO:</a:t>
            </a:r>
          </a:p>
          <a:p>
            <a:r>
              <a:rPr lang="es-ES" sz="1400" dirty="0" smtClean="0">
                <a:solidFill>
                  <a:schemeClr val="bg1">
                    <a:lumMod val="50000"/>
                  </a:schemeClr>
                </a:solidFill>
              </a:rPr>
              <a:t>		</a:t>
            </a:r>
          </a:p>
          <a:p>
            <a:r>
              <a:rPr lang="es-ES" sz="1400" dirty="0" smtClean="0">
                <a:solidFill>
                  <a:schemeClr val="bg1">
                    <a:lumMod val="50000"/>
                  </a:schemeClr>
                </a:solidFill>
              </a:rPr>
              <a:t>		"C:\apache-maven-2.0.8\bin";%PATH%</a:t>
            </a:r>
          </a:p>
          <a:p>
            <a:endParaRPr lang="es-ES" sz="1400" dirty="0" smtClean="0">
              <a:solidFill>
                <a:schemeClr val="bg1">
                  <a:lumMod val="50000"/>
                </a:schemeClr>
              </a:solidFill>
            </a:endParaRPr>
          </a:p>
          <a:p>
            <a:r>
              <a:rPr lang="es-ES" sz="1400" dirty="0" smtClean="0">
                <a:solidFill>
                  <a:schemeClr val="bg1">
                    <a:lumMod val="50000"/>
                  </a:schemeClr>
                </a:solidFill>
              </a:rPr>
              <a:t>	Acto seguido procedemos a ejecutar desde línea de comandos la siguiente instrucción:</a:t>
            </a:r>
          </a:p>
          <a:p>
            <a:r>
              <a:rPr lang="es-ES" sz="1400" dirty="0" smtClean="0">
                <a:solidFill>
                  <a:schemeClr val="bg1">
                    <a:lumMod val="50000"/>
                  </a:schemeClr>
                </a:solidFill>
              </a:rPr>
              <a:t>		</a:t>
            </a:r>
          </a:p>
          <a:p>
            <a:r>
              <a:rPr lang="es-ES" sz="1400" dirty="0" smtClean="0">
                <a:solidFill>
                  <a:schemeClr val="bg1">
                    <a:lumMod val="50000"/>
                  </a:schemeClr>
                </a:solidFill>
              </a:rPr>
              <a:t>		</a:t>
            </a:r>
            <a:r>
              <a:rPr lang="es-ES" sz="1400" dirty="0" err="1" smtClean="0">
                <a:solidFill>
                  <a:schemeClr val="bg1">
                    <a:lumMod val="50000"/>
                  </a:schemeClr>
                </a:solidFill>
              </a:rPr>
              <a:t>mvn</a:t>
            </a:r>
            <a:r>
              <a:rPr lang="es-ES" sz="1400" dirty="0" smtClean="0">
                <a:solidFill>
                  <a:schemeClr val="bg1">
                    <a:lumMod val="50000"/>
                  </a:schemeClr>
                </a:solidFill>
              </a:rPr>
              <a:t> --</a:t>
            </a:r>
            <a:r>
              <a:rPr lang="es-ES" sz="1400" dirty="0" err="1" smtClean="0">
                <a:solidFill>
                  <a:schemeClr val="bg1">
                    <a:lumMod val="50000"/>
                  </a:schemeClr>
                </a:solidFill>
              </a:rPr>
              <a:t>version</a:t>
            </a:r>
            <a:endParaRPr lang="es-ES" sz="14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a:xfrm>
            <a:off x="0" y="0"/>
            <a:ext cx="9144000" cy="828675"/>
          </a:xfrm>
        </p:spPr>
        <p:txBody>
          <a:bodyPr/>
          <a:lstStyle/>
          <a:p>
            <a:pPr algn="ctr"/>
            <a:r>
              <a:rPr lang="es-ES" sz="3600" smtClean="0">
                <a:latin typeface="Avenir LT Std 35 Light"/>
              </a:rPr>
              <a:t>Conceptos de Maven</a:t>
            </a:r>
          </a:p>
        </p:txBody>
      </p:sp>
      <p:sp>
        <p:nvSpPr>
          <p:cNvPr id="3" name="2 Marcador de contenido"/>
          <p:cNvSpPr>
            <a:spLocks noGrp="1"/>
          </p:cNvSpPr>
          <p:nvPr>
            <p:ph idx="1"/>
          </p:nvPr>
        </p:nvSpPr>
        <p:spPr>
          <a:xfrm>
            <a:off x="0" y="828675"/>
            <a:ext cx="9144000" cy="5314950"/>
          </a:xfrm>
        </p:spPr>
        <p:txBody>
          <a:bodyPr/>
          <a:lstStyle/>
          <a:p>
            <a:pPr>
              <a:defRPr/>
            </a:pPr>
            <a:r>
              <a:rPr lang="es-ES" sz="1800" b="1" u="sng" dirty="0" smtClean="0">
                <a:solidFill>
                  <a:schemeClr val="bg1">
                    <a:lumMod val="50000"/>
                  </a:schemeClr>
                </a:solidFill>
              </a:rPr>
              <a:t>Repositorio (</a:t>
            </a:r>
            <a:r>
              <a:rPr lang="es-ES" sz="1800" b="1" u="sng" dirty="0" err="1" smtClean="0">
                <a:solidFill>
                  <a:schemeClr val="bg1">
                    <a:lumMod val="50000"/>
                  </a:schemeClr>
                </a:solidFill>
              </a:rPr>
              <a:t>Repository</a:t>
            </a:r>
            <a:r>
              <a:rPr lang="es-ES" sz="1800" b="1" u="sng" dirty="0" smtClean="0">
                <a:solidFill>
                  <a:schemeClr val="bg1">
                    <a:lumMod val="50000"/>
                  </a:schemeClr>
                </a:solidFill>
              </a:rPr>
              <a:t>)</a:t>
            </a:r>
          </a:p>
          <a:p>
            <a:pPr>
              <a:defRPr/>
            </a:pPr>
            <a:endParaRPr lang="es-ES" sz="1000" b="1" u="sng" dirty="0" smtClean="0">
              <a:solidFill>
                <a:schemeClr val="bg1">
                  <a:lumMod val="50000"/>
                </a:schemeClr>
              </a:solidFill>
            </a:endParaRPr>
          </a:p>
          <a:p>
            <a:pPr>
              <a:defRPr/>
            </a:pPr>
            <a:r>
              <a:rPr lang="es-ES" sz="1400" dirty="0" smtClean="0">
                <a:solidFill>
                  <a:schemeClr val="bg1">
                    <a:lumMod val="50000"/>
                  </a:schemeClr>
                </a:solidFill>
              </a:rPr>
              <a:t>	El funcionamiento de </a:t>
            </a:r>
            <a:r>
              <a:rPr lang="es-ES" sz="1400" dirty="0" err="1" smtClean="0">
                <a:solidFill>
                  <a:schemeClr val="bg1">
                    <a:lumMod val="50000"/>
                  </a:schemeClr>
                </a:solidFill>
              </a:rPr>
              <a:t>Maven</a:t>
            </a:r>
            <a:r>
              <a:rPr lang="es-ES" sz="1400" dirty="0" smtClean="0">
                <a:solidFill>
                  <a:schemeClr val="bg1">
                    <a:lumMod val="50000"/>
                  </a:schemeClr>
                </a:solidFill>
              </a:rPr>
              <a:t> se basa en el uso de un repositorio a donde ir a buscar las dependencias. La identificación de los artefactos que necesita se hace a través del sistema de coordenadas que asegura que cada dependencia sea única y proveer una ruta para conseguirla. </a:t>
            </a:r>
          </a:p>
          <a:p>
            <a:pPr>
              <a:defRPr/>
            </a:pPr>
            <a:endParaRPr lang="es-ES" sz="1400" dirty="0" smtClean="0">
              <a:solidFill>
                <a:schemeClr val="bg1">
                  <a:lumMod val="50000"/>
                </a:schemeClr>
              </a:solidFill>
            </a:endParaRPr>
          </a:p>
          <a:p>
            <a:pPr>
              <a:defRPr/>
            </a:pPr>
            <a:r>
              <a:rPr lang="es-ES" sz="1400" dirty="0" smtClean="0">
                <a:solidFill>
                  <a:schemeClr val="bg1">
                    <a:lumMod val="50000"/>
                  </a:schemeClr>
                </a:solidFill>
              </a:rPr>
              <a:t>	El repositorio por default es el repositorio central de </a:t>
            </a:r>
            <a:r>
              <a:rPr lang="es-ES" sz="1400" dirty="0" err="1" smtClean="0">
                <a:solidFill>
                  <a:schemeClr val="bg1">
                    <a:lumMod val="50000"/>
                  </a:schemeClr>
                </a:solidFill>
              </a:rPr>
              <a:t>Maven</a:t>
            </a:r>
            <a:r>
              <a:rPr lang="es-ES" sz="1400" dirty="0" smtClean="0">
                <a:solidFill>
                  <a:schemeClr val="bg1">
                    <a:lumMod val="50000"/>
                  </a:schemeClr>
                </a:solidFill>
              </a:rPr>
              <a:t>. A este repositorio se suman otros repositorios, un </a:t>
            </a:r>
            <a:r>
              <a:rPr lang="es-ES" sz="1400" dirty="0" smtClean="0">
                <a:solidFill>
                  <a:schemeClr val="bg1">
                    <a:lumMod val="50000"/>
                  </a:schemeClr>
                </a:solidFill>
              </a:rPr>
              <a:t>repositorio </a:t>
            </a:r>
            <a:r>
              <a:rPr lang="es-ES" sz="1400" dirty="0" smtClean="0">
                <a:solidFill>
                  <a:schemeClr val="bg1">
                    <a:lumMod val="50000"/>
                  </a:schemeClr>
                </a:solidFill>
              </a:rPr>
              <a:t>local y la </a:t>
            </a:r>
            <a:r>
              <a:rPr lang="es-ES" sz="1400" dirty="0" smtClean="0">
                <a:solidFill>
                  <a:schemeClr val="bg1">
                    <a:lumMod val="50000"/>
                  </a:schemeClr>
                </a:solidFill>
              </a:rPr>
              <a:t>posibilidad </a:t>
            </a:r>
            <a:r>
              <a:rPr lang="es-ES" sz="1400" dirty="0" smtClean="0">
                <a:solidFill>
                  <a:schemeClr val="bg1">
                    <a:lumMod val="50000"/>
                  </a:schemeClr>
                </a:solidFill>
              </a:rPr>
              <a:t>de utilizar un repositorio/proxy. </a:t>
            </a:r>
          </a:p>
          <a:p>
            <a:pPr>
              <a:defRPr/>
            </a:pPr>
            <a:endParaRPr lang="es-ES" sz="1000" dirty="0" smtClean="0">
              <a:solidFill>
                <a:schemeClr val="bg1">
                  <a:lumMod val="50000"/>
                </a:schemeClr>
              </a:solidFill>
            </a:endParaRPr>
          </a:p>
          <a:p>
            <a:pPr>
              <a:defRPr/>
            </a:pPr>
            <a:r>
              <a:rPr lang="es-ES" sz="1400" dirty="0" smtClean="0">
                <a:solidFill>
                  <a:schemeClr val="bg1">
                    <a:lumMod val="50000"/>
                  </a:schemeClr>
                </a:solidFill>
              </a:rPr>
              <a:t>	Cuando </a:t>
            </a:r>
            <a:r>
              <a:rPr lang="es-ES" sz="1400" dirty="0" err="1" smtClean="0">
                <a:solidFill>
                  <a:schemeClr val="bg1">
                    <a:lumMod val="50000"/>
                  </a:schemeClr>
                </a:solidFill>
              </a:rPr>
              <a:t>Maven</a:t>
            </a:r>
            <a:r>
              <a:rPr lang="es-ES" sz="1400" dirty="0" smtClean="0">
                <a:solidFill>
                  <a:schemeClr val="bg1">
                    <a:lumMod val="50000"/>
                  </a:schemeClr>
                </a:solidFill>
              </a:rPr>
              <a:t> sale a buscar y consigue una dependencia la guarda en el repositorio local que es un directorio en la máquina del usuario (~/.m2/</a:t>
            </a:r>
            <a:r>
              <a:rPr lang="es-ES" sz="1400" dirty="0" err="1" smtClean="0">
                <a:solidFill>
                  <a:schemeClr val="bg1">
                    <a:lumMod val="50000"/>
                  </a:schemeClr>
                </a:solidFill>
              </a:rPr>
              <a:t>repository</a:t>
            </a:r>
            <a:r>
              <a:rPr lang="es-ES" sz="1400" dirty="0" smtClean="0">
                <a:solidFill>
                  <a:schemeClr val="bg1">
                    <a:lumMod val="50000"/>
                  </a:schemeClr>
                </a:solidFill>
              </a:rPr>
              <a:t>). Las siguientes veces que necesite esta dependencia irá la conseguirá en el directorio local haciéndolo mucho más rápido que la primera vez. </a:t>
            </a:r>
          </a:p>
          <a:p>
            <a:pPr>
              <a:defRPr/>
            </a:pPr>
            <a:endParaRPr lang="es-ES" sz="1000" dirty="0" smtClean="0">
              <a:solidFill>
                <a:schemeClr val="bg1">
                  <a:lumMod val="50000"/>
                </a:schemeClr>
              </a:solidFill>
            </a:endParaRPr>
          </a:p>
          <a:p>
            <a:pPr>
              <a:defRPr/>
            </a:pPr>
            <a:r>
              <a:rPr lang="es-ES" sz="1400" dirty="0" smtClean="0">
                <a:solidFill>
                  <a:schemeClr val="bg1">
                    <a:lumMod val="50000"/>
                  </a:schemeClr>
                </a:solidFill>
              </a:rPr>
              <a:t>	El directorio central y los directorios de terceros en lo único que se diferencian es en que se va a encontrar en cada uno. En el repositorio central de </a:t>
            </a:r>
            <a:r>
              <a:rPr lang="es-ES" sz="1400" dirty="0" err="1" smtClean="0">
                <a:solidFill>
                  <a:schemeClr val="bg1">
                    <a:lumMod val="50000"/>
                  </a:schemeClr>
                </a:solidFill>
              </a:rPr>
              <a:t>Maven</a:t>
            </a:r>
            <a:r>
              <a:rPr lang="es-ES" sz="1400" dirty="0" smtClean="0">
                <a:solidFill>
                  <a:schemeClr val="bg1">
                    <a:lumMod val="50000"/>
                  </a:schemeClr>
                </a:solidFill>
              </a:rPr>
              <a:t> podemos esperar encontrar la mayoría de las dependencias que necesitemos como </a:t>
            </a:r>
            <a:r>
              <a:rPr lang="es-ES" sz="1400" dirty="0" err="1" smtClean="0">
                <a:solidFill>
                  <a:schemeClr val="bg1">
                    <a:lumMod val="50000"/>
                  </a:schemeClr>
                </a:solidFill>
              </a:rPr>
              <a:t>JUnit</a:t>
            </a:r>
            <a:r>
              <a:rPr lang="es-ES" sz="1400" dirty="0" smtClean="0">
                <a:solidFill>
                  <a:schemeClr val="bg1">
                    <a:lumMod val="50000"/>
                  </a:schemeClr>
                </a:solidFill>
              </a:rPr>
              <a:t>, Java, Spring, </a:t>
            </a:r>
            <a:r>
              <a:rPr lang="es-ES" sz="1400" dirty="0" err="1" smtClean="0">
                <a:solidFill>
                  <a:schemeClr val="bg1">
                    <a:lumMod val="50000"/>
                  </a:schemeClr>
                </a:solidFill>
              </a:rPr>
              <a:t>Hibernate</a:t>
            </a:r>
            <a:r>
              <a:rPr lang="es-ES" sz="1400" dirty="0" smtClean="0">
                <a:solidFill>
                  <a:schemeClr val="bg1">
                    <a:lumMod val="50000"/>
                  </a:schemeClr>
                </a:solidFill>
              </a:rPr>
              <a:t>, etc. </a:t>
            </a:r>
          </a:p>
          <a:p>
            <a:pPr>
              <a:defRPr/>
            </a:pPr>
            <a:endParaRPr lang="es-ES" sz="1000" dirty="0" smtClean="0">
              <a:solidFill>
                <a:schemeClr val="bg1">
                  <a:lumMod val="50000"/>
                </a:schemeClr>
              </a:solidFill>
            </a:endParaRPr>
          </a:p>
          <a:p>
            <a:pPr>
              <a:defRPr/>
            </a:pPr>
            <a:r>
              <a:rPr lang="es-ES" sz="1400" dirty="0" smtClean="0">
                <a:solidFill>
                  <a:schemeClr val="bg1">
                    <a:lumMod val="50000"/>
                  </a:schemeClr>
                </a:solidFill>
              </a:rPr>
              <a:t>	El repositorio/proxy es un servicio que podemos instalar en la LAN para cumplir una función similar a la del repositorio local pero compartido por un grupo de usuarios. Esto, además de mejorar la performance, permite tener un mayor control de las versiones de dependencias que se utilizarán. </a:t>
            </a:r>
          </a:p>
          <a:p>
            <a:pPr marL="461962" indent="-457200">
              <a:defRPr/>
            </a:pPr>
            <a:endParaRPr lang="es-ES" sz="1400" b="1" dirty="0" smtClean="0">
              <a:solidFill>
                <a:schemeClr val="bg1">
                  <a:lumMod val="50000"/>
                </a:schemeClr>
              </a:solidFill>
            </a:endParaRPr>
          </a:p>
          <a:p>
            <a:pPr marL="461962" indent="-457200">
              <a:buFont typeface="Arial" pitchFamily="34" charset="0"/>
              <a:buChar char="•"/>
              <a:defRPr/>
            </a:pPr>
            <a:endParaRPr lang="es-E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0" y="0"/>
            <a:ext cx="9144000" cy="828675"/>
          </a:xfrm>
        </p:spPr>
        <p:txBody>
          <a:bodyPr/>
          <a:lstStyle/>
          <a:p>
            <a:pPr algn="ctr"/>
            <a:r>
              <a:rPr lang="es-ES" sz="3600" smtClean="0">
                <a:latin typeface="Avenir LT Std 35 Light"/>
              </a:rPr>
              <a:t>Conceptos de Maven</a:t>
            </a:r>
          </a:p>
        </p:txBody>
      </p:sp>
      <p:pic>
        <p:nvPicPr>
          <p:cNvPr id="5123" name="4 Marcador de contenido" descr="tumblr_lonf6rKQ0B1qa8zylo1_1280.png"/>
          <p:cNvPicPr>
            <a:picLocks noGrp="1" noChangeAspect="1"/>
          </p:cNvPicPr>
          <p:nvPr>
            <p:ph idx="1"/>
          </p:nvPr>
        </p:nvPicPr>
        <p:blipFill>
          <a:blip r:embed="rId2"/>
          <a:srcRect/>
          <a:stretch>
            <a:fillRect/>
          </a:stretch>
        </p:blipFill>
        <p:spPr>
          <a:xfrm>
            <a:off x="2333625" y="1125538"/>
            <a:ext cx="4476750" cy="50006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a:xfrm>
            <a:off x="0" y="0"/>
            <a:ext cx="9144000" cy="828675"/>
          </a:xfrm>
        </p:spPr>
        <p:txBody>
          <a:bodyPr/>
          <a:lstStyle/>
          <a:p>
            <a:pPr algn="ctr"/>
            <a:r>
              <a:rPr lang="es-ES" sz="3600" dirty="0" smtClean="0">
                <a:latin typeface="Avenir LT Std 35 Light"/>
              </a:rPr>
              <a:t>Conceptos de </a:t>
            </a:r>
            <a:r>
              <a:rPr lang="es-ES" sz="3600" dirty="0" err="1" smtClean="0">
                <a:latin typeface="Avenir LT Std 35 Light"/>
              </a:rPr>
              <a:t>Maven</a:t>
            </a:r>
            <a:endParaRPr lang="es-ES" sz="3600" dirty="0" smtClean="0">
              <a:latin typeface="Avenir LT Std 35 Light"/>
            </a:endParaRPr>
          </a:p>
        </p:txBody>
      </p:sp>
      <p:sp>
        <p:nvSpPr>
          <p:cNvPr id="7" name="6 CuadroTexto"/>
          <p:cNvSpPr txBox="1"/>
          <p:nvPr/>
        </p:nvSpPr>
        <p:spPr>
          <a:xfrm>
            <a:off x="0" y="914400"/>
            <a:ext cx="9144000" cy="3600986"/>
          </a:xfrm>
          <a:prstGeom prst="rect">
            <a:avLst/>
          </a:prstGeom>
          <a:noFill/>
        </p:spPr>
        <p:txBody>
          <a:bodyPr wrap="square" rtlCol="0">
            <a:spAutoFit/>
          </a:bodyPr>
          <a:lstStyle/>
          <a:p>
            <a:pPr>
              <a:defRPr/>
            </a:pPr>
            <a:r>
              <a:rPr lang="es-ES" sz="1800" b="1" u="sng" dirty="0" smtClean="0">
                <a:solidFill>
                  <a:schemeClr val="bg1">
                    <a:lumMod val="50000"/>
                  </a:schemeClr>
                </a:solidFill>
              </a:rPr>
              <a:t>Arquetipo (</a:t>
            </a:r>
            <a:r>
              <a:rPr lang="es-ES" sz="1800" b="1" u="sng" dirty="0" err="1" smtClean="0">
                <a:solidFill>
                  <a:schemeClr val="bg1">
                    <a:lumMod val="50000"/>
                  </a:schemeClr>
                </a:solidFill>
              </a:rPr>
              <a:t>Archetype</a:t>
            </a:r>
            <a:r>
              <a:rPr lang="es-ES" sz="1800" b="1" u="sng" dirty="0" smtClean="0">
                <a:solidFill>
                  <a:schemeClr val="bg1">
                    <a:lumMod val="50000"/>
                  </a:schemeClr>
                </a:solidFill>
              </a:rPr>
              <a:t>)</a:t>
            </a:r>
          </a:p>
          <a:p>
            <a:pPr>
              <a:defRPr/>
            </a:pPr>
            <a:endParaRPr lang="es-ES" sz="1000" b="1" dirty="0" smtClean="0">
              <a:solidFill>
                <a:schemeClr val="bg1">
                  <a:lumMod val="50000"/>
                </a:schemeClr>
              </a:solidFill>
            </a:endParaRPr>
          </a:p>
          <a:p>
            <a:pPr>
              <a:defRPr/>
            </a:pPr>
            <a:r>
              <a:rPr lang="es-ES" sz="1400" dirty="0" smtClean="0">
                <a:solidFill>
                  <a:schemeClr val="bg1">
                    <a:lumMod val="50000"/>
                  </a:schemeClr>
                </a:solidFill>
              </a:rPr>
              <a:t>	La descripción y administración de un proyecto con </a:t>
            </a:r>
            <a:r>
              <a:rPr lang="es-ES" sz="1400" dirty="0" err="1" smtClean="0">
                <a:solidFill>
                  <a:schemeClr val="bg1">
                    <a:lumMod val="50000"/>
                  </a:schemeClr>
                </a:solidFill>
              </a:rPr>
              <a:t>Maven</a:t>
            </a:r>
            <a:r>
              <a:rPr lang="es-ES" sz="1400" dirty="0" smtClean="0">
                <a:solidFill>
                  <a:schemeClr val="bg1">
                    <a:lumMod val="50000"/>
                  </a:schemeClr>
                </a:solidFill>
              </a:rPr>
              <a:t> requiere que el proyecto tenga una estructura 	determinada y que tenga el pom.xml correspondientes. Existe un </a:t>
            </a:r>
            <a:r>
              <a:rPr lang="es-ES" sz="1400" dirty="0" err="1" smtClean="0">
                <a:solidFill>
                  <a:schemeClr val="bg1">
                    <a:lumMod val="50000"/>
                  </a:schemeClr>
                </a:solidFill>
              </a:rPr>
              <a:t>plugin</a:t>
            </a:r>
            <a:r>
              <a:rPr lang="es-ES" sz="1400" dirty="0" smtClean="0">
                <a:solidFill>
                  <a:schemeClr val="bg1">
                    <a:lumMod val="50000"/>
                  </a:schemeClr>
                </a:solidFill>
              </a:rPr>
              <a:t> en </a:t>
            </a:r>
            <a:r>
              <a:rPr lang="es-ES" sz="1400" dirty="0" err="1" smtClean="0">
                <a:solidFill>
                  <a:schemeClr val="bg1">
                    <a:lumMod val="50000"/>
                  </a:schemeClr>
                </a:solidFill>
              </a:rPr>
              <a:t>Maven</a:t>
            </a:r>
            <a:r>
              <a:rPr lang="es-ES" sz="1400" dirty="0" smtClean="0">
                <a:solidFill>
                  <a:schemeClr val="bg1">
                    <a:lumMod val="50000"/>
                  </a:schemeClr>
                </a:solidFill>
              </a:rPr>
              <a:t> que permite generar la 	estructura y configuración inicial de un proyecto a partir de una plantilla. Estas plantillas con llamadas 	</a:t>
            </a:r>
            <a:r>
              <a:rPr lang="es-ES" sz="1400" dirty="0" err="1" smtClean="0">
                <a:solidFill>
                  <a:schemeClr val="bg1">
                    <a:lumMod val="50000"/>
                  </a:schemeClr>
                </a:solidFill>
              </a:rPr>
              <a:t>archetypes</a:t>
            </a:r>
            <a:r>
              <a:rPr lang="es-ES" sz="1400" dirty="0" smtClean="0">
                <a:solidFill>
                  <a:schemeClr val="bg1">
                    <a:lumMod val="50000"/>
                  </a:schemeClr>
                </a:solidFill>
              </a:rPr>
              <a:t> (arquetipos) y el </a:t>
            </a:r>
            <a:r>
              <a:rPr lang="es-ES" sz="1400" dirty="0" err="1" smtClean="0">
                <a:solidFill>
                  <a:schemeClr val="bg1">
                    <a:lumMod val="50000"/>
                  </a:schemeClr>
                </a:solidFill>
              </a:rPr>
              <a:t>plugin</a:t>
            </a:r>
            <a:r>
              <a:rPr lang="es-ES" sz="1400" dirty="0" smtClean="0">
                <a:solidFill>
                  <a:schemeClr val="bg1">
                    <a:lumMod val="50000"/>
                  </a:schemeClr>
                </a:solidFill>
              </a:rPr>
              <a:t> que permite la generación a partir de los </a:t>
            </a:r>
            <a:r>
              <a:rPr lang="es-ES" sz="1400" dirty="0" smtClean="0">
                <a:solidFill>
                  <a:schemeClr val="bg1">
                    <a:lumMod val="50000"/>
                  </a:schemeClr>
                </a:solidFill>
              </a:rPr>
              <a:t>arquetipos </a:t>
            </a:r>
            <a:r>
              <a:rPr lang="es-ES" sz="1400" dirty="0" smtClean="0">
                <a:solidFill>
                  <a:schemeClr val="bg1">
                    <a:lumMod val="50000"/>
                  </a:schemeClr>
                </a:solidFill>
              </a:rPr>
              <a:t>se llama también 	</a:t>
            </a:r>
            <a:r>
              <a:rPr lang="es-ES" sz="1400" dirty="0" err="1" smtClean="0">
                <a:solidFill>
                  <a:schemeClr val="bg1">
                    <a:lumMod val="50000"/>
                  </a:schemeClr>
                </a:solidFill>
              </a:rPr>
              <a:t>archetype</a:t>
            </a:r>
            <a:r>
              <a:rPr lang="es-ES" sz="1400" dirty="0" smtClean="0">
                <a:solidFill>
                  <a:schemeClr val="bg1">
                    <a:lumMod val="50000"/>
                  </a:schemeClr>
                </a:solidFill>
              </a:rPr>
              <a:t>. Los arquetipos pueden publicarse en un repositorio al igual que cualquier otro artefacto. </a:t>
            </a:r>
          </a:p>
          <a:p>
            <a:pPr>
              <a:defRPr/>
            </a:pPr>
            <a:endParaRPr lang="es-ES" sz="1000" dirty="0" smtClean="0">
              <a:solidFill>
                <a:schemeClr val="bg1">
                  <a:lumMod val="50000"/>
                </a:schemeClr>
              </a:solidFill>
            </a:endParaRPr>
          </a:p>
          <a:p>
            <a:pPr>
              <a:defRPr/>
            </a:pPr>
            <a:r>
              <a:rPr lang="es-ES" sz="1800" b="1" u="sng" dirty="0" smtClean="0">
                <a:solidFill>
                  <a:schemeClr val="bg1">
                    <a:lumMod val="50000"/>
                  </a:schemeClr>
                </a:solidFill>
              </a:rPr>
              <a:t>Perfiles (</a:t>
            </a:r>
            <a:r>
              <a:rPr lang="es-ES" sz="1800" b="1" u="sng" dirty="0" err="1" smtClean="0">
                <a:solidFill>
                  <a:schemeClr val="bg1">
                    <a:lumMod val="50000"/>
                  </a:schemeClr>
                </a:solidFill>
              </a:rPr>
              <a:t>Profiles</a:t>
            </a:r>
            <a:r>
              <a:rPr lang="es-ES" sz="1800" b="1" u="sng" dirty="0" smtClean="0">
                <a:solidFill>
                  <a:schemeClr val="bg1">
                    <a:lumMod val="50000"/>
                  </a:schemeClr>
                </a:solidFill>
              </a:rPr>
              <a:t>)</a:t>
            </a:r>
          </a:p>
          <a:p>
            <a:pPr>
              <a:defRPr/>
            </a:pPr>
            <a:endParaRPr lang="es-ES" sz="1000" b="1" dirty="0" smtClean="0">
              <a:solidFill>
                <a:schemeClr val="bg1">
                  <a:lumMod val="50000"/>
                </a:schemeClr>
              </a:solidFill>
            </a:endParaRPr>
          </a:p>
          <a:p>
            <a:pPr>
              <a:defRPr/>
            </a:pPr>
            <a:r>
              <a:rPr lang="es-ES" sz="1400" dirty="0" smtClean="0">
                <a:solidFill>
                  <a:schemeClr val="bg1">
                    <a:lumMod val="50000"/>
                  </a:schemeClr>
                </a:solidFill>
              </a:rPr>
              <a:t>	</a:t>
            </a:r>
            <a:r>
              <a:rPr lang="es-ES" sz="1400" dirty="0" err="1" smtClean="0">
                <a:solidFill>
                  <a:schemeClr val="bg1">
                    <a:lumMod val="50000"/>
                  </a:schemeClr>
                </a:solidFill>
              </a:rPr>
              <a:t>Maven</a:t>
            </a:r>
            <a:r>
              <a:rPr lang="es-ES" sz="1400" dirty="0" smtClean="0">
                <a:solidFill>
                  <a:schemeClr val="bg1">
                    <a:lumMod val="50000"/>
                  </a:schemeClr>
                </a:solidFill>
              </a:rPr>
              <a:t> está diseñado para maximizar la portabilidad de los artefactos. Es posible redefinir prácticamente 	cualquier parte de un POM definiendo un perfil. Pueden definirse varios perfiles. La activación de un perfil 	puede dispararse por uno o una combinación de las siguientes evaluaciones: </a:t>
            </a:r>
          </a:p>
          <a:p>
            <a:pPr>
              <a:defRPr/>
            </a:pPr>
            <a:endParaRPr lang="es-ES" sz="1000" dirty="0" smtClean="0">
              <a:solidFill>
                <a:schemeClr val="bg1">
                  <a:lumMod val="50000"/>
                </a:schemeClr>
              </a:solidFill>
            </a:endParaRPr>
          </a:p>
          <a:p>
            <a:pPr lvl="2">
              <a:buFont typeface="Arial" pitchFamily="34" charset="0"/>
              <a:buChar char="•"/>
              <a:defRPr/>
            </a:pPr>
            <a:r>
              <a:rPr lang="es-ES" sz="1400" dirty="0" smtClean="0">
                <a:solidFill>
                  <a:schemeClr val="bg1">
                    <a:lumMod val="50000"/>
                  </a:schemeClr>
                </a:solidFill>
              </a:rPr>
              <a:t>Sistema operativo </a:t>
            </a:r>
          </a:p>
          <a:p>
            <a:pPr lvl="2">
              <a:buFont typeface="Arial" pitchFamily="34" charset="0"/>
              <a:buChar char="•"/>
              <a:defRPr/>
            </a:pPr>
            <a:r>
              <a:rPr lang="es-ES" sz="1400" dirty="0" smtClean="0">
                <a:solidFill>
                  <a:schemeClr val="bg1">
                    <a:lumMod val="50000"/>
                  </a:schemeClr>
                </a:solidFill>
              </a:rPr>
              <a:t>Variables de entorno del sistema operativo </a:t>
            </a:r>
          </a:p>
          <a:p>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Conceptos de Maven</a:t>
            </a:r>
          </a:p>
        </p:txBody>
      </p:sp>
      <p:sp>
        <p:nvSpPr>
          <p:cNvPr id="6" name="2 Marcador de contenido"/>
          <p:cNvSpPr txBox="1">
            <a:spLocks/>
          </p:cNvSpPr>
          <p:nvPr/>
        </p:nvSpPr>
        <p:spPr bwMode="auto">
          <a:xfrm>
            <a:off x="468313" y="1052513"/>
            <a:ext cx="8229600" cy="5000625"/>
          </a:xfrm>
          <a:prstGeom prst="rect">
            <a:avLst/>
          </a:prstGeom>
          <a:noFill/>
          <a:ln w="9525">
            <a:noFill/>
            <a:miter lim="800000"/>
            <a:headEnd/>
            <a:tailEnd/>
          </a:ln>
        </p:spPr>
        <p:txBody>
          <a:bodyPr/>
          <a:lstStyle/>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p:txBody>
      </p:sp>
      <p:sp>
        <p:nvSpPr>
          <p:cNvPr id="7180" name="12 Rectángulo"/>
          <p:cNvSpPr>
            <a:spLocks noChangeArrowheads="1"/>
          </p:cNvSpPr>
          <p:nvPr/>
        </p:nvSpPr>
        <p:spPr bwMode="auto">
          <a:xfrm>
            <a:off x="0" y="838200"/>
            <a:ext cx="9144000" cy="6217087"/>
          </a:xfrm>
          <a:prstGeom prst="rect">
            <a:avLst/>
          </a:prstGeom>
          <a:noFill/>
          <a:ln w="9525">
            <a:noFill/>
            <a:miter lim="800000"/>
            <a:headEnd/>
            <a:tailEnd/>
          </a:ln>
        </p:spPr>
        <p:txBody>
          <a:bodyPr>
            <a:spAutoFit/>
          </a:bodyPr>
          <a:lstStyle/>
          <a:p>
            <a:pPr>
              <a:defRPr/>
            </a:pPr>
            <a:r>
              <a:rPr lang="es-ES" sz="1800" b="1" u="sng" dirty="0">
                <a:solidFill>
                  <a:schemeClr val="bg1">
                    <a:lumMod val="50000"/>
                  </a:schemeClr>
                </a:solidFill>
              </a:rPr>
              <a:t>Ciclo de Vida (</a:t>
            </a:r>
            <a:r>
              <a:rPr lang="es-ES" sz="1800" b="1" u="sng" dirty="0" err="1">
                <a:solidFill>
                  <a:schemeClr val="bg1">
                    <a:lumMod val="50000"/>
                  </a:schemeClr>
                </a:solidFill>
              </a:rPr>
              <a:t>Lifecycle</a:t>
            </a:r>
            <a:r>
              <a:rPr lang="es-ES" sz="1800" b="1" u="sng" dirty="0">
                <a:solidFill>
                  <a:schemeClr val="bg1">
                    <a:lumMod val="50000"/>
                  </a:schemeClr>
                </a:solidFill>
              </a:rPr>
              <a:t>)</a:t>
            </a:r>
          </a:p>
          <a:p>
            <a:pPr>
              <a:defRPr/>
            </a:pPr>
            <a:endParaRPr lang="es-ES" sz="1000" b="1" dirty="0">
              <a:solidFill>
                <a:schemeClr val="bg1">
                  <a:lumMod val="50000"/>
                </a:schemeClr>
              </a:solidFill>
            </a:endParaRPr>
          </a:p>
          <a:p>
            <a:pPr>
              <a:defRPr/>
            </a:pPr>
            <a:r>
              <a:rPr lang="es-ES" sz="1400" dirty="0" smtClean="0">
                <a:solidFill>
                  <a:schemeClr val="bg1">
                    <a:lumMod val="50000"/>
                  </a:schemeClr>
                </a:solidFill>
              </a:rPr>
              <a:t>	</a:t>
            </a:r>
            <a:r>
              <a:rPr lang="es-ES" sz="1400" dirty="0" err="1" smtClean="0">
                <a:solidFill>
                  <a:schemeClr val="bg1">
                    <a:lumMod val="50000"/>
                  </a:schemeClr>
                </a:solidFill>
              </a:rPr>
              <a:t>Maven</a:t>
            </a:r>
            <a:r>
              <a:rPr lang="es-ES" sz="1400" dirty="0" smtClean="0">
                <a:solidFill>
                  <a:schemeClr val="bg1">
                    <a:lumMod val="50000"/>
                  </a:schemeClr>
                </a:solidFill>
              </a:rPr>
              <a:t> </a:t>
            </a:r>
            <a:r>
              <a:rPr lang="es-ES" sz="1400" dirty="0">
                <a:solidFill>
                  <a:schemeClr val="bg1">
                    <a:lumMod val="50000"/>
                  </a:schemeClr>
                </a:solidFill>
              </a:rPr>
              <a:t>utiliza el concepto de ciclo de vida para ejecutar una secuencia ordenada de pasos denominados </a:t>
            </a:r>
            <a:r>
              <a:rPr lang="es-ES" sz="1400" dirty="0" smtClean="0">
                <a:solidFill>
                  <a:schemeClr val="bg1">
                    <a:lumMod val="50000"/>
                  </a:schemeClr>
                </a:solidFill>
              </a:rPr>
              <a:t>	fases</a:t>
            </a:r>
            <a:r>
              <a:rPr lang="es-ES" sz="1400" dirty="0">
                <a:solidFill>
                  <a:schemeClr val="bg1">
                    <a:lumMod val="50000"/>
                  </a:schemeClr>
                </a:solidFill>
              </a:rPr>
              <a:t>. Existen 3 ciclos de vida en </a:t>
            </a:r>
            <a:r>
              <a:rPr lang="es-ES" sz="1400" dirty="0" err="1">
                <a:solidFill>
                  <a:schemeClr val="bg1">
                    <a:lumMod val="50000"/>
                  </a:schemeClr>
                </a:solidFill>
              </a:rPr>
              <a:t>Maven</a:t>
            </a:r>
            <a:r>
              <a:rPr lang="es-ES" sz="1400" dirty="0">
                <a:solidFill>
                  <a:schemeClr val="bg1">
                    <a:lumMod val="50000"/>
                  </a:schemeClr>
                </a:solidFill>
              </a:rPr>
              <a:t> :</a:t>
            </a:r>
          </a:p>
          <a:p>
            <a:pPr lvl="5">
              <a:buFont typeface="Arial" pitchFamily="34" charset="0"/>
              <a:buChar char="•"/>
              <a:defRPr/>
            </a:pPr>
            <a:r>
              <a:rPr lang="es-ES" sz="1400" dirty="0">
                <a:solidFill>
                  <a:schemeClr val="bg1">
                    <a:lumMod val="50000"/>
                  </a:schemeClr>
                </a:solidFill>
              </a:rPr>
              <a:t> </a:t>
            </a:r>
            <a:r>
              <a:rPr lang="es-ES" sz="1400" b="1" dirty="0" err="1" smtClean="0">
                <a:solidFill>
                  <a:schemeClr val="bg1">
                    <a:lumMod val="50000"/>
                  </a:schemeClr>
                </a:solidFill>
              </a:rPr>
              <a:t>clean</a:t>
            </a:r>
            <a:r>
              <a:rPr lang="es-ES" sz="1400" dirty="0">
                <a:solidFill>
                  <a:schemeClr val="bg1">
                    <a:lumMod val="50000"/>
                  </a:schemeClr>
                </a:solidFill>
              </a:rPr>
              <a:t>:</a:t>
            </a:r>
            <a:r>
              <a:rPr lang="es-ES" sz="1400" dirty="0" smtClean="0">
                <a:solidFill>
                  <a:schemeClr val="bg1">
                    <a:lumMod val="50000"/>
                  </a:schemeClr>
                </a:solidFill>
              </a:rPr>
              <a:t> </a:t>
            </a:r>
            <a:r>
              <a:rPr lang="es-ES" sz="1400" dirty="0">
                <a:solidFill>
                  <a:schemeClr val="bg1">
                    <a:lumMod val="50000"/>
                  </a:schemeClr>
                </a:solidFill>
              </a:rPr>
              <a:t>Elimina las clases compilas y los archivos generados</a:t>
            </a:r>
          </a:p>
          <a:p>
            <a:pPr lvl="5">
              <a:buFont typeface="Arial" pitchFamily="34" charset="0"/>
              <a:buChar char="•"/>
              <a:defRPr/>
            </a:pPr>
            <a:r>
              <a:rPr lang="es-ES" sz="1400" dirty="0">
                <a:solidFill>
                  <a:schemeClr val="bg1">
                    <a:lumMod val="50000"/>
                  </a:schemeClr>
                </a:solidFill>
              </a:rPr>
              <a:t> </a:t>
            </a:r>
            <a:r>
              <a:rPr lang="es-ES" sz="1400" b="1" dirty="0" smtClean="0">
                <a:solidFill>
                  <a:schemeClr val="bg1">
                    <a:lumMod val="50000"/>
                  </a:schemeClr>
                </a:solidFill>
              </a:rPr>
              <a:t>default</a:t>
            </a:r>
            <a:r>
              <a:rPr lang="es-ES" sz="1400" dirty="0">
                <a:solidFill>
                  <a:schemeClr val="bg1">
                    <a:lumMod val="50000"/>
                  </a:schemeClr>
                </a:solidFill>
              </a:rPr>
              <a:t>:</a:t>
            </a:r>
            <a:r>
              <a:rPr lang="es-ES" sz="1400" dirty="0" smtClean="0">
                <a:solidFill>
                  <a:schemeClr val="bg1">
                    <a:lumMod val="50000"/>
                  </a:schemeClr>
                </a:solidFill>
              </a:rPr>
              <a:t> </a:t>
            </a:r>
            <a:r>
              <a:rPr lang="es-ES" sz="1400" dirty="0">
                <a:solidFill>
                  <a:schemeClr val="bg1">
                    <a:lumMod val="50000"/>
                  </a:schemeClr>
                </a:solidFill>
              </a:rPr>
              <a:t>Genera los archivos binarios de nuestro artefacto(por defecto)</a:t>
            </a:r>
          </a:p>
          <a:p>
            <a:pPr lvl="5">
              <a:buFont typeface="Arial" pitchFamily="34" charset="0"/>
              <a:buChar char="•"/>
              <a:defRPr/>
            </a:pPr>
            <a:r>
              <a:rPr lang="es-ES" sz="1400" dirty="0">
                <a:solidFill>
                  <a:schemeClr val="bg1">
                    <a:lumMod val="50000"/>
                  </a:schemeClr>
                </a:solidFill>
              </a:rPr>
              <a:t> </a:t>
            </a:r>
            <a:r>
              <a:rPr lang="es-ES" sz="1400" b="1" dirty="0" err="1" smtClean="0">
                <a:solidFill>
                  <a:schemeClr val="bg1">
                    <a:lumMod val="50000"/>
                  </a:schemeClr>
                </a:solidFill>
              </a:rPr>
              <a:t>site</a:t>
            </a:r>
            <a:r>
              <a:rPr lang="es-ES" sz="1400" dirty="0">
                <a:solidFill>
                  <a:schemeClr val="bg1">
                    <a:lumMod val="50000"/>
                  </a:schemeClr>
                </a:solidFill>
              </a:rPr>
              <a:t>:</a:t>
            </a:r>
            <a:r>
              <a:rPr lang="es-ES" sz="1400" dirty="0" smtClean="0">
                <a:solidFill>
                  <a:schemeClr val="bg1">
                    <a:lumMod val="50000"/>
                  </a:schemeClr>
                </a:solidFill>
              </a:rPr>
              <a:t> </a:t>
            </a:r>
            <a:r>
              <a:rPr lang="es-ES" sz="1400" dirty="0">
                <a:solidFill>
                  <a:schemeClr val="bg1">
                    <a:lumMod val="50000"/>
                  </a:schemeClr>
                </a:solidFill>
              </a:rPr>
              <a:t>Genera archivos </a:t>
            </a:r>
            <a:r>
              <a:rPr lang="es-ES" sz="1400" dirty="0" err="1">
                <a:solidFill>
                  <a:schemeClr val="bg1">
                    <a:lumMod val="50000"/>
                  </a:schemeClr>
                </a:solidFill>
              </a:rPr>
              <a:t>html</a:t>
            </a:r>
            <a:r>
              <a:rPr lang="es-ES" sz="1400" dirty="0">
                <a:solidFill>
                  <a:schemeClr val="bg1">
                    <a:lumMod val="50000"/>
                  </a:schemeClr>
                </a:solidFill>
              </a:rPr>
              <a:t> que describe nuestro artefacto</a:t>
            </a:r>
          </a:p>
          <a:p>
            <a:pPr>
              <a:defRPr/>
            </a:pPr>
            <a:endParaRPr lang="es-ES" sz="1000" dirty="0">
              <a:solidFill>
                <a:schemeClr val="bg1">
                  <a:lumMod val="50000"/>
                </a:schemeClr>
              </a:solidFill>
            </a:endParaRPr>
          </a:p>
          <a:p>
            <a:pPr>
              <a:defRPr/>
            </a:pPr>
            <a:r>
              <a:rPr lang="es-ES" sz="1400" dirty="0" smtClean="0">
                <a:solidFill>
                  <a:schemeClr val="bg1">
                    <a:lumMod val="50000"/>
                  </a:schemeClr>
                </a:solidFill>
              </a:rPr>
              <a:t>	Este </a:t>
            </a:r>
            <a:r>
              <a:rPr lang="es-ES" sz="1400" dirty="0">
                <a:solidFill>
                  <a:schemeClr val="bg1">
                    <a:lumMod val="50000"/>
                  </a:schemeClr>
                </a:solidFill>
              </a:rPr>
              <a:t>ciclo de vida define la secuencia de fases que va desde validar la integridad hasta el despliegue en su </a:t>
            </a:r>
            <a:r>
              <a:rPr lang="es-ES" sz="1400" dirty="0" smtClean="0">
                <a:solidFill>
                  <a:schemeClr val="bg1">
                    <a:lumMod val="50000"/>
                  </a:schemeClr>
                </a:solidFill>
              </a:rPr>
              <a:t>	instalación </a:t>
            </a:r>
            <a:r>
              <a:rPr lang="es-ES" sz="1400" dirty="0">
                <a:solidFill>
                  <a:schemeClr val="bg1">
                    <a:lumMod val="50000"/>
                  </a:schemeClr>
                </a:solidFill>
              </a:rPr>
              <a:t>final de un proyecto. Cuando se solicita la ejecución de una fase </a:t>
            </a:r>
            <a:r>
              <a:rPr lang="es-ES" sz="1400" dirty="0" err="1">
                <a:solidFill>
                  <a:schemeClr val="bg1">
                    <a:lumMod val="50000"/>
                  </a:schemeClr>
                </a:solidFill>
              </a:rPr>
              <a:t>Maven</a:t>
            </a:r>
            <a:r>
              <a:rPr lang="es-ES" sz="1400" dirty="0">
                <a:solidFill>
                  <a:schemeClr val="bg1">
                    <a:lumMod val="50000"/>
                  </a:schemeClr>
                </a:solidFill>
              </a:rPr>
              <a:t> ejecuta primero todas </a:t>
            </a:r>
            <a:r>
              <a:rPr lang="es-ES" sz="1400" dirty="0" smtClean="0">
                <a:solidFill>
                  <a:schemeClr val="bg1">
                    <a:lumMod val="50000"/>
                  </a:schemeClr>
                </a:solidFill>
              </a:rPr>
              <a:t>	las </a:t>
            </a:r>
            <a:r>
              <a:rPr lang="es-ES" sz="1400" dirty="0">
                <a:solidFill>
                  <a:schemeClr val="bg1">
                    <a:lumMod val="50000"/>
                  </a:schemeClr>
                </a:solidFill>
              </a:rPr>
              <a:t>fases anteriores siguiendo la secuencia y termina en la fase solicitada. </a:t>
            </a:r>
          </a:p>
          <a:p>
            <a:pPr>
              <a:defRPr/>
            </a:pPr>
            <a:endParaRPr lang="es-ES" sz="1000" dirty="0">
              <a:solidFill>
                <a:schemeClr val="bg1">
                  <a:lumMod val="50000"/>
                </a:schemeClr>
              </a:solidFill>
            </a:endParaRPr>
          </a:p>
          <a:p>
            <a:pPr>
              <a:defRPr/>
            </a:pPr>
            <a:r>
              <a:rPr lang="es-ES" sz="1400" dirty="0" smtClean="0">
                <a:solidFill>
                  <a:schemeClr val="bg1">
                    <a:lumMod val="50000"/>
                  </a:schemeClr>
                </a:solidFill>
              </a:rPr>
              <a:t>	Cuando </a:t>
            </a:r>
            <a:r>
              <a:rPr lang="es-ES" sz="1400" dirty="0">
                <a:solidFill>
                  <a:schemeClr val="bg1">
                    <a:lumMod val="50000"/>
                  </a:schemeClr>
                </a:solidFill>
              </a:rPr>
              <a:t>la ejecución llega a una determinada fase, </a:t>
            </a:r>
            <a:r>
              <a:rPr lang="es-ES" sz="1400" dirty="0" err="1">
                <a:solidFill>
                  <a:schemeClr val="bg1">
                    <a:lumMod val="50000"/>
                  </a:schemeClr>
                </a:solidFill>
              </a:rPr>
              <a:t>Maven</a:t>
            </a:r>
            <a:r>
              <a:rPr lang="es-ES" sz="1400" dirty="0">
                <a:solidFill>
                  <a:schemeClr val="bg1">
                    <a:lumMod val="50000"/>
                  </a:schemeClr>
                </a:solidFill>
              </a:rPr>
              <a:t> busca los </a:t>
            </a:r>
            <a:r>
              <a:rPr lang="es-ES" sz="1400" dirty="0" err="1">
                <a:solidFill>
                  <a:schemeClr val="bg1">
                    <a:lumMod val="50000"/>
                  </a:schemeClr>
                </a:solidFill>
              </a:rPr>
              <a:t>plugins</a:t>
            </a:r>
            <a:r>
              <a:rPr lang="es-ES" sz="1400" dirty="0">
                <a:solidFill>
                  <a:schemeClr val="bg1">
                    <a:lumMod val="50000"/>
                  </a:schemeClr>
                </a:solidFill>
              </a:rPr>
              <a:t> que estén adjuntados a la </a:t>
            </a:r>
            <a:r>
              <a:rPr lang="es-ES" sz="1400" dirty="0" smtClean="0">
                <a:solidFill>
                  <a:schemeClr val="bg1">
                    <a:lumMod val="50000"/>
                  </a:schemeClr>
                </a:solidFill>
              </a:rPr>
              <a:t>	misma </a:t>
            </a:r>
            <a:r>
              <a:rPr lang="es-ES" sz="1400" dirty="0">
                <a:solidFill>
                  <a:schemeClr val="bg1">
                    <a:lumMod val="50000"/>
                  </a:schemeClr>
                </a:solidFill>
              </a:rPr>
              <a:t>y ejecuta los </a:t>
            </a:r>
            <a:r>
              <a:rPr lang="es-ES" sz="1400" dirty="0" err="1">
                <a:solidFill>
                  <a:schemeClr val="bg1">
                    <a:lumMod val="50000"/>
                  </a:schemeClr>
                </a:solidFill>
              </a:rPr>
              <a:t>goals</a:t>
            </a:r>
            <a:r>
              <a:rPr lang="es-ES" sz="1400" dirty="0">
                <a:solidFill>
                  <a:schemeClr val="bg1">
                    <a:lumMod val="50000"/>
                  </a:schemeClr>
                </a:solidFill>
              </a:rPr>
              <a:t> correspondientes. Pueden existir ninguno o más </a:t>
            </a:r>
            <a:r>
              <a:rPr lang="es-ES" sz="1400" dirty="0" err="1">
                <a:solidFill>
                  <a:schemeClr val="bg1">
                    <a:lumMod val="50000"/>
                  </a:schemeClr>
                </a:solidFill>
              </a:rPr>
              <a:t>plugins</a:t>
            </a:r>
            <a:r>
              <a:rPr lang="es-ES" sz="1400" dirty="0">
                <a:solidFill>
                  <a:schemeClr val="bg1">
                    <a:lumMod val="50000"/>
                  </a:schemeClr>
                </a:solidFill>
              </a:rPr>
              <a:t> asociados a una fase. </a:t>
            </a:r>
          </a:p>
          <a:p>
            <a:pPr>
              <a:defRPr/>
            </a:pPr>
            <a:endParaRPr lang="es-ES" sz="1400" dirty="0">
              <a:solidFill>
                <a:schemeClr val="bg1">
                  <a:lumMod val="50000"/>
                </a:schemeClr>
              </a:solidFill>
            </a:endParaRPr>
          </a:p>
          <a:p>
            <a:pPr>
              <a:defRPr/>
            </a:pPr>
            <a:r>
              <a:rPr lang="es-ES" sz="1400" dirty="0">
                <a:solidFill>
                  <a:schemeClr val="bg1">
                    <a:lumMod val="50000"/>
                  </a:schemeClr>
                </a:solidFill>
              </a:rPr>
              <a:t>	Fases asociadas al ciclo de vida de </a:t>
            </a:r>
            <a:r>
              <a:rPr lang="es-ES" sz="1400" dirty="0" err="1">
                <a:solidFill>
                  <a:schemeClr val="bg1">
                    <a:lumMod val="50000"/>
                  </a:schemeClr>
                </a:solidFill>
              </a:rPr>
              <a:t>clean</a:t>
            </a:r>
            <a:r>
              <a:rPr lang="es-ES" sz="1400" dirty="0">
                <a:solidFill>
                  <a:schemeClr val="bg1">
                    <a:lumMod val="50000"/>
                  </a:schemeClr>
                </a:solidFill>
              </a:rPr>
              <a:t>:</a:t>
            </a:r>
          </a:p>
          <a:p>
            <a:pPr lvl="5">
              <a:buFont typeface="Arial" pitchFamily="34" charset="0"/>
              <a:buChar char="•"/>
              <a:defRPr/>
            </a:pPr>
            <a:r>
              <a:rPr lang="es-ES" sz="1400" dirty="0">
                <a:solidFill>
                  <a:schemeClr val="bg1">
                    <a:lumMod val="50000"/>
                  </a:schemeClr>
                </a:solidFill>
              </a:rPr>
              <a:t> </a:t>
            </a:r>
            <a:r>
              <a:rPr lang="es-ES" sz="1400" b="1" dirty="0">
                <a:solidFill>
                  <a:schemeClr val="bg1">
                    <a:lumMod val="50000"/>
                  </a:schemeClr>
                </a:solidFill>
              </a:rPr>
              <a:t>pre-</a:t>
            </a:r>
            <a:r>
              <a:rPr lang="es-ES" sz="1400" b="1" dirty="0" err="1">
                <a:solidFill>
                  <a:schemeClr val="bg1">
                    <a:lumMod val="50000"/>
                  </a:schemeClr>
                </a:solidFill>
              </a:rPr>
              <a:t>clean</a:t>
            </a:r>
            <a:endParaRPr lang="es-ES" sz="1400" b="1" dirty="0">
              <a:solidFill>
                <a:schemeClr val="bg1">
                  <a:lumMod val="50000"/>
                </a:schemeClr>
              </a:solidFill>
            </a:endParaRPr>
          </a:p>
          <a:p>
            <a:pPr lvl="5">
              <a:buFont typeface="Arial" pitchFamily="34" charset="0"/>
              <a:buChar char="•"/>
              <a:defRPr/>
            </a:pPr>
            <a:r>
              <a:rPr lang="es-ES" sz="1400" dirty="0">
                <a:solidFill>
                  <a:schemeClr val="bg1">
                    <a:lumMod val="50000"/>
                  </a:schemeClr>
                </a:solidFill>
              </a:rPr>
              <a:t> </a:t>
            </a:r>
            <a:r>
              <a:rPr lang="es-ES" sz="1400" b="1" dirty="0" err="1">
                <a:solidFill>
                  <a:schemeClr val="bg1">
                    <a:lumMod val="50000"/>
                  </a:schemeClr>
                </a:solidFill>
              </a:rPr>
              <a:t>clean</a:t>
            </a:r>
            <a:endParaRPr lang="es-ES" sz="1400" b="1" dirty="0">
              <a:solidFill>
                <a:schemeClr val="bg1">
                  <a:lumMod val="50000"/>
                </a:schemeClr>
              </a:solidFill>
            </a:endParaRPr>
          </a:p>
          <a:p>
            <a:pPr lvl="5">
              <a:buFont typeface="Arial" pitchFamily="34" charset="0"/>
              <a:buChar char="•"/>
              <a:defRPr/>
            </a:pPr>
            <a:r>
              <a:rPr lang="es-ES" sz="1400" b="1" dirty="0">
                <a:solidFill>
                  <a:schemeClr val="bg1">
                    <a:lumMod val="50000"/>
                  </a:schemeClr>
                </a:solidFill>
              </a:rPr>
              <a:t> post-</a:t>
            </a:r>
            <a:r>
              <a:rPr lang="es-ES" sz="1400" b="1" dirty="0" err="1">
                <a:solidFill>
                  <a:schemeClr val="bg1">
                    <a:lumMod val="50000"/>
                  </a:schemeClr>
                </a:solidFill>
              </a:rPr>
              <a:t>clean</a:t>
            </a:r>
            <a:endParaRPr lang="es-ES" sz="1400" b="1" dirty="0">
              <a:solidFill>
                <a:schemeClr val="bg1">
                  <a:lumMod val="50000"/>
                </a:schemeClr>
              </a:solidFill>
            </a:endParaRPr>
          </a:p>
          <a:p>
            <a:pPr lvl="5">
              <a:buFont typeface="Arial" pitchFamily="34" charset="0"/>
              <a:buChar char="•"/>
              <a:defRPr/>
            </a:pPr>
            <a:endParaRPr lang="es-ES" sz="1400" dirty="0">
              <a:solidFill>
                <a:schemeClr val="bg1">
                  <a:lumMod val="50000"/>
                </a:schemeClr>
              </a:solidFill>
            </a:endParaRPr>
          </a:p>
          <a:p>
            <a:pPr>
              <a:defRPr/>
            </a:pPr>
            <a:r>
              <a:rPr lang="es-ES" sz="1400" dirty="0">
                <a:solidFill>
                  <a:schemeClr val="bg1">
                    <a:lumMod val="50000"/>
                  </a:schemeClr>
                </a:solidFill>
              </a:rPr>
              <a:t>	Fases asociadas al ciclo de vida de </a:t>
            </a:r>
            <a:r>
              <a:rPr lang="es-ES" sz="1400" dirty="0" err="1">
                <a:solidFill>
                  <a:schemeClr val="bg1">
                    <a:lumMod val="50000"/>
                  </a:schemeClr>
                </a:solidFill>
              </a:rPr>
              <a:t>site</a:t>
            </a:r>
            <a:r>
              <a:rPr lang="es-ES" sz="1400" dirty="0">
                <a:solidFill>
                  <a:schemeClr val="bg1">
                    <a:lumMod val="50000"/>
                  </a:schemeClr>
                </a:solidFill>
              </a:rPr>
              <a:t>:</a:t>
            </a:r>
          </a:p>
          <a:p>
            <a:pPr lvl="5">
              <a:buFont typeface="Arial" pitchFamily="34" charset="0"/>
              <a:buChar char="•"/>
              <a:defRPr/>
            </a:pPr>
            <a:r>
              <a:rPr lang="es-ES" sz="1400" dirty="0">
                <a:solidFill>
                  <a:schemeClr val="bg1">
                    <a:lumMod val="50000"/>
                  </a:schemeClr>
                </a:solidFill>
              </a:rPr>
              <a:t> </a:t>
            </a:r>
            <a:r>
              <a:rPr lang="es-ES" sz="1400" b="1" dirty="0">
                <a:solidFill>
                  <a:schemeClr val="bg1">
                    <a:lumMod val="50000"/>
                  </a:schemeClr>
                </a:solidFill>
              </a:rPr>
              <a:t>pre-</a:t>
            </a:r>
            <a:r>
              <a:rPr lang="es-ES" sz="1400" b="1" dirty="0" err="1">
                <a:solidFill>
                  <a:schemeClr val="bg1">
                    <a:lumMod val="50000"/>
                  </a:schemeClr>
                </a:solidFill>
              </a:rPr>
              <a:t>site</a:t>
            </a:r>
            <a:endParaRPr lang="es-ES" sz="1400" b="1" dirty="0">
              <a:solidFill>
                <a:schemeClr val="bg1">
                  <a:lumMod val="50000"/>
                </a:schemeClr>
              </a:solidFill>
            </a:endParaRPr>
          </a:p>
          <a:p>
            <a:pPr lvl="5">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site</a:t>
            </a:r>
            <a:endParaRPr lang="es-ES" sz="1400" b="1" dirty="0">
              <a:solidFill>
                <a:schemeClr val="bg1">
                  <a:lumMod val="50000"/>
                </a:schemeClr>
              </a:solidFill>
            </a:endParaRPr>
          </a:p>
          <a:p>
            <a:pPr lvl="5">
              <a:buFont typeface="Arial" pitchFamily="34" charset="0"/>
              <a:buChar char="•"/>
              <a:defRPr/>
            </a:pPr>
            <a:r>
              <a:rPr lang="es-ES" sz="1400" b="1" dirty="0">
                <a:solidFill>
                  <a:schemeClr val="bg1">
                    <a:lumMod val="50000"/>
                  </a:schemeClr>
                </a:solidFill>
              </a:rPr>
              <a:t> post-</a:t>
            </a:r>
            <a:r>
              <a:rPr lang="es-ES" sz="1400" b="1" dirty="0" err="1">
                <a:solidFill>
                  <a:schemeClr val="bg1">
                    <a:lumMod val="50000"/>
                  </a:schemeClr>
                </a:solidFill>
              </a:rPr>
              <a:t>site</a:t>
            </a:r>
            <a:endParaRPr lang="es-ES" sz="1400" b="1" dirty="0">
              <a:solidFill>
                <a:schemeClr val="bg1">
                  <a:lumMod val="50000"/>
                </a:schemeClr>
              </a:solidFill>
            </a:endParaRPr>
          </a:p>
          <a:p>
            <a:pPr lvl="5">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site-deploy</a:t>
            </a:r>
            <a:endParaRPr lang="es-ES" sz="1400" b="1" dirty="0">
              <a:solidFill>
                <a:schemeClr val="bg1">
                  <a:lumMod val="50000"/>
                </a:schemeClr>
              </a:solidFill>
            </a:endParaRPr>
          </a:p>
          <a:p>
            <a:pPr lvl="5">
              <a:defRPr/>
            </a:pPr>
            <a:endParaRPr lang="es-ES" sz="1400" dirty="0">
              <a:solidFill>
                <a:schemeClr val="bg1">
                  <a:lumMod val="50000"/>
                </a:schemeClr>
              </a:solidFill>
            </a:endParaRPr>
          </a:p>
          <a:p>
            <a:pPr lvl="1">
              <a:buFont typeface="Arial" pitchFamily="34" charset="0"/>
              <a:buChar char="•"/>
              <a:defRPr/>
            </a:pPr>
            <a:endParaRPr lang="es-ES" sz="1400" dirty="0">
              <a:solidFill>
                <a:schemeClr val="bg1">
                  <a:lumMod val="50000"/>
                </a:schemeClr>
              </a:solidFill>
            </a:endParaRPr>
          </a:p>
          <a:p>
            <a:pPr>
              <a:defRPr/>
            </a:pPr>
            <a:r>
              <a:rPr lang="es-ES" sz="1400" dirty="0">
                <a:solidFill>
                  <a:schemeClr val="bg1">
                    <a:lumMod val="50000"/>
                  </a:schemeClr>
                </a:solidFill>
              </a:rPr>
              <a:t> </a:t>
            </a:r>
          </a:p>
          <a:p>
            <a:pPr>
              <a:defRPr/>
            </a:pPr>
            <a:endParaRPr lang="es-ES" sz="1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Conceptos de Maven</a:t>
            </a:r>
          </a:p>
        </p:txBody>
      </p:sp>
      <p:sp>
        <p:nvSpPr>
          <p:cNvPr id="6" name="2 Marcador de contenido"/>
          <p:cNvSpPr txBox="1">
            <a:spLocks/>
          </p:cNvSpPr>
          <p:nvPr/>
        </p:nvSpPr>
        <p:spPr bwMode="auto">
          <a:xfrm>
            <a:off x="468313" y="1052513"/>
            <a:ext cx="8229600" cy="5000625"/>
          </a:xfrm>
          <a:prstGeom prst="rect">
            <a:avLst/>
          </a:prstGeom>
          <a:noFill/>
          <a:ln w="9525">
            <a:noFill/>
            <a:miter lim="800000"/>
            <a:headEnd/>
            <a:tailEnd/>
          </a:ln>
        </p:spPr>
        <p:txBody>
          <a:bodyPr/>
          <a:lstStyle/>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p:txBody>
      </p:sp>
      <p:sp>
        <p:nvSpPr>
          <p:cNvPr id="14" name="13 Rectángulo"/>
          <p:cNvSpPr/>
          <p:nvPr/>
        </p:nvSpPr>
        <p:spPr>
          <a:xfrm>
            <a:off x="0" y="847725"/>
            <a:ext cx="9144000" cy="6124575"/>
          </a:xfrm>
          <a:prstGeom prst="rect">
            <a:avLst/>
          </a:prstGeom>
        </p:spPr>
        <p:txBody>
          <a:bodyPr>
            <a:spAutoFit/>
          </a:bodyPr>
          <a:lstStyle/>
          <a:p>
            <a:pPr>
              <a:defRPr/>
            </a:pPr>
            <a:r>
              <a:rPr lang="es-ES" sz="1400" dirty="0">
                <a:solidFill>
                  <a:schemeClr val="bg1">
                    <a:lumMod val="50000"/>
                  </a:schemeClr>
                </a:solidFill>
              </a:rPr>
              <a:t>Fases asociados al ciclo de vida default:</a:t>
            </a:r>
          </a:p>
          <a:p>
            <a:pPr>
              <a:defRPr/>
            </a:pPr>
            <a:r>
              <a:rPr lang="es-ES" sz="1400" dirty="0">
                <a:solidFill>
                  <a:schemeClr val="bg1">
                    <a:lumMod val="50000"/>
                  </a:schemeClr>
                </a:solidFill>
              </a:rPr>
              <a:t>	</a:t>
            </a:r>
          </a:p>
          <a:p>
            <a:pPr lvl="4">
              <a:buFont typeface="Arial" pitchFamily="34" charset="0"/>
              <a:buChar char="•"/>
              <a:defRPr/>
            </a:pPr>
            <a:r>
              <a:rPr lang="es-ES" sz="1400" dirty="0">
                <a:solidFill>
                  <a:schemeClr val="bg1">
                    <a:lumMod val="50000"/>
                  </a:schemeClr>
                </a:solidFill>
              </a:rPr>
              <a:t> </a:t>
            </a:r>
            <a:r>
              <a:rPr lang="es-ES" sz="1400" b="1" dirty="0" err="1">
                <a:solidFill>
                  <a:schemeClr val="bg1">
                    <a:lumMod val="50000"/>
                  </a:schemeClr>
                </a:solidFill>
              </a:rPr>
              <a:t>validate</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initialize</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generate-sources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process-sources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generate-resources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process-resources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compile</a:t>
            </a: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process-classes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generate</a:t>
            </a:r>
            <a:r>
              <a:rPr lang="es-ES" sz="1400" b="1" dirty="0">
                <a:solidFill>
                  <a:schemeClr val="bg1">
                    <a:lumMod val="50000"/>
                  </a:schemeClr>
                </a:solidFill>
              </a:rPr>
              <a:t>-test-</a:t>
            </a:r>
            <a:r>
              <a:rPr lang="es-ES" sz="1400" b="1" dirty="0" err="1">
                <a:solidFill>
                  <a:schemeClr val="bg1">
                    <a:lumMod val="50000"/>
                  </a:schemeClr>
                </a:solidFill>
              </a:rPr>
              <a:t>sources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process</a:t>
            </a:r>
            <a:r>
              <a:rPr lang="es-ES" sz="1400" b="1" dirty="0">
                <a:solidFill>
                  <a:schemeClr val="bg1">
                    <a:lumMod val="50000"/>
                  </a:schemeClr>
                </a:solidFill>
              </a:rPr>
              <a:t>-test-</a:t>
            </a:r>
            <a:r>
              <a:rPr lang="es-ES" sz="1400" b="1" dirty="0" err="1">
                <a:solidFill>
                  <a:schemeClr val="bg1">
                    <a:lumMod val="50000"/>
                  </a:schemeClr>
                </a:solidFill>
              </a:rPr>
              <a:t>sources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generate</a:t>
            </a:r>
            <a:r>
              <a:rPr lang="es-ES" sz="1400" b="1" dirty="0">
                <a:solidFill>
                  <a:schemeClr val="bg1">
                    <a:lumMod val="50000"/>
                  </a:schemeClr>
                </a:solidFill>
              </a:rPr>
              <a:t>-test-</a:t>
            </a:r>
            <a:r>
              <a:rPr lang="es-ES" sz="1400" b="1" dirty="0" err="1">
                <a:solidFill>
                  <a:schemeClr val="bg1">
                    <a:lumMod val="50000"/>
                  </a:schemeClr>
                </a:solidFill>
              </a:rPr>
              <a:t>resources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process</a:t>
            </a:r>
            <a:r>
              <a:rPr lang="es-ES" sz="1400" b="1" dirty="0">
                <a:solidFill>
                  <a:schemeClr val="bg1">
                    <a:lumMod val="50000"/>
                  </a:schemeClr>
                </a:solidFill>
              </a:rPr>
              <a:t>-test-</a:t>
            </a:r>
            <a:r>
              <a:rPr lang="es-ES" sz="1400" b="1" dirty="0" err="1">
                <a:solidFill>
                  <a:schemeClr val="bg1">
                    <a:lumMod val="50000"/>
                  </a:schemeClr>
                </a:solidFill>
              </a:rPr>
              <a:t>resources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test-compile</a:t>
            </a:r>
          </a:p>
          <a:p>
            <a:pPr lvl="4">
              <a:buFont typeface="Arial" pitchFamily="34" charset="0"/>
              <a:buChar char="•"/>
              <a:defRPr/>
            </a:pPr>
            <a:r>
              <a:rPr lang="es-ES" sz="1400" b="1" dirty="0">
                <a:solidFill>
                  <a:schemeClr val="bg1">
                    <a:lumMod val="50000"/>
                  </a:schemeClr>
                </a:solidFill>
              </a:rPr>
              <a:t> </a:t>
            </a:r>
            <a:r>
              <a:rPr lang="es-ES" sz="1400" b="1" dirty="0" err="1">
                <a:solidFill>
                  <a:schemeClr val="bg1">
                    <a:lumMod val="50000"/>
                  </a:schemeClr>
                </a:solidFill>
              </a:rPr>
              <a:t>process</a:t>
            </a:r>
            <a:r>
              <a:rPr lang="es-ES" sz="1400" b="1" dirty="0">
                <a:solidFill>
                  <a:schemeClr val="bg1">
                    <a:lumMod val="50000"/>
                  </a:schemeClr>
                </a:solidFill>
              </a:rPr>
              <a:t>-test-</a:t>
            </a:r>
            <a:r>
              <a:rPr lang="es-ES" sz="1400" b="1" dirty="0" err="1">
                <a:solidFill>
                  <a:schemeClr val="bg1">
                    <a:lumMod val="50000"/>
                  </a:schemeClr>
                </a:solidFill>
              </a:rPr>
              <a:t>classes</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 test</a:t>
            </a:r>
          </a:p>
          <a:p>
            <a:pPr lvl="4">
              <a:buFont typeface="Arial" pitchFamily="34" charset="0"/>
              <a:buChar char="•"/>
              <a:defRPr/>
            </a:pPr>
            <a:r>
              <a:rPr lang="es-ES" sz="1400" b="1" dirty="0">
                <a:solidFill>
                  <a:schemeClr val="bg1">
                    <a:lumMod val="50000"/>
                  </a:schemeClr>
                </a:solidFill>
              </a:rPr>
              <a:t>prepare-</a:t>
            </a:r>
            <a:r>
              <a:rPr lang="es-ES" sz="1400" b="1" dirty="0" err="1">
                <a:solidFill>
                  <a:schemeClr val="bg1">
                    <a:lumMod val="50000"/>
                  </a:schemeClr>
                </a:solidFill>
              </a:rPr>
              <a:t>package</a:t>
            </a:r>
            <a:r>
              <a:rPr lang="es-ES" sz="1400" b="1" dirty="0">
                <a:solidFill>
                  <a:schemeClr val="bg1">
                    <a:lumMod val="50000"/>
                  </a:schemeClr>
                </a:solidFill>
              </a:rPr>
              <a:t> (</a:t>
            </a:r>
            <a:r>
              <a:rPr lang="es-ES" sz="1400" b="1" dirty="0" err="1">
                <a:solidFill>
                  <a:schemeClr val="bg1">
                    <a:lumMod val="50000"/>
                  </a:schemeClr>
                </a:solidFill>
              </a:rPr>
              <a:t>maven</a:t>
            </a:r>
            <a:r>
              <a:rPr lang="es-ES" sz="1400" b="1" dirty="0">
                <a:solidFill>
                  <a:schemeClr val="bg1">
                    <a:lumMod val="50000"/>
                  </a:schemeClr>
                </a:solidFill>
              </a:rPr>
              <a:t> 2.1+)</a:t>
            </a:r>
          </a:p>
          <a:p>
            <a:pPr lvl="4">
              <a:buFont typeface="Arial" pitchFamily="34" charset="0"/>
              <a:buChar char="•"/>
              <a:defRPr/>
            </a:pPr>
            <a:r>
              <a:rPr lang="es-ES" sz="1400" b="1" dirty="0" err="1">
                <a:solidFill>
                  <a:schemeClr val="bg1">
                    <a:lumMod val="50000"/>
                  </a:schemeClr>
                </a:solidFill>
              </a:rPr>
              <a:t>package</a:t>
            </a:r>
            <a:endParaRPr lang="es-ES" sz="1400" b="1" dirty="0">
              <a:solidFill>
                <a:schemeClr val="bg1">
                  <a:lumMod val="50000"/>
                </a:schemeClr>
              </a:solidFill>
            </a:endParaRPr>
          </a:p>
          <a:p>
            <a:pPr lvl="4">
              <a:buFont typeface="Arial" pitchFamily="34" charset="0"/>
              <a:buChar char="•"/>
              <a:defRPr/>
            </a:pPr>
            <a:r>
              <a:rPr lang="es-ES" sz="1400" b="1" dirty="0">
                <a:solidFill>
                  <a:schemeClr val="bg1">
                    <a:lumMod val="50000"/>
                  </a:schemeClr>
                </a:solidFill>
              </a:rPr>
              <a:t>pre-</a:t>
            </a:r>
            <a:r>
              <a:rPr lang="es-ES" sz="1400" b="1" dirty="0" err="1">
                <a:solidFill>
                  <a:schemeClr val="bg1">
                    <a:lumMod val="50000"/>
                  </a:schemeClr>
                </a:solidFill>
              </a:rPr>
              <a:t>integration</a:t>
            </a:r>
            <a:r>
              <a:rPr lang="es-ES" sz="1400" b="1" dirty="0">
                <a:solidFill>
                  <a:schemeClr val="bg1">
                    <a:lumMod val="50000"/>
                  </a:schemeClr>
                </a:solidFill>
              </a:rPr>
              <a:t>-test</a:t>
            </a:r>
          </a:p>
          <a:p>
            <a:pPr lvl="4">
              <a:buFont typeface="Arial" pitchFamily="34" charset="0"/>
              <a:buChar char="•"/>
              <a:defRPr/>
            </a:pPr>
            <a:r>
              <a:rPr lang="es-ES" sz="1400" b="1" dirty="0" err="1">
                <a:solidFill>
                  <a:schemeClr val="bg1">
                    <a:lumMod val="50000"/>
                  </a:schemeClr>
                </a:solidFill>
              </a:rPr>
              <a:t>integration</a:t>
            </a:r>
            <a:r>
              <a:rPr lang="es-ES" sz="1400" b="1" dirty="0">
                <a:solidFill>
                  <a:schemeClr val="bg1">
                    <a:lumMod val="50000"/>
                  </a:schemeClr>
                </a:solidFill>
              </a:rPr>
              <a:t>-test</a:t>
            </a:r>
          </a:p>
          <a:p>
            <a:pPr lvl="4">
              <a:buFont typeface="Arial" pitchFamily="34" charset="0"/>
              <a:buChar char="•"/>
              <a:defRPr/>
            </a:pPr>
            <a:r>
              <a:rPr lang="es-ES" sz="1400" b="1" dirty="0">
                <a:solidFill>
                  <a:schemeClr val="bg1">
                    <a:lumMod val="50000"/>
                  </a:schemeClr>
                </a:solidFill>
              </a:rPr>
              <a:t>post-</a:t>
            </a:r>
            <a:r>
              <a:rPr lang="es-ES" sz="1400" b="1" dirty="0" err="1">
                <a:solidFill>
                  <a:schemeClr val="bg1">
                    <a:lumMod val="50000"/>
                  </a:schemeClr>
                </a:solidFill>
              </a:rPr>
              <a:t>integration</a:t>
            </a:r>
            <a:r>
              <a:rPr lang="es-ES" sz="1400" b="1" dirty="0">
                <a:solidFill>
                  <a:schemeClr val="bg1">
                    <a:lumMod val="50000"/>
                  </a:schemeClr>
                </a:solidFill>
              </a:rPr>
              <a:t>-test</a:t>
            </a:r>
          </a:p>
          <a:p>
            <a:pPr lvl="4">
              <a:buFont typeface="Arial" pitchFamily="34" charset="0"/>
              <a:buChar char="•"/>
              <a:defRPr/>
            </a:pPr>
            <a:r>
              <a:rPr lang="es-ES" sz="1400" b="1" dirty="0" err="1">
                <a:solidFill>
                  <a:schemeClr val="bg1">
                    <a:lumMod val="50000"/>
                  </a:schemeClr>
                </a:solidFill>
              </a:rPr>
              <a:t>verify</a:t>
            </a:r>
            <a:endParaRPr lang="es-ES" sz="1400" b="1" dirty="0">
              <a:solidFill>
                <a:schemeClr val="bg1">
                  <a:lumMod val="50000"/>
                </a:schemeClr>
              </a:solidFill>
            </a:endParaRPr>
          </a:p>
          <a:p>
            <a:pPr lvl="4">
              <a:buFont typeface="Arial" pitchFamily="34" charset="0"/>
              <a:buChar char="•"/>
              <a:defRPr/>
            </a:pPr>
            <a:r>
              <a:rPr lang="es-ES" sz="1400" b="1" dirty="0" err="1">
                <a:solidFill>
                  <a:schemeClr val="bg1">
                    <a:lumMod val="50000"/>
                  </a:schemeClr>
                </a:solidFill>
              </a:rPr>
              <a:t>install</a:t>
            </a:r>
            <a:endParaRPr lang="es-ES" sz="1400" b="1" dirty="0">
              <a:solidFill>
                <a:schemeClr val="bg1">
                  <a:lumMod val="50000"/>
                </a:schemeClr>
              </a:solidFill>
            </a:endParaRPr>
          </a:p>
          <a:p>
            <a:pPr lvl="4">
              <a:buFont typeface="Arial" pitchFamily="34" charset="0"/>
              <a:buChar char="•"/>
              <a:defRPr/>
            </a:pPr>
            <a:r>
              <a:rPr lang="es-ES" sz="1400" b="1" dirty="0" err="1">
                <a:solidFill>
                  <a:schemeClr val="bg1">
                    <a:lumMod val="50000"/>
                  </a:schemeClr>
                </a:solidFill>
              </a:rPr>
              <a:t>deploy</a:t>
            </a:r>
            <a:endParaRPr lang="es-ES" sz="1400" b="1" dirty="0">
              <a:solidFill>
                <a:schemeClr val="bg1">
                  <a:lumMod val="50000"/>
                </a:schemeClr>
              </a:solidFill>
            </a:endParaRPr>
          </a:p>
          <a:p>
            <a:pPr>
              <a:defRPr/>
            </a:pPr>
            <a:endParaRPr lang="es-ES" sz="1400" dirty="0">
              <a:solidFill>
                <a:schemeClr val="bg1">
                  <a:lumMod val="50000"/>
                </a:schemeClr>
              </a:solidFill>
            </a:endParaRPr>
          </a:p>
          <a:p>
            <a:pPr>
              <a:defRPr/>
            </a:pPr>
            <a:endParaRPr lang="es-ES" sz="1400" dirty="0">
              <a:solidFill>
                <a:schemeClr val="bg1">
                  <a:lumMod val="50000"/>
                </a:schemeClr>
              </a:solidFill>
            </a:endParaRPr>
          </a:p>
          <a:p>
            <a:pPr>
              <a:defRPr/>
            </a:pPr>
            <a:r>
              <a:rPr lang="es-ES" sz="1400" dirty="0">
                <a:solidFill>
                  <a:schemeClr val="bg1">
                    <a:lumMod val="50000"/>
                  </a:schemeClr>
                </a:solidFill>
              </a:rPr>
              <a:t>	</a:t>
            </a:r>
            <a:endParaRPr lang="es-ES"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847725"/>
          </a:xfrm>
        </p:spPr>
        <p:txBody>
          <a:bodyPr/>
          <a:lstStyle/>
          <a:p>
            <a:pPr algn="ctr" eaLnBrk="1" hangingPunct="1"/>
            <a:r>
              <a:rPr lang="es-ES" sz="3600" smtClean="0">
                <a:latin typeface="Avenir LT Std 35 Light"/>
              </a:rPr>
              <a:t>Conceptos de Maven</a:t>
            </a:r>
          </a:p>
        </p:txBody>
      </p:sp>
      <p:sp>
        <p:nvSpPr>
          <p:cNvPr id="6" name="2 Marcador de contenido"/>
          <p:cNvSpPr txBox="1">
            <a:spLocks/>
          </p:cNvSpPr>
          <p:nvPr/>
        </p:nvSpPr>
        <p:spPr bwMode="auto">
          <a:xfrm>
            <a:off x="468313" y="1052513"/>
            <a:ext cx="8229600" cy="5000625"/>
          </a:xfrm>
          <a:prstGeom prst="rect">
            <a:avLst/>
          </a:prstGeom>
          <a:noFill/>
          <a:ln w="9525">
            <a:noFill/>
            <a:miter lim="800000"/>
            <a:headEnd/>
            <a:tailEnd/>
          </a:ln>
        </p:spPr>
        <p:txBody>
          <a:bodyPr/>
          <a:lstStyle/>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a:p>
            <a:pPr marL="342900" indent="-338138" eaLnBrk="0" hangingPunct="0">
              <a:spcBef>
                <a:spcPct val="20000"/>
              </a:spcBef>
              <a:buFont typeface="Arial" pitchFamily="34" charset="0"/>
              <a:buChar char="•"/>
              <a:defRPr/>
            </a:pPr>
            <a:endParaRPr lang="es-ES" sz="2800" kern="0" dirty="0">
              <a:solidFill>
                <a:srgbClr val="0D2A66"/>
              </a:solidFill>
              <a:latin typeface="+mn-lt"/>
              <a:cs typeface="+mn-cs"/>
            </a:endParaRPr>
          </a:p>
        </p:txBody>
      </p:sp>
      <p:sp>
        <p:nvSpPr>
          <p:cNvPr id="14" name="13 Rectángulo"/>
          <p:cNvSpPr/>
          <p:nvPr/>
        </p:nvSpPr>
        <p:spPr>
          <a:xfrm>
            <a:off x="0" y="847725"/>
            <a:ext cx="9144000" cy="738188"/>
          </a:xfrm>
          <a:prstGeom prst="rect">
            <a:avLst/>
          </a:prstGeom>
        </p:spPr>
        <p:txBody>
          <a:bodyPr>
            <a:spAutoFit/>
          </a:bodyPr>
          <a:lstStyle/>
          <a:p>
            <a:pPr>
              <a:defRPr/>
            </a:pPr>
            <a:endParaRPr lang="es-ES" sz="1400" dirty="0">
              <a:solidFill>
                <a:schemeClr val="bg1">
                  <a:lumMod val="50000"/>
                </a:schemeClr>
              </a:solidFill>
            </a:endParaRPr>
          </a:p>
          <a:p>
            <a:pPr>
              <a:defRPr/>
            </a:pPr>
            <a:endParaRPr lang="es-ES" sz="1400" dirty="0">
              <a:solidFill>
                <a:schemeClr val="bg1">
                  <a:lumMod val="50000"/>
                </a:schemeClr>
              </a:solidFill>
            </a:endParaRPr>
          </a:p>
          <a:p>
            <a:pPr>
              <a:defRPr/>
            </a:pPr>
            <a:r>
              <a:rPr lang="es-ES" sz="1400" dirty="0">
                <a:solidFill>
                  <a:schemeClr val="bg1">
                    <a:lumMod val="50000"/>
                  </a:schemeClr>
                </a:solidFill>
              </a:rPr>
              <a:t>	</a:t>
            </a:r>
            <a:endParaRPr lang="es-ES" sz="1400" i="1" dirty="0">
              <a:solidFill>
                <a:schemeClr val="bg1">
                  <a:lumMod val="50000"/>
                </a:schemeClr>
              </a:solidFill>
            </a:endParaRPr>
          </a:p>
        </p:txBody>
      </p:sp>
      <p:pic>
        <p:nvPicPr>
          <p:cNvPr id="9221" name="4 Imagen" descr="Screen Shot 2012-02-17 at 14.48.51.png"/>
          <p:cNvPicPr>
            <a:picLocks noChangeAspect="1"/>
          </p:cNvPicPr>
          <p:nvPr/>
        </p:nvPicPr>
        <p:blipFill>
          <a:blip r:embed="rId3"/>
          <a:srcRect/>
          <a:stretch>
            <a:fillRect/>
          </a:stretch>
        </p:blipFill>
        <p:spPr bwMode="auto">
          <a:xfrm>
            <a:off x="1905000" y="1400175"/>
            <a:ext cx="5848350" cy="4011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rtada">
  <a:themeElements>
    <a:clrScheme name="Porta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rtad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orta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rtad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rtad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rtad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rtad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rtad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rtad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rtad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rtad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rtad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rtad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rtad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ágina">
  <a:themeElements>
    <a:clrScheme name="Página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Página">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ágina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6314</TotalTime>
  <Words>315</Words>
  <Application>Microsoft Office PowerPoint</Application>
  <PresentationFormat>Presentación en pantalla (4:3)</PresentationFormat>
  <Paragraphs>377</Paragraphs>
  <Slides>26</Slides>
  <Notes>20</Notes>
  <HiddenSlides>0</HiddenSlides>
  <MMClips>0</MMClips>
  <ScaleCrop>false</ScaleCrop>
  <HeadingPairs>
    <vt:vector size="4" baseType="variant">
      <vt:variant>
        <vt:lpstr>Tema</vt:lpstr>
      </vt:variant>
      <vt:variant>
        <vt:i4>2</vt:i4>
      </vt:variant>
      <vt:variant>
        <vt:lpstr>Títulos de diapositiva</vt:lpstr>
      </vt:variant>
      <vt:variant>
        <vt:i4>26</vt:i4>
      </vt:variant>
    </vt:vector>
  </HeadingPairs>
  <TitlesOfParts>
    <vt:vector size="28" baseType="lpstr">
      <vt:lpstr>Portada</vt:lpstr>
      <vt:lpstr>Página</vt:lpstr>
      <vt:lpstr>Diapositiva 1</vt:lpstr>
      <vt:lpstr>¿Qué es Maven?</vt:lpstr>
      <vt:lpstr>Instalación de maven</vt:lpstr>
      <vt:lpstr>Conceptos de Maven</vt:lpstr>
      <vt:lpstr>Conceptos de Maven</vt:lpstr>
      <vt:lpstr>Conceptos de Maven</vt:lpstr>
      <vt:lpstr>Conceptos de Maven</vt:lpstr>
      <vt:lpstr>Conceptos de Maven</vt:lpstr>
      <vt:lpstr>Conceptos de Maven</vt:lpstr>
      <vt:lpstr>Conceptos de Maven</vt:lpstr>
      <vt:lpstr>Conceptos de Maven</vt:lpstr>
      <vt:lpstr>Conceptos de Maven</vt:lpstr>
      <vt:lpstr>Estructura Maven</vt:lpstr>
      <vt:lpstr>Comprendiendo Pom.xml</vt:lpstr>
      <vt:lpstr>Comprendiendo Pom.xml</vt:lpstr>
      <vt:lpstr>Comprendiendo Pom.xml</vt:lpstr>
      <vt:lpstr>Comprendiendo Pom.xml</vt:lpstr>
      <vt:lpstr>Comprendiendo Pom.xml</vt:lpstr>
      <vt:lpstr>Comprendiendo Pom.xml</vt:lpstr>
      <vt:lpstr>Comprendiendo Pom.xml</vt:lpstr>
      <vt:lpstr>Comprendiendo Pom.xml</vt:lpstr>
      <vt:lpstr>Plugins Maven</vt:lpstr>
      <vt:lpstr>Herramientas de Maven</vt:lpstr>
      <vt:lpstr>¿Encuesta de uso herramientas de construcción?</vt:lpstr>
      <vt:lpstr>Referencias</vt:lpstr>
      <vt:lpstr>Diapositiva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Presentación</dc:title>
  <dc:creator>bokeroncillo</dc:creator>
  <cp:lastModifiedBy>Biomed</cp:lastModifiedBy>
  <cp:revision>351</cp:revision>
  <dcterms:created xsi:type="dcterms:W3CDTF">2010-03-23T10:36:31Z</dcterms:created>
  <dcterms:modified xsi:type="dcterms:W3CDTF">2012-07-16T13:25:26Z</dcterms:modified>
</cp:coreProperties>
</file>