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4-02-05T06:41:46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14270 16334 0,'0'-18'15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AC9D-53AA-62E6-3741-9095508D4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54F6D-C7C4-DC5B-457B-17BE6E8F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86DCA-1F3F-800A-C9F0-E375AF23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F4F4E-435A-0056-0F02-EAEF5C4A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18087-9341-A137-7AA0-B9D2C512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2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A923-A8F3-C022-99A3-1C25BEE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289DA-00FD-79C4-6D4C-5D1B9E74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4B1DE-2E24-7E1D-A7B0-BD256647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46C53-0403-5960-99B7-285DA57E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A820B-9A29-99C4-053B-D65E744B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0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5F26B9-0D0A-7209-281E-3E046FE54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DB756-98D9-2D19-3EF0-02229739B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9144A-3A6A-58F9-92B1-1E182728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5530-31D8-F52E-7D5F-4427745F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A2C70-2AB5-53AC-543C-FC234418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BBF5-CC7C-DE79-5950-ECC967F5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F73A3-4C82-4EBD-8FA5-493ADC3A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1FCCD-C3F3-6146-88CD-A3D87ADD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8803A-4D11-F7D2-C908-BCA1DEA6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ABB19-2C0F-A379-CA8A-1B26A77A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F468-7AF6-F81B-C00F-2C0FA9A5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F7F36-E473-614D-B7F2-A8BE5CA2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4BCF7-3570-116C-8E26-C04CEA2A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F0326-ECE3-D290-5421-997AB7B1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12BD2-FECA-F5ED-BF6B-5B409B4F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E2262-D038-37BB-18AB-584AECA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AFDC9-3AAD-E27E-D3E1-D58A35D72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BB8A6-3E24-B41E-250D-9BCC394B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F2E09-F354-23DF-2BB7-765D5D55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31C63-54E9-DFD8-04F9-58B94845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12441-9384-CFF5-F78D-7A4968EA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E190-A884-A991-46C3-9D7F42A5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9B7B2-40A4-AC01-3170-0746DE72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69B38-29B1-1346-EF99-33E6AD3A7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0DB7C-BB93-02FD-0C67-AE16E6265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EF6BBB-3814-A8BF-DFDC-3A7FCF93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4F7AD-98DD-5682-4ECE-8DD83B2B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49B30-6782-7FA7-4461-26B0579E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47C811-5DB5-88FD-C017-9CC5A47F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0F2A-2D7B-7966-2E3A-6F16FBB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EE551E-094A-EA14-1F57-CBDBA47A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94C712-99D2-D690-2C8E-F0F53827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FC651C-F2D5-5282-F56C-BFD08C7E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8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51727-5859-66B5-F3E4-8D767160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D9FFB1-4913-0940-D6AA-D93FD412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5ABE8-96E6-A4EE-D15E-AD51FD3E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2ED7D-5CA9-50D6-C3CA-A9B041B0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EF0AC-8CC3-D5D4-9CDB-F30FC167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170CF-5C88-181A-C3AE-471536D4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685E0-E84A-C15F-ED09-A642FCA5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EF919-1815-C881-0C68-4458DD15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D60D0-269F-9AAF-0C6C-BCA08A23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EED2-6F8D-2762-094E-A6BE8481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E4F8AF-CC77-E070-3C04-6B3E2187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9FC54-2632-B8B2-362C-3BD82D58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2C7CD-3C49-C4A3-BA45-88EA2161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2D3B4-6435-A768-A28E-450237C4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975FE-01C7-3257-716A-27DD1D4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9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5A08C-78E3-C1F0-B2A7-9DD3E2B3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924FF-5413-01BD-4AE1-0CBEEF7A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14B8-BB01-91ED-0C56-D9F31C0C9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75B5-3121-433E-9817-A88526331FEB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3D003-8037-0B35-F86A-B5E2ECE01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AA88A-0FBD-7EFE-1156-AC74677C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95CC3-CBBD-4496-BCCD-F8D93953B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6B6A989-4712-9B50-3455-24969E695516}"/>
              </a:ext>
            </a:extLst>
          </p:cNvPr>
          <p:cNvGrpSpPr/>
          <p:nvPr/>
        </p:nvGrpSpPr>
        <p:grpSpPr>
          <a:xfrm>
            <a:off x="4529161" y="4125781"/>
            <a:ext cx="1566839" cy="1283732"/>
            <a:chOff x="952751" y="3429000"/>
            <a:chExt cx="1566839" cy="1283732"/>
          </a:xfrm>
        </p:grpSpPr>
        <p:pic>
          <p:nvPicPr>
            <p:cNvPr id="1034" name="Picture 10" descr="Browser Icon Design 496360 Vector Art at Vecteezy">
              <a:extLst>
                <a:ext uri="{FF2B5EF4-FFF2-40B4-BE49-F238E27FC236}">
                  <a16:creationId xmlns:a16="http://schemas.microsoft.com/office/drawing/2014/main" id="{11300D6B-BACD-6212-9010-C107366F0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48" y="3429000"/>
              <a:ext cx="1031846" cy="103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0B9BE2-D8E2-038A-1C8B-7665AF11B1B6}"/>
                </a:ext>
              </a:extLst>
            </p:cNvPr>
            <p:cNvSpPr txBox="1"/>
            <p:nvPr/>
          </p:nvSpPr>
          <p:spPr>
            <a:xfrm>
              <a:off x="952751" y="4343400"/>
              <a:ext cx="156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Web</a:t>
              </a:r>
              <a:r>
                <a:rPr lang="ko-KR" altLang="en-US" dirty="0"/>
                <a:t> </a:t>
              </a:r>
              <a:r>
                <a:rPr lang="en-US" altLang="ko-KR" dirty="0"/>
                <a:t>Browser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52C141-FF8A-742D-AE33-405126229D9D}"/>
              </a:ext>
            </a:extLst>
          </p:cNvPr>
          <p:cNvGrpSpPr/>
          <p:nvPr/>
        </p:nvGrpSpPr>
        <p:grpSpPr>
          <a:xfrm>
            <a:off x="6426720" y="1667107"/>
            <a:ext cx="907621" cy="1225709"/>
            <a:chOff x="1282359" y="1845578"/>
            <a:chExt cx="907621" cy="1225709"/>
          </a:xfrm>
        </p:grpSpPr>
        <p:pic>
          <p:nvPicPr>
            <p:cNvPr id="1028" name="Picture 4" descr="Smartphone icon png, Picture #2234456 smartphone icon png">
              <a:extLst>
                <a:ext uri="{FF2B5EF4-FFF2-40B4-BE49-F238E27FC236}">
                  <a16:creationId xmlns:a16="http://schemas.microsoft.com/office/drawing/2014/main" id="{46813DF4-C2FE-940A-2CC1-D57693892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983" y="1845578"/>
              <a:ext cx="856377" cy="8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A17D1-6D14-75FE-B2BE-99EF449E4016}"/>
                </a:ext>
              </a:extLst>
            </p:cNvPr>
            <p:cNvSpPr txBox="1"/>
            <p:nvPr/>
          </p:nvSpPr>
          <p:spPr>
            <a:xfrm>
              <a:off x="1282359" y="2701955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Mobile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83B86B-EB77-D1A1-9B8E-BFBDB5B8DA29}"/>
              </a:ext>
            </a:extLst>
          </p:cNvPr>
          <p:cNvGrpSpPr/>
          <p:nvPr/>
        </p:nvGrpSpPr>
        <p:grpSpPr>
          <a:xfrm>
            <a:off x="3812445" y="1934844"/>
            <a:ext cx="1161875" cy="1494156"/>
            <a:chOff x="7297723" y="2324209"/>
            <a:chExt cx="1161875" cy="1494156"/>
          </a:xfrm>
        </p:grpSpPr>
        <p:pic>
          <p:nvPicPr>
            <p:cNvPr id="1038" name="Picture 14" descr="Rack, server, center, data, servers icon - Free download">
              <a:extLst>
                <a:ext uri="{FF2B5EF4-FFF2-40B4-BE49-F238E27FC236}">
                  <a16:creationId xmlns:a16="http://schemas.microsoft.com/office/drawing/2014/main" id="{6C87A2D5-F96E-9ED8-311B-9AC0EBA39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23" y="2324209"/>
              <a:ext cx="1161875" cy="116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BCC71D-CF82-79D2-2AA8-DFDFB13CBC37}"/>
                </a:ext>
              </a:extLst>
            </p:cNvPr>
            <p:cNvSpPr txBox="1"/>
            <p:nvPr/>
          </p:nvSpPr>
          <p:spPr>
            <a:xfrm>
              <a:off x="7458256" y="3449033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35EFB1-21D5-DA36-B261-7FCE0191D789}"/>
              </a:ext>
            </a:extLst>
          </p:cNvPr>
          <p:cNvGrpSpPr/>
          <p:nvPr/>
        </p:nvGrpSpPr>
        <p:grpSpPr>
          <a:xfrm>
            <a:off x="7247993" y="3683504"/>
            <a:ext cx="1148007" cy="1474123"/>
            <a:chOff x="10020942" y="2324209"/>
            <a:chExt cx="1148007" cy="1474123"/>
          </a:xfrm>
        </p:grpSpPr>
        <p:pic>
          <p:nvPicPr>
            <p:cNvPr id="1036" name="Picture 12" descr="Database Icon Vector Art, Icons, and Graphics for Free Download">
              <a:extLst>
                <a:ext uri="{FF2B5EF4-FFF2-40B4-BE49-F238E27FC236}">
                  <a16:creationId xmlns:a16="http://schemas.microsoft.com/office/drawing/2014/main" id="{52B79F3C-12EA-07FA-CD0E-0EAA29DA0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2534" y="2324209"/>
              <a:ext cx="1124824" cy="11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CC1B76-4BB8-824D-FF2C-ECC1E6ED7258}"/>
                </a:ext>
              </a:extLst>
            </p:cNvPr>
            <p:cNvSpPr txBox="1"/>
            <p:nvPr/>
          </p:nvSpPr>
          <p:spPr>
            <a:xfrm>
              <a:off x="10020942" y="3429000"/>
              <a:ext cx="114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41DC11-546F-F9FC-20BC-F787D3B85496}"/>
              </a:ext>
            </a:extLst>
          </p:cNvPr>
          <p:cNvSpPr txBox="1"/>
          <p:nvPr/>
        </p:nvSpPr>
        <p:spPr>
          <a:xfrm>
            <a:off x="1644300" y="560714"/>
            <a:ext cx="890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아래 요소들을 사용해 </a:t>
            </a:r>
            <a:r>
              <a:rPr lang="en-US" altLang="ko-KR" sz="3000" b="1" dirty="0"/>
              <a:t>IMAD</a:t>
            </a:r>
            <a:r>
              <a:rPr lang="ko-KR" altLang="en-US" sz="3000" b="1" dirty="0"/>
              <a:t>의 로그인 과정 그리기</a:t>
            </a:r>
          </a:p>
        </p:txBody>
      </p:sp>
    </p:spTree>
    <p:extLst>
      <p:ext uri="{BB962C8B-B14F-4D97-AF65-F5344CB8AC3E}">
        <p14:creationId xmlns:p14="http://schemas.microsoft.com/office/powerpoint/2010/main" val="41961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6BB255F-BEBB-E5DD-F893-BE9C49F7F247}"/>
              </a:ext>
            </a:extLst>
          </p:cNvPr>
          <p:cNvGrpSpPr/>
          <p:nvPr/>
        </p:nvGrpSpPr>
        <p:grpSpPr>
          <a:xfrm>
            <a:off x="7297723" y="2324209"/>
            <a:ext cx="1161875" cy="1494156"/>
            <a:chOff x="7297723" y="2324209"/>
            <a:chExt cx="1161875" cy="1494156"/>
          </a:xfrm>
        </p:grpSpPr>
        <p:pic>
          <p:nvPicPr>
            <p:cNvPr id="11" name="Picture 14" descr="Rack, server, center, data, servers icon - Free download">
              <a:extLst>
                <a:ext uri="{FF2B5EF4-FFF2-40B4-BE49-F238E27FC236}">
                  <a16:creationId xmlns:a16="http://schemas.microsoft.com/office/drawing/2014/main" id="{A5479008-E371-C438-67B7-D07D10786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23" y="2324209"/>
              <a:ext cx="1161875" cy="116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0FE12-5658-6374-7D64-3CA9A8C47198}"/>
                </a:ext>
              </a:extLst>
            </p:cNvPr>
            <p:cNvSpPr txBox="1"/>
            <p:nvPr/>
          </p:nvSpPr>
          <p:spPr>
            <a:xfrm>
              <a:off x="7458256" y="3449033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018CEE-79A5-7AA9-B732-C1ED9419FC9D}"/>
              </a:ext>
            </a:extLst>
          </p:cNvPr>
          <p:cNvGrpSpPr/>
          <p:nvPr/>
        </p:nvGrpSpPr>
        <p:grpSpPr>
          <a:xfrm>
            <a:off x="10716695" y="2344242"/>
            <a:ext cx="1148007" cy="1474123"/>
            <a:chOff x="10020942" y="2324209"/>
            <a:chExt cx="1148007" cy="1474123"/>
          </a:xfrm>
        </p:grpSpPr>
        <p:pic>
          <p:nvPicPr>
            <p:cNvPr id="14" name="Picture 12" descr="Database Icon Vector Art, Icons, and Graphics for Free Download">
              <a:extLst>
                <a:ext uri="{FF2B5EF4-FFF2-40B4-BE49-F238E27FC236}">
                  <a16:creationId xmlns:a16="http://schemas.microsoft.com/office/drawing/2014/main" id="{17452CAF-C704-0CAC-4926-3BE427F04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2534" y="2324209"/>
              <a:ext cx="1124824" cy="11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B08522-E385-D96B-9BD4-63BA98C98E4E}"/>
                </a:ext>
              </a:extLst>
            </p:cNvPr>
            <p:cNvSpPr txBox="1"/>
            <p:nvPr/>
          </p:nvSpPr>
          <p:spPr>
            <a:xfrm>
              <a:off x="10020942" y="3429000"/>
              <a:ext cx="114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F8C823-298A-6669-7862-A4BBB331650A}"/>
              </a:ext>
            </a:extLst>
          </p:cNvPr>
          <p:cNvGrpSpPr/>
          <p:nvPr/>
        </p:nvGrpSpPr>
        <p:grpSpPr>
          <a:xfrm>
            <a:off x="1145697" y="3429000"/>
            <a:ext cx="1566839" cy="1283732"/>
            <a:chOff x="952751" y="3429000"/>
            <a:chExt cx="1566839" cy="1283732"/>
          </a:xfrm>
        </p:grpSpPr>
        <p:pic>
          <p:nvPicPr>
            <p:cNvPr id="5" name="Picture 10" descr="Browser Icon Design 496360 Vector Art at Vecteezy">
              <a:extLst>
                <a:ext uri="{FF2B5EF4-FFF2-40B4-BE49-F238E27FC236}">
                  <a16:creationId xmlns:a16="http://schemas.microsoft.com/office/drawing/2014/main" id="{E9FA13FD-2289-EE39-5191-ED8BE6FB4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48" y="3429000"/>
              <a:ext cx="1031846" cy="103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4824C7-A988-BB4F-0352-EBE7CDD4478D}"/>
                </a:ext>
              </a:extLst>
            </p:cNvPr>
            <p:cNvSpPr txBox="1"/>
            <p:nvPr/>
          </p:nvSpPr>
          <p:spPr>
            <a:xfrm>
              <a:off x="952751" y="4343400"/>
              <a:ext cx="156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Web</a:t>
              </a:r>
              <a:r>
                <a:rPr lang="ko-KR" altLang="en-US" dirty="0"/>
                <a:t> </a:t>
              </a:r>
              <a:r>
                <a:rPr lang="en-US" altLang="ko-KR" dirty="0"/>
                <a:t>Browser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C4ED06-E64D-9B18-F7D6-C74BCEE30256}"/>
              </a:ext>
            </a:extLst>
          </p:cNvPr>
          <p:cNvGrpSpPr/>
          <p:nvPr/>
        </p:nvGrpSpPr>
        <p:grpSpPr>
          <a:xfrm>
            <a:off x="1475305" y="1845578"/>
            <a:ext cx="907621" cy="1225709"/>
            <a:chOff x="1282359" y="1845578"/>
            <a:chExt cx="907621" cy="1225709"/>
          </a:xfrm>
        </p:grpSpPr>
        <p:pic>
          <p:nvPicPr>
            <p:cNvPr id="8" name="Picture 4" descr="Smartphone icon png, Picture #2234456 smartphone icon png">
              <a:extLst>
                <a:ext uri="{FF2B5EF4-FFF2-40B4-BE49-F238E27FC236}">
                  <a16:creationId xmlns:a16="http://schemas.microsoft.com/office/drawing/2014/main" id="{7419C745-23C5-7B0F-F676-FC87147EC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983" y="1845578"/>
              <a:ext cx="856377" cy="8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7E9617-A7E2-B5C5-8501-13F7A87B2DA8}"/>
                </a:ext>
              </a:extLst>
            </p:cNvPr>
            <p:cNvSpPr txBox="1"/>
            <p:nvPr/>
          </p:nvSpPr>
          <p:spPr>
            <a:xfrm>
              <a:off x="1282359" y="2701955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Mobile</a:t>
              </a: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7BA3E29-AB36-BC14-B479-0B6E651E8D02}"/>
              </a:ext>
            </a:extLst>
          </p:cNvPr>
          <p:cNvGrpSpPr/>
          <p:nvPr/>
        </p:nvGrpSpPr>
        <p:grpSpPr>
          <a:xfrm>
            <a:off x="532348" y="1470170"/>
            <a:ext cx="2793534" cy="4125365"/>
            <a:chOff x="532348" y="1470170"/>
            <a:chExt cx="2793534" cy="41253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EA4866-B344-8760-1D75-EBFE98966E6D}"/>
                </a:ext>
              </a:extLst>
            </p:cNvPr>
            <p:cNvSpPr/>
            <p:nvPr/>
          </p:nvSpPr>
          <p:spPr>
            <a:xfrm>
              <a:off x="532348" y="1470170"/>
              <a:ext cx="2793534" cy="371632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noFill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91AB29-ACAD-CC82-B536-48FC71BA29C5}"/>
                </a:ext>
              </a:extLst>
            </p:cNvPr>
            <p:cNvSpPr txBox="1"/>
            <p:nvPr/>
          </p:nvSpPr>
          <p:spPr>
            <a:xfrm>
              <a:off x="1539424" y="522620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11A5F88-EB60-BB42-F070-C6585BACCE40}"/>
              </a:ext>
            </a:extLst>
          </p:cNvPr>
          <p:cNvGrpSpPr/>
          <p:nvPr/>
        </p:nvGrpSpPr>
        <p:grpSpPr>
          <a:xfrm>
            <a:off x="3570515" y="1809433"/>
            <a:ext cx="3833101" cy="968602"/>
            <a:chOff x="3570515" y="1809433"/>
            <a:chExt cx="3833101" cy="968602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D5794C1-785D-38B9-1FE7-399D2405F1DA}"/>
                </a:ext>
              </a:extLst>
            </p:cNvPr>
            <p:cNvCxnSpPr/>
            <p:nvPr/>
          </p:nvCxnSpPr>
          <p:spPr>
            <a:xfrm>
              <a:off x="3570515" y="2778035"/>
              <a:ext cx="352697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E5208C-421F-BB27-17CE-28232A2056E4}"/>
                </a:ext>
              </a:extLst>
            </p:cNvPr>
            <p:cNvSpPr txBox="1"/>
            <p:nvPr/>
          </p:nvSpPr>
          <p:spPr>
            <a:xfrm>
              <a:off x="3570515" y="2089100"/>
              <a:ext cx="3147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  <a:latin typeface="Inter"/>
                </a:rPr>
                <a:t>https://api.iimad.com</a:t>
              </a:r>
              <a:r>
                <a:rPr lang="en-US" altLang="ko-KR" b="0" i="0" dirty="0">
                  <a:solidFill>
                    <a:srgbClr val="00B050"/>
                  </a:solidFill>
                  <a:effectLst/>
                  <a:latin typeface="Inter"/>
                </a:rPr>
                <a:t>/api/login</a:t>
              </a:r>
            </a:p>
            <a:p>
              <a:r>
                <a:rPr lang="en-US" altLang="ko-KR" dirty="0">
                  <a:solidFill>
                    <a:srgbClr val="00B050"/>
                  </a:solidFill>
                  <a:latin typeface="Inter"/>
                </a:rPr>
                <a:t>(email, password)</a:t>
              </a:r>
              <a:endParaRPr lang="en-US" altLang="ko-KR" b="0" i="0" dirty="0">
                <a:solidFill>
                  <a:srgbClr val="00B050"/>
                </a:solidFill>
                <a:effectLst/>
                <a:latin typeface="Inter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8747B0-AFC2-E422-F631-58CB083B9FE1}"/>
                </a:ext>
              </a:extLst>
            </p:cNvPr>
            <p:cNvSpPr txBox="1"/>
            <p:nvPr/>
          </p:nvSpPr>
          <p:spPr>
            <a:xfrm>
              <a:off x="3570515" y="1809433"/>
              <a:ext cx="38331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이메일</a:t>
              </a:r>
              <a:r>
                <a:rPr lang="en-US" altLang="ko-KR" sz="1500" b="1" dirty="0"/>
                <a:t>, </a:t>
              </a:r>
              <a:r>
                <a:rPr lang="ko-KR" altLang="en-US" sz="1500" b="1" dirty="0"/>
                <a:t>비밀번호 정보와 함께 로그인 요청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69967C-B84E-D508-1FB2-F7FB73BCBBF2}"/>
              </a:ext>
            </a:extLst>
          </p:cNvPr>
          <p:cNvGrpSpPr/>
          <p:nvPr/>
        </p:nvGrpSpPr>
        <p:grpSpPr>
          <a:xfrm>
            <a:off x="8299064" y="2128232"/>
            <a:ext cx="2429223" cy="649803"/>
            <a:chOff x="8299064" y="2128232"/>
            <a:chExt cx="2429223" cy="649803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100979-0D14-ADD9-F67B-6B85B9BCB99A}"/>
                </a:ext>
              </a:extLst>
            </p:cNvPr>
            <p:cNvCxnSpPr>
              <a:cxnSpLocks/>
            </p:cNvCxnSpPr>
            <p:nvPr/>
          </p:nvCxnSpPr>
          <p:spPr>
            <a:xfrm>
              <a:off x="8299064" y="2778035"/>
              <a:ext cx="242922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E05C0D-4EA1-8BE7-86B4-2C07A28657BB}"/>
                </a:ext>
              </a:extLst>
            </p:cNvPr>
            <p:cNvSpPr txBox="1"/>
            <p:nvPr/>
          </p:nvSpPr>
          <p:spPr>
            <a:xfrm>
              <a:off x="8299064" y="2128232"/>
              <a:ext cx="21900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/>
                <a:t>DB</a:t>
              </a:r>
              <a:r>
                <a:rPr lang="ko-KR" altLang="en-US" sz="1500" b="1" dirty="0"/>
                <a:t>에 해당 회원정보가 </a:t>
              </a:r>
              <a:endParaRPr lang="en-US" altLang="ko-KR" sz="1500" b="1" dirty="0"/>
            </a:p>
            <a:p>
              <a:r>
                <a:rPr lang="ko-KR" altLang="en-US" sz="1500" b="1" dirty="0"/>
                <a:t>있는지 확인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A9335B0-0D39-3D8D-20AD-5BE0D66E3075}"/>
              </a:ext>
            </a:extLst>
          </p:cNvPr>
          <p:cNvGrpSpPr/>
          <p:nvPr/>
        </p:nvGrpSpPr>
        <p:grpSpPr>
          <a:xfrm>
            <a:off x="8299064" y="3071287"/>
            <a:ext cx="2429223" cy="521977"/>
            <a:chOff x="8299064" y="3071287"/>
            <a:chExt cx="2429223" cy="521977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2FDDD4A-27E5-7E8B-1130-AD556C3CA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9064" y="3071287"/>
              <a:ext cx="242922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E9BC1C-D386-4756-31A2-B4C95DA6051B}"/>
                </a:ext>
              </a:extLst>
            </p:cNvPr>
            <p:cNvSpPr txBox="1"/>
            <p:nvPr/>
          </p:nvSpPr>
          <p:spPr>
            <a:xfrm>
              <a:off x="8395235" y="3270099"/>
              <a:ext cx="222528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회원정보 </a:t>
              </a:r>
              <a:r>
                <a:rPr lang="en-US" altLang="ko-KR" sz="1500" b="1" dirty="0"/>
                <a:t>or NULL </a:t>
              </a:r>
              <a:r>
                <a:rPr lang="ko-KR" altLang="en-US" sz="1500" b="1" dirty="0"/>
                <a:t>반환</a:t>
              </a:r>
            </a:p>
          </p:txBody>
        </p:sp>
      </p:grpSp>
      <p:sp>
        <p:nvSpPr>
          <p:cNvPr id="41" name="화살표: 위로 구부러짐 40">
            <a:extLst>
              <a:ext uri="{FF2B5EF4-FFF2-40B4-BE49-F238E27FC236}">
                <a16:creationId xmlns:a16="http://schemas.microsoft.com/office/drawing/2014/main" id="{28265C21-2B4B-41B0-B87A-507F11921570}"/>
              </a:ext>
            </a:extLst>
          </p:cNvPr>
          <p:cNvSpPr/>
          <p:nvPr/>
        </p:nvSpPr>
        <p:spPr>
          <a:xfrm flipH="1">
            <a:off x="7530419" y="3798698"/>
            <a:ext cx="696481" cy="422459"/>
          </a:xfrm>
          <a:prstGeom prst="curvedUpArrow">
            <a:avLst>
              <a:gd name="adj1" fmla="val 25000"/>
              <a:gd name="adj2" fmla="val 66958"/>
              <a:gd name="adj3" fmla="val 456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AE14A9-6011-1F2F-09B5-00D89D99D88F}"/>
              </a:ext>
            </a:extLst>
          </p:cNvPr>
          <p:cNvSpPr txBox="1"/>
          <p:nvPr/>
        </p:nvSpPr>
        <p:spPr>
          <a:xfrm>
            <a:off x="5144439" y="4316891"/>
            <a:ext cx="5670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로그인 인증 성공 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로그인 성공 </a:t>
            </a:r>
            <a:r>
              <a:rPr lang="en-US" altLang="ko-KR" sz="1500" b="1" dirty="0"/>
              <a:t>DTO </a:t>
            </a:r>
            <a:r>
              <a:rPr lang="ko-KR" altLang="en-US" sz="1500" b="1" dirty="0"/>
              <a:t>클래스 및 </a:t>
            </a:r>
            <a:r>
              <a:rPr lang="en-US" altLang="ko-KR" sz="1500" b="1" dirty="0"/>
              <a:t>JWT </a:t>
            </a:r>
            <a:r>
              <a:rPr lang="ko-KR" altLang="en-US" sz="1500" b="1" dirty="0"/>
              <a:t>토큰 생성</a:t>
            </a:r>
            <a:endParaRPr lang="en-US" altLang="ko-KR" sz="1500" b="1" dirty="0"/>
          </a:p>
          <a:p>
            <a:r>
              <a:rPr lang="en-US" altLang="ko-KR" sz="1500" b="1" dirty="0"/>
              <a:t>	  </a:t>
            </a:r>
            <a:r>
              <a:rPr lang="ko-KR" altLang="en-US" sz="1500" b="1" dirty="0"/>
              <a:t>실패 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예외처리 수행 및 에러 메시지 반환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575497F-C5AE-5286-C899-1F95DD6EF323}"/>
              </a:ext>
            </a:extLst>
          </p:cNvPr>
          <p:cNvGrpSpPr/>
          <p:nvPr/>
        </p:nvGrpSpPr>
        <p:grpSpPr>
          <a:xfrm>
            <a:off x="3570515" y="3111991"/>
            <a:ext cx="3526971" cy="481273"/>
            <a:chOff x="3570515" y="3111991"/>
            <a:chExt cx="3526971" cy="481273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239E0B7-29E4-E0CF-A7A9-481D2855B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515" y="3111991"/>
              <a:ext cx="352697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1213DC-C394-C95D-63A0-4CD0DF558CA4}"/>
                </a:ext>
              </a:extLst>
            </p:cNvPr>
            <p:cNvSpPr txBox="1"/>
            <p:nvPr/>
          </p:nvSpPr>
          <p:spPr>
            <a:xfrm>
              <a:off x="4047003" y="3270099"/>
              <a:ext cx="27622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인증 결과에 따른 데이터 전달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50F33CA5-8ABD-310A-D034-DDF3A97CCB19}"/>
                  </a:ext>
                </a:extLst>
              </p14:cNvPr>
              <p14:cNvContentPartPr/>
              <p14:nvPr/>
            </p14:nvContentPartPr>
            <p14:xfrm>
              <a:off x="5137200" y="5873760"/>
              <a:ext cx="360" cy="684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50F33CA5-8ABD-310A-D034-DDF3A97CCB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7840" y="5864400"/>
                <a:ext cx="1908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2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CF171-714C-FBA6-F8DC-68467DAF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9952C5-40F2-83BD-9AAC-2EAA5DB05B7B}"/>
              </a:ext>
            </a:extLst>
          </p:cNvPr>
          <p:cNvGrpSpPr/>
          <p:nvPr/>
        </p:nvGrpSpPr>
        <p:grpSpPr>
          <a:xfrm>
            <a:off x="7297723" y="2171809"/>
            <a:ext cx="1161875" cy="1494156"/>
            <a:chOff x="7297723" y="2324209"/>
            <a:chExt cx="1161875" cy="1494156"/>
          </a:xfrm>
        </p:grpSpPr>
        <p:pic>
          <p:nvPicPr>
            <p:cNvPr id="11" name="Picture 14" descr="Rack, server, center, data, servers icon - Free download">
              <a:extLst>
                <a:ext uri="{FF2B5EF4-FFF2-40B4-BE49-F238E27FC236}">
                  <a16:creationId xmlns:a16="http://schemas.microsoft.com/office/drawing/2014/main" id="{44DC014F-7582-B9E7-256A-E2C46B2FC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23" y="2324209"/>
              <a:ext cx="1161875" cy="116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E45B38-36EC-DC52-2898-2C7B36B1201E}"/>
                </a:ext>
              </a:extLst>
            </p:cNvPr>
            <p:cNvSpPr txBox="1"/>
            <p:nvPr/>
          </p:nvSpPr>
          <p:spPr>
            <a:xfrm>
              <a:off x="7458256" y="3449033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2CD944-E6E5-E2AE-C3FE-C4B0FFC34FBE}"/>
              </a:ext>
            </a:extLst>
          </p:cNvPr>
          <p:cNvGrpSpPr/>
          <p:nvPr/>
        </p:nvGrpSpPr>
        <p:grpSpPr>
          <a:xfrm>
            <a:off x="10716695" y="2191842"/>
            <a:ext cx="1148007" cy="1474123"/>
            <a:chOff x="10020942" y="2324209"/>
            <a:chExt cx="1148007" cy="1474123"/>
          </a:xfrm>
        </p:grpSpPr>
        <p:pic>
          <p:nvPicPr>
            <p:cNvPr id="14" name="Picture 12" descr="Database Icon Vector Art, Icons, and Graphics for Free Download">
              <a:extLst>
                <a:ext uri="{FF2B5EF4-FFF2-40B4-BE49-F238E27FC236}">
                  <a16:creationId xmlns:a16="http://schemas.microsoft.com/office/drawing/2014/main" id="{03E0493D-839D-DF06-B4A7-6472372CC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2534" y="2324209"/>
              <a:ext cx="1124824" cy="11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B61987-F2B8-68E9-E321-D0FE5E31BCFC}"/>
                </a:ext>
              </a:extLst>
            </p:cNvPr>
            <p:cNvSpPr txBox="1"/>
            <p:nvPr/>
          </p:nvSpPr>
          <p:spPr>
            <a:xfrm>
              <a:off x="10020942" y="3429000"/>
              <a:ext cx="114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ED6B72-DE94-E5A1-A751-D16867895475}"/>
              </a:ext>
            </a:extLst>
          </p:cNvPr>
          <p:cNvGrpSpPr/>
          <p:nvPr/>
        </p:nvGrpSpPr>
        <p:grpSpPr>
          <a:xfrm>
            <a:off x="532348" y="1317770"/>
            <a:ext cx="2793534" cy="4125365"/>
            <a:chOff x="532348" y="1470170"/>
            <a:chExt cx="2793534" cy="412536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BB4B5C-9A13-3CC2-C827-09192FD9C01D}"/>
                </a:ext>
              </a:extLst>
            </p:cNvPr>
            <p:cNvGrpSpPr/>
            <p:nvPr/>
          </p:nvGrpSpPr>
          <p:grpSpPr>
            <a:xfrm>
              <a:off x="532348" y="1470170"/>
              <a:ext cx="2793534" cy="3716323"/>
              <a:chOff x="532348" y="1470170"/>
              <a:chExt cx="2793534" cy="3716323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DC410BF-F4D4-2F8E-84C8-A275140D526C}"/>
                  </a:ext>
                </a:extLst>
              </p:cNvPr>
              <p:cNvGrpSpPr/>
              <p:nvPr/>
            </p:nvGrpSpPr>
            <p:grpSpPr>
              <a:xfrm>
                <a:off x="1145697" y="3429000"/>
                <a:ext cx="1566839" cy="1283732"/>
                <a:chOff x="952751" y="3429000"/>
                <a:chExt cx="1566839" cy="1283732"/>
              </a:xfrm>
            </p:grpSpPr>
            <p:pic>
              <p:nvPicPr>
                <p:cNvPr id="5" name="Picture 10" descr="Browser Icon Design 496360 Vector Art at Vecteezy">
                  <a:extLst>
                    <a:ext uri="{FF2B5EF4-FFF2-40B4-BE49-F238E27FC236}">
                      <a16:creationId xmlns:a16="http://schemas.microsoft.com/office/drawing/2014/main" id="{D84046E0-3A0D-9002-E6E7-500A487528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0248" y="3429000"/>
                  <a:ext cx="1031846" cy="10318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95CED77-9837-5AF0-55D4-D67C2AB28220}"/>
                    </a:ext>
                  </a:extLst>
                </p:cNvPr>
                <p:cNvSpPr txBox="1"/>
                <p:nvPr/>
              </p:nvSpPr>
              <p:spPr>
                <a:xfrm>
                  <a:off x="952751" y="4343400"/>
                  <a:ext cx="156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Web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Browser</a:t>
                  </a:r>
                  <a:endParaRPr lang="ko-KR" altLang="en-US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A3E0F3E-E203-181D-2E4E-C74232FC82FA}"/>
                  </a:ext>
                </a:extLst>
              </p:cNvPr>
              <p:cNvGrpSpPr/>
              <p:nvPr/>
            </p:nvGrpSpPr>
            <p:grpSpPr>
              <a:xfrm>
                <a:off x="1475305" y="1845578"/>
                <a:ext cx="907621" cy="1225709"/>
                <a:chOff x="1282359" y="1845578"/>
                <a:chExt cx="907621" cy="1225709"/>
              </a:xfrm>
            </p:grpSpPr>
            <p:pic>
              <p:nvPicPr>
                <p:cNvPr id="8" name="Picture 4" descr="Smartphone icon png, Picture #2234456 smartphone icon png">
                  <a:extLst>
                    <a:ext uri="{FF2B5EF4-FFF2-40B4-BE49-F238E27FC236}">
                      <a16:creationId xmlns:a16="http://schemas.microsoft.com/office/drawing/2014/main" id="{49BEA8FB-3839-C8AD-658F-484954F4EE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7983" y="1845578"/>
                  <a:ext cx="856377" cy="856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0827E78-A3A7-6372-5876-6BF57AD03996}"/>
                    </a:ext>
                  </a:extLst>
                </p:cNvPr>
                <p:cNvSpPr txBox="1"/>
                <p:nvPr/>
              </p:nvSpPr>
              <p:spPr>
                <a:xfrm>
                  <a:off x="1282359" y="2701955"/>
                  <a:ext cx="907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Mobile</a:t>
                  </a:r>
                  <a:endParaRPr lang="ko-KR" altLang="en-US" dirty="0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06D5E67-1714-CC0F-0679-CD96DFC2394F}"/>
                  </a:ext>
                </a:extLst>
              </p:cNvPr>
              <p:cNvSpPr/>
              <p:nvPr/>
            </p:nvSpPr>
            <p:spPr>
              <a:xfrm>
                <a:off x="532348" y="1470170"/>
                <a:ext cx="2793534" cy="3716323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noFill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6A067B-58E2-6BF1-B66B-C4D350581F36}"/>
                </a:ext>
              </a:extLst>
            </p:cNvPr>
            <p:cNvSpPr txBox="1"/>
            <p:nvPr/>
          </p:nvSpPr>
          <p:spPr>
            <a:xfrm>
              <a:off x="1539424" y="522620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DBA98FC-6E83-4AAC-CBDE-EFEB86013717}"/>
              </a:ext>
            </a:extLst>
          </p:cNvPr>
          <p:cNvCxnSpPr/>
          <p:nvPr/>
        </p:nvCxnSpPr>
        <p:spPr>
          <a:xfrm>
            <a:off x="3570515" y="2625635"/>
            <a:ext cx="352697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6CB60E-1470-1ED6-9B88-B99974695B0E}"/>
              </a:ext>
            </a:extLst>
          </p:cNvPr>
          <p:cNvSpPr txBox="1"/>
          <p:nvPr/>
        </p:nvSpPr>
        <p:spPr>
          <a:xfrm>
            <a:off x="3570515" y="1936700"/>
            <a:ext cx="314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nter"/>
              </a:rPr>
              <a:t>https://api.iimad.com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Inter"/>
              </a:rPr>
              <a:t>/api/login</a:t>
            </a:r>
          </a:p>
          <a:p>
            <a:r>
              <a:rPr lang="en-US" altLang="ko-KR" dirty="0">
                <a:solidFill>
                  <a:srgbClr val="00B050"/>
                </a:solidFill>
                <a:latin typeface="Inter"/>
              </a:rPr>
              <a:t>(email, password)</a:t>
            </a:r>
            <a:endParaRPr lang="en-US" altLang="ko-KR" b="0" i="0" dirty="0">
              <a:solidFill>
                <a:srgbClr val="00B050"/>
              </a:solidFill>
              <a:effectLst/>
              <a:latin typeface="Inte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F030E-2027-F4B8-DBBD-17B3A35F6400}"/>
              </a:ext>
            </a:extLst>
          </p:cNvPr>
          <p:cNvSpPr txBox="1"/>
          <p:nvPr/>
        </p:nvSpPr>
        <p:spPr>
          <a:xfrm>
            <a:off x="3570515" y="1657033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이메일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비밀번호 정보와 함께 로그인 요청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83A200-58BC-C706-01F3-CC722AF73127}"/>
              </a:ext>
            </a:extLst>
          </p:cNvPr>
          <p:cNvCxnSpPr>
            <a:cxnSpLocks/>
          </p:cNvCxnSpPr>
          <p:nvPr/>
        </p:nvCxnSpPr>
        <p:spPr>
          <a:xfrm>
            <a:off x="8299064" y="2625635"/>
            <a:ext cx="242922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019D72-FFEC-6941-EC2C-9E64B6E35720}"/>
              </a:ext>
            </a:extLst>
          </p:cNvPr>
          <p:cNvSpPr txBox="1"/>
          <p:nvPr/>
        </p:nvSpPr>
        <p:spPr>
          <a:xfrm>
            <a:off x="8299064" y="1975832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DB</a:t>
            </a:r>
            <a:r>
              <a:rPr lang="ko-KR" altLang="en-US" sz="1500" b="1" dirty="0"/>
              <a:t>에 해당 회원정보가 </a:t>
            </a:r>
            <a:endParaRPr lang="en-US" altLang="ko-KR" sz="1500" b="1" dirty="0"/>
          </a:p>
          <a:p>
            <a:r>
              <a:rPr lang="ko-KR" altLang="en-US" sz="1500" b="1" dirty="0"/>
              <a:t>있는지 확인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C93890-2C4C-AE75-21BD-C93905B7989C}"/>
              </a:ext>
            </a:extLst>
          </p:cNvPr>
          <p:cNvCxnSpPr>
            <a:cxnSpLocks/>
          </p:cNvCxnSpPr>
          <p:nvPr/>
        </p:nvCxnSpPr>
        <p:spPr>
          <a:xfrm flipH="1">
            <a:off x="8299064" y="2918887"/>
            <a:ext cx="24292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1A78B3-C5E9-CC30-8A57-CED92CCD053B}"/>
              </a:ext>
            </a:extLst>
          </p:cNvPr>
          <p:cNvSpPr txBox="1"/>
          <p:nvPr/>
        </p:nvSpPr>
        <p:spPr>
          <a:xfrm>
            <a:off x="8395235" y="3117699"/>
            <a:ext cx="2225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회원정보 </a:t>
            </a:r>
            <a:r>
              <a:rPr lang="en-US" altLang="ko-KR" sz="1500" b="1" dirty="0"/>
              <a:t>or NULL </a:t>
            </a:r>
            <a:r>
              <a:rPr lang="ko-KR" altLang="en-US" sz="1500" b="1" dirty="0"/>
              <a:t>반환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876F729-2207-383E-B664-3B51E3B55CD7}"/>
              </a:ext>
            </a:extLst>
          </p:cNvPr>
          <p:cNvCxnSpPr>
            <a:cxnSpLocks/>
          </p:cNvCxnSpPr>
          <p:nvPr/>
        </p:nvCxnSpPr>
        <p:spPr>
          <a:xfrm flipH="1">
            <a:off x="3570515" y="2959591"/>
            <a:ext cx="35269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화살표: 위로 구부러짐 40">
            <a:extLst>
              <a:ext uri="{FF2B5EF4-FFF2-40B4-BE49-F238E27FC236}">
                <a16:creationId xmlns:a16="http://schemas.microsoft.com/office/drawing/2014/main" id="{E4192A5D-1AEB-7438-8335-A4668205D79B}"/>
              </a:ext>
            </a:extLst>
          </p:cNvPr>
          <p:cNvSpPr/>
          <p:nvPr/>
        </p:nvSpPr>
        <p:spPr>
          <a:xfrm flipH="1">
            <a:off x="7530419" y="3646298"/>
            <a:ext cx="696481" cy="422459"/>
          </a:xfrm>
          <a:prstGeom prst="curvedUpArrow">
            <a:avLst>
              <a:gd name="adj1" fmla="val 25000"/>
              <a:gd name="adj2" fmla="val 66958"/>
              <a:gd name="adj3" fmla="val 456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2E8DA-595F-A8D5-BE9B-BD0A87F4CC12}"/>
              </a:ext>
            </a:extLst>
          </p:cNvPr>
          <p:cNvSpPr txBox="1"/>
          <p:nvPr/>
        </p:nvSpPr>
        <p:spPr>
          <a:xfrm>
            <a:off x="5144439" y="4164491"/>
            <a:ext cx="625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로그인 인증에 성공했다면 로그인 성공 </a:t>
            </a:r>
            <a:r>
              <a:rPr lang="en-US" altLang="ko-KR" sz="1500" b="1" dirty="0"/>
              <a:t>DTO </a:t>
            </a:r>
            <a:r>
              <a:rPr lang="ko-KR" altLang="en-US" sz="1500" b="1" dirty="0"/>
              <a:t>클래스 및 </a:t>
            </a:r>
            <a:r>
              <a:rPr lang="en-US" altLang="ko-KR" sz="1500" b="1" dirty="0"/>
              <a:t>JWT </a:t>
            </a:r>
            <a:r>
              <a:rPr lang="ko-KR" altLang="en-US" sz="1500" b="1" dirty="0"/>
              <a:t>토큰 생성</a:t>
            </a:r>
            <a:endParaRPr lang="en-US" altLang="ko-KR" sz="1500" b="1" dirty="0"/>
          </a:p>
          <a:p>
            <a:r>
              <a:rPr lang="ko-KR" altLang="en-US" sz="1500" b="1" dirty="0"/>
              <a:t>실패했다면 예외처리 수행 및 에러 메시지 반환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A63D63-5CBF-716E-8471-8367701EDAA0}"/>
              </a:ext>
            </a:extLst>
          </p:cNvPr>
          <p:cNvSpPr txBox="1"/>
          <p:nvPr/>
        </p:nvSpPr>
        <p:spPr>
          <a:xfrm>
            <a:off x="4047003" y="3117699"/>
            <a:ext cx="27622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인증 결과에 따른 데이터 전달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0E35D9-6D94-9688-1B3A-829C4A75E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045" y="170592"/>
            <a:ext cx="4686954" cy="36104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6A55E2C-30EE-EB85-0C34-16214EA7D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34298"/>
            <a:ext cx="12192000" cy="32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9C45C-F8B2-14FE-B3BD-0D434A39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3B0EA86-5BEA-CEE3-2766-F0C4792FED7C}"/>
              </a:ext>
            </a:extLst>
          </p:cNvPr>
          <p:cNvGrpSpPr/>
          <p:nvPr/>
        </p:nvGrpSpPr>
        <p:grpSpPr>
          <a:xfrm>
            <a:off x="7297723" y="2324209"/>
            <a:ext cx="1161875" cy="1494156"/>
            <a:chOff x="7297723" y="2324209"/>
            <a:chExt cx="1161875" cy="1494156"/>
          </a:xfrm>
        </p:grpSpPr>
        <p:pic>
          <p:nvPicPr>
            <p:cNvPr id="11" name="Picture 14" descr="Rack, server, center, data, servers icon - Free download">
              <a:extLst>
                <a:ext uri="{FF2B5EF4-FFF2-40B4-BE49-F238E27FC236}">
                  <a16:creationId xmlns:a16="http://schemas.microsoft.com/office/drawing/2014/main" id="{59CD47B7-8DA2-2FCA-46C9-CE1B22191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23" y="2324209"/>
              <a:ext cx="1161875" cy="116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30354-43B3-1969-B46F-21CCE11AD7B0}"/>
                </a:ext>
              </a:extLst>
            </p:cNvPr>
            <p:cNvSpPr txBox="1"/>
            <p:nvPr/>
          </p:nvSpPr>
          <p:spPr>
            <a:xfrm>
              <a:off x="7458256" y="3449033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A38B6F-15E2-3467-BE87-3708CEC6C276}"/>
              </a:ext>
            </a:extLst>
          </p:cNvPr>
          <p:cNvGrpSpPr/>
          <p:nvPr/>
        </p:nvGrpSpPr>
        <p:grpSpPr>
          <a:xfrm>
            <a:off x="10716695" y="2344242"/>
            <a:ext cx="1148007" cy="1474123"/>
            <a:chOff x="10020942" y="2324209"/>
            <a:chExt cx="1148007" cy="1474123"/>
          </a:xfrm>
        </p:grpSpPr>
        <p:pic>
          <p:nvPicPr>
            <p:cNvPr id="14" name="Picture 12" descr="Database Icon Vector Art, Icons, and Graphics for Free Download">
              <a:extLst>
                <a:ext uri="{FF2B5EF4-FFF2-40B4-BE49-F238E27FC236}">
                  <a16:creationId xmlns:a16="http://schemas.microsoft.com/office/drawing/2014/main" id="{49B4F2FF-55F2-8E81-5AEB-5C7E6BB22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2534" y="2324209"/>
              <a:ext cx="1124824" cy="11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777BB4-8F44-11F3-8531-6EB493F9FE15}"/>
                </a:ext>
              </a:extLst>
            </p:cNvPr>
            <p:cNvSpPr txBox="1"/>
            <p:nvPr/>
          </p:nvSpPr>
          <p:spPr>
            <a:xfrm>
              <a:off x="10020942" y="3429000"/>
              <a:ext cx="114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BC05BD-33E0-2831-0116-28A0332332B6}"/>
              </a:ext>
            </a:extLst>
          </p:cNvPr>
          <p:cNvGrpSpPr/>
          <p:nvPr/>
        </p:nvGrpSpPr>
        <p:grpSpPr>
          <a:xfrm>
            <a:off x="532348" y="1470170"/>
            <a:ext cx="2793534" cy="4125365"/>
            <a:chOff x="532348" y="1470170"/>
            <a:chExt cx="2793534" cy="412536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1E6E251-E31E-289C-C95D-42F38360848F}"/>
                </a:ext>
              </a:extLst>
            </p:cNvPr>
            <p:cNvGrpSpPr/>
            <p:nvPr/>
          </p:nvGrpSpPr>
          <p:grpSpPr>
            <a:xfrm>
              <a:off x="532348" y="1470170"/>
              <a:ext cx="2793534" cy="3716323"/>
              <a:chOff x="532348" y="1470170"/>
              <a:chExt cx="2793534" cy="3716323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D1FA4B5-DA97-734C-C53C-92CA7C41454F}"/>
                  </a:ext>
                </a:extLst>
              </p:cNvPr>
              <p:cNvGrpSpPr/>
              <p:nvPr/>
            </p:nvGrpSpPr>
            <p:grpSpPr>
              <a:xfrm>
                <a:off x="1145697" y="3429000"/>
                <a:ext cx="1566839" cy="1283732"/>
                <a:chOff x="952751" y="3429000"/>
                <a:chExt cx="1566839" cy="1283732"/>
              </a:xfrm>
            </p:grpSpPr>
            <p:pic>
              <p:nvPicPr>
                <p:cNvPr id="5" name="Picture 10" descr="Browser Icon Design 496360 Vector Art at Vecteezy">
                  <a:extLst>
                    <a:ext uri="{FF2B5EF4-FFF2-40B4-BE49-F238E27FC236}">
                      <a16:creationId xmlns:a16="http://schemas.microsoft.com/office/drawing/2014/main" id="{CE40B3A8-B8D9-6719-0ADD-A5DDDDB96C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0248" y="3429000"/>
                  <a:ext cx="1031846" cy="10318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9F8247-4ACD-1D6B-BF45-487B597F48B0}"/>
                    </a:ext>
                  </a:extLst>
                </p:cNvPr>
                <p:cNvSpPr txBox="1"/>
                <p:nvPr/>
              </p:nvSpPr>
              <p:spPr>
                <a:xfrm>
                  <a:off x="952751" y="4343400"/>
                  <a:ext cx="15668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Web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Browser</a:t>
                  </a:r>
                  <a:endParaRPr lang="ko-KR" altLang="en-US" dirty="0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67FEA3E-5724-145D-491E-68C8C15131A0}"/>
                  </a:ext>
                </a:extLst>
              </p:cNvPr>
              <p:cNvGrpSpPr/>
              <p:nvPr/>
            </p:nvGrpSpPr>
            <p:grpSpPr>
              <a:xfrm>
                <a:off x="1475305" y="1845578"/>
                <a:ext cx="907621" cy="1225709"/>
                <a:chOff x="1282359" y="1845578"/>
                <a:chExt cx="907621" cy="1225709"/>
              </a:xfrm>
            </p:grpSpPr>
            <p:pic>
              <p:nvPicPr>
                <p:cNvPr id="8" name="Picture 4" descr="Smartphone icon png, Picture #2234456 smartphone icon png">
                  <a:extLst>
                    <a:ext uri="{FF2B5EF4-FFF2-40B4-BE49-F238E27FC236}">
                      <a16:creationId xmlns:a16="http://schemas.microsoft.com/office/drawing/2014/main" id="{EF020163-3225-3F28-4992-C5A4855176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7983" y="1845578"/>
                  <a:ext cx="856377" cy="856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8C288E-8F20-4C18-4E8A-F01EA5294E3B}"/>
                    </a:ext>
                  </a:extLst>
                </p:cNvPr>
                <p:cNvSpPr txBox="1"/>
                <p:nvPr/>
              </p:nvSpPr>
              <p:spPr>
                <a:xfrm>
                  <a:off x="1282359" y="2701955"/>
                  <a:ext cx="907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Mobile</a:t>
                  </a:r>
                  <a:endParaRPr lang="ko-KR" altLang="en-US" dirty="0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75C0154-A38E-36C8-EBA2-337EDD3C553E}"/>
                  </a:ext>
                </a:extLst>
              </p:cNvPr>
              <p:cNvSpPr/>
              <p:nvPr/>
            </p:nvSpPr>
            <p:spPr>
              <a:xfrm>
                <a:off x="532348" y="1470170"/>
                <a:ext cx="2793534" cy="3716323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noFill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410CAD-3BDA-BB18-D448-A2BA97C94783}"/>
                </a:ext>
              </a:extLst>
            </p:cNvPr>
            <p:cNvSpPr txBox="1"/>
            <p:nvPr/>
          </p:nvSpPr>
          <p:spPr>
            <a:xfrm>
              <a:off x="1539424" y="522620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7A61E4-7ADB-2C75-69E9-2370FB56B35F}"/>
              </a:ext>
            </a:extLst>
          </p:cNvPr>
          <p:cNvCxnSpPr/>
          <p:nvPr/>
        </p:nvCxnSpPr>
        <p:spPr>
          <a:xfrm>
            <a:off x="3570515" y="2778035"/>
            <a:ext cx="352697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93989-DC15-6930-9F93-59EE3BD35713}"/>
              </a:ext>
            </a:extLst>
          </p:cNvPr>
          <p:cNvSpPr txBox="1"/>
          <p:nvPr/>
        </p:nvSpPr>
        <p:spPr>
          <a:xfrm>
            <a:off x="3570515" y="2089100"/>
            <a:ext cx="314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nter"/>
              </a:rPr>
              <a:t>https://api.iimad.com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Inter"/>
              </a:rPr>
              <a:t>/api/login</a:t>
            </a:r>
          </a:p>
          <a:p>
            <a:r>
              <a:rPr lang="en-US" altLang="ko-KR" dirty="0">
                <a:solidFill>
                  <a:srgbClr val="00B050"/>
                </a:solidFill>
                <a:latin typeface="Inter"/>
              </a:rPr>
              <a:t>(email, password)</a:t>
            </a:r>
            <a:endParaRPr lang="en-US" altLang="ko-KR" b="0" i="0" dirty="0">
              <a:solidFill>
                <a:srgbClr val="00B050"/>
              </a:solidFill>
              <a:effectLst/>
              <a:latin typeface="Inte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B385F-7D70-3CA1-D633-2198AA054DCA}"/>
              </a:ext>
            </a:extLst>
          </p:cNvPr>
          <p:cNvSpPr txBox="1"/>
          <p:nvPr/>
        </p:nvSpPr>
        <p:spPr>
          <a:xfrm>
            <a:off x="3570515" y="1809433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이메일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비밀번호 정보와 함께 로그인 요청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4234E9-8FEB-B494-8E68-CAFDDB4478A8}"/>
              </a:ext>
            </a:extLst>
          </p:cNvPr>
          <p:cNvCxnSpPr>
            <a:cxnSpLocks/>
          </p:cNvCxnSpPr>
          <p:nvPr/>
        </p:nvCxnSpPr>
        <p:spPr>
          <a:xfrm>
            <a:off x="8299064" y="2778035"/>
            <a:ext cx="242922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86EC0F-303F-B665-9E90-C070A559F125}"/>
              </a:ext>
            </a:extLst>
          </p:cNvPr>
          <p:cNvSpPr txBox="1"/>
          <p:nvPr/>
        </p:nvSpPr>
        <p:spPr>
          <a:xfrm>
            <a:off x="8299064" y="2128232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DB</a:t>
            </a:r>
            <a:r>
              <a:rPr lang="ko-KR" altLang="en-US" sz="1500" b="1" dirty="0"/>
              <a:t>에 해당 회원정보가 </a:t>
            </a:r>
            <a:endParaRPr lang="en-US" altLang="ko-KR" sz="1500" b="1" dirty="0"/>
          </a:p>
          <a:p>
            <a:r>
              <a:rPr lang="ko-KR" altLang="en-US" sz="1500" b="1" dirty="0"/>
              <a:t>있는지 확인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30A8C9-FD81-E4E5-14A6-FA56768C1C72}"/>
              </a:ext>
            </a:extLst>
          </p:cNvPr>
          <p:cNvCxnSpPr>
            <a:cxnSpLocks/>
          </p:cNvCxnSpPr>
          <p:nvPr/>
        </p:nvCxnSpPr>
        <p:spPr>
          <a:xfrm flipH="1">
            <a:off x="8299064" y="3071287"/>
            <a:ext cx="24292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316B6D-98FC-8DDB-5341-8668870EAF47}"/>
              </a:ext>
            </a:extLst>
          </p:cNvPr>
          <p:cNvSpPr txBox="1"/>
          <p:nvPr/>
        </p:nvSpPr>
        <p:spPr>
          <a:xfrm>
            <a:off x="8395235" y="3270099"/>
            <a:ext cx="2225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회원정보 </a:t>
            </a:r>
            <a:r>
              <a:rPr lang="en-US" altLang="ko-KR" sz="1500" b="1" dirty="0"/>
              <a:t>or NULL </a:t>
            </a:r>
            <a:r>
              <a:rPr lang="ko-KR" altLang="en-US" sz="1500" b="1" dirty="0"/>
              <a:t>반환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6A7EFE-8137-BA4B-8215-FBAFD29CC4BB}"/>
              </a:ext>
            </a:extLst>
          </p:cNvPr>
          <p:cNvCxnSpPr>
            <a:cxnSpLocks/>
          </p:cNvCxnSpPr>
          <p:nvPr/>
        </p:nvCxnSpPr>
        <p:spPr>
          <a:xfrm flipH="1">
            <a:off x="3570515" y="3111991"/>
            <a:ext cx="35269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화살표: 위로 구부러짐 40">
            <a:extLst>
              <a:ext uri="{FF2B5EF4-FFF2-40B4-BE49-F238E27FC236}">
                <a16:creationId xmlns:a16="http://schemas.microsoft.com/office/drawing/2014/main" id="{881A0A43-F090-67D0-4802-972A3E323834}"/>
              </a:ext>
            </a:extLst>
          </p:cNvPr>
          <p:cNvSpPr/>
          <p:nvPr/>
        </p:nvSpPr>
        <p:spPr>
          <a:xfrm flipH="1">
            <a:off x="7530419" y="3798698"/>
            <a:ext cx="696481" cy="422459"/>
          </a:xfrm>
          <a:prstGeom prst="curvedUpArrow">
            <a:avLst>
              <a:gd name="adj1" fmla="val 25000"/>
              <a:gd name="adj2" fmla="val 66958"/>
              <a:gd name="adj3" fmla="val 456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BA3603-D78D-7B26-1006-8EC2D6448C78}"/>
              </a:ext>
            </a:extLst>
          </p:cNvPr>
          <p:cNvSpPr txBox="1"/>
          <p:nvPr/>
        </p:nvSpPr>
        <p:spPr>
          <a:xfrm>
            <a:off x="5144439" y="4316891"/>
            <a:ext cx="625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로그인 인증에 성공했다면 로그인 성공 </a:t>
            </a:r>
            <a:r>
              <a:rPr lang="en-US" altLang="ko-KR" sz="1500" b="1" dirty="0"/>
              <a:t>DTO </a:t>
            </a:r>
            <a:r>
              <a:rPr lang="ko-KR" altLang="en-US" sz="1500" b="1" dirty="0"/>
              <a:t>클래스 및 </a:t>
            </a:r>
            <a:r>
              <a:rPr lang="en-US" altLang="ko-KR" sz="1500" b="1" dirty="0"/>
              <a:t>JWT </a:t>
            </a:r>
            <a:r>
              <a:rPr lang="ko-KR" altLang="en-US" sz="1500" b="1" dirty="0"/>
              <a:t>토큰 생성</a:t>
            </a:r>
            <a:endParaRPr lang="en-US" altLang="ko-KR" sz="1500" b="1" dirty="0"/>
          </a:p>
          <a:p>
            <a:r>
              <a:rPr lang="ko-KR" altLang="en-US" sz="1500" b="1" dirty="0"/>
              <a:t>실패했다면 예외처리 수행 및 에러 메시지 반환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0CB937-1E7B-BDAD-EF56-9D3B237758CE}"/>
              </a:ext>
            </a:extLst>
          </p:cNvPr>
          <p:cNvSpPr txBox="1"/>
          <p:nvPr/>
        </p:nvSpPr>
        <p:spPr>
          <a:xfrm>
            <a:off x="4047003" y="3270099"/>
            <a:ext cx="27622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인증 결과에 따른 데이터 전달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E085A-43AA-B762-E08F-5E55322E3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929" y="2412265"/>
            <a:ext cx="430590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9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203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Inter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유승우</dc:creator>
  <cp:lastModifiedBy>유승우</cp:lastModifiedBy>
  <cp:revision>40</cp:revision>
  <dcterms:created xsi:type="dcterms:W3CDTF">2024-02-05T03:36:09Z</dcterms:created>
  <dcterms:modified xsi:type="dcterms:W3CDTF">2024-02-05T06:42:02Z</dcterms:modified>
</cp:coreProperties>
</file>