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61" r:id="rId6"/>
    <p:sldId id="258"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88" d="100"/>
          <a:sy n="88" d="100"/>
        </p:scale>
        <p:origin x="120" y="24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F061F8-93B3-45CB-A151-0626BC155332}"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0690-08AC-4BC5-AFE6-428B5F522330}" type="slidenum">
              <a:rPr lang="en-US" smtClean="0"/>
              <a:t>‹#›</a:t>
            </a:fld>
            <a:endParaRPr lang="en-US"/>
          </a:p>
        </p:txBody>
      </p:sp>
    </p:spTree>
    <p:extLst>
      <p:ext uri="{BB962C8B-B14F-4D97-AF65-F5344CB8AC3E}">
        <p14:creationId xmlns:p14="http://schemas.microsoft.com/office/powerpoint/2010/main" val="3787097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F061F8-93B3-45CB-A151-0626BC155332}"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0690-08AC-4BC5-AFE6-428B5F522330}" type="slidenum">
              <a:rPr lang="en-US" smtClean="0"/>
              <a:t>‹#›</a:t>
            </a:fld>
            <a:endParaRPr lang="en-US"/>
          </a:p>
        </p:txBody>
      </p:sp>
    </p:spTree>
    <p:extLst>
      <p:ext uri="{BB962C8B-B14F-4D97-AF65-F5344CB8AC3E}">
        <p14:creationId xmlns:p14="http://schemas.microsoft.com/office/powerpoint/2010/main" val="75269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F061F8-93B3-45CB-A151-0626BC155332}"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0690-08AC-4BC5-AFE6-428B5F522330}" type="slidenum">
              <a:rPr lang="en-US" smtClean="0"/>
              <a:t>‹#›</a:t>
            </a:fld>
            <a:endParaRPr lang="en-US"/>
          </a:p>
        </p:txBody>
      </p:sp>
    </p:spTree>
    <p:extLst>
      <p:ext uri="{BB962C8B-B14F-4D97-AF65-F5344CB8AC3E}">
        <p14:creationId xmlns:p14="http://schemas.microsoft.com/office/powerpoint/2010/main" val="3622416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F061F8-93B3-45CB-A151-0626BC155332}"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0690-08AC-4BC5-AFE6-428B5F522330}" type="slidenum">
              <a:rPr lang="en-US" smtClean="0"/>
              <a:t>‹#›</a:t>
            </a:fld>
            <a:endParaRPr lang="en-US"/>
          </a:p>
        </p:txBody>
      </p:sp>
    </p:spTree>
    <p:extLst>
      <p:ext uri="{BB962C8B-B14F-4D97-AF65-F5344CB8AC3E}">
        <p14:creationId xmlns:p14="http://schemas.microsoft.com/office/powerpoint/2010/main" val="3194350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F061F8-93B3-45CB-A151-0626BC155332}"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0690-08AC-4BC5-AFE6-428B5F522330}" type="slidenum">
              <a:rPr lang="en-US" smtClean="0"/>
              <a:t>‹#›</a:t>
            </a:fld>
            <a:endParaRPr lang="en-US"/>
          </a:p>
        </p:txBody>
      </p:sp>
    </p:spTree>
    <p:extLst>
      <p:ext uri="{BB962C8B-B14F-4D97-AF65-F5344CB8AC3E}">
        <p14:creationId xmlns:p14="http://schemas.microsoft.com/office/powerpoint/2010/main" val="2246411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F061F8-93B3-45CB-A151-0626BC155332}"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040690-08AC-4BC5-AFE6-428B5F522330}" type="slidenum">
              <a:rPr lang="en-US" smtClean="0"/>
              <a:t>‹#›</a:t>
            </a:fld>
            <a:endParaRPr lang="en-US"/>
          </a:p>
        </p:txBody>
      </p:sp>
    </p:spTree>
    <p:extLst>
      <p:ext uri="{BB962C8B-B14F-4D97-AF65-F5344CB8AC3E}">
        <p14:creationId xmlns:p14="http://schemas.microsoft.com/office/powerpoint/2010/main" val="3276821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F061F8-93B3-45CB-A151-0626BC155332}" type="datetimeFigureOut">
              <a:rPr lang="en-US" smtClean="0"/>
              <a:t>1/29/2019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040690-08AC-4BC5-AFE6-428B5F522330}" type="slidenum">
              <a:rPr lang="en-US" smtClean="0"/>
              <a:t>‹#›</a:t>
            </a:fld>
            <a:endParaRPr lang="en-US"/>
          </a:p>
        </p:txBody>
      </p:sp>
    </p:spTree>
    <p:extLst>
      <p:ext uri="{BB962C8B-B14F-4D97-AF65-F5344CB8AC3E}">
        <p14:creationId xmlns:p14="http://schemas.microsoft.com/office/powerpoint/2010/main" val="973403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F061F8-93B3-45CB-A151-0626BC155332}" type="datetimeFigureOut">
              <a:rPr lang="en-US" smtClean="0"/>
              <a:t>1/29/2019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040690-08AC-4BC5-AFE6-428B5F522330}" type="slidenum">
              <a:rPr lang="en-US" smtClean="0"/>
              <a:t>‹#›</a:t>
            </a:fld>
            <a:endParaRPr lang="en-US"/>
          </a:p>
        </p:txBody>
      </p:sp>
    </p:spTree>
    <p:extLst>
      <p:ext uri="{BB962C8B-B14F-4D97-AF65-F5344CB8AC3E}">
        <p14:creationId xmlns:p14="http://schemas.microsoft.com/office/powerpoint/2010/main" val="884193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F061F8-93B3-45CB-A151-0626BC155332}" type="datetimeFigureOut">
              <a:rPr lang="en-US" smtClean="0"/>
              <a:t>1/29/2019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040690-08AC-4BC5-AFE6-428B5F522330}" type="slidenum">
              <a:rPr lang="en-US" smtClean="0"/>
              <a:t>‹#›</a:t>
            </a:fld>
            <a:endParaRPr lang="en-US"/>
          </a:p>
        </p:txBody>
      </p:sp>
    </p:spTree>
    <p:extLst>
      <p:ext uri="{BB962C8B-B14F-4D97-AF65-F5344CB8AC3E}">
        <p14:creationId xmlns:p14="http://schemas.microsoft.com/office/powerpoint/2010/main" val="3794816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F061F8-93B3-45CB-A151-0626BC155332}"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040690-08AC-4BC5-AFE6-428B5F522330}" type="slidenum">
              <a:rPr lang="en-US" smtClean="0"/>
              <a:t>‹#›</a:t>
            </a:fld>
            <a:endParaRPr lang="en-US"/>
          </a:p>
        </p:txBody>
      </p:sp>
    </p:spTree>
    <p:extLst>
      <p:ext uri="{BB962C8B-B14F-4D97-AF65-F5344CB8AC3E}">
        <p14:creationId xmlns:p14="http://schemas.microsoft.com/office/powerpoint/2010/main" val="138748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F061F8-93B3-45CB-A151-0626BC155332}"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040690-08AC-4BC5-AFE6-428B5F522330}" type="slidenum">
              <a:rPr lang="en-US" smtClean="0"/>
              <a:t>‹#›</a:t>
            </a:fld>
            <a:endParaRPr lang="en-US"/>
          </a:p>
        </p:txBody>
      </p:sp>
    </p:spTree>
    <p:extLst>
      <p:ext uri="{BB962C8B-B14F-4D97-AF65-F5344CB8AC3E}">
        <p14:creationId xmlns:p14="http://schemas.microsoft.com/office/powerpoint/2010/main" val="4265171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F061F8-93B3-45CB-A151-0626BC155332}" type="datetimeFigureOut">
              <a:rPr lang="en-US" smtClean="0"/>
              <a:t>1/29/2019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040690-08AC-4BC5-AFE6-428B5F522330}" type="slidenum">
              <a:rPr lang="en-US" smtClean="0"/>
              <a:t>‹#›</a:t>
            </a:fld>
            <a:endParaRPr lang="en-US"/>
          </a:p>
        </p:txBody>
      </p:sp>
    </p:spTree>
    <p:extLst>
      <p:ext uri="{BB962C8B-B14F-4D97-AF65-F5344CB8AC3E}">
        <p14:creationId xmlns:p14="http://schemas.microsoft.com/office/powerpoint/2010/main" val="1577466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74800" y="2056973"/>
            <a:ext cx="9144000" cy="2387600"/>
          </a:xfrm>
        </p:spPr>
        <p:txBody>
          <a:bodyPr>
            <a:normAutofit fontScale="90000"/>
          </a:bodyPr>
          <a:lstStyle/>
          <a:p>
            <a:r>
              <a:rPr lang="en-US" sz="8800" dirty="0" smtClean="0">
                <a:latin typeface="Arial Rounded MT Bold" panose="020F0704030504030204" pitchFamily="34" charset="0"/>
              </a:rPr>
              <a:t>Introduction to Docker</a:t>
            </a:r>
            <a:endParaRPr lang="en-US" sz="8800" dirty="0">
              <a:latin typeface="Arial Rounded MT Bold" panose="020F0704030504030204" pitchFamily="34" charset="0"/>
            </a:endParaRPr>
          </a:p>
        </p:txBody>
      </p:sp>
      <p:sp>
        <p:nvSpPr>
          <p:cNvPr id="4" name="TextBox 3"/>
          <p:cNvSpPr txBox="1"/>
          <p:nvPr/>
        </p:nvSpPr>
        <p:spPr>
          <a:xfrm>
            <a:off x="8111067" y="5046133"/>
            <a:ext cx="3776133" cy="646331"/>
          </a:xfrm>
          <a:prstGeom prst="rect">
            <a:avLst/>
          </a:prstGeom>
          <a:noFill/>
        </p:spPr>
        <p:txBody>
          <a:bodyPr wrap="square" rtlCol="0">
            <a:spAutoFit/>
          </a:bodyPr>
          <a:lstStyle/>
          <a:p>
            <a:r>
              <a:rPr lang="en-US" sz="3600" dirty="0" err="1" smtClean="0">
                <a:latin typeface="Arial Rounded MT Bold" panose="020F0704030504030204" pitchFamily="34" charset="0"/>
              </a:rPr>
              <a:t>Nuno</a:t>
            </a:r>
            <a:r>
              <a:rPr lang="en-US" sz="3600" dirty="0" smtClean="0">
                <a:latin typeface="Arial Rounded MT Bold" panose="020F0704030504030204" pitchFamily="34" charset="0"/>
              </a:rPr>
              <a:t> </a:t>
            </a:r>
            <a:r>
              <a:rPr lang="en-US" sz="3600" dirty="0" err="1" smtClean="0">
                <a:latin typeface="Arial Rounded MT Bold" panose="020F0704030504030204" pitchFamily="34" charset="0"/>
              </a:rPr>
              <a:t>Correia</a:t>
            </a:r>
            <a:endParaRPr lang="en-US" sz="3600" dirty="0">
              <a:latin typeface="Arial Rounded MT Bold" panose="020F0704030504030204" pitchFamily="34" charset="0"/>
            </a:endParaRPr>
          </a:p>
        </p:txBody>
      </p:sp>
    </p:spTree>
    <p:extLst>
      <p:ext uri="{BB962C8B-B14F-4D97-AF65-F5344CB8AC3E}">
        <p14:creationId xmlns:p14="http://schemas.microsoft.com/office/powerpoint/2010/main" val="1528016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What is Docker?</a:t>
            </a:r>
            <a:endParaRPr lang="en-US" b="1"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60870" y="589936"/>
            <a:ext cx="8109040" cy="5963264"/>
          </a:xfrm>
        </p:spPr>
      </p:pic>
    </p:spTree>
    <p:extLst>
      <p:ext uri="{BB962C8B-B14F-4D97-AF65-F5344CB8AC3E}">
        <p14:creationId xmlns:p14="http://schemas.microsoft.com/office/powerpoint/2010/main" val="295920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What is Docker?</a:t>
            </a:r>
            <a:endParaRPr lang="en-US" b="1" dirty="0"/>
          </a:p>
        </p:txBody>
      </p:sp>
      <p:sp>
        <p:nvSpPr>
          <p:cNvPr id="5" name="Content Placeholder 4"/>
          <p:cNvSpPr>
            <a:spLocks noGrp="1"/>
          </p:cNvSpPr>
          <p:nvPr>
            <p:ph idx="1"/>
          </p:nvPr>
        </p:nvSpPr>
        <p:spPr>
          <a:xfrm>
            <a:off x="838200" y="1432335"/>
            <a:ext cx="10515600" cy="1635330"/>
          </a:xfrm>
        </p:spPr>
        <p:txBody>
          <a:bodyPr/>
          <a:lstStyle/>
          <a:p>
            <a:pPr marL="0" indent="0">
              <a:buNone/>
            </a:pPr>
            <a:r>
              <a:rPr lang="en-US" dirty="0" smtClean="0"/>
              <a:t>R: A service that creates virtualizations that have their own OS and operate in an isolated environment (sand box). These virtualizations are known as containers as they have the purpose of housing and protecting a server or servers.</a:t>
            </a:r>
          </a:p>
          <a:p>
            <a:pPr marL="0" indent="0">
              <a:buNone/>
            </a:pPr>
            <a:endParaRPr lang="en-US" dirty="0"/>
          </a:p>
          <a:p>
            <a:pPr marL="0" indent="0">
              <a:buNone/>
            </a:pPr>
            <a:endParaRPr lang="en-US" dirty="0" smtClean="0"/>
          </a:p>
        </p:txBody>
      </p:sp>
      <p:sp>
        <p:nvSpPr>
          <p:cNvPr id="3" name="TextBox 2"/>
          <p:cNvSpPr txBox="1"/>
          <p:nvPr/>
        </p:nvSpPr>
        <p:spPr>
          <a:xfrm>
            <a:off x="597310" y="3740775"/>
            <a:ext cx="4407309" cy="3693319"/>
          </a:xfrm>
          <a:prstGeom prst="rect">
            <a:avLst/>
          </a:prstGeom>
          <a:noFill/>
        </p:spPr>
        <p:txBody>
          <a:bodyPr wrap="square" numCol="1" rtlCol="0" anchor="ctr">
            <a:spAutoFit/>
          </a:bodyPr>
          <a:lstStyle/>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Added Security</a:t>
            </a: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Easy to replicate</a:t>
            </a:r>
          </a:p>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Same behavior in any host OS</a:t>
            </a:r>
          </a:p>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Promotes separation of concerns</a:t>
            </a:r>
          </a:p>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Automated processes (e.g. at startup)	</a:t>
            </a:r>
          </a:p>
          <a:p>
            <a:r>
              <a:rPr lang="en-US" dirty="0" smtClean="0"/>
              <a:t>			</a:t>
            </a:r>
            <a:endParaRPr lang="en-US" dirty="0"/>
          </a:p>
          <a:p>
            <a:endParaRPr lang="en-US" dirty="0" smtClean="0"/>
          </a:p>
          <a:p>
            <a:endParaRPr lang="en-US" dirty="0"/>
          </a:p>
        </p:txBody>
      </p:sp>
      <p:sp>
        <p:nvSpPr>
          <p:cNvPr id="6" name="TextBox 5"/>
          <p:cNvSpPr txBox="1"/>
          <p:nvPr/>
        </p:nvSpPr>
        <p:spPr>
          <a:xfrm>
            <a:off x="5102942" y="3694020"/>
            <a:ext cx="6774426" cy="2400657"/>
          </a:xfrm>
          <a:prstGeom prst="rect">
            <a:avLst/>
          </a:prstGeom>
          <a:noFill/>
        </p:spPr>
        <p:txBody>
          <a:bodyPr wrap="square" numCol="1" rtlCol="0" anchor="ctr">
            <a:spAutoFit/>
          </a:bodyPr>
          <a:lstStyle>
            <a:defPPr>
              <a:defRPr lang="en-US"/>
            </a:defPPr>
            <a:lvl1pPr marL="285750" indent="-285750">
              <a:lnSpc>
                <a:spcPct val="150000"/>
              </a:lnSpc>
              <a:buFont typeface="Arial" panose="020B0604020202020204" pitchFamily="34" charset="0"/>
              <a:buChar char="•"/>
              <a:defRPr sz="2000">
                <a:latin typeface="Times New Roman" panose="02020603050405020304" pitchFamily="18" charset="0"/>
                <a:cs typeface="Times New Roman" panose="02020603050405020304" pitchFamily="18" charset="0"/>
              </a:defRPr>
            </a:lvl1pPr>
          </a:lstStyle>
          <a:p>
            <a:r>
              <a:rPr lang="en-US" dirty="0"/>
              <a:t>Build containers in layers (thus using resources efficiently)</a:t>
            </a:r>
          </a:p>
          <a:p>
            <a:r>
              <a:rPr lang="en-US" dirty="0"/>
              <a:t>Perfect testing environment (due to isolation and replication)</a:t>
            </a:r>
          </a:p>
          <a:p>
            <a:r>
              <a:rPr lang="en-US" dirty="0"/>
              <a:t>Promotes version control</a:t>
            </a:r>
          </a:p>
          <a:p>
            <a:r>
              <a:rPr lang="en-US" dirty="0"/>
              <a:t>Portability (stored in a repos alike GitHub)</a:t>
            </a:r>
          </a:p>
          <a:p>
            <a:r>
              <a:rPr lang="en-US" dirty="0"/>
              <a:t>Fast to deploy (since OS state is store as an image)</a:t>
            </a:r>
          </a:p>
        </p:txBody>
      </p:sp>
      <p:sp>
        <p:nvSpPr>
          <p:cNvPr id="7" name="TextBox 6"/>
          <p:cNvSpPr txBox="1"/>
          <p:nvPr/>
        </p:nvSpPr>
        <p:spPr>
          <a:xfrm>
            <a:off x="2800964" y="3119059"/>
            <a:ext cx="4955457" cy="523220"/>
          </a:xfrm>
          <a:prstGeom prst="rect">
            <a:avLst/>
          </a:prstGeom>
          <a:noFill/>
        </p:spPr>
        <p:txBody>
          <a:bodyPr wrap="square" rtlCol="0">
            <a:spAutoFit/>
          </a:bodyPr>
          <a:lstStyle/>
          <a:p>
            <a:r>
              <a:rPr lang="en-US" sz="2800" dirty="0" smtClean="0">
                <a:latin typeface="Arial Black" panose="020B0A04020102020204" pitchFamily="34" charset="0"/>
              </a:rPr>
              <a:t>Some of the benefits</a:t>
            </a:r>
            <a:r>
              <a:rPr lang="en-US" sz="2400" dirty="0" smtClean="0">
                <a:latin typeface="Arial Black" panose="020B0A04020102020204" pitchFamily="34" charset="0"/>
              </a:rPr>
              <a:t>:</a:t>
            </a:r>
            <a:endParaRPr lang="en-US" sz="2400" dirty="0">
              <a:latin typeface="Arial Black" panose="020B0A04020102020204" pitchFamily="34" charset="0"/>
            </a:endParaRPr>
          </a:p>
        </p:txBody>
      </p:sp>
    </p:spTree>
    <p:extLst>
      <p:ext uri="{BB962C8B-B14F-4D97-AF65-F5344CB8AC3E}">
        <p14:creationId xmlns:p14="http://schemas.microsoft.com/office/powerpoint/2010/main" val="122077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fade">
                                      <p:cBhvr>
                                        <p:cTn id="26" dur="1000"/>
                                        <p:tgtEl>
                                          <p:spTgt spid="6">
                                            <p:txEl>
                                              <p:pRg st="0" end="0"/>
                                            </p:txEl>
                                          </p:spTgt>
                                        </p:tgtEl>
                                      </p:cBhvr>
                                    </p:animEffect>
                                    <p:anim calcmode="lin" valueType="num">
                                      <p:cBhvr>
                                        <p:cTn id="27"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0" end="0"/>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Effect transition="in" filter="fade">
                                      <p:cBhvr>
                                        <p:cTn id="31" dur="1000"/>
                                        <p:tgtEl>
                                          <p:spTgt spid="6">
                                            <p:txEl>
                                              <p:pRg st="1" end="1"/>
                                            </p:txEl>
                                          </p:spTgt>
                                        </p:tgtEl>
                                      </p:cBhvr>
                                    </p:animEffect>
                                    <p:anim calcmode="lin" valueType="num">
                                      <p:cBhvr>
                                        <p:cTn id="32"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1" end="1"/>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6">
                                            <p:txEl>
                                              <p:pRg st="2" end="2"/>
                                            </p:txEl>
                                          </p:spTgt>
                                        </p:tgtEl>
                                        <p:attrNameLst>
                                          <p:attrName>style.visibility</p:attrName>
                                        </p:attrNameLst>
                                      </p:cBhvr>
                                      <p:to>
                                        <p:strVal val="visible"/>
                                      </p:to>
                                    </p:set>
                                    <p:animEffect transition="in" filter="fade">
                                      <p:cBhvr>
                                        <p:cTn id="36" dur="1000"/>
                                        <p:tgtEl>
                                          <p:spTgt spid="6">
                                            <p:txEl>
                                              <p:pRg st="2" end="2"/>
                                            </p:txEl>
                                          </p:spTgt>
                                        </p:tgtEl>
                                      </p:cBhvr>
                                    </p:animEffect>
                                    <p:anim calcmode="lin" valueType="num">
                                      <p:cBhvr>
                                        <p:cTn id="37"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6">
                                            <p:txEl>
                                              <p:pRg st="2" end="2"/>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6">
                                            <p:txEl>
                                              <p:pRg st="3" end="3"/>
                                            </p:txEl>
                                          </p:spTgt>
                                        </p:tgtEl>
                                        <p:attrNameLst>
                                          <p:attrName>style.visibility</p:attrName>
                                        </p:attrNameLst>
                                      </p:cBhvr>
                                      <p:to>
                                        <p:strVal val="visible"/>
                                      </p:to>
                                    </p:set>
                                    <p:animEffect transition="in" filter="fade">
                                      <p:cBhvr>
                                        <p:cTn id="41" dur="1000"/>
                                        <p:tgtEl>
                                          <p:spTgt spid="6">
                                            <p:txEl>
                                              <p:pRg st="3" end="3"/>
                                            </p:txEl>
                                          </p:spTgt>
                                        </p:tgtEl>
                                      </p:cBhvr>
                                    </p:animEffect>
                                    <p:anim calcmode="lin" valueType="num">
                                      <p:cBhvr>
                                        <p:cTn id="42"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43" dur="1000" fill="hold"/>
                                        <p:tgtEl>
                                          <p:spTgt spid="6">
                                            <p:txEl>
                                              <p:pRg st="3" end="3"/>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6">
                                            <p:txEl>
                                              <p:pRg st="4" end="4"/>
                                            </p:txEl>
                                          </p:spTgt>
                                        </p:tgtEl>
                                        <p:attrNameLst>
                                          <p:attrName>style.visibility</p:attrName>
                                        </p:attrNameLst>
                                      </p:cBhvr>
                                      <p:to>
                                        <p:strVal val="visible"/>
                                      </p:to>
                                    </p:set>
                                    <p:animEffect transition="in" filter="fade">
                                      <p:cBhvr>
                                        <p:cTn id="46" dur="1000"/>
                                        <p:tgtEl>
                                          <p:spTgt spid="6">
                                            <p:txEl>
                                              <p:pRg st="4" end="4"/>
                                            </p:txEl>
                                          </p:spTgt>
                                        </p:tgtEl>
                                      </p:cBhvr>
                                    </p:animEffect>
                                    <p:anim calcmode="lin" valueType="num">
                                      <p:cBhvr>
                                        <p:cTn id="47"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8"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2174875"/>
          </a:xfrm>
        </p:spPr>
        <p:txBody>
          <a:bodyPr>
            <a:normAutofit/>
          </a:bodyPr>
          <a:lstStyle/>
          <a:p>
            <a:pPr algn="ctr"/>
            <a:r>
              <a:rPr lang="en-US" dirty="0" smtClean="0">
                <a:latin typeface="Arial Black" panose="020B0A04020102020204" pitchFamily="34" charset="0"/>
              </a:rPr>
              <a:t>Nginx</a:t>
            </a:r>
            <a:br>
              <a:rPr lang="en-US" dirty="0" smtClean="0">
                <a:latin typeface="Arial Black" panose="020B0A04020102020204" pitchFamily="34" charset="0"/>
              </a:rPr>
            </a:br>
            <a:endParaRPr lang="en-US" sz="2400" dirty="0">
              <a:latin typeface="Arial Black" panose="020B0A04020102020204" pitchFamily="34" charset="0"/>
            </a:endParaRPr>
          </a:p>
        </p:txBody>
      </p:sp>
      <p:sp>
        <p:nvSpPr>
          <p:cNvPr id="6" name="Content Placeholder 5"/>
          <p:cNvSpPr>
            <a:spLocks noGrp="1"/>
          </p:cNvSpPr>
          <p:nvPr>
            <p:ph idx="1"/>
          </p:nvPr>
        </p:nvSpPr>
        <p:spPr>
          <a:xfrm>
            <a:off x="1270000" y="1825625"/>
            <a:ext cx="10083800" cy="4351338"/>
          </a:xfrm>
        </p:spPr>
        <p:txBody>
          <a:bodyPr/>
          <a:lstStyle/>
          <a:p>
            <a:pPr marL="0" indent="0">
              <a:buNone/>
            </a:pPr>
            <a:r>
              <a:rPr lang="en-US" dirty="0" smtClean="0">
                <a:latin typeface="Arial Black" panose="020B0A04020102020204" pitchFamily="34" charset="0"/>
              </a:rPr>
              <a:t/>
            </a:r>
            <a:br>
              <a:rPr lang="en-US" dirty="0" smtClean="0">
                <a:latin typeface="Arial Black" panose="020B0A04020102020204" pitchFamily="34" charset="0"/>
              </a:rPr>
            </a:b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541"/>
            <a:ext cx="12192000" cy="6830918"/>
          </a:xfrm>
          <a:prstGeom prst="rect">
            <a:avLst/>
          </a:prstGeom>
        </p:spPr>
      </p:pic>
    </p:spTree>
    <p:extLst>
      <p:ext uri="{BB962C8B-B14F-4D97-AF65-F5344CB8AC3E}">
        <p14:creationId xmlns:p14="http://schemas.microsoft.com/office/powerpoint/2010/main" val="3729120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680884" y="2439731"/>
            <a:ext cx="10515600" cy="1325563"/>
          </a:xfrm>
        </p:spPr>
        <p:txBody>
          <a:bodyPr/>
          <a:lstStyle/>
          <a:p>
            <a:pPr algn="ctr"/>
            <a:r>
              <a:rPr lang="en-US" b="1" dirty="0" smtClean="0"/>
              <a:t>Let’s brake it down first…</a:t>
            </a:r>
            <a:endParaRPr lang="en-US" b="1" dirty="0"/>
          </a:p>
        </p:txBody>
      </p:sp>
      <p:sp>
        <p:nvSpPr>
          <p:cNvPr id="5" name="Content Placeholder 4"/>
          <p:cNvSpPr>
            <a:spLocks noGrp="1"/>
          </p:cNvSpPr>
          <p:nvPr>
            <p:ph idx="1"/>
          </p:nvPr>
        </p:nvSpPr>
        <p:spPr>
          <a:xfrm>
            <a:off x="1773766" y="1690688"/>
            <a:ext cx="8644467" cy="4351338"/>
          </a:xfrm>
        </p:spPr>
        <p:txBody>
          <a:bodyPr>
            <a:normAutofit/>
          </a:bodyPr>
          <a:lstStyle/>
          <a:p>
            <a:pPr marL="0" indent="0">
              <a:buNone/>
            </a:pPr>
            <a:r>
              <a:rPr lang="en-US" dirty="0" smtClean="0"/>
              <a:t/>
            </a:r>
            <a:br>
              <a:rPr lang="en-US" dirty="0" smtClean="0"/>
            </a:br>
            <a:endParaRPr lang="en-US" dirty="0"/>
          </a:p>
        </p:txBody>
      </p:sp>
      <p:sp>
        <p:nvSpPr>
          <p:cNvPr id="6" name="Title 3"/>
          <p:cNvSpPr txBox="1">
            <a:spLocks/>
          </p:cNvSpPr>
          <p:nvPr/>
        </p:nvSpPr>
        <p:spPr>
          <a:xfrm>
            <a:off x="3025878" y="462740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…Before we bring it home </a:t>
            </a:r>
            <a:endParaRPr lang="en-US" b="1" dirty="0"/>
          </a:p>
        </p:txBody>
      </p:sp>
    </p:spTree>
    <p:extLst>
      <p:ext uri="{BB962C8B-B14F-4D97-AF65-F5344CB8AC3E}">
        <p14:creationId xmlns:p14="http://schemas.microsoft.com/office/powerpoint/2010/main" val="213143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Docker Concepts:</a:t>
            </a:r>
            <a:endParaRPr lang="en-US" b="1" dirty="0"/>
          </a:p>
        </p:txBody>
      </p:sp>
      <p:sp>
        <p:nvSpPr>
          <p:cNvPr id="5" name="Content Placeholder 4"/>
          <p:cNvSpPr>
            <a:spLocks noGrp="1"/>
          </p:cNvSpPr>
          <p:nvPr>
            <p:ph idx="1"/>
          </p:nvPr>
        </p:nvSpPr>
        <p:spPr>
          <a:xfrm>
            <a:off x="521110" y="1533832"/>
            <a:ext cx="10832689" cy="4643131"/>
          </a:xfrm>
        </p:spPr>
        <p:txBody>
          <a:bodyPr>
            <a:normAutofit/>
          </a:bodyPr>
          <a:lstStyle/>
          <a:p>
            <a:r>
              <a:rPr lang="en-US" sz="3200" b="1" dirty="0" smtClean="0"/>
              <a:t>Image:</a:t>
            </a:r>
          </a:p>
          <a:p>
            <a:pPr marL="0" indent="0">
              <a:buNone/>
            </a:pPr>
            <a:r>
              <a:rPr lang="en-US" dirty="0" smtClean="0"/>
              <a:t>Abstract representation of a virtual instance</a:t>
            </a:r>
          </a:p>
          <a:p>
            <a:r>
              <a:rPr lang="en-US" b="1" dirty="0" smtClean="0"/>
              <a:t>Container:</a:t>
            </a:r>
          </a:p>
          <a:p>
            <a:pPr marL="0" indent="0">
              <a:buNone/>
            </a:pPr>
            <a:r>
              <a:rPr lang="en-US" dirty="0"/>
              <a:t>Physical environment that holds the virtual OS</a:t>
            </a:r>
          </a:p>
          <a:p>
            <a:r>
              <a:rPr lang="en-US" b="1" dirty="0" err="1" smtClean="0"/>
              <a:t>Dockerfile</a:t>
            </a:r>
            <a:r>
              <a:rPr lang="en-US" b="1" dirty="0" smtClean="0"/>
              <a:t>:</a:t>
            </a:r>
          </a:p>
          <a:p>
            <a:pPr marL="0" indent="0">
              <a:buNone/>
            </a:pPr>
            <a:r>
              <a:rPr lang="en-US" dirty="0" smtClean="0"/>
              <a:t>File containing </a:t>
            </a:r>
            <a:r>
              <a:rPr lang="en-US" dirty="0"/>
              <a:t>a set of instructions for creating an image</a:t>
            </a:r>
          </a:p>
          <a:p>
            <a:r>
              <a:rPr lang="en-US" b="1" dirty="0" err="1" smtClean="0"/>
              <a:t>Dockerhub</a:t>
            </a:r>
            <a:r>
              <a:rPr lang="en-US" b="1" dirty="0" smtClean="0"/>
              <a:t>:</a:t>
            </a:r>
          </a:p>
          <a:p>
            <a:pPr marL="0" indent="0">
              <a:buNone/>
            </a:pPr>
            <a:r>
              <a:rPr lang="en-US" dirty="0"/>
              <a:t>Online storage of images into repos</a:t>
            </a:r>
          </a:p>
          <a:p>
            <a:pPr marL="0" indent="0">
              <a:buNone/>
            </a:pPr>
            <a:endParaRPr lang="en-US" b="1" dirty="0"/>
          </a:p>
          <a:p>
            <a:pPr marL="0" indent="0">
              <a:buNone/>
            </a:pPr>
            <a:endParaRPr lang="en-US" dirty="0"/>
          </a:p>
        </p:txBody>
      </p:sp>
      <p:pic>
        <p:nvPicPr>
          <p:cNvPr id="6" name="Picture 5"/>
          <p:cNvPicPr>
            <a:picLocks noChangeAspect="1"/>
          </p:cNvPicPr>
          <p:nvPr/>
        </p:nvPicPr>
        <p:blipFill>
          <a:blip r:embed="rId3"/>
          <a:stretch>
            <a:fillRect/>
          </a:stretch>
        </p:blipFill>
        <p:spPr>
          <a:xfrm>
            <a:off x="8939058" y="1565121"/>
            <a:ext cx="1314450" cy="1038225"/>
          </a:xfrm>
          <a:prstGeom prst="rect">
            <a:avLst/>
          </a:prstGeom>
        </p:spPr>
      </p:pic>
      <p:pic>
        <p:nvPicPr>
          <p:cNvPr id="7" name="Picture 6"/>
          <p:cNvPicPr>
            <a:picLocks noChangeAspect="1"/>
          </p:cNvPicPr>
          <p:nvPr/>
        </p:nvPicPr>
        <p:blipFill>
          <a:blip r:embed="rId4"/>
          <a:stretch>
            <a:fillRect/>
          </a:stretch>
        </p:blipFill>
        <p:spPr>
          <a:xfrm>
            <a:off x="9067646" y="2907839"/>
            <a:ext cx="1057275" cy="1085850"/>
          </a:xfrm>
          <a:prstGeom prst="rect">
            <a:avLst/>
          </a:prstGeom>
        </p:spPr>
      </p:pic>
      <p:pic>
        <p:nvPicPr>
          <p:cNvPr id="8" name="Picture 7"/>
          <p:cNvPicPr>
            <a:picLocks noChangeAspect="1"/>
          </p:cNvPicPr>
          <p:nvPr/>
        </p:nvPicPr>
        <p:blipFill>
          <a:blip r:embed="rId5"/>
          <a:stretch>
            <a:fillRect/>
          </a:stretch>
        </p:blipFill>
        <p:spPr>
          <a:xfrm>
            <a:off x="9167658" y="4104404"/>
            <a:ext cx="857250" cy="571500"/>
          </a:xfrm>
          <a:prstGeom prst="rect">
            <a:avLst/>
          </a:prstGeom>
        </p:spPr>
      </p:pic>
      <p:pic>
        <p:nvPicPr>
          <p:cNvPr id="9" name="Picture 8"/>
          <p:cNvPicPr>
            <a:picLocks noChangeAspect="1"/>
          </p:cNvPicPr>
          <p:nvPr/>
        </p:nvPicPr>
        <p:blipFill>
          <a:blip r:embed="rId6"/>
          <a:stretch>
            <a:fillRect/>
          </a:stretch>
        </p:blipFill>
        <p:spPr>
          <a:xfrm>
            <a:off x="8369376" y="5000624"/>
            <a:ext cx="2453814" cy="843987"/>
          </a:xfrm>
          <a:prstGeom prst="rect">
            <a:avLst/>
          </a:prstGeom>
        </p:spPr>
      </p:pic>
    </p:spTree>
    <p:extLst>
      <p:ext uri="{BB962C8B-B14F-4D97-AF65-F5344CB8AC3E}">
        <p14:creationId xmlns:p14="http://schemas.microsoft.com/office/powerpoint/2010/main" val="47392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 calcmode="lin" valueType="num">
                                      <p:cBhvr additive="base">
                                        <p:cTn id="2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 calcmode="lin" valueType="num">
                                      <p:cBhvr additive="base">
                                        <p:cTn id="2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 calcmode="lin" valueType="num">
                                      <p:cBhvr additive="base">
                                        <p:cTn id="3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4" end="4"/>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anim calcmode="lin" valueType="num">
                                      <p:cBhvr additive="base">
                                        <p:cTn id="4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6" end="6"/>
                                            </p:txEl>
                                          </p:spTgt>
                                        </p:tgtEl>
                                        <p:attrNameLst>
                                          <p:attrName>style.visibility</p:attrName>
                                        </p:attrNameLst>
                                      </p:cBhvr>
                                      <p:to>
                                        <p:strVal val="visible"/>
                                      </p:to>
                                    </p:set>
                                    <p:anim calcmode="lin" valueType="num">
                                      <p:cBhvr additive="base">
                                        <p:cTn id="5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6" end="6"/>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5">
                                            <p:txEl>
                                              <p:pRg st="7" end="7"/>
                                            </p:txEl>
                                          </p:spTgt>
                                        </p:tgtEl>
                                        <p:attrNameLst>
                                          <p:attrName>style.visibility</p:attrName>
                                        </p:attrNameLst>
                                      </p:cBhvr>
                                      <p:to>
                                        <p:strVal val="visible"/>
                                      </p:to>
                                    </p:set>
                                    <p:anim calcmode="lin" valueType="num">
                                      <p:cBhvr additive="base">
                                        <p:cTn id="5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fade">
                                      <p:cBhvr>
                                        <p:cTn id="65" dur="1000"/>
                                        <p:tgtEl>
                                          <p:spTgt spid="9"/>
                                        </p:tgtEl>
                                      </p:cBhvr>
                                    </p:animEffect>
                                    <p:anim calcmode="lin" valueType="num">
                                      <p:cBhvr>
                                        <p:cTn id="66" dur="1000" fill="hold"/>
                                        <p:tgtEl>
                                          <p:spTgt spid="9"/>
                                        </p:tgtEl>
                                        <p:attrNameLst>
                                          <p:attrName>ppt_x</p:attrName>
                                        </p:attrNameLst>
                                      </p:cBhvr>
                                      <p:tavLst>
                                        <p:tav tm="0">
                                          <p:val>
                                            <p:strVal val="#ppt_x"/>
                                          </p:val>
                                        </p:tav>
                                        <p:tav tm="100000">
                                          <p:val>
                                            <p:strVal val="#ppt_x"/>
                                          </p:val>
                                        </p:tav>
                                      </p:tavLst>
                                    </p:anim>
                                    <p:anim calcmode="lin" valueType="num">
                                      <p:cBhvr>
                                        <p:cTn id="6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54" y="755829"/>
            <a:ext cx="5715000" cy="5715000"/>
          </a:xfrm>
          <a:prstGeom prst="rect">
            <a:avLst/>
          </a:prstGeom>
        </p:spPr>
      </p:pic>
      <p:pic>
        <p:nvPicPr>
          <p:cNvPr id="2" name="Picture 1"/>
          <p:cNvPicPr>
            <a:picLocks noChangeAspect="1"/>
          </p:cNvPicPr>
          <p:nvPr/>
        </p:nvPicPr>
        <p:blipFill>
          <a:blip r:embed="rId4"/>
          <a:stretch>
            <a:fillRect/>
          </a:stretch>
        </p:blipFill>
        <p:spPr>
          <a:xfrm>
            <a:off x="6145096" y="1533831"/>
            <a:ext cx="5747705" cy="4310779"/>
          </a:xfrm>
          <a:prstGeom prst="rect">
            <a:avLst/>
          </a:prstGeom>
        </p:spPr>
      </p:pic>
      <p:sp>
        <p:nvSpPr>
          <p:cNvPr id="4" name="Title 3"/>
          <p:cNvSpPr>
            <a:spLocks noGrp="1"/>
          </p:cNvSpPr>
          <p:nvPr>
            <p:ph type="title"/>
          </p:nvPr>
        </p:nvSpPr>
        <p:spPr/>
        <p:txBody>
          <a:bodyPr/>
          <a:lstStyle/>
          <a:p>
            <a:r>
              <a:rPr lang="en-US" b="1" dirty="0" smtClean="0"/>
              <a:t>Docker Concepts:</a:t>
            </a:r>
            <a:endParaRPr lang="en-US" b="1" dirty="0"/>
          </a:p>
        </p:txBody>
      </p:sp>
      <p:sp>
        <p:nvSpPr>
          <p:cNvPr id="5" name="Content Placeholder 4"/>
          <p:cNvSpPr>
            <a:spLocks noGrp="1"/>
          </p:cNvSpPr>
          <p:nvPr>
            <p:ph idx="1"/>
          </p:nvPr>
        </p:nvSpPr>
        <p:spPr>
          <a:xfrm>
            <a:off x="521110" y="1533832"/>
            <a:ext cx="10832689" cy="4643131"/>
          </a:xfrm>
        </p:spPr>
        <p:txBody>
          <a:bodyPr>
            <a:normAutofit/>
          </a:bodyPr>
          <a:lstStyle/>
          <a:p>
            <a:pPr marL="0" indent="0">
              <a:buNone/>
            </a:pPr>
            <a:endParaRPr lang="en-US" b="1" dirty="0"/>
          </a:p>
          <a:p>
            <a:pPr marL="0" indent="0">
              <a:buNone/>
            </a:pPr>
            <a:endParaRPr lang="en-US" dirty="0"/>
          </a:p>
        </p:txBody>
      </p:sp>
      <p:pic>
        <p:nvPicPr>
          <p:cNvPr id="6" name="Picture 5"/>
          <p:cNvPicPr>
            <a:picLocks noChangeAspect="1"/>
          </p:cNvPicPr>
          <p:nvPr/>
        </p:nvPicPr>
        <p:blipFill>
          <a:blip r:embed="rId5"/>
          <a:stretch>
            <a:fillRect/>
          </a:stretch>
        </p:blipFill>
        <p:spPr>
          <a:xfrm>
            <a:off x="4012994" y="2081392"/>
            <a:ext cx="1078003" cy="851466"/>
          </a:xfrm>
          <a:prstGeom prst="rect">
            <a:avLst/>
          </a:prstGeom>
        </p:spPr>
      </p:pic>
      <p:pic>
        <p:nvPicPr>
          <p:cNvPr id="7" name="Picture 6"/>
          <p:cNvPicPr>
            <a:picLocks noChangeAspect="1"/>
          </p:cNvPicPr>
          <p:nvPr/>
        </p:nvPicPr>
        <p:blipFill>
          <a:blip r:embed="rId6"/>
          <a:stretch>
            <a:fillRect/>
          </a:stretch>
        </p:blipFill>
        <p:spPr>
          <a:xfrm>
            <a:off x="4208399" y="3973614"/>
            <a:ext cx="882598" cy="906452"/>
          </a:xfrm>
          <a:prstGeom prst="rect">
            <a:avLst/>
          </a:prstGeom>
        </p:spPr>
      </p:pic>
      <p:pic>
        <p:nvPicPr>
          <p:cNvPr id="8" name="Picture 7"/>
          <p:cNvPicPr>
            <a:picLocks noChangeAspect="1"/>
          </p:cNvPicPr>
          <p:nvPr/>
        </p:nvPicPr>
        <p:blipFill>
          <a:blip r:embed="rId7"/>
          <a:stretch>
            <a:fillRect/>
          </a:stretch>
        </p:blipFill>
        <p:spPr>
          <a:xfrm>
            <a:off x="1945458" y="3174921"/>
            <a:ext cx="857250" cy="571500"/>
          </a:xfrm>
          <a:prstGeom prst="rect">
            <a:avLst/>
          </a:prstGeom>
        </p:spPr>
      </p:pic>
      <p:pic>
        <p:nvPicPr>
          <p:cNvPr id="9" name="Picture 8"/>
          <p:cNvPicPr>
            <a:picLocks noChangeAspect="1"/>
          </p:cNvPicPr>
          <p:nvPr/>
        </p:nvPicPr>
        <p:blipFill>
          <a:blip r:embed="rId8"/>
          <a:stretch>
            <a:fillRect/>
          </a:stretch>
        </p:blipFill>
        <p:spPr>
          <a:xfrm>
            <a:off x="5448044" y="357491"/>
            <a:ext cx="2453814" cy="843987"/>
          </a:xfrm>
          <a:prstGeom prst="rect">
            <a:avLst/>
          </a:prstGeom>
        </p:spPr>
      </p:pic>
      <p:pic>
        <p:nvPicPr>
          <p:cNvPr id="10" name="Picture 9"/>
          <p:cNvPicPr>
            <a:picLocks noChangeAspect="1"/>
          </p:cNvPicPr>
          <p:nvPr/>
        </p:nvPicPr>
        <p:blipFill>
          <a:blip r:embed="rId5"/>
          <a:stretch>
            <a:fillRect/>
          </a:stretch>
        </p:blipFill>
        <p:spPr>
          <a:xfrm>
            <a:off x="7914119" y="2733147"/>
            <a:ext cx="1078003" cy="851466"/>
          </a:xfrm>
          <a:prstGeom prst="rect">
            <a:avLst/>
          </a:prstGeom>
        </p:spPr>
      </p:pic>
      <p:pic>
        <p:nvPicPr>
          <p:cNvPr id="11" name="Picture 10"/>
          <p:cNvPicPr>
            <a:picLocks noChangeAspect="1"/>
          </p:cNvPicPr>
          <p:nvPr/>
        </p:nvPicPr>
        <p:blipFill>
          <a:blip r:embed="rId6"/>
          <a:stretch>
            <a:fillRect/>
          </a:stretch>
        </p:blipFill>
        <p:spPr>
          <a:xfrm>
            <a:off x="9433055" y="4000204"/>
            <a:ext cx="882598" cy="906452"/>
          </a:xfrm>
          <a:prstGeom prst="rect">
            <a:avLst/>
          </a:prstGeom>
        </p:spPr>
      </p:pic>
      <p:sp>
        <p:nvSpPr>
          <p:cNvPr id="12" name="TextBox 11"/>
          <p:cNvSpPr txBox="1"/>
          <p:nvPr/>
        </p:nvSpPr>
        <p:spPr>
          <a:xfrm>
            <a:off x="0" y="3251862"/>
            <a:ext cx="1632155" cy="369332"/>
          </a:xfrm>
          <a:prstGeom prst="rect">
            <a:avLst/>
          </a:prstGeom>
          <a:noFill/>
        </p:spPr>
        <p:txBody>
          <a:bodyPr wrap="square" rtlCol="0">
            <a:spAutoFit/>
          </a:bodyPr>
          <a:lstStyle/>
          <a:p>
            <a:r>
              <a:rPr lang="en-US" dirty="0" smtClean="0"/>
              <a:t>1. Create </a:t>
            </a:r>
            <a:r>
              <a:rPr lang="en-US" dirty="0" err="1" smtClean="0"/>
              <a:t>conf</a:t>
            </a:r>
            <a:endParaRPr lang="en-US" dirty="0"/>
          </a:p>
        </p:txBody>
      </p:sp>
      <p:sp>
        <p:nvSpPr>
          <p:cNvPr id="13" name="Right Arrow 12"/>
          <p:cNvSpPr/>
          <p:nvPr/>
        </p:nvSpPr>
        <p:spPr>
          <a:xfrm>
            <a:off x="1484671" y="3251862"/>
            <a:ext cx="282577" cy="3693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extBox 13"/>
          <p:cNvSpPr txBox="1"/>
          <p:nvPr/>
        </p:nvSpPr>
        <p:spPr>
          <a:xfrm>
            <a:off x="741928" y="2414574"/>
            <a:ext cx="1632155" cy="369332"/>
          </a:xfrm>
          <a:prstGeom prst="rect">
            <a:avLst/>
          </a:prstGeom>
          <a:noFill/>
        </p:spPr>
        <p:txBody>
          <a:bodyPr wrap="square" rtlCol="0">
            <a:spAutoFit/>
          </a:bodyPr>
          <a:lstStyle/>
          <a:p>
            <a:r>
              <a:rPr lang="en-US" dirty="0"/>
              <a:t>2</a:t>
            </a:r>
            <a:r>
              <a:rPr lang="en-US" dirty="0" smtClean="0"/>
              <a:t>. Build image</a:t>
            </a:r>
            <a:endParaRPr lang="en-US" dirty="0"/>
          </a:p>
        </p:txBody>
      </p:sp>
      <p:sp>
        <p:nvSpPr>
          <p:cNvPr id="17" name="Bent Arrow 16"/>
          <p:cNvSpPr/>
          <p:nvPr/>
        </p:nvSpPr>
        <p:spPr>
          <a:xfrm>
            <a:off x="2335988" y="2281877"/>
            <a:ext cx="1469364" cy="813287"/>
          </a:xfrm>
          <a:prstGeom prst="ben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8" name="Down Arrow 17"/>
          <p:cNvSpPr/>
          <p:nvPr/>
        </p:nvSpPr>
        <p:spPr>
          <a:xfrm>
            <a:off x="4470102" y="3073119"/>
            <a:ext cx="294968" cy="76023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p:cNvSpPr txBox="1"/>
          <p:nvPr/>
        </p:nvSpPr>
        <p:spPr>
          <a:xfrm>
            <a:off x="1250814" y="4417845"/>
            <a:ext cx="3301181" cy="369332"/>
          </a:xfrm>
          <a:prstGeom prst="rect">
            <a:avLst/>
          </a:prstGeom>
          <a:noFill/>
        </p:spPr>
        <p:txBody>
          <a:bodyPr wrap="square" rtlCol="0">
            <a:spAutoFit/>
          </a:bodyPr>
          <a:lstStyle/>
          <a:p>
            <a:r>
              <a:rPr lang="en-US" dirty="0" smtClean="0"/>
              <a:t>3. Run image to test container</a:t>
            </a:r>
            <a:endParaRPr lang="en-US" dirty="0"/>
          </a:p>
        </p:txBody>
      </p:sp>
      <p:sp>
        <p:nvSpPr>
          <p:cNvPr id="20" name="Bent-Up Arrow 19"/>
          <p:cNvSpPr/>
          <p:nvPr/>
        </p:nvSpPr>
        <p:spPr>
          <a:xfrm>
            <a:off x="5290034" y="1377697"/>
            <a:ext cx="964509" cy="1267180"/>
          </a:xfrm>
          <a:prstGeom prst="ben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p:cNvSpPr txBox="1"/>
          <p:nvPr/>
        </p:nvSpPr>
        <p:spPr>
          <a:xfrm>
            <a:off x="2639868" y="1425578"/>
            <a:ext cx="3076372" cy="369332"/>
          </a:xfrm>
          <a:prstGeom prst="rect">
            <a:avLst/>
          </a:prstGeom>
          <a:noFill/>
        </p:spPr>
        <p:txBody>
          <a:bodyPr wrap="square" rtlCol="0">
            <a:spAutoFit/>
          </a:bodyPr>
          <a:lstStyle/>
          <a:p>
            <a:r>
              <a:rPr lang="en-US" dirty="0" smtClean="0"/>
              <a:t>4. Push image to </a:t>
            </a:r>
            <a:r>
              <a:rPr lang="en-US" dirty="0" err="1" smtClean="0"/>
              <a:t>DockerHub</a:t>
            </a:r>
            <a:endParaRPr lang="en-US" dirty="0"/>
          </a:p>
        </p:txBody>
      </p:sp>
      <p:sp>
        <p:nvSpPr>
          <p:cNvPr id="22" name="Bent-Up Arrow 21"/>
          <p:cNvSpPr/>
          <p:nvPr/>
        </p:nvSpPr>
        <p:spPr>
          <a:xfrm rot="16200000" flipH="1" flipV="1">
            <a:off x="6377145" y="1853637"/>
            <a:ext cx="1947364" cy="995487"/>
          </a:xfrm>
          <a:prstGeom prst="ben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TextBox 22"/>
          <p:cNvSpPr txBox="1"/>
          <p:nvPr/>
        </p:nvSpPr>
        <p:spPr>
          <a:xfrm>
            <a:off x="7143007" y="2091039"/>
            <a:ext cx="3052510" cy="369332"/>
          </a:xfrm>
          <a:prstGeom prst="rect">
            <a:avLst/>
          </a:prstGeom>
          <a:noFill/>
        </p:spPr>
        <p:txBody>
          <a:bodyPr wrap="square" rtlCol="0">
            <a:spAutoFit/>
          </a:bodyPr>
          <a:lstStyle/>
          <a:p>
            <a:r>
              <a:rPr lang="en-US" dirty="0"/>
              <a:t>6</a:t>
            </a:r>
            <a:r>
              <a:rPr lang="en-US" dirty="0" smtClean="0"/>
              <a:t>. Pull image from </a:t>
            </a:r>
            <a:r>
              <a:rPr lang="en-US" dirty="0" err="1" smtClean="0"/>
              <a:t>DockerHub</a:t>
            </a:r>
            <a:r>
              <a:rPr lang="en-US" dirty="0" smtClean="0"/>
              <a:t> </a:t>
            </a:r>
            <a:endParaRPr lang="en-US" dirty="0"/>
          </a:p>
        </p:txBody>
      </p:sp>
      <p:sp>
        <p:nvSpPr>
          <p:cNvPr id="24" name="Bent-Up Arrow 23"/>
          <p:cNvSpPr/>
          <p:nvPr/>
        </p:nvSpPr>
        <p:spPr>
          <a:xfrm rot="16200000" flipH="1" flipV="1">
            <a:off x="8326484" y="3741692"/>
            <a:ext cx="1100430" cy="995487"/>
          </a:xfrm>
          <a:prstGeom prst="ben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TextBox 24"/>
          <p:cNvSpPr txBox="1"/>
          <p:nvPr/>
        </p:nvSpPr>
        <p:spPr>
          <a:xfrm>
            <a:off x="7020515" y="4103066"/>
            <a:ext cx="1569286" cy="369332"/>
          </a:xfrm>
          <a:prstGeom prst="rect">
            <a:avLst/>
          </a:prstGeom>
          <a:noFill/>
        </p:spPr>
        <p:txBody>
          <a:bodyPr wrap="square" rtlCol="0">
            <a:spAutoFit/>
          </a:bodyPr>
          <a:lstStyle/>
          <a:p>
            <a:r>
              <a:rPr lang="en-US" dirty="0" smtClean="0"/>
              <a:t>7. Run image</a:t>
            </a:r>
            <a:endParaRPr lang="en-US" dirty="0"/>
          </a:p>
        </p:txBody>
      </p:sp>
      <p:sp>
        <p:nvSpPr>
          <p:cNvPr id="27" name="TextBox 26"/>
          <p:cNvSpPr txBox="1"/>
          <p:nvPr/>
        </p:nvSpPr>
        <p:spPr>
          <a:xfrm>
            <a:off x="7156448" y="1919868"/>
            <a:ext cx="3052510" cy="369332"/>
          </a:xfrm>
          <a:prstGeom prst="rect">
            <a:avLst/>
          </a:prstGeom>
          <a:noFill/>
        </p:spPr>
        <p:txBody>
          <a:bodyPr wrap="square" rtlCol="0">
            <a:spAutoFit/>
          </a:bodyPr>
          <a:lstStyle/>
          <a:p>
            <a:r>
              <a:rPr lang="en-US" dirty="0" smtClean="0"/>
              <a:t>9. Pull image from </a:t>
            </a:r>
            <a:r>
              <a:rPr lang="en-US" dirty="0" err="1" smtClean="0"/>
              <a:t>DockerHub</a:t>
            </a:r>
            <a:r>
              <a:rPr lang="en-US" dirty="0" smtClean="0"/>
              <a:t> </a:t>
            </a:r>
            <a:endParaRPr lang="en-US" dirty="0"/>
          </a:p>
        </p:txBody>
      </p:sp>
      <p:sp>
        <p:nvSpPr>
          <p:cNvPr id="28" name="TextBox 27"/>
          <p:cNvSpPr txBox="1"/>
          <p:nvPr/>
        </p:nvSpPr>
        <p:spPr>
          <a:xfrm>
            <a:off x="6883834" y="4365084"/>
            <a:ext cx="1569286" cy="369332"/>
          </a:xfrm>
          <a:prstGeom prst="rect">
            <a:avLst/>
          </a:prstGeom>
          <a:noFill/>
        </p:spPr>
        <p:txBody>
          <a:bodyPr wrap="square" rtlCol="0">
            <a:spAutoFit/>
          </a:bodyPr>
          <a:lstStyle/>
          <a:p>
            <a:r>
              <a:rPr lang="en-US" dirty="0" smtClean="0"/>
              <a:t>10. Run image</a:t>
            </a:r>
            <a:endParaRPr lang="en-US" dirty="0"/>
          </a:p>
        </p:txBody>
      </p:sp>
      <p:sp>
        <p:nvSpPr>
          <p:cNvPr id="29" name="TextBox 28"/>
          <p:cNvSpPr txBox="1"/>
          <p:nvPr/>
        </p:nvSpPr>
        <p:spPr>
          <a:xfrm>
            <a:off x="7156447" y="1689371"/>
            <a:ext cx="3549930" cy="369332"/>
          </a:xfrm>
          <a:prstGeom prst="rect">
            <a:avLst/>
          </a:prstGeom>
          <a:noFill/>
        </p:spPr>
        <p:txBody>
          <a:bodyPr wrap="square" rtlCol="0">
            <a:spAutoFit/>
          </a:bodyPr>
          <a:lstStyle/>
          <a:p>
            <a:r>
              <a:rPr lang="en-US" dirty="0" smtClean="0"/>
              <a:t>12. Pull image from </a:t>
            </a:r>
            <a:r>
              <a:rPr lang="en-US" dirty="0" err="1" smtClean="0"/>
              <a:t>DockerHub</a:t>
            </a:r>
            <a:r>
              <a:rPr lang="en-US" dirty="0" smtClean="0"/>
              <a:t> </a:t>
            </a:r>
            <a:endParaRPr lang="en-US" dirty="0"/>
          </a:p>
        </p:txBody>
      </p:sp>
      <p:sp>
        <p:nvSpPr>
          <p:cNvPr id="30" name="TextBox 29"/>
          <p:cNvSpPr txBox="1"/>
          <p:nvPr/>
        </p:nvSpPr>
        <p:spPr>
          <a:xfrm>
            <a:off x="6913140" y="4647850"/>
            <a:ext cx="1569286" cy="369332"/>
          </a:xfrm>
          <a:prstGeom prst="rect">
            <a:avLst/>
          </a:prstGeom>
          <a:noFill/>
        </p:spPr>
        <p:txBody>
          <a:bodyPr wrap="square" rtlCol="0">
            <a:spAutoFit/>
          </a:bodyPr>
          <a:lstStyle/>
          <a:p>
            <a:r>
              <a:rPr lang="en-US" dirty="0" smtClean="0"/>
              <a:t>13. Run image</a:t>
            </a:r>
            <a:endParaRPr lang="en-US" dirty="0"/>
          </a:p>
        </p:txBody>
      </p:sp>
      <p:sp>
        <p:nvSpPr>
          <p:cNvPr id="31" name="TextBox 30"/>
          <p:cNvSpPr txBox="1"/>
          <p:nvPr/>
        </p:nvSpPr>
        <p:spPr>
          <a:xfrm>
            <a:off x="4090642" y="5162832"/>
            <a:ext cx="4554984" cy="523220"/>
          </a:xfrm>
          <a:prstGeom prst="rect">
            <a:avLst/>
          </a:prstGeom>
          <a:noFill/>
        </p:spPr>
        <p:txBody>
          <a:bodyPr wrap="square" rtlCol="0">
            <a:spAutoFit/>
          </a:bodyPr>
          <a:lstStyle/>
          <a:p>
            <a:r>
              <a:rPr lang="en-US" sz="2800" dirty="0" smtClean="0">
                <a:latin typeface="Arial Black" panose="020B0A04020102020204" pitchFamily="34" charset="0"/>
              </a:rPr>
              <a:t>Scale up &amp; profit!!!!</a:t>
            </a:r>
            <a:endParaRPr lang="en-US" sz="2800" dirty="0">
              <a:latin typeface="Arial Black" panose="020B0A04020102020204" pitchFamily="34" charset="0"/>
            </a:endParaRPr>
          </a:p>
        </p:txBody>
      </p:sp>
    </p:spTree>
    <p:extLst>
      <p:ext uri="{BB962C8B-B14F-4D97-AF65-F5344CB8AC3E}">
        <p14:creationId xmlns:p14="http://schemas.microsoft.com/office/powerpoint/2010/main" val="1271382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 calcmode="lin" valueType="num">
                                      <p:cBhvr additive="base">
                                        <p:cTn id="19"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1000"/>
                                        <p:tgtEl>
                                          <p:spTgt spid="17"/>
                                        </p:tgtEl>
                                      </p:cBhvr>
                                    </p:animEffect>
                                    <p:anim calcmode="lin" valueType="num">
                                      <p:cBhvr>
                                        <p:cTn id="33" dur="1000" fill="hold"/>
                                        <p:tgtEl>
                                          <p:spTgt spid="17"/>
                                        </p:tgtEl>
                                        <p:attrNameLst>
                                          <p:attrName>ppt_x</p:attrName>
                                        </p:attrNameLst>
                                      </p:cBhvr>
                                      <p:tavLst>
                                        <p:tav tm="0">
                                          <p:val>
                                            <p:strVal val="#ppt_x"/>
                                          </p:val>
                                        </p:tav>
                                        <p:tav tm="100000">
                                          <p:val>
                                            <p:strVal val="#ppt_x"/>
                                          </p:val>
                                        </p:tav>
                                      </p:tavLst>
                                    </p:anim>
                                    <p:anim calcmode="lin" valueType="num">
                                      <p:cBhvr>
                                        <p:cTn id="3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1000"/>
                                        <p:tgtEl>
                                          <p:spTgt spid="14"/>
                                        </p:tgtEl>
                                      </p:cBhvr>
                                    </p:animEffect>
                                    <p:anim calcmode="lin" valueType="num">
                                      <p:cBhvr>
                                        <p:cTn id="40" dur="1000" fill="hold"/>
                                        <p:tgtEl>
                                          <p:spTgt spid="14"/>
                                        </p:tgtEl>
                                        <p:attrNameLst>
                                          <p:attrName>ppt_x</p:attrName>
                                        </p:attrNameLst>
                                      </p:cBhvr>
                                      <p:tavLst>
                                        <p:tav tm="0">
                                          <p:val>
                                            <p:strVal val="#ppt_x"/>
                                          </p:val>
                                        </p:tav>
                                        <p:tav tm="100000">
                                          <p:val>
                                            <p:strVal val="#ppt_x"/>
                                          </p:val>
                                        </p:tav>
                                      </p:tavLst>
                                    </p:anim>
                                    <p:anim calcmode="lin" valueType="num">
                                      <p:cBhvr>
                                        <p:cTn id="4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1000"/>
                                        <p:tgtEl>
                                          <p:spTgt spid="7"/>
                                        </p:tgtEl>
                                      </p:cBhvr>
                                    </p:animEffect>
                                    <p:anim calcmode="lin" valueType="num">
                                      <p:cBhvr>
                                        <p:cTn id="47" dur="1000" fill="hold"/>
                                        <p:tgtEl>
                                          <p:spTgt spid="7"/>
                                        </p:tgtEl>
                                        <p:attrNameLst>
                                          <p:attrName>ppt_x</p:attrName>
                                        </p:attrNameLst>
                                      </p:cBhvr>
                                      <p:tavLst>
                                        <p:tav tm="0">
                                          <p:val>
                                            <p:strVal val="#ppt_x"/>
                                          </p:val>
                                        </p:tav>
                                        <p:tav tm="100000">
                                          <p:val>
                                            <p:strVal val="#ppt_x"/>
                                          </p:val>
                                        </p:tav>
                                      </p:tavLst>
                                    </p:anim>
                                    <p:anim calcmode="lin" valueType="num">
                                      <p:cBhvr>
                                        <p:cTn id="4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1000"/>
                                        <p:tgtEl>
                                          <p:spTgt spid="18"/>
                                        </p:tgtEl>
                                      </p:cBhvr>
                                    </p:animEffect>
                                    <p:anim calcmode="lin" valueType="num">
                                      <p:cBhvr>
                                        <p:cTn id="54" dur="1000" fill="hold"/>
                                        <p:tgtEl>
                                          <p:spTgt spid="18"/>
                                        </p:tgtEl>
                                        <p:attrNameLst>
                                          <p:attrName>ppt_x</p:attrName>
                                        </p:attrNameLst>
                                      </p:cBhvr>
                                      <p:tavLst>
                                        <p:tav tm="0">
                                          <p:val>
                                            <p:strVal val="#ppt_x"/>
                                          </p:val>
                                        </p:tav>
                                        <p:tav tm="100000">
                                          <p:val>
                                            <p:strVal val="#ppt_x"/>
                                          </p:val>
                                        </p:tav>
                                      </p:tavLst>
                                    </p:anim>
                                    <p:anim calcmode="lin" valueType="num">
                                      <p:cBhvr>
                                        <p:cTn id="5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1000"/>
                                        <p:tgtEl>
                                          <p:spTgt spid="19"/>
                                        </p:tgtEl>
                                      </p:cBhvr>
                                    </p:animEffect>
                                    <p:anim calcmode="lin" valueType="num">
                                      <p:cBhvr>
                                        <p:cTn id="61" dur="1000" fill="hold"/>
                                        <p:tgtEl>
                                          <p:spTgt spid="19"/>
                                        </p:tgtEl>
                                        <p:attrNameLst>
                                          <p:attrName>ppt_x</p:attrName>
                                        </p:attrNameLst>
                                      </p:cBhvr>
                                      <p:tavLst>
                                        <p:tav tm="0">
                                          <p:val>
                                            <p:strVal val="#ppt_x"/>
                                          </p:val>
                                        </p:tav>
                                        <p:tav tm="100000">
                                          <p:val>
                                            <p:strVal val="#ppt_x"/>
                                          </p:val>
                                        </p:tav>
                                      </p:tavLst>
                                    </p:anim>
                                    <p:anim calcmode="lin" valueType="num">
                                      <p:cBhvr>
                                        <p:cTn id="6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fade">
                                      <p:cBhvr>
                                        <p:cTn id="67" dur="1000"/>
                                        <p:tgtEl>
                                          <p:spTgt spid="9"/>
                                        </p:tgtEl>
                                      </p:cBhvr>
                                    </p:animEffect>
                                    <p:anim calcmode="lin" valueType="num">
                                      <p:cBhvr>
                                        <p:cTn id="68" dur="1000" fill="hold"/>
                                        <p:tgtEl>
                                          <p:spTgt spid="9"/>
                                        </p:tgtEl>
                                        <p:attrNameLst>
                                          <p:attrName>ppt_x</p:attrName>
                                        </p:attrNameLst>
                                      </p:cBhvr>
                                      <p:tavLst>
                                        <p:tav tm="0">
                                          <p:val>
                                            <p:strVal val="#ppt_x"/>
                                          </p:val>
                                        </p:tav>
                                        <p:tav tm="100000">
                                          <p:val>
                                            <p:strVal val="#ppt_x"/>
                                          </p:val>
                                        </p:tav>
                                      </p:tavLst>
                                    </p:anim>
                                    <p:anim calcmode="lin" valueType="num">
                                      <p:cBhvr>
                                        <p:cTn id="6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1000"/>
                                        <p:tgtEl>
                                          <p:spTgt spid="20"/>
                                        </p:tgtEl>
                                      </p:cBhvr>
                                    </p:animEffect>
                                    <p:anim calcmode="lin" valueType="num">
                                      <p:cBhvr>
                                        <p:cTn id="75" dur="1000" fill="hold"/>
                                        <p:tgtEl>
                                          <p:spTgt spid="20"/>
                                        </p:tgtEl>
                                        <p:attrNameLst>
                                          <p:attrName>ppt_x</p:attrName>
                                        </p:attrNameLst>
                                      </p:cBhvr>
                                      <p:tavLst>
                                        <p:tav tm="0">
                                          <p:val>
                                            <p:strVal val="#ppt_x"/>
                                          </p:val>
                                        </p:tav>
                                        <p:tav tm="100000">
                                          <p:val>
                                            <p:strVal val="#ppt_x"/>
                                          </p:val>
                                        </p:tav>
                                      </p:tavLst>
                                    </p:anim>
                                    <p:anim calcmode="lin" valueType="num">
                                      <p:cBhvr>
                                        <p:cTn id="7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21"/>
                                        </p:tgtEl>
                                        <p:attrNameLst>
                                          <p:attrName>style.visibility</p:attrName>
                                        </p:attrNameLst>
                                      </p:cBhvr>
                                      <p:to>
                                        <p:strVal val="visible"/>
                                      </p:to>
                                    </p:set>
                                    <p:anim calcmode="lin" valueType="num">
                                      <p:cBhvr additive="base">
                                        <p:cTn id="81" dur="500" fill="hold"/>
                                        <p:tgtEl>
                                          <p:spTgt spid="21"/>
                                        </p:tgtEl>
                                        <p:attrNameLst>
                                          <p:attrName>ppt_x</p:attrName>
                                        </p:attrNameLst>
                                      </p:cBhvr>
                                      <p:tavLst>
                                        <p:tav tm="0">
                                          <p:val>
                                            <p:strVal val="#ppt_x"/>
                                          </p:val>
                                        </p:tav>
                                        <p:tav tm="100000">
                                          <p:val>
                                            <p:strVal val="#ppt_x"/>
                                          </p:val>
                                        </p:tav>
                                      </p:tavLst>
                                    </p:anim>
                                    <p:anim calcmode="lin" valueType="num">
                                      <p:cBhvr additive="base">
                                        <p:cTn id="8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nodeType="clickEffect">
                                  <p:stCondLst>
                                    <p:cond delay="0"/>
                                  </p:stCondLst>
                                  <p:childTnLst>
                                    <p:set>
                                      <p:cBhvr>
                                        <p:cTn id="86" dur="1" fill="hold">
                                          <p:stCondLst>
                                            <p:cond delay="0"/>
                                          </p:stCondLst>
                                        </p:cTn>
                                        <p:tgtEl>
                                          <p:spTgt spid="2"/>
                                        </p:tgtEl>
                                        <p:attrNameLst>
                                          <p:attrName>style.visibility</p:attrName>
                                        </p:attrNameLst>
                                      </p:cBhvr>
                                      <p:to>
                                        <p:strVal val="visible"/>
                                      </p:to>
                                    </p:set>
                                    <p:animEffect transition="in" filter="fade">
                                      <p:cBhvr>
                                        <p:cTn id="87" dur="1000"/>
                                        <p:tgtEl>
                                          <p:spTgt spid="2"/>
                                        </p:tgtEl>
                                      </p:cBhvr>
                                    </p:animEffect>
                                    <p:anim calcmode="lin" valueType="num">
                                      <p:cBhvr>
                                        <p:cTn id="88" dur="1000" fill="hold"/>
                                        <p:tgtEl>
                                          <p:spTgt spid="2"/>
                                        </p:tgtEl>
                                        <p:attrNameLst>
                                          <p:attrName>ppt_x</p:attrName>
                                        </p:attrNameLst>
                                      </p:cBhvr>
                                      <p:tavLst>
                                        <p:tav tm="0">
                                          <p:val>
                                            <p:strVal val="#ppt_x"/>
                                          </p:val>
                                        </p:tav>
                                        <p:tav tm="100000">
                                          <p:val>
                                            <p:strVal val="#ppt_x"/>
                                          </p:val>
                                        </p:tav>
                                      </p:tavLst>
                                    </p:anim>
                                    <p:anim calcmode="lin" valueType="num">
                                      <p:cBhvr>
                                        <p:cTn id="8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nodeType="clickEffect">
                                  <p:stCondLst>
                                    <p:cond delay="0"/>
                                  </p:stCondLst>
                                  <p:childTnLst>
                                    <p:set>
                                      <p:cBhvr>
                                        <p:cTn id="93" dur="1" fill="hold">
                                          <p:stCondLst>
                                            <p:cond delay="0"/>
                                          </p:stCondLst>
                                        </p:cTn>
                                        <p:tgtEl>
                                          <p:spTgt spid="10"/>
                                        </p:tgtEl>
                                        <p:attrNameLst>
                                          <p:attrName>style.visibility</p:attrName>
                                        </p:attrNameLst>
                                      </p:cBhvr>
                                      <p:to>
                                        <p:strVal val="visible"/>
                                      </p:to>
                                    </p:set>
                                    <p:anim calcmode="lin" valueType="num">
                                      <p:cBhvr additive="base">
                                        <p:cTn id="94" dur="500" fill="hold"/>
                                        <p:tgtEl>
                                          <p:spTgt spid="10"/>
                                        </p:tgtEl>
                                        <p:attrNameLst>
                                          <p:attrName>ppt_x</p:attrName>
                                        </p:attrNameLst>
                                      </p:cBhvr>
                                      <p:tavLst>
                                        <p:tav tm="0">
                                          <p:val>
                                            <p:strVal val="#ppt_x"/>
                                          </p:val>
                                        </p:tav>
                                        <p:tav tm="100000">
                                          <p:val>
                                            <p:strVal val="#ppt_x"/>
                                          </p:val>
                                        </p:tav>
                                      </p:tavLst>
                                    </p:anim>
                                    <p:anim calcmode="lin" valueType="num">
                                      <p:cBhvr additive="base">
                                        <p:cTn id="9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0" nodeType="clickEffect">
                                  <p:stCondLst>
                                    <p:cond delay="0"/>
                                  </p:stCondLst>
                                  <p:childTnLst>
                                    <p:set>
                                      <p:cBhvr>
                                        <p:cTn id="99" dur="1" fill="hold">
                                          <p:stCondLst>
                                            <p:cond delay="0"/>
                                          </p:stCondLst>
                                        </p:cTn>
                                        <p:tgtEl>
                                          <p:spTgt spid="22"/>
                                        </p:tgtEl>
                                        <p:attrNameLst>
                                          <p:attrName>style.visibility</p:attrName>
                                        </p:attrNameLst>
                                      </p:cBhvr>
                                      <p:to>
                                        <p:strVal val="visible"/>
                                      </p:to>
                                    </p:set>
                                    <p:anim calcmode="lin" valueType="num">
                                      <p:cBhvr additive="base">
                                        <p:cTn id="100" dur="500" fill="hold"/>
                                        <p:tgtEl>
                                          <p:spTgt spid="22"/>
                                        </p:tgtEl>
                                        <p:attrNameLst>
                                          <p:attrName>ppt_x</p:attrName>
                                        </p:attrNameLst>
                                      </p:cBhvr>
                                      <p:tavLst>
                                        <p:tav tm="0">
                                          <p:val>
                                            <p:strVal val="#ppt_x"/>
                                          </p:val>
                                        </p:tav>
                                        <p:tav tm="100000">
                                          <p:val>
                                            <p:strVal val="#ppt_x"/>
                                          </p:val>
                                        </p:tav>
                                      </p:tavLst>
                                    </p:anim>
                                    <p:anim calcmode="lin" valueType="num">
                                      <p:cBhvr additive="base">
                                        <p:cTn id="101"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grpId="0" nodeType="clickEffect">
                                  <p:stCondLst>
                                    <p:cond delay="0"/>
                                  </p:stCondLst>
                                  <p:childTnLst>
                                    <p:set>
                                      <p:cBhvr>
                                        <p:cTn id="105" dur="1" fill="hold">
                                          <p:stCondLst>
                                            <p:cond delay="0"/>
                                          </p:stCondLst>
                                        </p:cTn>
                                        <p:tgtEl>
                                          <p:spTgt spid="23"/>
                                        </p:tgtEl>
                                        <p:attrNameLst>
                                          <p:attrName>style.visibility</p:attrName>
                                        </p:attrNameLst>
                                      </p:cBhvr>
                                      <p:to>
                                        <p:strVal val="visible"/>
                                      </p:to>
                                    </p:set>
                                    <p:anim calcmode="lin" valueType="num">
                                      <p:cBhvr additive="base">
                                        <p:cTn id="106" dur="500" fill="hold"/>
                                        <p:tgtEl>
                                          <p:spTgt spid="23"/>
                                        </p:tgtEl>
                                        <p:attrNameLst>
                                          <p:attrName>ppt_x</p:attrName>
                                        </p:attrNameLst>
                                      </p:cBhvr>
                                      <p:tavLst>
                                        <p:tav tm="0">
                                          <p:val>
                                            <p:strVal val="#ppt_x"/>
                                          </p:val>
                                        </p:tav>
                                        <p:tav tm="100000">
                                          <p:val>
                                            <p:strVal val="#ppt_x"/>
                                          </p:val>
                                        </p:tav>
                                      </p:tavLst>
                                    </p:anim>
                                    <p:anim calcmode="lin" valueType="num">
                                      <p:cBhvr additive="base">
                                        <p:cTn id="107"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 presetClass="entr" presetSubtype="4" fill="hold" nodeType="clickEffect">
                                  <p:stCondLst>
                                    <p:cond delay="0"/>
                                  </p:stCondLst>
                                  <p:childTnLst>
                                    <p:set>
                                      <p:cBhvr>
                                        <p:cTn id="111" dur="1" fill="hold">
                                          <p:stCondLst>
                                            <p:cond delay="0"/>
                                          </p:stCondLst>
                                        </p:cTn>
                                        <p:tgtEl>
                                          <p:spTgt spid="11"/>
                                        </p:tgtEl>
                                        <p:attrNameLst>
                                          <p:attrName>style.visibility</p:attrName>
                                        </p:attrNameLst>
                                      </p:cBhvr>
                                      <p:to>
                                        <p:strVal val="visible"/>
                                      </p:to>
                                    </p:set>
                                    <p:anim calcmode="lin" valueType="num">
                                      <p:cBhvr additive="base">
                                        <p:cTn id="112" dur="500" fill="hold"/>
                                        <p:tgtEl>
                                          <p:spTgt spid="11"/>
                                        </p:tgtEl>
                                        <p:attrNameLst>
                                          <p:attrName>ppt_x</p:attrName>
                                        </p:attrNameLst>
                                      </p:cBhvr>
                                      <p:tavLst>
                                        <p:tav tm="0">
                                          <p:val>
                                            <p:strVal val="#ppt_x"/>
                                          </p:val>
                                        </p:tav>
                                        <p:tav tm="100000">
                                          <p:val>
                                            <p:strVal val="#ppt_x"/>
                                          </p:val>
                                        </p:tav>
                                      </p:tavLst>
                                    </p:anim>
                                    <p:anim calcmode="lin" valueType="num">
                                      <p:cBhvr additive="base">
                                        <p:cTn id="1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2" presetClass="entr" presetSubtype="4" fill="hold" grpId="0" nodeType="clickEffect">
                                  <p:stCondLst>
                                    <p:cond delay="0"/>
                                  </p:stCondLst>
                                  <p:childTnLst>
                                    <p:set>
                                      <p:cBhvr>
                                        <p:cTn id="117" dur="1" fill="hold">
                                          <p:stCondLst>
                                            <p:cond delay="0"/>
                                          </p:stCondLst>
                                        </p:cTn>
                                        <p:tgtEl>
                                          <p:spTgt spid="24"/>
                                        </p:tgtEl>
                                        <p:attrNameLst>
                                          <p:attrName>style.visibility</p:attrName>
                                        </p:attrNameLst>
                                      </p:cBhvr>
                                      <p:to>
                                        <p:strVal val="visible"/>
                                      </p:to>
                                    </p:set>
                                    <p:anim calcmode="lin" valueType="num">
                                      <p:cBhvr additive="base">
                                        <p:cTn id="118" dur="500" fill="hold"/>
                                        <p:tgtEl>
                                          <p:spTgt spid="24"/>
                                        </p:tgtEl>
                                        <p:attrNameLst>
                                          <p:attrName>ppt_x</p:attrName>
                                        </p:attrNameLst>
                                      </p:cBhvr>
                                      <p:tavLst>
                                        <p:tav tm="0">
                                          <p:val>
                                            <p:strVal val="#ppt_x"/>
                                          </p:val>
                                        </p:tav>
                                        <p:tav tm="100000">
                                          <p:val>
                                            <p:strVal val="#ppt_x"/>
                                          </p:val>
                                        </p:tav>
                                      </p:tavLst>
                                    </p:anim>
                                    <p:anim calcmode="lin" valueType="num">
                                      <p:cBhvr additive="base">
                                        <p:cTn id="119"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2" presetClass="entr" presetSubtype="4" fill="hold" grpId="0" nodeType="clickEffect">
                                  <p:stCondLst>
                                    <p:cond delay="0"/>
                                  </p:stCondLst>
                                  <p:childTnLst>
                                    <p:set>
                                      <p:cBhvr>
                                        <p:cTn id="123" dur="1" fill="hold">
                                          <p:stCondLst>
                                            <p:cond delay="0"/>
                                          </p:stCondLst>
                                        </p:cTn>
                                        <p:tgtEl>
                                          <p:spTgt spid="25"/>
                                        </p:tgtEl>
                                        <p:attrNameLst>
                                          <p:attrName>style.visibility</p:attrName>
                                        </p:attrNameLst>
                                      </p:cBhvr>
                                      <p:to>
                                        <p:strVal val="visible"/>
                                      </p:to>
                                    </p:set>
                                    <p:anim calcmode="lin" valueType="num">
                                      <p:cBhvr additive="base">
                                        <p:cTn id="124" dur="500" fill="hold"/>
                                        <p:tgtEl>
                                          <p:spTgt spid="25"/>
                                        </p:tgtEl>
                                        <p:attrNameLst>
                                          <p:attrName>ppt_x</p:attrName>
                                        </p:attrNameLst>
                                      </p:cBhvr>
                                      <p:tavLst>
                                        <p:tav tm="0">
                                          <p:val>
                                            <p:strVal val="#ppt_x"/>
                                          </p:val>
                                        </p:tav>
                                        <p:tav tm="100000">
                                          <p:val>
                                            <p:strVal val="#ppt_x"/>
                                          </p:val>
                                        </p:tav>
                                      </p:tavLst>
                                    </p:anim>
                                    <p:anim calcmode="lin" valueType="num">
                                      <p:cBhvr additive="base">
                                        <p:cTn id="125"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23"/>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 presetClass="exit" presetSubtype="0" fill="hold" grpId="1" nodeType="clickEffect">
                                  <p:stCondLst>
                                    <p:cond delay="0"/>
                                  </p:stCondLst>
                                  <p:childTnLst>
                                    <p:set>
                                      <p:cBhvr>
                                        <p:cTn id="133" dur="1" fill="hold">
                                          <p:stCondLst>
                                            <p:cond delay="0"/>
                                          </p:stCondLst>
                                        </p:cTn>
                                        <p:tgtEl>
                                          <p:spTgt spid="25"/>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2" presetClass="entr" presetSubtype="4" fill="hold" grpId="0" nodeType="clickEffect">
                                  <p:stCondLst>
                                    <p:cond delay="0"/>
                                  </p:stCondLst>
                                  <p:childTnLst>
                                    <p:set>
                                      <p:cBhvr>
                                        <p:cTn id="137" dur="1" fill="hold">
                                          <p:stCondLst>
                                            <p:cond delay="0"/>
                                          </p:stCondLst>
                                        </p:cTn>
                                        <p:tgtEl>
                                          <p:spTgt spid="27"/>
                                        </p:tgtEl>
                                        <p:attrNameLst>
                                          <p:attrName>style.visibility</p:attrName>
                                        </p:attrNameLst>
                                      </p:cBhvr>
                                      <p:to>
                                        <p:strVal val="visible"/>
                                      </p:to>
                                    </p:set>
                                    <p:anim calcmode="lin" valueType="num">
                                      <p:cBhvr additive="base">
                                        <p:cTn id="138" dur="500" fill="hold"/>
                                        <p:tgtEl>
                                          <p:spTgt spid="27"/>
                                        </p:tgtEl>
                                        <p:attrNameLst>
                                          <p:attrName>ppt_x</p:attrName>
                                        </p:attrNameLst>
                                      </p:cBhvr>
                                      <p:tavLst>
                                        <p:tav tm="0">
                                          <p:val>
                                            <p:strVal val="#ppt_x"/>
                                          </p:val>
                                        </p:tav>
                                        <p:tav tm="100000">
                                          <p:val>
                                            <p:strVal val="#ppt_x"/>
                                          </p:val>
                                        </p:tav>
                                      </p:tavLst>
                                    </p:anim>
                                    <p:anim calcmode="lin" valueType="num">
                                      <p:cBhvr additive="base">
                                        <p:cTn id="139"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2" presetClass="entr" presetSubtype="4" fill="hold" grpId="0" nodeType="clickEffect">
                                  <p:stCondLst>
                                    <p:cond delay="0"/>
                                  </p:stCondLst>
                                  <p:childTnLst>
                                    <p:set>
                                      <p:cBhvr>
                                        <p:cTn id="143" dur="1" fill="hold">
                                          <p:stCondLst>
                                            <p:cond delay="0"/>
                                          </p:stCondLst>
                                        </p:cTn>
                                        <p:tgtEl>
                                          <p:spTgt spid="28"/>
                                        </p:tgtEl>
                                        <p:attrNameLst>
                                          <p:attrName>style.visibility</p:attrName>
                                        </p:attrNameLst>
                                      </p:cBhvr>
                                      <p:to>
                                        <p:strVal val="visible"/>
                                      </p:to>
                                    </p:set>
                                    <p:anim calcmode="lin" valueType="num">
                                      <p:cBhvr additive="base">
                                        <p:cTn id="144" dur="500" fill="hold"/>
                                        <p:tgtEl>
                                          <p:spTgt spid="28"/>
                                        </p:tgtEl>
                                        <p:attrNameLst>
                                          <p:attrName>ppt_x</p:attrName>
                                        </p:attrNameLst>
                                      </p:cBhvr>
                                      <p:tavLst>
                                        <p:tav tm="0">
                                          <p:val>
                                            <p:strVal val="#ppt_x"/>
                                          </p:val>
                                        </p:tav>
                                        <p:tav tm="100000">
                                          <p:val>
                                            <p:strVal val="#ppt_x"/>
                                          </p:val>
                                        </p:tav>
                                      </p:tavLst>
                                    </p:anim>
                                    <p:anim calcmode="lin" valueType="num">
                                      <p:cBhvr additive="base">
                                        <p:cTn id="145"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grpId="1" nodeType="clickEffect">
                                  <p:stCondLst>
                                    <p:cond delay="0"/>
                                  </p:stCondLst>
                                  <p:childTnLst>
                                    <p:set>
                                      <p:cBhvr>
                                        <p:cTn id="149" dur="1" fill="hold">
                                          <p:stCondLst>
                                            <p:cond delay="0"/>
                                          </p:stCondLst>
                                        </p:cTn>
                                        <p:tgtEl>
                                          <p:spTgt spid="27"/>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1" presetClass="exit" presetSubtype="0" fill="hold" grpId="1" nodeType="clickEffect">
                                  <p:stCondLst>
                                    <p:cond delay="0"/>
                                  </p:stCondLst>
                                  <p:childTnLst>
                                    <p:set>
                                      <p:cBhvr>
                                        <p:cTn id="153" dur="1" fill="hold">
                                          <p:stCondLst>
                                            <p:cond delay="0"/>
                                          </p:stCondLst>
                                        </p:cTn>
                                        <p:tgtEl>
                                          <p:spTgt spid="28"/>
                                        </p:tgtEl>
                                        <p:attrNameLst>
                                          <p:attrName>style.visibility</p:attrName>
                                        </p:attrNameLst>
                                      </p:cBhvr>
                                      <p:to>
                                        <p:strVal val="hidden"/>
                                      </p:to>
                                    </p:set>
                                  </p:childTnLst>
                                </p:cTn>
                              </p:par>
                            </p:childTnLst>
                          </p:cTn>
                        </p:par>
                      </p:childTnLst>
                    </p:cTn>
                  </p:par>
                  <p:par>
                    <p:cTn id="154" fill="hold">
                      <p:stCondLst>
                        <p:cond delay="indefinite"/>
                      </p:stCondLst>
                      <p:childTnLst>
                        <p:par>
                          <p:cTn id="155" fill="hold">
                            <p:stCondLst>
                              <p:cond delay="0"/>
                            </p:stCondLst>
                            <p:childTnLst>
                              <p:par>
                                <p:cTn id="156" presetID="2" presetClass="entr" presetSubtype="4" fill="hold" grpId="0" nodeType="clickEffect">
                                  <p:stCondLst>
                                    <p:cond delay="0"/>
                                  </p:stCondLst>
                                  <p:childTnLst>
                                    <p:set>
                                      <p:cBhvr>
                                        <p:cTn id="157" dur="1" fill="hold">
                                          <p:stCondLst>
                                            <p:cond delay="0"/>
                                          </p:stCondLst>
                                        </p:cTn>
                                        <p:tgtEl>
                                          <p:spTgt spid="29"/>
                                        </p:tgtEl>
                                        <p:attrNameLst>
                                          <p:attrName>style.visibility</p:attrName>
                                        </p:attrNameLst>
                                      </p:cBhvr>
                                      <p:to>
                                        <p:strVal val="visible"/>
                                      </p:to>
                                    </p:set>
                                    <p:anim calcmode="lin" valueType="num">
                                      <p:cBhvr additive="base">
                                        <p:cTn id="158" dur="500" fill="hold"/>
                                        <p:tgtEl>
                                          <p:spTgt spid="29"/>
                                        </p:tgtEl>
                                        <p:attrNameLst>
                                          <p:attrName>ppt_x</p:attrName>
                                        </p:attrNameLst>
                                      </p:cBhvr>
                                      <p:tavLst>
                                        <p:tav tm="0">
                                          <p:val>
                                            <p:strVal val="#ppt_x"/>
                                          </p:val>
                                        </p:tav>
                                        <p:tav tm="100000">
                                          <p:val>
                                            <p:strVal val="#ppt_x"/>
                                          </p:val>
                                        </p:tav>
                                      </p:tavLst>
                                    </p:anim>
                                    <p:anim calcmode="lin" valueType="num">
                                      <p:cBhvr additive="base">
                                        <p:cTn id="159"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60" fill="hold">
                      <p:stCondLst>
                        <p:cond delay="indefinite"/>
                      </p:stCondLst>
                      <p:childTnLst>
                        <p:par>
                          <p:cTn id="161" fill="hold">
                            <p:stCondLst>
                              <p:cond delay="0"/>
                            </p:stCondLst>
                            <p:childTnLst>
                              <p:par>
                                <p:cTn id="162" presetID="2" presetClass="entr" presetSubtype="4" fill="hold" grpId="0" nodeType="clickEffect">
                                  <p:stCondLst>
                                    <p:cond delay="0"/>
                                  </p:stCondLst>
                                  <p:childTnLst>
                                    <p:set>
                                      <p:cBhvr>
                                        <p:cTn id="163" dur="1" fill="hold">
                                          <p:stCondLst>
                                            <p:cond delay="0"/>
                                          </p:stCondLst>
                                        </p:cTn>
                                        <p:tgtEl>
                                          <p:spTgt spid="30"/>
                                        </p:tgtEl>
                                        <p:attrNameLst>
                                          <p:attrName>style.visibility</p:attrName>
                                        </p:attrNameLst>
                                      </p:cBhvr>
                                      <p:to>
                                        <p:strVal val="visible"/>
                                      </p:to>
                                    </p:set>
                                    <p:anim calcmode="lin" valueType="num">
                                      <p:cBhvr additive="base">
                                        <p:cTn id="164" dur="500" fill="hold"/>
                                        <p:tgtEl>
                                          <p:spTgt spid="30"/>
                                        </p:tgtEl>
                                        <p:attrNameLst>
                                          <p:attrName>ppt_x</p:attrName>
                                        </p:attrNameLst>
                                      </p:cBhvr>
                                      <p:tavLst>
                                        <p:tav tm="0">
                                          <p:val>
                                            <p:strVal val="#ppt_x"/>
                                          </p:val>
                                        </p:tav>
                                        <p:tav tm="100000">
                                          <p:val>
                                            <p:strVal val="#ppt_x"/>
                                          </p:val>
                                        </p:tav>
                                      </p:tavLst>
                                    </p:anim>
                                    <p:anim calcmode="lin" valueType="num">
                                      <p:cBhvr additive="base">
                                        <p:cTn id="165"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66" fill="hold">
                      <p:stCondLst>
                        <p:cond delay="indefinite"/>
                      </p:stCondLst>
                      <p:childTnLst>
                        <p:par>
                          <p:cTn id="167" fill="hold">
                            <p:stCondLst>
                              <p:cond delay="0"/>
                            </p:stCondLst>
                            <p:childTnLst>
                              <p:par>
                                <p:cTn id="168" presetID="31" presetClass="entr" presetSubtype="0" fill="hold" grpId="0" nodeType="clickEffect">
                                  <p:stCondLst>
                                    <p:cond delay="0"/>
                                  </p:stCondLst>
                                  <p:childTnLst>
                                    <p:set>
                                      <p:cBhvr>
                                        <p:cTn id="169" dur="1" fill="hold">
                                          <p:stCondLst>
                                            <p:cond delay="0"/>
                                          </p:stCondLst>
                                        </p:cTn>
                                        <p:tgtEl>
                                          <p:spTgt spid="31"/>
                                        </p:tgtEl>
                                        <p:attrNameLst>
                                          <p:attrName>style.visibility</p:attrName>
                                        </p:attrNameLst>
                                      </p:cBhvr>
                                      <p:to>
                                        <p:strVal val="visible"/>
                                      </p:to>
                                    </p:set>
                                    <p:anim calcmode="lin" valueType="num">
                                      <p:cBhvr>
                                        <p:cTn id="170" dur="1000" fill="hold"/>
                                        <p:tgtEl>
                                          <p:spTgt spid="31"/>
                                        </p:tgtEl>
                                        <p:attrNameLst>
                                          <p:attrName>ppt_w</p:attrName>
                                        </p:attrNameLst>
                                      </p:cBhvr>
                                      <p:tavLst>
                                        <p:tav tm="0">
                                          <p:val>
                                            <p:fltVal val="0"/>
                                          </p:val>
                                        </p:tav>
                                        <p:tav tm="100000">
                                          <p:val>
                                            <p:strVal val="#ppt_w"/>
                                          </p:val>
                                        </p:tav>
                                      </p:tavLst>
                                    </p:anim>
                                    <p:anim calcmode="lin" valueType="num">
                                      <p:cBhvr>
                                        <p:cTn id="171" dur="1000" fill="hold"/>
                                        <p:tgtEl>
                                          <p:spTgt spid="31"/>
                                        </p:tgtEl>
                                        <p:attrNameLst>
                                          <p:attrName>ppt_h</p:attrName>
                                        </p:attrNameLst>
                                      </p:cBhvr>
                                      <p:tavLst>
                                        <p:tav tm="0">
                                          <p:val>
                                            <p:fltVal val="0"/>
                                          </p:val>
                                        </p:tav>
                                        <p:tav tm="100000">
                                          <p:val>
                                            <p:strVal val="#ppt_h"/>
                                          </p:val>
                                        </p:tav>
                                      </p:tavLst>
                                    </p:anim>
                                    <p:anim calcmode="lin" valueType="num">
                                      <p:cBhvr>
                                        <p:cTn id="172" dur="1000" fill="hold"/>
                                        <p:tgtEl>
                                          <p:spTgt spid="31"/>
                                        </p:tgtEl>
                                        <p:attrNameLst>
                                          <p:attrName>style.rotation</p:attrName>
                                        </p:attrNameLst>
                                      </p:cBhvr>
                                      <p:tavLst>
                                        <p:tav tm="0">
                                          <p:val>
                                            <p:fltVal val="90"/>
                                          </p:val>
                                        </p:tav>
                                        <p:tav tm="100000">
                                          <p:val>
                                            <p:fltVal val="0"/>
                                          </p:val>
                                        </p:tav>
                                      </p:tavLst>
                                    </p:anim>
                                    <p:animEffect transition="in" filter="fade">
                                      <p:cBhvr>
                                        <p:cTn id="173"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7" grpId="0" animBg="1"/>
      <p:bldP spid="18" grpId="0" animBg="1"/>
      <p:bldP spid="19" grpId="0"/>
      <p:bldP spid="20" grpId="0" animBg="1"/>
      <p:bldP spid="21" grpId="0"/>
      <p:bldP spid="22" grpId="0" animBg="1"/>
      <p:bldP spid="23" grpId="0"/>
      <p:bldP spid="23" grpId="1"/>
      <p:bldP spid="24" grpId="0" animBg="1"/>
      <p:bldP spid="25" grpId="0"/>
      <p:bldP spid="25" grpId="1"/>
      <p:bldP spid="27" grpId="0"/>
      <p:bldP spid="27" grpId="1"/>
      <p:bldP spid="28" grpId="0"/>
      <p:bldP spid="28" grpId="1"/>
      <p:bldP spid="29" grpId="0"/>
      <p:bldP spid="30" grpId="0"/>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1773766" y="389744"/>
            <a:ext cx="8644467" cy="5652282"/>
          </a:xfrm>
        </p:spPr>
        <p:txBody>
          <a:bodyPr>
            <a:normAutofit/>
          </a:bodyPr>
          <a:lstStyle/>
          <a:p>
            <a:pPr marL="0" indent="0">
              <a:buNone/>
            </a:pPr>
            <a:r>
              <a:rPr lang="en-US" dirty="0" smtClean="0"/>
              <a:t>Sorry for the long presentation, here’s a potato router:</a:t>
            </a:r>
          </a:p>
          <a:p>
            <a:pPr marL="0" indent="0">
              <a:buNone/>
            </a:pPr>
            <a:r>
              <a:rPr lang="en-US" dirty="0" smtClean="0"/>
              <a:t/>
            </a:r>
            <a:br>
              <a:rPr lang="en-US" dirty="0" smtClean="0"/>
            </a:br>
            <a:endParaRPr lang="en-US" dirty="0"/>
          </a:p>
        </p:txBody>
      </p:sp>
      <p:pic>
        <p:nvPicPr>
          <p:cNvPr id="3" name="Picture 2"/>
          <p:cNvPicPr>
            <a:picLocks noChangeAspect="1"/>
          </p:cNvPicPr>
          <p:nvPr/>
        </p:nvPicPr>
        <p:blipFill>
          <a:blip r:embed="rId3"/>
          <a:stretch>
            <a:fillRect/>
          </a:stretch>
        </p:blipFill>
        <p:spPr>
          <a:xfrm>
            <a:off x="3616181" y="1081037"/>
            <a:ext cx="4959635" cy="4635974"/>
          </a:xfrm>
          <a:prstGeom prst="rect">
            <a:avLst/>
          </a:prstGeom>
        </p:spPr>
      </p:pic>
    </p:spTree>
    <p:extLst>
      <p:ext uri="{BB962C8B-B14F-4D97-AF65-F5344CB8AC3E}">
        <p14:creationId xmlns:p14="http://schemas.microsoft.com/office/powerpoint/2010/main" val="39376375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TotalTime>
  <Words>251</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Black</vt:lpstr>
      <vt:lpstr>Arial Rounded MT Bold</vt:lpstr>
      <vt:lpstr>Calibri</vt:lpstr>
      <vt:lpstr>Calibri Light</vt:lpstr>
      <vt:lpstr>Times New Roman</vt:lpstr>
      <vt:lpstr>Office Theme</vt:lpstr>
      <vt:lpstr>Introduction to Docker</vt:lpstr>
      <vt:lpstr>What is Docker?</vt:lpstr>
      <vt:lpstr>What is Docker?</vt:lpstr>
      <vt:lpstr>Nginx </vt:lpstr>
      <vt:lpstr>Let’s brake it down first…</vt:lpstr>
      <vt:lpstr>Docker Concepts:</vt:lpstr>
      <vt:lpstr>Docker Concepts: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Ved Sagan</dc:creator>
  <cp:lastModifiedBy>Ved Sagan</cp:lastModifiedBy>
  <cp:revision>25</cp:revision>
  <dcterms:created xsi:type="dcterms:W3CDTF">2019-01-15T19:37:25Z</dcterms:created>
  <dcterms:modified xsi:type="dcterms:W3CDTF">2019-01-29T23:03:42Z</dcterms:modified>
</cp:coreProperties>
</file>