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6" r:id="rId3"/>
    <p:sldId id="257" r:id="rId4"/>
    <p:sldId id="271" r:id="rId5"/>
    <p:sldId id="258" r:id="rId6"/>
    <p:sldId id="259" r:id="rId7"/>
    <p:sldId id="260" r:id="rId8"/>
    <p:sldId id="272" r:id="rId9"/>
    <p:sldId id="261" r:id="rId10"/>
    <p:sldId id="267" r:id="rId11"/>
    <p:sldId id="262" r:id="rId12"/>
    <p:sldId id="266" r:id="rId13"/>
    <p:sldId id="265" r:id="rId14"/>
    <p:sldId id="269" r:id="rId15"/>
    <p:sldId id="268" r:id="rId16"/>
    <p:sldId id="273" r:id="rId17"/>
    <p:sldId id="274" r:id="rId18"/>
    <p:sldId id="270" r:id="rId19"/>
    <p:sldId id="26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637"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BAB70-5831-4917-9B52-5C8A9926C45C}" type="datetimeFigureOut">
              <a:rPr lang="de-DE" smtClean="0"/>
              <a:t>11.05.2019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C0F11-EAC5-4B99-9343-AE0FF1B1723A}" type="slidenum">
              <a:rPr lang="de-DE" smtClean="0"/>
              <a:t>‹Nr.›</a:t>
            </a:fld>
            <a:endParaRPr lang="de-DE"/>
          </a:p>
        </p:txBody>
      </p:sp>
    </p:spTree>
    <p:extLst>
      <p:ext uri="{BB962C8B-B14F-4D97-AF65-F5344CB8AC3E}">
        <p14:creationId xmlns:p14="http://schemas.microsoft.com/office/powerpoint/2010/main" val="167846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1C0F11-EAC5-4B99-9343-AE0FF1B1723A}" type="slidenum">
              <a:rPr lang="de-DE" smtClean="0"/>
              <a:t>4</a:t>
            </a:fld>
            <a:endParaRPr lang="de-DE"/>
          </a:p>
        </p:txBody>
      </p:sp>
    </p:spTree>
    <p:extLst>
      <p:ext uri="{BB962C8B-B14F-4D97-AF65-F5344CB8AC3E}">
        <p14:creationId xmlns:p14="http://schemas.microsoft.com/office/powerpoint/2010/main" val="410352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1C0F11-EAC5-4B99-9343-AE0FF1B1723A}" type="slidenum">
              <a:rPr lang="de-DE" smtClean="0"/>
              <a:t>5</a:t>
            </a:fld>
            <a:endParaRPr lang="de-DE"/>
          </a:p>
        </p:txBody>
      </p:sp>
    </p:spTree>
    <p:extLst>
      <p:ext uri="{BB962C8B-B14F-4D97-AF65-F5344CB8AC3E}">
        <p14:creationId xmlns:p14="http://schemas.microsoft.com/office/powerpoint/2010/main" val="132464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1C0F11-EAC5-4B99-9343-AE0FF1B1723A}" type="slidenum">
              <a:rPr lang="de-DE" smtClean="0"/>
              <a:t>6</a:t>
            </a:fld>
            <a:endParaRPr lang="de-DE"/>
          </a:p>
        </p:txBody>
      </p:sp>
    </p:spTree>
    <p:extLst>
      <p:ext uri="{BB962C8B-B14F-4D97-AF65-F5344CB8AC3E}">
        <p14:creationId xmlns:p14="http://schemas.microsoft.com/office/powerpoint/2010/main" val="178971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1C0F11-EAC5-4B99-9343-AE0FF1B1723A}" type="slidenum">
              <a:rPr lang="de-DE" smtClean="0"/>
              <a:t>8</a:t>
            </a:fld>
            <a:endParaRPr lang="de-DE"/>
          </a:p>
        </p:txBody>
      </p:sp>
    </p:spTree>
    <p:extLst>
      <p:ext uri="{BB962C8B-B14F-4D97-AF65-F5344CB8AC3E}">
        <p14:creationId xmlns:p14="http://schemas.microsoft.com/office/powerpoint/2010/main" val="78854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198972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166915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1175886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945834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466066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1640882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E7C7FCC-DFE4-4025-8C3F-9AA7E54EFD78}" type="datetimeFigureOut">
              <a:rPr lang="de-DE" smtClean="0"/>
              <a:t>11.05.2019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2718361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9E7C7FCC-DFE4-4025-8C3F-9AA7E54EFD78}" type="datetimeFigureOut">
              <a:rPr lang="de-DE" smtClean="0"/>
              <a:t>11.05.2019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92837-7586-48C8-AE3F-37F2F149695A}" type="slidenum">
              <a:rPr lang="de-DE" smtClean="0"/>
              <a:t>‹Nr.›</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141558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E7C7FCC-DFE4-4025-8C3F-9AA7E54EFD78}" type="datetimeFigureOut">
              <a:rPr lang="de-DE" smtClean="0"/>
              <a:t>11.05.2019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92837-7586-48C8-AE3F-37F2F149695A}" type="slidenum">
              <a:rPr lang="de-DE" smtClean="0"/>
              <a:t>‹Nr.›</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668443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C7FCC-DFE4-4025-8C3F-9AA7E54EFD78}" type="datetimeFigureOut">
              <a:rPr lang="de-DE" smtClean="0"/>
              <a:t>11.05.2019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3317468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E7C7FCC-DFE4-4025-8C3F-9AA7E54EFD78}" type="datetimeFigureOut">
              <a:rPr lang="de-DE" smtClean="0"/>
              <a:t>11.05.2019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2915744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2147220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E7C7FCC-DFE4-4025-8C3F-9AA7E54EFD78}" type="datetimeFigureOut">
              <a:rPr lang="de-DE" smtClean="0"/>
              <a:t>11.05.2019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1789339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244266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270521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E7C7FCC-DFE4-4025-8C3F-9AA7E54EFD78}" type="datetimeFigureOut">
              <a:rPr lang="de-DE" smtClean="0"/>
              <a:t>11.05.2019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116705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E7C7FCC-DFE4-4025-8C3F-9AA7E54EFD78}" type="datetimeFigureOut">
              <a:rPr lang="de-DE" smtClean="0"/>
              <a:t>11.05.2019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155213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9E7C7FCC-DFE4-4025-8C3F-9AA7E54EFD78}" type="datetimeFigureOut">
              <a:rPr lang="de-DE" smtClean="0"/>
              <a:t>11.05.2019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92837-7586-48C8-AE3F-37F2F149695A}" type="slidenum">
              <a:rPr lang="de-DE" smtClean="0"/>
              <a:t>‹Nr.›</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2794141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E7C7FCC-DFE4-4025-8C3F-9AA7E54EFD78}" type="datetimeFigureOut">
              <a:rPr lang="de-DE" smtClean="0"/>
              <a:t>11.05.2019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92837-7586-48C8-AE3F-37F2F149695A}" type="slidenum">
              <a:rPr lang="de-DE" smtClean="0"/>
              <a:t>‹Nr.›</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58878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C7FCC-DFE4-4025-8C3F-9AA7E54EFD78}" type="datetimeFigureOut">
              <a:rPr lang="de-DE" smtClean="0"/>
              <a:t>11.05.2019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267388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E7C7FCC-DFE4-4025-8C3F-9AA7E54EFD78}" type="datetimeFigureOut">
              <a:rPr lang="de-DE" smtClean="0"/>
              <a:t>11.05.2019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12892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E7C7FCC-DFE4-4025-8C3F-9AA7E54EFD78}" type="datetimeFigureOut">
              <a:rPr lang="de-DE" smtClean="0"/>
              <a:t>11.05.2019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92837-7586-48C8-AE3F-37F2F149695A}" type="slidenum">
              <a:rPr lang="de-DE" smtClean="0"/>
              <a:t>‹Nr.›</a:t>
            </a:fld>
            <a:endParaRPr lang="de-DE"/>
          </a:p>
        </p:txBody>
      </p:sp>
    </p:spTree>
    <p:extLst>
      <p:ext uri="{BB962C8B-B14F-4D97-AF65-F5344CB8AC3E}">
        <p14:creationId xmlns:p14="http://schemas.microsoft.com/office/powerpoint/2010/main" val="170104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E7C7FCC-DFE4-4025-8C3F-9AA7E54EFD78}" type="datetimeFigureOut">
              <a:rPr lang="de-DE" smtClean="0"/>
              <a:t>11.05.2019</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de-DE"/>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9592837-7586-48C8-AE3F-37F2F149695A}" type="slidenum">
              <a:rPr lang="de-DE" smtClean="0"/>
              <a:t>‹Nr.›</a:t>
            </a:fld>
            <a:endParaRPr lang="de-DE"/>
          </a:p>
        </p:txBody>
      </p:sp>
    </p:spTree>
    <p:extLst>
      <p:ext uri="{BB962C8B-B14F-4D97-AF65-F5344CB8AC3E}">
        <p14:creationId xmlns:p14="http://schemas.microsoft.com/office/powerpoint/2010/main" val="1760693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E7C7FCC-DFE4-4025-8C3F-9AA7E54EFD78}" type="datetimeFigureOut">
              <a:rPr lang="de-DE" smtClean="0"/>
              <a:t>11.05.2019</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de-DE"/>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9592837-7586-48C8-AE3F-37F2F149695A}" type="slidenum">
              <a:rPr lang="de-DE" smtClean="0"/>
              <a:t>‹Nr.›</a:t>
            </a:fld>
            <a:endParaRPr lang="de-DE"/>
          </a:p>
        </p:txBody>
      </p:sp>
    </p:spTree>
    <p:extLst>
      <p:ext uri="{BB962C8B-B14F-4D97-AF65-F5344CB8AC3E}">
        <p14:creationId xmlns:p14="http://schemas.microsoft.com/office/powerpoint/2010/main" val="40988068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D48F4-850C-4D15-85F4-3BEF2AA94BC7}"/>
              </a:ext>
            </a:extLst>
          </p:cNvPr>
          <p:cNvSpPr>
            <a:spLocks noGrp="1"/>
          </p:cNvSpPr>
          <p:nvPr>
            <p:ph type="ctrTitle"/>
          </p:nvPr>
        </p:nvSpPr>
        <p:spPr/>
        <p:txBody>
          <a:bodyPr/>
          <a:lstStyle/>
          <a:p>
            <a:r>
              <a:rPr lang="de-DE" dirty="0"/>
              <a:t>Date-A-Scientist Project</a:t>
            </a:r>
          </a:p>
        </p:txBody>
      </p:sp>
      <p:sp>
        <p:nvSpPr>
          <p:cNvPr id="3" name="Untertitel 2">
            <a:extLst>
              <a:ext uri="{FF2B5EF4-FFF2-40B4-BE49-F238E27FC236}">
                <a16:creationId xmlns:a16="http://schemas.microsoft.com/office/drawing/2014/main" id="{CD0ADE7E-10F3-4E21-BAF8-12DEF3F4271A}"/>
              </a:ext>
            </a:extLst>
          </p:cNvPr>
          <p:cNvSpPr>
            <a:spLocks noGrp="1"/>
          </p:cNvSpPr>
          <p:nvPr>
            <p:ph type="subTitle" idx="1"/>
          </p:nvPr>
        </p:nvSpPr>
        <p:spPr/>
        <p:txBody>
          <a:bodyPr>
            <a:normAutofit/>
          </a:bodyPr>
          <a:lstStyle/>
          <a:p>
            <a:r>
              <a:rPr lang="en-GB" dirty="0"/>
              <a:t>Machine Learning Fundamentals</a:t>
            </a:r>
          </a:p>
          <a:p>
            <a:r>
              <a:rPr lang="en-GB" dirty="0"/>
              <a:t>Niklas Cremer</a:t>
            </a:r>
          </a:p>
          <a:p>
            <a:r>
              <a:rPr lang="en-GB" dirty="0"/>
              <a:t>11</a:t>
            </a:r>
            <a:r>
              <a:rPr lang="en-GB" baseline="30000" dirty="0"/>
              <a:t>th</a:t>
            </a:r>
            <a:r>
              <a:rPr lang="en-GB" dirty="0"/>
              <a:t> May 2019</a:t>
            </a:r>
          </a:p>
          <a:p>
            <a:endParaRPr lang="de-DE" dirty="0"/>
          </a:p>
        </p:txBody>
      </p:sp>
    </p:spTree>
    <p:extLst>
      <p:ext uri="{BB962C8B-B14F-4D97-AF65-F5344CB8AC3E}">
        <p14:creationId xmlns:p14="http://schemas.microsoft.com/office/powerpoint/2010/main" val="171192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272B1B-3DDA-43B0-B95B-AD9C8B0EE473}"/>
              </a:ext>
            </a:extLst>
          </p:cNvPr>
          <p:cNvSpPr>
            <a:spLocks noGrp="1"/>
          </p:cNvSpPr>
          <p:nvPr>
            <p:ph type="title"/>
          </p:nvPr>
        </p:nvSpPr>
        <p:spPr/>
        <p:txBody>
          <a:bodyPr/>
          <a:lstStyle/>
          <a:p>
            <a:r>
              <a:rPr lang="en-AU" dirty="0"/>
              <a:t>1</a:t>
            </a:r>
            <a:r>
              <a:rPr lang="en-AU" baseline="30000" dirty="0"/>
              <a:t>st</a:t>
            </a:r>
            <a:r>
              <a:rPr lang="en-AU" dirty="0"/>
              <a:t> Classifier (vegan/vegetarian or other)</a:t>
            </a:r>
          </a:p>
        </p:txBody>
      </p:sp>
      <p:sp>
        <p:nvSpPr>
          <p:cNvPr id="3" name="Inhaltsplatzhalter 2">
            <a:extLst>
              <a:ext uri="{FF2B5EF4-FFF2-40B4-BE49-F238E27FC236}">
                <a16:creationId xmlns:a16="http://schemas.microsoft.com/office/drawing/2014/main" id="{14FA37D5-8322-4A1B-A6BB-F4D5D37BA7C2}"/>
              </a:ext>
            </a:extLst>
          </p:cNvPr>
          <p:cNvSpPr>
            <a:spLocks noGrp="1"/>
          </p:cNvSpPr>
          <p:nvPr>
            <p:ph idx="1"/>
          </p:nvPr>
        </p:nvSpPr>
        <p:spPr/>
        <p:txBody>
          <a:bodyPr>
            <a:normAutofit/>
          </a:bodyPr>
          <a:lstStyle/>
          <a:p>
            <a:pPr marL="0" indent="0">
              <a:buNone/>
            </a:pPr>
            <a:r>
              <a:rPr lang="en-AU" dirty="0"/>
              <a:t>K-Nearest </a:t>
            </a:r>
            <a:r>
              <a:rPr lang="en-AU" dirty="0" err="1"/>
              <a:t>Neighbor</a:t>
            </a:r>
            <a:r>
              <a:rPr lang="en-AU" dirty="0"/>
              <a:t> Classifier</a:t>
            </a:r>
          </a:p>
          <a:p>
            <a:r>
              <a:rPr lang="en-AU" dirty="0"/>
              <a:t>KNN (model 1)</a:t>
            </a:r>
          </a:p>
          <a:p>
            <a:pPr lvl="1"/>
            <a:r>
              <a:rPr lang="en-AU" dirty="0"/>
              <a:t>Features: income, age and </a:t>
            </a:r>
            <a:r>
              <a:rPr lang="en-AU" dirty="0" err="1"/>
              <a:t>frequency_veg</a:t>
            </a:r>
            <a:endParaRPr lang="en-AU" dirty="0"/>
          </a:p>
          <a:p>
            <a:pPr lvl="1"/>
            <a:r>
              <a:rPr lang="en-AU" dirty="0"/>
              <a:t>K = 11</a:t>
            </a:r>
          </a:p>
          <a:p>
            <a:pPr lvl="1"/>
            <a:endParaRPr lang="en-AU" dirty="0"/>
          </a:p>
          <a:p>
            <a:pPr lvl="1"/>
            <a:endParaRPr lang="en-AU" dirty="0"/>
          </a:p>
          <a:p>
            <a:pPr marL="457200" lvl="1" indent="0">
              <a:buNone/>
            </a:pPr>
            <a:endParaRPr lang="en-AU" dirty="0"/>
          </a:p>
          <a:p>
            <a:r>
              <a:rPr lang="en-AU" dirty="0"/>
              <a:t>KNN (model 2)</a:t>
            </a:r>
          </a:p>
          <a:p>
            <a:pPr lvl="1"/>
            <a:r>
              <a:rPr lang="en-AU" dirty="0"/>
              <a:t>Features: income and age</a:t>
            </a:r>
          </a:p>
          <a:p>
            <a:pPr lvl="1"/>
            <a:r>
              <a:rPr lang="en-AU" dirty="0"/>
              <a:t>K = 4</a:t>
            </a:r>
          </a:p>
          <a:p>
            <a:pPr lvl="1"/>
            <a:endParaRPr lang="de-DE" dirty="0"/>
          </a:p>
          <a:p>
            <a:pPr lvl="1"/>
            <a:endParaRPr lang="de-DE" dirty="0"/>
          </a:p>
          <a:p>
            <a:endParaRPr lang="de-DE" dirty="0"/>
          </a:p>
          <a:p>
            <a:endParaRPr lang="de-DE" dirty="0"/>
          </a:p>
        </p:txBody>
      </p:sp>
      <p:pic>
        <p:nvPicPr>
          <p:cNvPr id="6" name="Grafik 5">
            <a:extLst>
              <a:ext uri="{FF2B5EF4-FFF2-40B4-BE49-F238E27FC236}">
                <a16:creationId xmlns:a16="http://schemas.microsoft.com/office/drawing/2014/main" id="{804FE453-61D0-492D-9D5F-FB7A57581C03}"/>
              </a:ext>
            </a:extLst>
          </p:cNvPr>
          <p:cNvPicPr>
            <a:picLocks noChangeAspect="1"/>
          </p:cNvPicPr>
          <p:nvPr/>
        </p:nvPicPr>
        <p:blipFill>
          <a:blip r:embed="rId2"/>
          <a:stretch>
            <a:fillRect/>
          </a:stretch>
        </p:blipFill>
        <p:spPr>
          <a:xfrm>
            <a:off x="7674552" y="1412875"/>
            <a:ext cx="3686175" cy="2305050"/>
          </a:xfrm>
          <a:prstGeom prst="rect">
            <a:avLst/>
          </a:prstGeom>
        </p:spPr>
      </p:pic>
      <p:pic>
        <p:nvPicPr>
          <p:cNvPr id="8" name="Grafik 7">
            <a:extLst>
              <a:ext uri="{FF2B5EF4-FFF2-40B4-BE49-F238E27FC236}">
                <a16:creationId xmlns:a16="http://schemas.microsoft.com/office/drawing/2014/main" id="{7A99B3B1-BE7F-442B-B281-A57D54C60D8C}"/>
              </a:ext>
            </a:extLst>
          </p:cNvPr>
          <p:cNvPicPr>
            <a:picLocks noChangeAspect="1"/>
          </p:cNvPicPr>
          <p:nvPr/>
        </p:nvPicPr>
        <p:blipFill>
          <a:blip r:embed="rId3"/>
          <a:stretch>
            <a:fillRect/>
          </a:stretch>
        </p:blipFill>
        <p:spPr>
          <a:xfrm>
            <a:off x="7874577" y="4106757"/>
            <a:ext cx="3486150" cy="2343150"/>
          </a:xfrm>
          <a:prstGeom prst="rect">
            <a:avLst/>
          </a:prstGeom>
        </p:spPr>
      </p:pic>
    </p:spTree>
    <p:extLst>
      <p:ext uri="{BB962C8B-B14F-4D97-AF65-F5344CB8AC3E}">
        <p14:creationId xmlns:p14="http://schemas.microsoft.com/office/powerpoint/2010/main" val="388845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272B1B-3DDA-43B0-B95B-AD9C8B0EE473}"/>
              </a:ext>
            </a:extLst>
          </p:cNvPr>
          <p:cNvSpPr>
            <a:spLocks noGrp="1"/>
          </p:cNvSpPr>
          <p:nvPr>
            <p:ph type="title"/>
          </p:nvPr>
        </p:nvSpPr>
        <p:spPr/>
        <p:txBody>
          <a:bodyPr/>
          <a:lstStyle/>
          <a:p>
            <a:r>
              <a:rPr lang="en-AU" dirty="0"/>
              <a:t>1</a:t>
            </a:r>
            <a:r>
              <a:rPr lang="en-AU" baseline="30000" dirty="0"/>
              <a:t>st</a:t>
            </a:r>
            <a:r>
              <a:rPr lang="en-AU" dirty="0"/>
              <a:t> Classifier</a:t>
            </a:r>
            <a:r>
              <a:rPr lang="de-DE" dirty="0"/>
              <a:t>(vegan/</a:t>
            </a:r>
            <a:r>
              <a:rPr lang="en-AU" dirty="0"/>
              <a:t>vegetarian or other)</a:t>
            </a:r>
          </a:p>
        </p:txBody>
      </p:sp>
      <p:sp>
        <p:nvSpPr>
          <p:cNvPr id="3" name="Inhaltsplatzhalter 2">
            <a:extLst>
              <a:ext uri="{FF2B5EF4-FFF2-40B4-BE49-F238E27FC236}">
                <a16:creationId xmlns:a16="http://schemas.microsoft.com/office/drawing/2014/main" id="{14FA37D5-8322-4A1B-A6BB-F4D5D37BA7C2}"/>
              </a:ext>
            </a:extLst>
          </p:cNvPr>
          <p:cNvSpPr>
            <a:spLocks noGrp="1"/>
          </p:cNvSpPr>
          <p:nvPr>
            <p:ph idx="1"/>
          </p:nvPr>
        </p:nvSpPr>
        <p:spPr/>
        <p:txBody>
          <a:bodyPr>
            <a:normAutofit/>
          </a:bodyPr>
          <a:lstStyle/>
          <a:p>
            <a:r>
              <a:rPr lang="en-AU" dirty="0"/>
              <a:t>Model 1 has one more feature and a higher k which makes the model more complex and potentially prone to overfitting, but it greatly improves the performance metrics (especially recall and precision)</a:t>
            </a:r>
          </a:p>
          <a:p>
            <a:endParaRPr lang="en-AU" dirty="0"/>
          </a:p>
          <a:p>
            <a:endParaRPr lang="en-AU" dirty="0"/>
          </a:p>
          <a:p>
            <a:endParaRPr lang="en-AU" dirty="0"/>
          </a:p>
          <a:p>
            <a:r>
              <a:rPr lang="en-AU" dirty="0"/>
              <a:t>The first version of </a:t>
            </a:r>
            <a:r>
              <a:rPr lang="en-AU" dirty="0" err="1"/>
              <a:t>frequency_veg</a:t>
            </a:r>
            <a:r>
              <a:rPr lang="en-AU" dirty="0"/>
              <a:t> counted the words „environment“ and „animal“. Changing those words made the variable significant enough to be included in the model</a:t>
            </a:r>
          </a:p>
          <a:p>
            <a:pPr lvl="1"/>
            <a:endParaRPr lang="en-AU" dirty="0"/>
          </a:p>
          <a:p>
            <a:endParaRPr lang="de-DE" dirty="0"/>
          </a:p>
          <a:p>
            <a:endParaRPr lang="de-DE" dirty="0"/>
          </a:p>
        </p:txBody>
      </p:sp>
      <p:graphicFrame>
        <p:nvGraphicFramePr>
          <p:cNvPr id="5" name="Tabelle 4">
            <a:extLst>
              <a:ext uri="{FF2B5EF4-FFF2-40B4-BE49-F238E27FC236}">
                <a16:creationId xmlns:a16="http://schemas.microsoft.com/office/drawing/2014/main" id="{1748E0BE-3504-493F-AC45-E22AE110432B}"/>
              </a:ext>
            </a:extLst>
          </p:cNvPr>
          <p:cNvGraphicFramePr>
            <a:graphicFrameLocks noGrp="1"/>
          </p:cNvGraphicFramePr>
          <p:nvPr>
            <p:extLst>
              <p:ext uri="{D42A27DB-BD31-4B8C-83A1-F6EECF244321}">
                <p14:modId xmlns:p14="http://schemas.microsoft.com/office/powerpoint/2010/main" val="299272186"/>
              </p:ext>
            </p:extLst>
          </p:nvPr>
        </p:nvGraphicFramePr>
        <p:xfrm>
          <a:off x="1118705" y="3209925"/>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93673746"/>
                    </a:ext>
                  </a:extLst>
                </a:gridCol>
                <a:gridCol w="2032000">
                  <a:extLst>
                    <a:ext uri="{9D8B030D-6E8A-4147-A177-3AD203B41FA5}">
                      <a16:colId xmlns:a16="http://schemas.microsoft.com/office/drawing/2014/main" val="2199036200"/>
                    </a:ext>
                  </a:extLst>
                </a:gridCol>
                <a:gridCol w="2032000">
                  <a:extLst>
                    <a:ext uri="{9D8B030D-6E8A-4147-A177-3AD203B41FA5}">
                      <a16:colId xmlns:a16="http://schemas.microsoft.com/office/drawing/2014/main" val="1268978509"/>
                    </a:ext>
                  </a:extLst>
                </a:gridCol>
                <a:gridCol w="2032000">
                  <a:extLst>
                    <a:ext uri="{9D8B030D-6E8A-4147-A177-3AD203B41FA5}">
                      <a16:colId xmlns:a16="http://schemas.microsoft.com/office/drawing/2014/main" val="37496657"/>
                    </a:ext>
                  </a:extLst>
                </a:gridCol>
              </a:tblGrid>
              <a:tr h="370840">
                <a:tc>
                  <a:txBody>
                    <a:bodyPr/>
                    <a:lstStyle/>
                    <a:p>
                      <a:endParaRPr lang="de-DE" dirty="0"/>
                    </a:p>
                  </a:txBody>
                  <a:tcPr/>
                </a:tc>
                <a:tc>
                  <a:txBody>
                    <a:bodyPr/>
                    <a:lstStyle/>
                    <a:p>
                      <a:r>
                        <a:rPr lang="de-DE" dirty="0" err="1"/>
                        <a:t>Accuracy</a:t>
                      </a:r>
                      <a:endParaRPr lang="de-DE" dirty="0"/>
                    </a:p>
                  </a:txBody>
                  <a:tcPr/>
                </a:tc>
                <a:tc>
                  <a:txBody>
                    <a:bodyPr/>
                    <a:lstStyle/>
                    <a:p>
                      <a:r>
                        <a:rPr lang="de-DE" dirty="0"/>
                        <a:t>Recall</a:t>
                      </a:r>
                    </a:p>
                  </a:txBody>
                  <a:tcPr/>
                </a:tc>
                <a:tc>
                  <a:txBody>
                    <a:bodyPr/>
                    <a:lstStyle/>
                    <a:p>
                      <a:r>
                        <a:rPr lang="de-DE" dirty="0"/>
                        <a:t>Precision</a:t>
                      </a:r>
                    </a:p>
                  </a:txBody>
                  <a:tcPr/>
                </a:tc>
                <a:extLst>
                  <a:ext uri="{0D108BD9-81ED-4DB2-BD59-A6C34878D82A}">
                    <a16:rowId xmlns:a16="http://schemas.microsoft.com/office/drawing/2014/main" val="2181690880"/>
                  </a:ext>
                </a:extLst>
              </a:tr>
              <a:tr h="370840">
                <a:tc>
                  <a:txBody>
                    <a:bodyPr/>
                    <a:lstStyle/>
                    <a:p>
                      <a:r>
                        <a:rPr lang="de-DE" dirty="0"/>
                        <a:t>Model 1</a:t>
                      </a:r>
                    </a:p>
                  </a:txBody>
                  <a:tcPr/>
                </a:tc>
                <a:tc>
                  <a:txBody>
                    <a:bodyPr/>
                    <a:lstStyle/>
                    <a:p>
                      <a:r>
                        <a:rPr lang="de-DE" dirty="0"/>
                        <a:t>86.86 %</a:t>
                      </a:r>
                    </a:p>
                  </a:txBody>
                  <a:tcPr/>
                </a:tc>
                <a:tc>
                  <a:txBody>
                    <a:bodyPr/>
                    <a:lstStyle/>
                    <a:p>
                      <a:r>
                        <a:rPr lang="de-DE" dirty="0"/>
                        <a:t>60.31 %</a:t>
                      </a:r>
                    </a:p>
                  </a:txBody>
                  <a:tcPr/>
                </a:tc>
                <a:tc>
                  <a:txBody>
                    <a:bodyPr/>
                    <a:lstStyle/>
                    <a:p>
                      <a:r>
                        <a:rPr lang="de-DE" dirty="0"/>
                        <a:t>78.60 %</a:t>
                      </a:r>
                    </a:p>
                  </a:txBody>
                  <a:tcPr/>
                </a:tc>
                <a:extLst>
                  <a:ext uri="{0D108BD9-81ED-4DB2-BD59-A6C34878D82A}">
                    <a16:rowId xmlns:a16="http://schemas.microsoft.com/office/drawing/2014/main" val="2537315163"/>
                  </a:ext>
                </a:extLst>
              </a:tr>
              <a:tr h="370840">
                <a:tc>
                  <a:txBody>
                    <a:bodyPr/>
                    <a:lstStyle/>
                    <a:p>
                      <a:r>
                        <a:rPr lang="de-DE" dirty="0"/>
                        <a:t>Model 2</a:t>
                      </a:r>
                    </a:p>
                  </a:txBody>
                  <a:tcPr/>
                </a:tc>
                <a:tc>
                  <a:txBody>
                    <a:bodyPr/>
                    <a:lstStyle/>
                    <a:p>
                      <a:r>
                        <a:rPr lang="de-DE" dirty="0"/>
                        <a:t>84.70 %</a:t>
                      </a:r>
                    </a:p>
                  </a:txBody>
                  <a:tcPr/>
                </a:tc>
                <a:tc>
                  <a:txBody>
                    <a:bodyPr/>
                    <a:lstStyle/>
                    <a:p>
                      <a:r>
                        <a:rPr lang="de-DE" dirty="0"/>
                        <a:t>50.15 %</a:t>
                      </a:r>
                    </a:p>
                  </a:txBody>
                  <a:tcPr/>
                </a:tc>
                <a:tc>
                  <a:txBody>
                    <a:bodyPr/>
                    <a:lstStyle/>
                    <a:p>
                      <a:r>
                        <a:rPr lang="de-DE" dirty="0"/>
                        <a:t>53.62 %</a:t>
                      </a:r>
                    </a:p>
                  </a:txBody>
                  <a:tcPr/>
                </a:tc>
                <a:extLst>
                  <a:ext uri="{0D108BD9-81ED-4DB2-BD59-A6C34878D82A}">
                    <a16:rowId xmlns:a16="http://schemas.microsoft.com/office/drawing/2014/main" val="1248858563"/>
                  </a:ext>
                </a:extLst>
              </a:tr>
            </a:tbl>
          </a:graphicData>
        </a:graphic>
      </p:graphicFrame>
    </p:spTree>
    <p:extLst>
      <p:ext uri="{BB962C8B-B14F-4D97-AF65-F5344CB8AC3E}">
        <p14:creationId xmlns:p14="http://schemas.microsoft.com/office/powerpoint/2010/main" val="106137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29297D-B56B-4B01-A68B-CAECDE005FBB}"/>
              </a:ext>
            </a:extLst>
          </p:cNvPr>
          <p:cNvSpPr>
            <a:spLocks noGrp="1"/>
          </p:cNvSpPr>
          <p:nvPr>
            <p:ph type="title"/>
          </p:nvPr>
        </p:nvSpPr>
        <p:spPr/>
        <p:txBody>
          <a:bodyPr/>
          <a:lstStyle/>
          <a:p>
            <a:r>
              <a:rPr lang="en-AU" dirty="0"/>
              <a:t>2</a:t>
            </a:r>
            <a:r>
              <a:rPr lang="en-AU" baseline="30000" dirty="0"/>
              <a:t>nd</a:t>
            </a:r>
            <a:r>
              <a:rPr lang="en-AU" dirty="0"/>
              <a:t> classifier (vegan/vegetarian or other)</a:t>
            </a:r>
          </a:p>
        </p:txBody>
      </p:sp>
      <p:sp>
        <p:nvSpPr>
          <p:cNvPr id="3" name="Inhaltsplatzhalter 2">
            <a:extLst>
              <a:ext uri="{FF2B5EF4-FFF2-40B4-BE49-F238E27FC236}">
                <a16:creationId xmlns:a16="http://schemas.microsoft.com/office/drawing/2014/main" id="{D6E509F7-7024-4F5D-91D7-03E95B3F7874}"/>
              </a:ext>
            </a:extLst>
          </p:cNvPr>
          <p:cNvSpPr>
            <a:spLocks noGrp="1"/>
          </p:cNvSpPr>
          <p:nvPr>
            <p:ph idx="1"/>
          </p:nvPr>
        </p:nvSpPr>
        <p:spPr/>
        <p:txBody>
          <a:bodyPr/>
          <a:lstStyle/>
          <a:p>
            <a:pPr marL="0" indent="0">
              <a:buNone/>
            </a:pPr>
            <a:r>
              <a:rPr lang="en-AU" dirty="0" err="1"/>
              <a:t>Naives</a:t>
            </a:r>
            <a:r>
              <a:rPr lang="en-AU" dirty="0"/>
              <a:t>-Bayes Classifier</a:t>
            </a:r>
          </a:p>
          <a:p>
            <a:r>
              <a:rPr lang="en-AU" dirty="0"/>
              <a:t>Features: income, age and </a:t>
            </a:r>
            <a:r>
              <a:rPr lang="en-AU" dirty="0" err="1"/>
              <a:t>frequency_veg</a:t>
            </a:r>
            <a:endParaRPr lang="en-AU" dirty="0"/>
          </a:p>
          <a:p>
            <a:r>
              <a:rPr lang="en-AU" dirty="0"/>
              <a:t>This model does not perform as well as the KNN (model 1)</a:t>
            </a:r>
          </a:p>
          <a:p>
            <a:endParaRPr lang="en-AU" dirty="0"/>
          </a:p>
          <a:p>
            <a:endParaRPr lang="en-AU" dirty="0"/>
          </a:p>
          <a:p>
            <a:endParaRPr lang="en-AU" dirty="0"/>
          </a:p>
          <a:p>
            <a:r>
              <a:rPr lang="en-AU" dirty="0"/>
              <a:t>Interesting observation: the performance metrics do not change when I change the feature data. Do you know why?</a:t>
            </a:r>
          </a:p>
          <a:p>
            <a:endParaRPr lang="en-AU" dirty="0"/>
          </a:p>
          <a:p>
            <a:endParaRPr lang="de-DE" dirty="0"/>
          </a:p>
        </p:txBody>
      </p:sp>
      <p:graphicFrame>
        <p:nvGraphicFramePr>
          <p:cNvPr id="4" name="Tabelle 3">
            <a:extLst>
              <a:ext uri="{FF2B5EF4-FFF2-40B4-BE49-F238E27FC236}">
                <a16:creationId xmlns:a16="http://schemas.microsoft.com/office/drawing/2014/main" id="{B51401B9-826F-4A8C-88E0-43EBAF7F8525}"/>
              </a:ext>
            </a:extLst>
          </p:cNvPr>
          <p:cNvGraphicFramePr>
            <a:graphicFrameLocks noGrp="1"/>
          </p:cNvGraphicFramePr>
          <p:nvPr>
            <p:extLst>
              <p:ext uri="{D42A27DB-BD31-4B8C-83A1-F6EECF244321}">
                <p14:modId xmlns:p14="http://schemas.microsoft.com/office/powerpoint/2010/main" val="1000207110"/>
              </p:ext>
            </p:extLst>
          </p:nvPr>
        </p:nvGraphicFramePr>
        <p:xfrm>
          <a:off x="1169505" y="3448208"/>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93673746"/>
                    </a:ext>
                  </a:extLst>
                </a:gridCol>
                <a:gridCol w="2032000">
                  <a:extLst>
                    <a:ext uri="{9D8B030D-6E8A-4147-A177-3AD203B41FA5}">
                      <a16:colId xmlns:a16="http://schemas.microsoft.com/office/drawing/2014/main" val="2199036200"/>
                    </a:ext>
                  </a:extLst>
                </a:gridCol>
                <a:gridCol w="2032000">
                  <a:extLst>
                    <a:ext uri="{9D8B030D-6E8A-4147-A177-3AD203B41FA5}">
                      <a16:colId xmlns:a16="http://schemas.microsoft.com/office/drawing/2014/main" val="1268978509"/>
                    </a:ext>
                  </a:extLst>
                </a:gridCol>
                <a:gridCol w="2032000">
                  <a:extLst>
                    <a:ext uri="{9D8B030D-6E8A-4147-A177-3AD203B41FA5}">
                      <a16:colId xmlns:a16="http://schemas.microsoft.com/office/drawing/2014/main" val="37496657"/>
                    </a:ext>
                  </a:extLst>
                </a:gridCol>
              </a:tblGrid>
              <a:tr h="370840">
                <a:tc>
                  <a:txBody>
                    <a:bodyPr/>
                    <a:lstStyle/>
                    <a:p>
                      <a:endParaRPr lang="de-DE" dirty="0"/>
                    </a:p>
                  </a:txBody>
                  <a:tcPr/>
                </a:tc>
                <a:tc>
                  <a:txBody>
                    <a:bodyPr/>
                    <a:lstStyle/>
                    <a:p>
                      <a:r>
                        <a:rPr lang="de-DE" dirty="0" err="1"/>
                        <a:t>Accuracy</a:t>
                      </a:r>
                      <a:endParaRPr lang="de-DE" dirty="0"/>
                    </a:p>
                  </a:txBody>
                  <a:tcPr/>
                </a:tc>
                <a:tc>
                  <a:txBody>
                    <a:bodyPr/>
                    <a:lstStyle/>
                    <a:p>
                      <a:r>
                        <a:rPr lang="de-DE" dirty="0"/>
                        <a:t>Recall</a:t>
                      </a:r>
                    </a:p>
                  </a:txBody>
                  <a:tcPr/>
                </a:tc>
                <a:tc>
                  <a:txBody>
                    <a:bodyPr/>
                    <a:lstStyle/>
                    <a:p>
                      <a:r>
                        <a:rPr lang="de-DE" dirty="0"/>
                        <a:t>Precision</a:t>
                      </a:r>
                    </a:p>
                  </a:txBody>
                  <a:tcPr/>
                </a:tc>
                <a:extLst>
                  <a:ext uri="{0D108BD9-81ED-4DB2-BD59-A6C34878D82A}">
                    <a16:rowId xmlns:a16="http://schemas.microsoft.com/office/drawing/2014/main" val="2181690880"/>
                  </a:ext>
                </a:extLst>
              </a:tr>
              <a:tr h="370840">
                <a:tc>
                  <a:txBody>
                    <a:bodyPr/>
                    <a:lstStyle/>
                    <a:p>
                      <a:r>
                        <a:rPr lang="de-DE" dirty="0"/>
                        <a:t>KNN (</a:t>
                      </a:r>
                      <a:r>
                        <a:rPr lang="de-DE" dirty="0" err="1"/>
                        <a:t>model</a:t>
                      </a:r>
                      <a:r>
                        <a:rPr lang="de-DE" dirty="0"/>
                        <a:t> 1)</a:t>
                      </a:r>
                    </a:p>
                  </a:txBody>
                  <a:tcPr/>
                </a:tc>
                <a:tc>
                  <a:txBody>
                    <a:bodyPr/>
                    <a:lstStyle/>
                    <a:p>
                      <a:r>
                        <a:rPr lang="de-DE" dirty="0"/>
                        <a:t>86.86 %</a:t>
                      </a:r>
                    </a:p>
                  </a:txBody>
                  <a:tcPr/>
                </a:tc>
                <a:tc>
                  <a:txBody>
                    <a:bodyPr/>
                    <a:lstStyle/>
                    <a:p>
                      <a:r>
                        <a:rPr lang="de-DE" dirty="0"/>
                        <a:t>60.31 %</a:t>
                      </a:r>
                    </a:p>
                  </a:txBody>
                  <a:tcPr/>
                </a:tc>
                <a:tc>
                  <a:txBody>
                    <a:bodyPr/>
                    <a:lstStyle/>
                    <a:p>
                      <a:r>
                        <a:rPr lang="de-DE" dirty="0"/>
                        <a:t>78.60 %</a:t>
                      </a:r>
                    </a:p>
                  </a:txBody>
                  <a:tcPr/>
                </a:tc>
                <a:extLst>
                  <a:ext uri="{0D108BD9-81ED-4DB2-BD59-A6C34878D82A}">
                    <a16:rowId xmlns:a16="http://schemas.microsoft.com/office/drawing/2014/main" val="2537315163"/>
                  </a:ext>
                </a:extLst>
              </a:tr>
              <a:tr h="370840">
                <a:tc>
                  <a:txBody>
                    <a:bodyPr/>
                    <a:lstStyle/>
                    <a:p>
                      <a:r>
                        <a:rPr lang="de-DE" dirty="0"/>
                        <a:t>Naives Bayes</a:t>
                      </a:r>
                    </a:p>
                  </a:txBody>
                  <a:tcPr/>
                </a:tc>
                <a:tc>
                  <a:txBody>
                    <a:bodyPr/>
                    <a:lstStyle/>
                    <a:p>
                      <a:r>
                        <a:rPr lang="de-DE" dirty="0"/>
                        <a:t>84.98 %</a:t>
                      </a:r>
                    </a:p>
                  </a:txBody>
                  <a:tcPr/>
                </a:tc>
                <a:tc>
                  <a:txBody>
                    <a:bodyPr/>
                    <a:lstStyle/>
                    <a:p>
                      <a:r>
                        <a:rPr lang="de-DE" dirty="0"/>
                        <a:t>50.00 %</a:t>
                      </a:r>
                    </a:p>
                  </a:txBody>
                  <a:tcPr/>
                </a:tc>
                <a:tc>
                  <a:txBody>
                    <a:bodyPr/>
                    <a:lstStyle/>
                    <a:p>
                      <a:r>
                        <a:rPr lang="de-DE" dirty="0"/>
                        <a:t>42.49 %</a:t>
                      </a:r>
                    </a:p>
                  </a:txBody>
                  <a:tcPr/>
                </a:tc>
                <a:extLst>
                  <a:ext uri="{0D108BD9-81ED-4DB2-BD59-A6C34878D82A}">
                    <a16:rowId xmlns:a16="http://schemas.microsoft.com/office/drawing/2014/main" val="1248858563"/>
                  </a:ext>
                </a:extLst>
              </a:tr>
            </a:tbl>
          </a:graphicData>
        </a:graphic>
      </p:graphicFrame>
    </p:spTree>
    <p:extLst>
      <p:ext uri="{BB962C8B-B14F-4D97-AF65-F5344CB8AC3E}">
        <p14:creationId xmlns:p14="http://schemas.microsoft.com/office/powerpoint/2010/main" val="31455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D1F88F-CF94-4E35-A956-A325C225B637}"/>
              </a:ext>
            </a:extLst>
          </p:cNvPr>
          <p:cNvSpPr>
            <a:spLocks noGrp="1"/>
          </p:cNvSpPr>
          <p:nvPr>
            <p:ph type="title"/>
          </p:nvPr>
        </p:nvSpPr>
        <p:spPr/>
        <p:txBody>
          <a:bodyPr/>
          <a:lstStyle/>
          <a:p>
            <a:r>
              <a:rPr lang="de-DE" dirty="0"/>
              <a:t>Regression </a:t>
            </a:r>
            <a:r>
              <a:rPr lang="en-AU" dirty="0"/>
              <a:t>models</a:t>
            </a:r>
          </a:p>
        </p:txBody>
      </p:sp>
    </p:spTree>
    <p:extLst>
      <p:ext uri="{BB962C8B-B14F-4D97-AF65-F5344CB8AC3E}">
        <p14:creationId xmlns:p14="http://schemas.microsoft.com/office/powerpoint/2010/main" val="299061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FD901-6427-4F5E-82A4-5491877B4E10}"/>
              </a:ext>
            </a:extLst>
          </p:cNvPr>
          <p:cNvSpPr>
            <a:spLocks noGrp="1"/>
          </p:cNvSpPr>
          <p:nvPr>
            <p:ph type="title"/>
          </p:nvPr>
        </p:nvSpPr>
        <p:spPr/>
        <p:txBody>
          <a:bodyPr/>
          <a:lstStyle/>
          <a:p>
            <a:r>
              <a:rPr lang="en-AU" dirty="0"/>
              <a:t>1</a:t>
            </a:r>
            <a:r>
              <a:rPr lang="en-AU" baseline="30000" dirty="0"/>
              <a:t>st</a:t>
            </a:r>
            <a:r>
              <a:rPr lang="en-AU" dirty="0"/>
              <a:t> Regression model</a:t>
            </a:r>
          </a:p>
        </p:txBody>
      </p:sp>
      <p:sp>
        <p:nvSpPr>
          <p:cNvPr id="3" name="Inhaltsplatzhalter 2">
            <a:extLst>
              <a:ext uri="{FF2B5EF4-FFF2-40B4-BE49-F238E27FC236}">
                <a16:creationId xmlns:a16="http://schemas.microsoft.com/office/drawing/2014/main" id="{95FF53E7-FB6D-4B1A-A80A-ED1B08201D9F}"/>
              </a:ext>
            </a:extLst>
          </p:cNvPr>
          <p:cNvSpPr>
            <a:spLocks noGrp="1"/>
          </p:cNvSpPr>
          <p:nvPr>
            <p:ph idx="1"/>
          </p:nvPr>
        </p:nvSpPr>
        <p:spPr>
          <a:xfrm>
            <a:off x="845127" y="1524005"/>
            <a:ext cx="7316740" cy="4968235"/>
          </a:xfrm>
        </p:spPr>
        <p:txBody>
          <a:bodyPr>
            <a:normAutofit/>
          </a:bodyPr>
          <a:lstStyle/>
          <a:p>
            <a:r>
              <a:rPr lang="de-DE" dirty="0"/>
              <a:t>Multiple Linear Regression </a:t>
            </a:r>
            <a:r>
              <a:rPr lang="en-AU" dirty="0"/>
              <a:t>to predict the age</a:t>
            </a:r>
          </a:p>
          <a:p>
            <a:pPr lvl="1"/>
            <a:r>
              <a:rPr lang="en-AU" dirty="0"/>
              <a:t>Feature data: height, </a:t>
            </a:r>
            <a:r>
              <a:rPr lang="en-AU" dirty="0" err="1"/>
              <a:t>frequency_I_Me</a:t>
            </a:r>
            <a:r>
              <a:rPr lang="en-AU" dirty="0"/>
              <a:t>, income</a:t>
            </a:r>
          </a:p>
          <a:p>
            <a:pPr lvl="1"/>
            <a:r>
              <a:rPr lang="en-AU" dirty="0"/>
              <a:t>This resulted in a close to 0 test score, i.e. that the model explains almost none of the variation in the y variable (age).</a:t>
            </a:r>
          </a:p>
          <a:p>
            <a:pPr lvl="1"/>
            <a:r>
              <a:rPr lang="de-DE" dirty="0"/>
              <a:t>A simpler </a:t>
            </a:r>
            <a:r>
              <a:rPr lang="en-AU" dirty="0"/>
              <a:t>model with income as the only feature (income has the strongest coefficient) does not significantly improve the score</a:t>
            </a:r>
          </a:p>
          <a:p>
            <a:pPr lvl="1"/>
            <a:r>
              <a:rPr lang="en-AU" dirty="0"/>
              <a:t>The residual analysis shows that </a:t>
            </a:r>
            <a:r>
              <a:rPr lang="en-US" dirty="0"/>
              <a:t>my model is only predicting ages around 32, while the dataset clearly has also older people.</a:t>
            </a:r>
          </a:p>
          <a:p>
            <a:pPr lvl="2"/>
            <a:r>
              <a:rPr lang="en-US" dirty="0"/>
              <a:t>Not a very good model!</a:t>
            </a:r>
            <a:endParaRPr lang="de-DE" dirty="0"/>
          </a:p>
        </p:txBody>
      </p:sp>
      <p:pic>
        <p:nvPicPr>
          <p:cNvPr id="4" name="Grafik 3">
            <a:extLst>
              <a:ext uri="{FF2B5EF4-FFF2-40B4-BE49-F238E27FC236}">
                <a16:creationId xmlns:a16="http://schemas.microsoft.com/office/drawing/2014/main" id="{488718D8-5714-48C7-8A84-2590119EF53B}"/>
              </a:ext>
            </a:extLst>
          </p:cNvPr>
          <p:cNvPicPr>
            <a:picLocks noChangeAspect="1"/>
          </p:cNvPicPr>
          <p:nvPr/>
        </p:nvPicPr>
        <p:blipFill>
          <a:blip r:embed="rId2"/>
          <a:stretch>
            <a:fillRect/>
          </a:stretch>
        </p:blipFill>
        <p:spPr>
          <a:xfrm>
            <a:off x="8094126" y="3851272"/>
            <a:ext cx="4165600" cy="2863848"/>
          </a:xfrm>
          <a:prstGeom prst="rect">
            <a:avLst/>
          </a:prstGeom>
        </p:spPr>
      </p:pic>
    </p:spTree>
    <p:extLst>
      <p:ext uri="{BB962C8B-B14F-4D97-AF65-F5344CB8AC3E}">
        <p14:creationId xmlns:p14="http://schemas.microsoft.com/office/powerpoint/2010/main" val="2948729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A349A0-B507-421D-8FBD-60CEE2DF254C}"/>
              </a:ext>
            </a:extLst>
          </p:cNvPr>
          <p:cNvSpPr>
            <a:spLocks noGrp="1"/>
          </p:cNvSpPr>
          <p:nvPr>
            <p:ph type="title"/>
          </p:nvPr>
        </p:nvSpPr>
        <p:spPr/>
        <p:txBody>
          <a:bodyPr/>
          <a:lstStyle/>
          <a:p>
            <a:r>
              <a:rPr lang="en-AU" dirty="0"/>
              <a:t>2</a:t>
            </a:r>
            <a:r>
              <a:rPr lang="en-AU" baseline="30000" dirty="0"/>
              <a:t>nd</a:t>
            </a:r>
            <a:r>
              <a:rPr lang="en-AU" dirty="0"/>
              <a:t> Regression model</a:t>
            </a:r>
          </a:p>
        </p:txBody>
      </p:sp>
      <p:sp>
        <p:nvSpPr>
          <p:cNvPr id="3" name="Inhaltsplatzhalter 2">
            <a:extLst>
              <a:ext uri="{FF2B5EF4-FFF2-40B4-BE49-F238E27FC236}">
                <a16:creationId xmlns:a16="http://schemas.microsoft.com/office/drawing/2014/main" id="{FDD7FDC7-470D-441A-B5E9-8DD34826B6FB}"/>
              </a:ext>
            </a:extLst>
          </p:cNvPr>
          <p:cNvSpPr>
            <a:spLocks noGrp="1"/>
          </p:cNvSpPr>
          <p:nvPr>
            <p:ph idx="1"/>
          </p:nvPr>
        </p:nvSpPr>
        <p:spPr>
          <a:xfrm>
            <a:off x="845127" y="1691322"/>
            <a:ext cx="10515600" cy="4800918"/>
          </a:xfrm>
        </p:spPr>
        <p:txBody>
          <a:bodyPr>
            <a:normAutofit/>
          </a:bodyPr>
          <a:lstStyle/>
          <a:p>
            <a:r>
              <a:rPr lang="en-AU" dirty="0"/>
              <a:t>K-Nearest </a:t>
            </a:r>
            <a:r>
              <a:rPr lang="en-AU" dirty="0" err="1"/>
              <a:t>Neighbor</a:t>
            </a:r>
            <a:r>
              <a:rPr lang="en-AU" dirty="0"/>
              <a:t> Regressor</a:t>
            </a:r>
          </a:p>
          <a:p>
            <a:pPr lvl="1"/>
            <a:r>
              <a:rPr lang="en-AU" dirty="0"/>
              <a:t>Feature data: height, </a:t>
            </a:r>
            <a:r>
              <a:rPr lang="en-AU" dirty="0" err="1"/>
              <a:t>frequency_I_Me</a:t>
            </a:r>
            <a:r>
              <a:rPr lang="en-AU" dirty="0"/>
              <a:t>, income</a:t>
            </a:r>
          </a:p>
          <a:p>
            <a:pPr lvl="1"/>
            <a:r>
              <a:rPr lang="en-AU" dirty="0"/>
              <a:t>This resulted in a better test score than the Multiple Linear Regression model, …</a:t>
            </a:r>
          </a:p>
          <a:p>
            <a:pPr lvl="1"/>
            <a:endParaRPr lang="en-AU" dirty="0"/>
          </a:p>
          <a:p>
            <a:pPr lvl="1"/>
            <a:endParaRPr lang="en-AU" dirty="0"/>
          </a:p>
          <a:p>
            <a:pPr lvl="1"/>
            <a:endParaRPr lang="en-AU" dirty="0"/>
          </a:p>
          <a:p>
            <a:pPr lvl="1"/>
            <a:endParaRPr lang="en-AU" dirty="0"/>
          </a:p>
          <a:p>
            <a:pPr lvl="1"/>
            <a:endParaRPr lang="en-AU" dirty="0"/>
          </a:p>
          <a:p>
            <a:pPr lvl="1"/>
            <a:r>
              <a:rPr lang="en-AU" dirty="0"/>
              <a:t>… but the residual analysis (see next page)</a:t>
            </a:r>
          </a:p>
          <a:p>
            <a:pPr lvl="1"/>
            <a:endParaRPr lang="de-DE" dirty="0"/>
          </a:p>
        </p:txBody>
      </p:sp>
      <p:graphicFrame>
        <p:nvGraphicFramePr>
          <p:cNvPr id="4" name="Tabelle 3">
            <a:extLst>
              <a:ext uri="{FF2B5EF4-FFF2-40B4-BE49-F238E27FC236}">
                <a16:creationId xmlns:a16="http://schemas.microsoft.com/office/drawing/2014/main" id="{CD8B3DCB-456D-45DE-95B1-7489D0E8D929}"/>
              </a:ext>
            </a:extLst>
          </p:cNvPr>
          <p:cNvGraphicFramePr>
            <a:graphicFrameLocks noGrp="1"/>
          </p:cNvGraphicFramePr>
          <p:nvPr>
            <p:extLst>
              <p:ext uri="{D42A27DB-BD31-4B8C-83A1-F6EECF244321}">
                <p14:modId xmlns:p14="http://schemas.microsoft.com/office/powerpoint/2010/main" val="2528814854"/>
              </p:ext>
            </p:extLst>
          </p:nvPr>
        </p:nvGraphicFramePr>
        <p:xfrm>
          <a:off x="1540933" y="3429000"/>
          <a:ext cx="9110133" cy="1338639"/>
        </p:xfrm>
        <a:graphic>
          <a:graphicData uri="http://schemas.openxmlformats.org/drawingml/2006/table">
            <a:tbl>
              <a:tblPr firstRow="1" bandRow="1">
                <a:tableStyleId>{5C22544A-7EE6-4342-B048-85BDC9FD1C3A}</a:tableStyleId>
              </a:tblPr>
              <a:tblGrid>
                <a:gridCol w="3454399">
                  <a:extLst>
                    <a:ext uri="{9D8B030D-6E8A-4147-A177-3AD203B41FA5}">
                      <a16:colId xmlns:a16="http://schemas.microsoft.com/office/drawing/2014/main" val="1141106631"/>
                    </a:ext>
                  </a:extLst>
                </a:gridCol>
                <a:gridCol w="2946400">
                  <a:extLst>
                    <a:ext uri="{9D8B030D-6E8A-4147-A177-3AD203B41FA5}">
                      <a16:colId xmlns:a16="http://schemas.microsoft.com/office/drawing/2014/main" val="40281423"/>
                    </a:ext>
                  </a:extLst>
                </a:gridCol>
                <a:gridCol w="2709334">
                  <a:extLst>
                    <a:ext uri="{9D8B030D-6E8A-4147-A177-3AD203B41FA5}">
                      <a16:colId xmlns:a16="http://schemas.microsoft.com/office/drawing/2014/main" val="2055507261"/>
                    </a:ext>
                  </a:extLst>
                </a:gridCol>
              </a:tblGrid>
              <a:tr h="360271">
                <a:tc>
                  <a:txBody>
                    <a:bodyPr/>
                    <a:lstStyle/>
                    <a:p>
                      <a:endParaRPr lang="de-DE" sz="2000" dirty="0"/>
                    </a:p>
                  </a:txBody>
                  <a:tcPr marL="102489" marR="102489" marT="51245" marB="51245"/>
                </a:tc>
                <a:tc>
                  <a:txBody>
                    <a:bodyPr/>
                    <a:lstStyle/>
                    <a:p>
                      <a:r>
                        <a:rPr lang="de-DE" sz="2000" dirty="0"/>
                        <a:t>Train score</a:t>
                      </a:r>
                    </a:p>
                  </a:txBody>
                  <a:tcPr marL="102489" marR="102489" marT="51245" marB="51245"/>
                </a:tc>
                <a:tc>
                  <a:txBody>
                    <a:bodyPr/>
                    <a:lstStyle/>
                    <a:p>
                      <a:r>
                        <a:rPr lang="de-DE" sz="2000" dirty="0"/>
                        <a:t>Test score</a:t>
                      </a:r>
                    </a:p>
                  </a:txBody>
                  <a:tcPr marL="102489" marR="102489" marT="51245" marB="51245"/>
                </a:tc>
                <a:extLst>
                  <a:ext uri="{0D108BD9-81ED-4DB2-BD59-A6C34878D82A}">
                    <a16:rowId xmlns:a16="http://schemas.microsoft.com/office/drawing/2014/main" val="1877264854"/>
                  </a:ext>
                </a:extLst>
              </a:tr>
              <a:tr h="360271">
                <a:tc>
                  <a:txBody>
                    <a:bodyPr/>
                    <a:lstStyle/>
                    <a:p>
                      <a:r>
                        <a:rPr lang="de-DE" sz="2000" dirty="0"/>
                        <a:t>Multiple Linear Regression</a:t>
                      </a:r>
                    </a:p>
                  </a:txBody>
                  <a:tcPr marL="102489" marR="102489" marT="51245" marB="51245"/>
                </a:tc>
                <a:tc>
                  <a:txBody>
                    <a:bodyPr/>
                    <a:lstStyle/>
                    <a:p>
                      <a:r>
                        <a:rPr lang="de-DE" sz="2000" dirty="0"/>
                        <a:t>0.37 %</a:t>
                      </a:r>
                    </a:p>
                  </a:txBody>
                  <a:tcPr marL="102489" marR="102489" marT="51245" marB="51245"/>
                </a:tc>
                <a:tc>
                  <a:txBody>
                    <a:bodyPr/>
                    <a:lstStyle/>
                    <a:p>
                      <a:r>
                        <a:rPr lang="de-DE" sz="2000" dirty="0"/>
                        <a:t>0.46 %</a:t>
                      </a:r>
                    </a:p>
                  </a:txBody>
                  <a:tcPr marL="102489" marR="102489" marT="51245" marB="51245"/>
                </a:tc>
                <a:extLst>
                  <a:ext uri="{0D108BD9-81ED-4DB2-BD59-A6C34878D82A}">
                    <a16:rowId xmlns:a16="http://schemas.microsoft.com/office/drawing/2014/main" val="4005974016"/>
                  </a:ext>
                </a:extLst>
              </a:tr>
              <a:tr h="524059">
                <a:tc>
                  <a:txBody>
                    <a:bodyPr/>
                    <a:lstStyle/>
                    <a:p>
                      <a:r>
                        <a:rPr lang="de-DE" sz="2000" dirty="0"/>
                        <a:t>K-</a:t>
                      </a:r>
                      <a:r>
                        <a:rPr lang="de-DE" sz="2000" dirty="0" err="1"/>
                        <a:t>Nearest</a:t>
                      </a:r>
                      <a:r>
                        <a:rPr lang="de-DE" sz="2000" dirty="0"/>
                        <a:t> </a:t>
                      </a:r>
                      <a:r>
                        <a:rPr lang="de-DE" sz="2000" dirty="0" err="1"/>
                        <a:t>Neighbor</a:t>
                      </a:r>
                      <a:r>
                        <a:rPr lang="de-DE" sz="2000" dirty="0"/>
                        <a:t> Regression</a:t>
                      </a:r>
                    </a:p>
                  </a:txBody>
                  <a:tcPr marL="102489" marR="102489" marT="51245" marB="51245"/>
                </a:tc>
                <a:tc>
                  <a:txBody>
                    <a:bodyPr/>
                    <a:lstStyle/>
                    <a:p>
                      <a:r>
                        <a:rPr lang="de-DE" sz="2000" dirty="0"/>
                        <a:t>48.90 %</a:t>
                      </a:r>
                    </a:p>
                  </a:txBody>
                  <a:tcPr marL="102489" marR="102489" marT="51245" marB="51245"/>
                </a:tc>
                <a:tc>
                  <a:txBody>
                    <a:bodyPr/>
                    <a:lstStyle/>
                    <a:p>
                      <a:r>
                        <a:rPr lang="de-DE" sz="2000" dirty="0"/>
                        <a:t>-21.89 %</a:t>
                      </a:r>
                    </a:p>
                  </a:txBody>
                  <a:tcPr marL="102489" marR="102489" marT="51245" marB="51245"/>
                </a:tc>
                <a:extLst>
                  <a:ext uri="{0D108BD9-81ED-4DB2-BD59-A6C34878D82A}">
                    <a16:rowId xmlns:a16="http://schemas.microsoft.com/office/drawing/2014/main" val="2331220208"/>
                  </a:ext>
                </a:extLst>
              </a:tr>
            </a:tbl>
          </a:graphicData>
        </a:graphic>
      </p:graphicFrame>
    </p:spTree>
    <p:extLst>
      <p:ext uri="{BB962C8B-B14F-4D97-AF65-F5344CB8AC3E}">
        <p14:creationId xmlns:p14="http://schemas.microsoft.com/office/powerpoint/2010/main" val="290258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A349A0-B507-421D-8FBD-60CEE2DF254C}"/>
              </a:ext>
            </a:extLst>
          </p:cNvPr>
          <p:cNvSpPr>
            <a:spLocks noGrp="1"/>
          </p:cNvSpPr>
          <p:nvPr>
            <p:ph type="title"/>
          </p:nvPr>
        </p:nvSpPr>
        <p:spPr/>
        <p:txBody>
          <a:bodyPr/>
          <a:lstStyle/>
          <a:p>
            <a:r>
              <a:rPr lang="en-AU" dirty="0"/>
              <a:t>2</a:t>
            </a:r>
            <a:r>
              <a:rPr lang="en-AU" baseline="30000" dirty="0"/>
              <a:t>nd</a:t>
            </a:r>
            <a:r>
              <a:rPr lang="en-AU" dirty="0"/>
              <a:t> Regression model</a:t>
            </a:r>
          </a:p>
        </p:txBody>
      </p:sp>
      <p:sp>
        <p:nvSpPr>
          <p:cNvPr id="3" name="Inhaltsplatzhalter 2">
            <a:extLst>
              <a:ext uri="{FF2B5EF4-FFF2-40B4-BE49-F238E27FC236}">
                <a16:creationId xmlns:a16="http://schemas.microsoft.com/office/drawing/2014/main" id="{FDD7FDC7-470D-441A-B5E9-8DD34826B6FB}"/>
              </a:ext>
            </a:extLst>
          </p:cNvPr>
          <p:cNvSpPr>
            <a:spLocks noGrp="1"/>
          </p:cNvSpPr>
          <p:nvPr>
            <p:ph idx="1"/>
          </p:nvPr>
        </p:nvSpPr>
        <p:spPr>
          <a:xfrm>
            <a:off x="845127" y="1691322"/>
            <a:ext cx="10515600" cy="4800918"/>
          </a:xfrm>
        </p:spPr>
        <p:txBody>
          <a:bodyPr>
            <a:normAutofit/>
          </a:bodyPr>
          <a:lstStyle/>
          <a:p>
            <a:r>
              <a:rPr lang="en-AU" dirty="0"/>
              <a:t>K-Nearest </a:t>
            </a:r>
            <a:r>
              <a:rPr lang="en-AU" dirty="0" err="1"/>
              <a:t>Neighbor</a:t>
            </a:r>
            <a:r>
              <a:rPr lang="en-AU" dirty="0"/>
              <a:t> Regressor</a:t>
            </a:r>
          </a:p>
          <a:p>
            <a:pPr lvl="1"/>
            <a:r>
              <a:rPr lang="en-AU" dirty="0"/>
              <a:t>… but the residual analysis shows that the model still overestimates the amount of young people in the test dataset. There has to be another feature(s) that better explains the age of the people in the dataset.</a:t>
            </a:r>
          </a:p>
          <a:p>
            <a:pPr lvl="1"/>
            <a:endParaRPr lang="de-DE" dirty="0"/>
          </a:p>
        </p:txBody>
      </p:sp>
      <p:pic>
        <p:nvPicPr>
          <p:cNvPr id="5" name="Grafik 4">
            <a:extLst>
              <a:ext uri="{FF2B5EF4-FFF2-40B4-BE49-F238E27FC236}">
                <a16:creationId xmlns:a16="http://schemas.microsoft.com/office/drawing/2014/main" id="{418C01E5-C927-49DC-BAAE-9CDF65E38705}"/>
              </a:ext>
            </a:extLst>
          </p:cNvPr>
          <p:cNvPicPr>
            <a:picLocks noChangeAspect="1"/>
          </p:cNvPicPr>
          <p:nvPr/>
        </p:nvPicPr>
        <p:blipFill>
          <a:blip r:embed="rId2"/>
          <a:stretch>
            <a:fillRect/>
          </a:stretch>
        </p:blipFill>
        <p:spPr>
          <a:xfrm>
            <a:off x="3386667" y="3260879"/>
            <a:ext cx="4910138" cy="3597121"/>
          </a:xfrm>
          <a:prstGeom prst="rect">
            <a:avLst/>
          </a:prstGeom>
        </p:spPr>
      </p:pic>
    </p:spTree>
    <p:extLst>
      <p:ext uri="{BB962C8B-B14F-4D97-AF65-F5344CB8AC3E}">
        <p14:creationId xmlns:p14="http://schemas.microsoft.com/office/powerpoint/2010/main" val="227633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2F1B68-3B91-4F46-8118-AF965B8C2DAD}"/>
              </a:ext>
            </a:extLst>
          </p:cNvPr>
          <p:cNvSpPr>
            <a:spLocks noGrp="1"/>
          </p:cNvSpPr>
          <p:nvPr>
            <p:ph type="title"/>
          </p:nvPr>
        </p:nvSpPr>
        <p:spPr/>
        <p:txBody>
          <a:bodyPr/>
          <a:lstStyle/>
          <a:p>
            <a:r>
              <a:rPr lang="en-AU" dirty="0"/>
              <a:t>Conclusion &amp; Further work</a:t>
            </a:r>
          </a:p>
        </p:txBody>
      </p:sp>
    </p:spTree>
    <p:extLst>
      <p:ext uri="{BB962C8B-B14F-4D97-AF65-F5344CB8AC3E}">
        <p14:creationId xmlns:p14="http://schemas.microsoft.com/office/powerpoint/2010/main" val="174271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CA898-E5E6-4992-AAA2-B580A63D9C35}"/>
              </a:ext>
            </a:extLst>
          </p:cNvPr>
          <p:cNvSpPr>
            <a:spLocks noGrp="1"/>
          </p:cNvSpPr>
          <p:nvPr>
            <p:ph type="title"/>
          </p:nvPr>
        </p:nvSpPr>
        <p:spPr/>
        <p:txBody>
          <a:bodyPr/>
          <a:lstStyle/>
          <a:p>
            <a:r>
              <a:rPr lang="en-AU" dirty="0"/>
              <a:t>Conclusions</a:t>
            </a:r>
          </a:p>
        </p:txBody>
      </p:sp>
      <p:sp>
        <p:nvSpPr>
          <p:cNvPr id="3" name="Inhaltsplatzhalter 2">
            <a:extLst>
              <a:ext uri="{FF2B5EF4-FFF2-40B4-BE49-F238E27FC236}">
                <a16:creationId xmlns:a16="http://schemas.microsoft.com/office/drawing/2014/main" id="{8146BD4C-B3CE-499B-B2AE-42A77CF8544A}"/>
              </a:ext>
            </a:extLst>
          </p:cNvPr>
          <p:cNvSpPr>
            <a:spLocks noGrp="1"/>
          </p:cNvSpPr>
          <p:nvPr>
            <p:ph idx="1"/>
          </p:nvPr>
        </p:nvSpPr>
        <p:spPr/>
        <p:txBody>
          <a:bodyPr>
            <a:normAutofit lnSpcReduction="10000"/>
          </a:bodyPr>
          <a:lstStyle/>
          <a:p>
            <a:r>
              <a:rPr lang="en-AU" dirty="0"/>
              <a:t>Classifier</a:t>
            </a:r>
          </a:p>
          <a:p>
            <a:pPr lvl="1"/>
            <a:r>
              <a:rPr lang="en-AU" dirty="0"/>
              <a:t>The KNN classifier to predict diet preferences worked better than the </a:t>
            </a:r>
            <a:r>
              <a:rPr lang="en-AU" dirty="0" err="1"/>
              <a:t>Naives</a:t>
            </a:r>
            <a:r>
              <a:rPr lang="en-AU" dirty="0"/>
              <a:t>-Bayes classifier (using the same feature data). The KNN classifier performed reasonably well in terms of </a:t>
            </a:r>
            <a:r>
              <a:rPr lang="en-AU" dirty="0" err="1"/>
              <a:t>accurcy</a:t>
            </a:r>
            <a:r>
              <a:rPr lang="en-AU" dirty="0"/>
              <a:t>, recall and precision. Overall, a good starting point for a classifier to predict dietary preferences. My assumption that vegetarians/vegans like to talk about their dietary preferences seems to be correct.</a:t>
            </a:r>
          </a:p>
          <a:p>
            <a:pPr lvl="1"/>
            <a:endParaRPr lang="en-AU" dirty="0"/>
          </a:p>
          <a:p>
            <a:r>
              <a:rPr lang="en-AU" dirty="0"/>
              <a:t>Regressor</a:t>
            </a:r>
          </a:p>
          <a:p>
            <a:pPr lvl="1"/>
            <a:r>
              <a:rPr lang="en-AU" dirty="0"/>
              <a:t>The KNN regressor to predict the age worked better than the multiple linear regression, but both models revealed in the residual analysis that they overestimated the amount of young people.</a:t>
            </a:r>
          </a:p>
        </p:txBody>
      </p:sp>
    </p:spTree>
    <p:extLst>
      <p:ext uri="{BB962C8B-B14F-4D97-AF65-F5344CB8AC3E}">
        <p14:creationId xmlns:p14="http://schemas.microsoft.com/office/powerpoint/2010/main" val="3998800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CA898-E5E6-4992-AAA2-B580A63D9C35}"/>
              </a:ext>
            </a:extLst>
          </p:cNvPr>
          <p:cNvSpPr>
            <a:spLocks noGrp="1"/>
          </p:cNvSpPr>
          <p:nvPr>
            <p:ph type="title"/>
          </p:nvPr>
        </p:nvSpPr>
        <p:spPr/>
        <p:txBody>
          <a:bodyPr/>
          <a:lstStyle/>
          <a:p>
            <a:r>
              <a:rPr lang="en-AU" dirty="0"/>
              <a:t>Further work</a:t>
            </a:r>
          </a:p>
        </p:txBody>
      </p:sp>
      <p:sp>
        <p:nvSpPr>
          <p:cNvPr id="3" name="Inhaltsplatzhalter 2">
            <a:extLst>
              <a:ext uri="{FF2B5EF4-FFF2-40B4-BE49-F238E27FC236}">
                <a16:creationId xmlns:a16="http://schemas.microsoft.com/office/drawing/2014/main" id="{8146BD4C-B3CE-499B-B2AE-42A77CF8544A}"/>
              </a:ext>
            </a:extLst>
          </p:cNvPr>
          <p:cNvSpPr>
            <a:spLocks noGrp="1"/>
          </p:cNvSpPr>
          <p:nvPr>
            <p:ph idx="1"/>
          </p:nvPr>
        </p:nvSpPr>
        <p:spPr/>
        <p:txBody>
          <a:bodyPr>
            <a:normAutofit fontScale="92500"/>
          </a:bodyPr>
          <a:lstStyle/>
          <a:p>
            <a:r>
              <a:rPr lang="en-AU" dirty="0"/>
              <a:t>Classifier</a:t>
            </a:r>
          </a:p>
          <a:p>
            <a:pPr lvl="1"/>
            <a:r>
              <a:rPr lang="en-AU" dirty="0"/>
              <a:t>The performance metrics of the </a:t>
            </a:r>
            <a:r>
              <a:rPr lang="en-AU" dirty="0" err="1"/>
              <a:t>Naives</a:t>
            </a:r>
            <a:r>
              <a:rPr lang="en-AU" dirty="0"/>
              <a:t> Bayes classifier did not change even though I changed the feature variables. This has to be further investigated. On Slack, you recommended me to try different variables (I did) and different scaling </a:t>
            </a:r>
            <a:r>
              <a:rPr lang="en-AU" dirty="0" err="1"/>
              <a:t>preprocessors</a:t>
            </a:r>
            <a:r>
              <a:rPr lang="en-AU" dirty="0"/>
              <a:t> (I have not done that yet): which scaling </a:t>
            </a:r>
            <a:r>
              <a:rPr lang="en-AU" dirty="0" err="1"/>
              <a:t>preprocessors</a:t>
            </a:r>
            <a:r>
              <a:rPr lang="en-AU" dirty="0"/>
              <a:t> would you recommend?</a:t>
            </a:r>
          </a:p>
          <a:p>
            <a:pPr lvl="1"/>
            <a:r>
              <a:rPr lang="en-AU" dirty="0"/>
              <a:t>In general, how would you find the best feature variables? Is there something similar to the .</a:t>
            </a:r>
            <a:r>
              <a:rPr lang="en-AU" dirty="0" err="1"/>
              <a:t>coef</a:t>
            </a:r>
            <a:r>
              <a:rPr lang="en-AU" dirty="0"/>
              <a:t>_ function for multiple linear regressions that indicate the impact several variables?</a:t>
            </a:r>
          </a:p>
          <a:p>
            <a:pPr lvl="1"/>
            <a:endParaRPr lang="en-AU" dirty="0"/>
          </a:p>
          <a:p>
            <a:r>
              <a:rPr lang="en-AU" dirty="0"/>
              <a:t>Regressor</a:t>
            </a:r>
          </a:p>
          <a:p>
            <a:pPr lvl="1"/>
            <a:r>
              <a:rPr lang="en-AU" dirty="0"/>
              <a:t>It seems clear that I am missing one or several features that is significant for older age people. I would need to go back and explore the dataset some more. </a:t>
            </a:r>
          </a:p>
        </p:txBody>
      </p:sp>
    </p:spTree>
    <p:extLst>
      <p:ext uri="{BB962C8B-B14F-4D97-AF65-F5344CB8AC3E}">
        <p14:creationId xmlns:p14="http://schemas.microsoft.com/office/powerpoint/2010/main" val="28128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1C9988-B8FD-4C1A-B25E-E5BA30EFBF8E}"/>
              </a:ext>
            </a:extLst>
          </p:cNvPr>
          <p:cNvSpPr>
            <a:spLocks noGrp="1"/>
          </p:cNvSpPr>
          <p:nvPr>
            <p:ph type="title"/>
          </p:nvPr>
        </p:nvSpPr>
        <p:spPr/>
        <p:txBody>
          <a:bodyPr/>
          <a:lstStyle/>
          <a:p>
            <a:r>
              <a:rPr lang="en-AU" dirty="0"/>
              <a:t>Table of contents</a:t>
            </a:r>
          </a:p>
        </p:txBody>
      </p:sp>
      <p:sp>
        <p:nvSpPr>
          <p:cNvPr id="3" name="Inhaltsplatzhalter 2">
            <a:extLst>
              <a:ext uri="{FF2B5EF4-FFF2-40B4-BE49-F238E27FC236}">
                <a16:creationId xmlns:a16="http://schemas.microsoft.com/office/drawing/2014/main" id="{886B990F-FDD5-4251-84B4-391FA7935DDA}"/>
              </a:ext>
            </a:extLst>
          </p:cNvPr>
          <p:cNvSpPr>
            <a:spLocks noGrp="1"/>
          </p:cNvSpPr>
          <p:nvPr>
            <p:ph idx="1"/>
          </p:nvPr>
        </p:nvSpPr>
        <p:spPr/>
        <p:txBody>
          <a:bodyPr/>
          <a:lstStyle/>
          <a:p>
            <a:r>
              <a:rPr lang="en-AU" dirty="0"/>
              <a:t>Exploration of the dataset</a:t>
            </a:r>
          </a:p>
          <a:p>
            <a:r>
              <a:rPr lang="en-AU" dirty="0"/>
              <a:t>My models and augmentation of dataset</a:t>
            </a:r>
          </a:p>
          <a:p>
            <a:r>
              <a:rPr lang="en-AU" dirty="0"/>
              <a:t>Classification models</a:t>
            </a:r>
          </a:p>
          <a:p>
            <a:r>
              <a:rPr lang="en-AU" dirty="0"/>
              <a:t>Regression models</a:t>
            </a:r>
          </a:p>
          <a:p>
            <a:r>
              <a:rPr lang="en-AU" dirty="0"/>
              <a:t>Conclusions &amp; further work</a:t>
            </a:r>
            <a:endParaRPr lang="de-DE" dirty="0"/>
          </a:p>
        </p:txBody>
      </p:sp>
    </p:spTree>
    <p:extLst>
      <p:ext uri="{BB962C8B-B14F-4D97-AF65-F5344CB8AC3E}">
        <p14:creationId xmlns:p14="http://schemas.microsoft.com/office/powerpoint/2010/main" val="31465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CA898-E5E6-4992-AAA2-B580A63D9C35}"/>
              </a:ext>
            </a:extLst>
          </p:cNvPr>
          <p:cNvSpPr>
            <a:spLocks noGrp="1"/>
          </p:cNvSpPr>
          <p:nvPr>
            <p:ph type="title"/>
          </p:nvPr>
        </p:nvSpPr>
        <p:spPr/>
        <p:txBody>
          <a:bodyPr/>
          <a:lstStyle/>
          <a:p>
            <a:r>
              <a:rPr lang="en-AU" dirty="0"/>
              <a:t>Further work</a:t>
            </a:r>
          </a:p>
        </p:txBody>
      </p:sp>
      <p:sp>
        <p:nvSpPr>
          <p:cNvPr id="3" name="Inhaltsplatzhalter 2">
            <a:extLst>
              <a:ext uri="{FF2B5EF4-FFF2-40B4-BE49-F238E27FC236}">
                <a16:creationId xmlns:a16="http://schemas.microsoft.com/office/drawing/2014/main" id="{8146BD4C-B3CE-499B-B2AE-42A77CF8544A}"/>
              </a:ext>
            </a:extLst>
          </p:cNvPr>
          <p:cNvSpPr>
            <a:spLocks noGrp="1"/>
          </p:cNvSpPr>
          <p:nvPr>
            <p:ph idx="1"/>
          </p:nvPr>
        </p:nvSpPr>
        <p:spPr/>
        <p:txBody>
          <a:bodyPr>
            <a:normAutofit/>
          </a:bodyPr>
          <a:lstStyle/>
          <a:p>
            <a:r>
              <a:rPr lang="en-AU" dirty="0"/>
              <a:t>General</a:t>
            </a:r>
          </a:p>
          <a:p>
            <a:pPr lvl="1"/>
            <a:r>
              <a:rPr lang="en-AU" dirty="0"/>
              <a:t>Working with K-Nearest </a:t>
            </a:r>
            <a:r>
              <a:rPr lang="en-AU" dirty="0" err="1"/>
              <a:t>Neighbor</a:t>
            </a:r>
            <a:r>
              <a:rPr lang="en-AU" dirty="0"/>
              <a:t>: What is the correct approach? Do you first try to find the best feature variables by looking at performance metrics (accuracy, recall, precision,…) and then you find the best number for k given your feature variables?</a:t>
            </a:r>
          </a:p>
          <a:p>
            <a:pPr lvl="1"/>
            <a:endParaRPr lang="en-AU" dirty="0"/>
          </a:p>
          <a:p>
            <a:pPr lvl="1"/>
            <a:r>
              <a:rPr lang="en-AU" dirty="0"/>
              <a:t>I have not used all columns of the dataset (e.g. job, ethnicity, education: I would need to map them into number values and/or group them into categories (e.g. higher education, drop-out, high-school, …) to be able to use the,)</a:t>
            </a:r>
          </a:p>
        </p:txBody>
      </p:sp>
    </p:spTree>
    <p:extLst>
      <p:ext uri="{BB962C8B-B14F-4D97-AF65-F5344CB8AC3E}">
        <p14:creationId xmlns:p14="http://schemas.microsoft.com/office/powerpoint/2010/main" val="305066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9C5298-ECAB-47B3-A66A-04FBC986B669}"/>
              </a:ext>
            </a:extLst>
          </p:cNvPr>
          <p:cNvSpPr>
            <a:spLocks noGrp="1"/>
          </p:cNvSpPr>
          <p:nvPr>
            <p:ph type="title"/>
          </p:nvPr>
        </p:nvSpPr>
        <p:spPr/>
        <p:txBody>
          <a:bodyPr/>
          <a:lstStyle/>
          <a:p>
            <a:r>
              <a:rPr lang="en-AU" dirty="0"/>
              <a:t>Exploration of the dataset</a:t>
            </a:r>
          </a:p>
        </p:txBody>
      </p:sp>
    </p:spTree>
    <p:extLst>
      <p:ext uri="{BB962C8B-B14F-4D97-AF65-F5344CB8AC3E}">
        <p14:creationId xmlns:p14="http://schemas.microsoft.com/office/powerpoint/2010/main" val="400662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1C9988-B8FD-4C1A-B25E-E5BA30EFBF8E}"/>
              </a:ext>
            </a:extLst>
          </p:cNvPr>
          <p:cNvSpPr>
            <a:spLocks noGrp="1"/>
          </p:cNvSpPr>
          <p:nvPr>
            <p:ph type="title"/>
          </p:nvPr>
        </p:nvSpPr>
        <p:spPr/>
        <p:txBody>
          <a:bodyPr/>
          <a:lstStyle/>
          <a:p>
            <a:r>
              <a:rPr lang="en-AU" dirty="0"/>
              <a:t>Exploration of the Dataset</a:t>
            </a:r>
          </a:p>
        </p:txBody>
      </p:sp>
      <p:sp>
        <p:nvSpPr>
          <p:cNvPr id="3" name="Inhaltsplatzhalter 2">
            <a:extLst>
              <a:ext uri="{FF2B5EF4-FFF2-40B4-BE49-F238E27FC236}">
                <a16:creationId xmlns:a16="http://schemas.microsoft.com/office/drawing/2014/main" id="{886B990F-FDD5-4251-84B4-391FA7935DDA}"/>
              </a:ext>
            </a:extLst>
          </p:cNvPr>
          <p:cNvSpPr>
            <a:spLocks noGrp="1"/>
          </p:cNvSpPr>
          <p:nvPr>
            <p:ph idx="1"/>
          </p:nvPr>
        </p:nvSpPr>
        <p:spPr>
          <a:xfrm>
            <a:off x="845127" y="1688120"/>
            <a:ext cx="10515600" cy="4351337"/>
          </a:xfrm>
        </p:spPr>
        <p:txBody>
          <a:bodyPr/>
          <a:lstStyle/>
          <a:p>
            <a:r>
              <a:rPr lang="en-US" dirty="0"/>
              <a:t>Fun observations:</a:t>
            </a:r>
          </a:p>
          <a:p>
            <a:pPr lvl="1"/>
            <a:r>
              <a:rPr lang="en-US" dirty="0"/>
              <a:t>Two outliers in terms of Age: 1x at 109 years and 1x at 110 Years</a:t>
            </a:r>
          </a:p>
          <a:p>
            <a:pPr lvl="1"/>
            <a:r>
              <a:rPr lang="en-US" dirty="0"/>
              <a:t>Mean age for the different sexual orientations</a:t>
            </a:r>
          </a:p>
          <a:p>
            <a:pPr lvl="2"/>
            <a:r>
              <a:rPr lang="en-US" dirty="0"/>
              <a:t>Straight &amp; gay: both 32 years, while …</a:t>
            </a:r>
          </a:p>
          <a:p>
            <a:pPr lvl="2"/>
            <a:r>
              <a:rPr lang="en-US" dirty="0"/>
              <a:t>Bisexual: 29 years</a:t>
            </a:r>
            <a:endParaRPr lang="en-AU" dirty="0"/>
          </a:p>
          <a:p>
            <a:endParaRPr lang="de-DE" dirty="0"/>
          </a:p>
        </p:txBody>
      </p:sp>
    </p:spTree>
    <p:extLst>
      <p:ext uri="{BB962C8B-B14F-4D97-AF65-F5344CB8AC3E}">
        <p14:creationId xmlns:p14="http://schemas.microsoft.com/office/powerpoint/2010/main" val="355257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1C9988-B8FD-4C1A-B25E-E5BA30EFBF8E}"/>
              </a:ext>
            </a:extLst>
          </p:cNvPr>
          <p:cNvSpPr>
            <a:spLocks noGrp="1"/>
          </p:cNvSpPr>
          <p:nvPr>
            <p:ph type="title"/>
          </p:nvPr>
        </p:nvSpPr>
        <p:spPr/>
        <p:txBody>
          <a:bodyPr/>
          <a:lstStyle/>
          <a:p>
            <a:r>
              <a:rPr lang="en-AU" dirty="0"/>
              <a:t>Exploration of the Dataset</a:t>
            </a:r>
          </a:p>
        </p:txBody>
      </p:sp>
      <p:sp>
        <p:nvSpPr>
          <p:cNvPr id="3" name="Inhaltsplatzhalter 2">
            <a:extLst>
              <a:ext uri="{FF2B5EF4-FFF2-40B4-BE49-F238E27FC236}">
                <a16:creationId xmlns:a16="http://schemas.microsoft.com/office/drawing/2014/main" id="{886B990F-FDD5-4251-84B4-391FA7935DDA}"/>
              </a:ext>
            </a:extLst>
          </p:cNvPr>
          <p:cNvSpPr>
            <a:spLocks noGrp="1"/>
          </p:cNvSpPr>
          <p:nvPr>
            <p:ph idx="1"/>
          </p:nvPr>
        </p:nvSpPr>
        <p:spPr>
          <a:xfrm>
            <a:off x="845127" y="1688120"/>
            <a:ext cx="10515600" cy="4351337"/>
          </a:xfrm>
        </p:spPr>
        <p:txBody>
          <a:bodyPr/>
          <a:lstStyle/>
          <a:p>
            <a:r>
              <a:rPr lang="en-AU" dirty="0"/>
              <a:t>65,4 % of the people in the dataset describe themselves as either average, fit or athletic. So, either they are pushing the truth a bit or overweight people do sign up as much for the dating website.</a:t>
            </a:r>
          </a:p>
          <a:p>
            <a:endParaRPr lang="de-DE" dirty="0"/>
          </a:p>
        </p:txBody>
      </p:sp>
      <p:pic>
        <p:nvPicPr>
          <p:cNvPr id="4" name="Grafik 3">
            <a:extLst>
              <a:ext uri="{FF2B5EF4-FFF2-40B4-BE49-F238E27FC236}">
                <a16:creationId xmlns:a16="http://schemas.microsoft.com/office/drawing/2014/main" id="{5614E186-BBFC-4F46-9F09-2196EFACA021}"/>
              </a:ext>
            </a:extLst>
          </p:cNvPr>
          <p:cNvPicPr>
            <a:picLocks noChangeAspect="1"/>
          </p:cNvPicPr>
          <p:nvPr/>
        </p:nvPicPr>
        <p:blipFill>
          <a:blip r:embed="rId3"/>
          <a:stretch>
            <a:fillRect/>
          </a:stretch>
        </p:blipFill>
        <p:spPr>
          <a:xfrm>
            <a:off x="2758332" y="3013682"/>
            <a:ext cx="6273126" cy="3521505"/>
          </a:xfrm>
          <a:prstGeom prst="rect">
            <a:avLst/>
          </a:prstGeom>
        </p:spPr>
      </p:pic>
    </p:spTree>
    <p:extLst>
      <p:ext uri="{BB962C8B-B14F-4D97-AF65-F5344CB8AC3E}">
        <p14:creationId xmlns:p14="http://schemas.microsoft.com/office/powerpoint/2010/main" val="86563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1C9988-B8FD-4C1A-B25E-E5BA30EFBF8E}"/>
              </a:ext>
            </a:extLst>
          </p:cNvPr>
          <p:cNvSpPr>
            <a:spLocks noGrp="1"/>
          </p:cNvSpPr>
          <p:nvPr>
            <p:ph type="title"/>
          </p:nvPr>
        </p:nvSpPr>
        <p:spPr/>
        <p:txBody>
          <a:bodyPr/>
          <a:lstStyle/>
          <a:p>
            <a:r>
              <a:rPr lang="en-AU" dirty="0"/>
              <a:t>Exploration of the Dataset</a:t>
            </a:r>
          </a:p>
        </p:txBody>
      </p:sp>
      <p:sp>
        <p:nvSpPr>
          <p:cNvPr id="3" name="Inhaltsplatzhalter 2">
            <a:extLst>
              <a:ext uri="{FF2B5EF4-FFF2-40B4-BE49-F238E27FC236}">
                <a16:creationId xmlns:a16="http://schemas.microsoft.com/office/drawing/2014/main" id="{886B990F-FDD5-4251-84B4-391FA7935DDA}"/>
              </a:ext>
            </a:extLst>
          </p:cNvPr>
          <p:cNvSpPr>
            <a:spLocks noGrp="1"/>
          </p:cNvSpPr>
          <p:nvPr>
            <p:ph idx="1"/>
          </p:nvPr>
        </p:nvSpPr>
        <p:spPr>
          <a:xfrm>
            <a:off x="845127" y="1420828"/>
            <a:ext cx="10515600" cy="4351337"/>
          </a:xfrm>
        </p:spPr>
        <p:txBody>
          <a:bodyPr/>
          <a:lstStyle/>
          <a:p>
            <a:r>
              <a:rPr lang="en-AU" dirty="0"/>
              <a:t>Not everybody is single or available</a:t>
            </a:r>
          </a:p>
          <a:p>
            <a:pPr lvl="1"/>
            <a:r>
              <a:rPr lang="en-AU" dirty="0"/>
              <a:t>2‘064 people are seeing someone</a:t>
            </a:r>
          </a:p>
          <a:p>
            <a:pPr lvl="1"/>
            <a:r>
              <a:rPr lang="en-AU" dirty="0"/>
              <a:t>310 people are married</a:t>
            </a:r>
          </a:p>
          <a:p>
            <a:pPr lvl="1"/>
            <a:r>
              <a:rPr lang="en-AU" dirty="0"/>
              <a:t>10 people stated “unknown”</a:t>
            </a:r>
          </a:p>
          <a:p>
            <a:endParaRPr lang="de-DE" dirty="0"/>
          </a:p>
        </p:txBody>
      </p:sp>
      <p:pic>
        <p:nvPicPr>
          <p:cNvPr id="5" name="Grafik 4">
            <a:extLst>
              <a:ext uri="{FF2B5EF4-FFF2-40B4-BE49-F238E27FC236}">
                <a16:creationId xmlns:a16="http://schemas.microsoft.com/office/drawing/2014/main" id="{C827F73E-9F8A-4072-97F2-59D43ADA8C85}"/>
              </a:ext>
            </a:extLst>
          </p:cNvPr>
          <p:cNvPicPr>
            <a:picLocks noChangeAspect="1"/>
          </p:cNvPicPr>
          <p:nvPr/>
        </p:nvPicPr>
        <p:blipFill>
          <a:blip r:embed="rId3"/>
          <a:stretch>
            <a:fillRect/>
          </a:stretch>
        </p:blipFill>
        <p:spPr>
          <a:xfrm>
            <a:off x="5683348" y="2209628"/>
            <a:ext cx="6298016" cy="4617605"/>
          </a:xfrm>
          <a:prstGeom prst="rect">
            <a:avLst/>
          </a:prstGeom>
        </p:spPr>
      </p:pic>
    </p:spTree>
    <p:extLst>
      <p:ext uri="{BB962C8B-B14F-4D97-AF65-F5344CB8AC3E}">
        <p14:creationId xmlns:p14="http://schemas.microsoft.com/office/powerpoint/2010/main" val="22815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74C94B-CB45-465F-8B1B-94232B97F38D}"/>
              </a:ext>
            </a:extLst>
          </p:cNvPr>
          <p:cNvSpPr>
            <a:spLocks noGrp="1"/>
          </p:cNvSpPr>
          <p:nvPr>
            <p:ph type="title"/>
          </p:nvPr>
        </p:nvSpPr>
        <p:spPr/>
        <p:txBody>
          <a:bodyPr/>
          <a:lstStyle/>
          <a:p>
            <a:r>
              <a:rPr lang="en-AU" dirty="0"/>
              <a:t>My models and augmentation of the dataset</a:t>
            </a:r>
          </a:p>
        </p:txBody>
      </p:sp>
    </p:spTree>
    <p:extLst>
      <p:ext uri="{BB962C8B-B14F-4D97-AF65-F5344CB8AC3E}">
        <p14:creationId xmlns:p14="http://schemas.microsoft.com/office/powerpoint/2010/main" val="192848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319DB-4AAD-46CB-BE10-9E83D8BB1779}"/>
              </a:ext>
            </a:extLst>
          </p:cNvPr>
          <p:cNvSpPr>
            <a:spLocks noGrp="1"/>
          </p:cNvSpPr>
          <p:nvPr>
            <p:ph type="title"/>
          </p:nvPr>
        </p:nvSpPr>
        <p:spPr>
          <a:xfrm>
            <a:off x="845127" y="365760"/>
            <a:ext cx="10515600" cy="1325562"/>
          </a:xfrm>
        </p:spPr>
        <p:txBody>
          <a:bodyPr/>
          <a:lstStyle/>
          <a:p>
            <a:r>
              <a:rPr lang="en-AU" dirty="0"/>
              <a:t>My models and augmentation of dataset</a:t>
            </a:r>
          </a:p>
        </p:txBody>
      </p:sp>
      <p:sp>
        <p:nvSpPr>
          <p:cNvPr id="3" name="Inhaltsplatzhalter 2">
            <a:extLst>
              <a:ext uri="{FF2B5EF4-FFF2-40B4-BE49-F238E27FC236}">
                <a16:creationId xmlns:a16="http://schemas.microsoft.com/office/drawing/2014/main" id="{70727825-2472-413A-82B8-5C5861C3308B}"/>
              </a:ext>
            </a:extLst>
          </p:cNvPr>
          <p:cNvSpPr>
            <a:spLocks noGrp="1"/>
          </p:cNvSpPr>
          <p:nvPr>
            <p:ph idx="1"/>
          </p:nvPr>
        </p:nvSpPr>
        <p:spPr>
          <a:xfrm>
            <a:off x="845127" y="1828800"/>
            <a:ext cx="10515600" cy="4351337"/>
          </a:xfrm>
        </p:spPr>
        <p:txBody>
          <a:bodyPr/>
          <a:lstStyle/>
          <a:p>
            <a:r>
              <a:rPr lang="en-AU" dirty="0"/>
              <a:t>Classification:</a:t>
            </a:r>
          </a:p>
          <a:p>
            <a:pPr lvl="1"/>
            <a:r>
              <a:rPr lang="en-AU" dirty="0"/>
              <a:t>Predict if people are vegetarian/vegan or something else</a:t>
            </a:r>
          </a:p>
          <a:p>
            <a:r>
              <a:rPr lang="en-AU" dirty="0"/>
              <a:t>Regression: </a:t>
            </a:r>
          </a:p>
          <a:p>
            <a:pPr lvl="1"/>
            <a:r>
              <a:rPr lang="en-AU" dirty="0"/>
              <a:t>Predict age of people</a:t>
            </a:r>
          </a:p>
          <a:p>
            <a:endParaRPr lang="en-AU" dirty="0"/>
          </a:p>
          <a:p>
            <a:r>
              <a:rPr lang="en-AU" dirty="0"/>
              <a:t>New columns:</a:t>
            </a:r>
          </a:p>
          <a:p>
            <a:pPr lvl="1"/>
            <a:r>
              <a:rPr lang="en-AU" dirty="0"/>
              <a:t>Diet: grouped them into „vegetarian/vegan“ and „</a:t>
            </a:r>
            <a:r>
              <a:rPr lang="en-AU" dirty="0" err="1"/>
              <a:t>non_veg</a:t>
            </a:r>
            <a:r>
              <a:rPr lang="en-AU" dirty="0"/>
              <a:t>“</a:t>
            </a:r>
          </a:p>
          <a:p>
            <a:pPr lvl="1"/>
            <a:r>
              <a:rPr lang="en-AU" dirty="0" err="1"/>
              <a:t>Frequency_count</a:t>
            </a:r>
            <a:r>
              <a:rPr lang="en-AU" dirty="0"/>
              <a:t>: „vegetarian“ and „vegan“ (assumption that vegetarians/vegans like to talk about their diet preference)</a:t>
            </a:r>
          </a:p>
          <a:p>
            <a:pPr lvl="1"/>
            <a:endParaRPr lang="en-AU" dirty="0"/>
          </a:p>
          <a:p>
            <a:pPr lvl="1"/>
            <a:endParaRPr lang="de-DE" dirty="0"/>
          </a:p>
        </p:txBody>
      </p:sp>
    </p:spTree>
    <p:extLst>
      <p:ext uri="{BB962C8B-B14F-4D97-AF65-F5344CB8AC3E}">
        <p14:creationId xmlns:p14="http://schemas.microsoft.com/office/powerpoint/2010/main" val="296851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54287-33BE-454A-82E7-49D576515F92}"/>
              </a:ext>
            </a:extLst>
          </p:cNvPr>
          <p:cNvSpPr>
            <a:spLocks noGrp="1"/>
          </p:cNvSpPr>
          <p:nvPr>
            <p:ph type="title"/>
          </p:nvPr>
        </p:nvSpPr>
        <p:spPr/>
        <p:txBody>
          <a:bodyPr/>
          <a:lstStyle/>
          <a:p>
            <a:r>
              <a:rPr lang="de-DE" dirty="0"/>
              <a:t>Classification </a:t>
            </a:r>
            <a:r>
              <a:rPr lang="en-AU" dirty="0"/>
              <a:t>models</a:t>
            </a:r>
          </a:p>
        </p:txBody>
      </p:sp>
    </p:spTree>
    <p:extLst>
      <p:ext uri="{BB962C8B-B14F-4D97-AF65-F5344CB8AC3E}">
        <p14:creationId xmlns:p14="http://schemas.microsoft.com/office/powerpoint/2010/main" val="129855799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998</Words>
  <Application>Microsoft Office PowerPoint</Application>
  <PresentationFormat>Breitbild</PresentationFormat>
  <Paragraphs>137</Paragraphs>
  <Slides>20</Slides>
  <Notes>4</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20</vt:i4>
      </vt:variant>
    </vt:vector>
  </HeadingPairs>
  <TitlesOfParts>
    <vt:vector size="25" baseType="lpstr">
      <vt:lpstr>Calibri</vt:lpstr>
      <vt:lpstr>Calibri Light</vt:lpstr>
      <vt:lpstr>Wingdings 2</vt:lpstr>
      <vt:lpstr>HDOfficeLightV0</vt:lpstr>
      <vt:lpstr>1_HDOfficeLightV0</vt:lpstr>
      <vt:lpstr>Date-A-Scientist Project</vt:lpstr>
      <vt:lpstr>Table of contents</vt:lpstr>
      <vt:lpstr>Exploration of the dataset</vt:lpstr>
      <vt:lpstr>Exploration of the Dataset</vt:lpstr>
      <vt:lpstr>Exploration of the Dataset</vt:lpstr>
      <vt:lpstr>Exploration of the Dataset</vt:lpstr>
      <vt:lpstr>My models and augmentation of the dataset</vt:lpstr>
      <vt:lpstr>My models and augmentation of dataset</vt:lpstr>
      <vt:lpstr>Classification models</vt:lpstr>
      <vt:lpstr>1st Classifier (vegan/vegetarian or other)</vt:lpstr>
      <vt:lpstr>1st Classifier(vegan/vegetarian or other)</vt:lpstr>
      <vt:lpstr>2nd classifier (vegan/vegetarian or other)</vt:lpstr>
      <vt:lpstr>Regression models</vt:lpstr>
      <vt:lpstr>1st Regression model</vt:lpstr>
      <vt:lpstr>2nd Regression model</vt:lpstr>
      <vt:lpstr>2nd Regression model</vt:lpstr>
      <vt:lpstr>Conclusion &amp; Further work</vt:lpstr>
      <vt:lpstr>Conclusions</vt:lpstr>
      <vt:lpstr>Further work</vt:lpstr>
      <vt:lpstr>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Date-A-Scientist Project</dc:title>
  <dc:creator>Niklas Cremer</dc:creator>
  <cp:lastModifiedBy>Niklas Cremer</cp:lastModifiedBy>
  <cp:revision>39</cp:revision>
  <dcterms:created xsi:type="dcterms:W3CDTF">2019-05-03T15:13:51Z</dcterms:created>
  <dcterms:modified xsi:type="dcterms:W3CDTF">2019-05-11T09:41:00Z</dcterms:modified>
</cp:coreProperties>
</file>