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6" r:id="rId19"/>
    <p:sldId id="277"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064842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020A4-8B90-46F3-9058-4BF6284230E8}"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95103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722902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
        <p:nvSpPr>
          <p:cNvPr id="12" name="TextBox 11"/>
          <p:cNvSpPr txBox="1"/>
          <p:nvPr/>
        </p:nvSpPr>
        <p:spPr>
          <a:xfrm>
            <a:off x="898295" y="971254"/>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637975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924806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69928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4135416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629501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67005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59682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all">
                <a:solidFill>
                  <a:schemeClr val="bg2">
                    <a:lumMod val="40000"/>
                    <a:lumOff val="6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308162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F020A4-8B90-46F3-9058-4BF6284230E8}"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75117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2400" b="0">
                <a:solidFill>
                  <a:schemeClr val="bg2">
                    <a:lumMod val="40000"/>
                    <a:lumOff val="6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F020A4-8B90-46F3-9058-4BF6284230E8}" type="datetimeFigureOut">
              <a:rPr lang="en-IN" smtClean="0"/>
              <a:t>16-04-2021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5911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08915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467947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6F020A4-8B90-46F3-9058-4BF6284230E8}" type="datetimeFigureOut">
              <a:rPr lang="en-IN" smtClean="0"/>
              <a:t>16-04-2021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29648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020A4-8B90-46F3-9058-4BF6284230E8}" type="datetimeFigureOut">
              <a:rPr lang="en-IN" smtClean="0"/>
              <a:t>16-04-2021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7DE161-B365-4C3F-9FBC-7682850291A8}" type="slidenum">
              <a:rPr lang="en-IN" smtClean="0"/>
              <a:t>‹#›</a:t>
            </a:fld>
            <a:endParaRPr lang="en-IN"/>
          </a:p>
        </p:txBody>
      </p:sp>
    </p:spTree>
    <p:extLst>
      <p:ext uri="{BB962C8B-B14F-4D97-AF65-F5344CB8AC3E}">
        <p14:creationId xmlns:p14="http://schemas.microsoft.com/office/powerpoint/2010/main" val="126053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6F020A4-8B90-46F3-9058-4BF6284230E8}" type="datetimeFigureOut">
              <a:rPr lang="en-IN" smtClean="0"/>
              <a:t>16-04-2021</a:t>
            </a:fld>
            <a:endParaRPr lang="en-IN"/>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B7DE161-B365-4C3F-9FBC-7682850291A8}" type="slidenum">
              <a:rPr lang="en-IN" smtClean="0"/>
              <a:t>‹#›</a:t>
            </a:fld>
            <a:endParaRPr lang="en-IN"/>
          </a:p>
        </p:txBody>
      </p:sp>
    </p:spTree>
    <p:extLst>
      <p:ext uri="{BB962C8B-B14F-4D97-AF65-F5344CB8AC3E}">
        <p14:creationId xmlns:p14="http://schemas.microsoft.com/office/powerpoint/2010/main" val="1876369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189"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32" indent="-28574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2971"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160"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349"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937"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726"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8914"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103" indent="-228594" algn="l" defTabSz="457189"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04CE-5338-4F69-9477-1D6B9489FD69}"/>
              </a:ext>
            </a:extLst>
          </p:cNvPr>
          <p:cNvSpPr>
            <a:spLocks noGrp="1"/>
          </p:cNvSpPr>
          <p:nvPr>
            <p:ph type="title"/>
          </p:nvPr>
        </p:nvSpPr>
        <p:spPr>
          <a:xfrm>
            <a:off x="1010097" y="2459072"/>
            <a:ext cx="9404723" cy="1400530"/>
          </a:xfrm>
        </p:spPr>
        <p:txBody>
          <a:bodyPr/>
          <a:lstStyle/>
          <a:p>
            <a:pPr algn="ctr"/>
            <a:r>
              <a:rPr lang="en-US" sz="7200" dirty="0">
                <a:latin typeface="Century" panose="02040604050505020304" pitchFamily="18" charset="0"/>
                <a:cs typeface="Arial" panose="020B0604020202020204" pitchFamily="34" charset="0"/>
              </a:rPr>
              <a:t>NodeJS</a:t>
            </a:r>
            <a:endParaRPr lang="en-IN" sz="7200" dirty="0">
              <a:latin typeface="Century" panose="02040604050505020304" pitchFamily="18" charset="0"/>
              <a:cs typeface="Arial" panose="020B0604020202020204" pitchFamily="34" charset="0"/>
            </a:endParaRPr>
          </a:p>
        </p:txBody>
      </p:sp>
    </p:spTree>
    <p:extLst>
      <p:ext uri="{BB962C8B-B14F-4D97-AF65-F5344CB8AC3E}">
        <p14:creationId xmlns:p14="http://schemas.microsoft.com/office/powerpoint/2010/main" val="358325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9B9E-1958-469B-A29E-69F4C013508D}"/>
              </a:ext>
            </a:extLst>
          </p:cNvPr>
          <p:cNvSpPr>
            <a:spLocks noGrp="1"/>
          </p:cNvSpPr>
          <p:nvPr>
            <p:ph type="title"/>
          </p:nvPr>
        </p:nvSpPr>
        <p:spPr>
          <a:xfrm>
            <a:off x="646112" y="452718"/>
            <a:ext cx="9404723" cy="969888"/>
          </a:xfrm>
        </p:spPr>
        <p:txBody>
          <a:bodyPr/>
          <a:lstStyle/>
          <a:p>
            <a:r>
              <a:rPr lang="en-IN" sz="4400" dirty="0">
                <a:latin typeface="Century" panose="02040604050505020304" pitchFamily="18" charset="0"/>
              </a:rPr>
              <a:t>Node.js Console</a:t>
            </a:r>
          </a:p>
        </p:txBody>
      </p:sp>
      <p:sp>
        <p:nvSpPr>
          <p:cNvPr id="3" name="Content Placeholder 2">
            <a:extLst>
              <a:ext uri="{FF2B5EF4-FFF2-40B4-BE49-F238E27FC236}">
                <a16:creationId xmlns:a16="http://schemas.microsoft.com/office/drawing/2014/main" id="{FE4387DB-5C04-4856-BA1D-82BA507DE9A9}"/>
              </a:ext>
            </a:extLst>
          </p:cNvPr>
          <p:cNvSpPr>
            <a:spLocks noGrp="1"/>
          </p:cNvSpPr>
          <p:nvPr>
            <p:ph idx="1"/>
          </p:nvPr>
        </p:nvSpPr>
        <p:spPr>
          <a:xfrm>
            <a:off x="1104294" y="1422606"/>
            <a:ext cx="8946541" cy="5093604"/>
          </a:xfrm>
        </p:spPr>
        <p:txBody>
          <a:bodyPr>
            <a:normAutofit lnSpcReduction="10000"/>
          </a:bodyPr>
          <a:lstStyle/>
          <a:p>
            <a:r>
              <a:rPr lang="en-IN" dirty="0">
                <a:latin typeface="Arial" panose="020B0604020202020204" pitchFamily="34" charset="0"/>
                <a:cs typeface="Arial" panose="020B0604020202020204" pitchFamily="34" charset="0"/>
              </a:rPr>
              <a:t>The Node.js console module provides a simple debugging console similar to JavaScript console mechanism provided by web browsers.</a:t>
            </a:r>
          </a:p>
          <a:p>
            <a:r>
              <a:rPr lang="en-IN" dirty="0">
                <a:latin typeface="Arial" panose="020B0604020202020204" pitchFamily="34" charset="0"/>
                <a:cs typeface="Arial" panose="020B0604020202020204" pitchFamily="34" charset="0"/>
              </a:rPr>
              <a:t>There are three console methods that are used to write any node.js stream:</a:t>
            </a:r>
          </a:p>
          <a:p>
            <a:pPr marL="457200" indent="-457200">
              <a:buFont typeface="+mj-lt"/>
              <a:buAutoNum type="arabicPeriod"/>
            </a:pPr>
            <a:r>
              <a:rPr lang="en-IN" dirty="0">
                <a:latin typeface="Arial" panose="020B0604020202020204" pitchFamily="34" charset="0"/>
                <a:cs typeface="Arial" panose="020B0604020202020204" pitchFamily="34" charset="0"/>
              </a:rPr>
              <a:t>console.log()</a:t>
            </a:r>
          </a:p>
          <a:p>
            <a:pPr marL="457200" indent="-457200">
              <a:buFont typeface="+mj-lt"/>
              <a:buAutoNum type="arabicPeriod"/>
            </a:pPr>
            <a:r>
              <a:rPr lang="en-IN" dirty="0" err="1">
                <a:latin typeface="Arial" panose="020B0604020202020204" pitchFamily="34" charset="0"/>
                <a:cs typeface="Arial" panose="020B0604020202020204" pitchFamily="34" charset="0"/>
              </a:rPr>
              <a:t>console.error</a:t>
            </a:r>
            <a:r>
              <a:rPr lang="en-IN" dirty="0">
                <a:latin typeface="Arial" panose="020B0604020202020204" pitchFamily="34" charset="0"/>
                <a:cs typeface="Arial" panose="020B0604020202020204" pitchFamily="34" charset="0"/>
              </a:rPr>
              <a:t>()</a:t>
            </a:r>
          </a:p>
          <a:p>
            <a:pPr marL="457200" indent="-457200">
              <a:buFont typeface="+mj-lt"/>
              <a:buAutoNum type="arabicPeriod"/>
            </a:pPr>
            <a:r>
              <a:rPr lang="en-IN" dirty="0" err="1">
                <a:latin typeface="Arial" panose="020B0604020202020204" pitchFamily="34" charset="0"/>
                <a:cs typeface="Arial" panose="020B0604020202020204" pitchFamily="34" charset="0"/>
              </a:rPr>
              <a:t>console.warn</a:t>
            </a:r>
            <a:r>
              <a:rPr lang="en-IN" dirty="0">
                <a:latin typeface="Arial" panose="020B0604020202020204" pitchFamily="34" charset="0"/>
                <a:cs typeface="Arial" panose="020B0604020202020204" pitchFamily="34" charset="0"/>
              </a:rPr>
              <a:t>()</a:t>
            </a:r>
          </a:p>
          <a:p>
            <a:pPr marL="0" indent="0">
              <a:buNone/>
            </a:pPr>
            <a:r>
              <a:rPr lang="en-US" sz="2400" b="1" dirty="0">
                <a:latin typeface="Arial" panose="020B0604020202020204" pitchFamily="34" charset="0"/>
                <a:cs typeface="Arial" panose="020B0604020202020204" pitchFamily="34" charset="0"/>
              </a:rPr>
              <a:t>Node.js console.log()</a:t>
            </a:r>
          </a:p>
          <a:p>
            <a:r>
              <a:rPr lang="en-US" dirty="0">
                <a:latin typeface="Arial" panose="020B0604020202020204" pitchFamily="34" charset="0"/>
                <a:cs typeface="Arial" panose="020B0604020202020204" pitchFamily="34" charset="0"/>
              </a:rPr>
              <a:t>The console.log() function is used to display simple message on console. Prints to </a:t>
            </a:r>
            <a:r>
              <a:rPr lang="en-US" dirty="0" err="1">
                <a:latin typeface="Arial" panose="020B0604020202020204" pitchFamily="34" charset="0"/>
                <a:cs typeface="Arial" panose="020B0604020202020204" pitchFamily="34" charset="0"/>
              </a:rPr>
              <a:t>stdout</a:t>
            </a:r>
            <a:r>
              <a:rPr lang="en-US" dirty="0">
                <a:latin typeface="Arial" panose="020B0604020202020204" pitchFamily="34" charset="0"/>
                <a:cs typeface="Arial" panose="020B0604020202020204" pitchFamily="34" charset="0"/>
              </a:rPr>
              <a:t> with newline.</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 World'</a:t>
            </a:r>
            <a:r>
              <a:rPr lang="en-IN" b="0" dirty="0">
                <a:solidFill>
                  <a:srgbClr val="D4D4D4"/>
                </a:solidFill>
                <a:effectLst/>
                <a:latin typeface="Consolas" panose="020B0609020204030204" pitchFamily="49" charset="0"/>
              </a:rPr>
              <a:t>); </a:t>
            </a:r>
          </a:p>
          <a:p>
            <a:r>
              <a:rPr lang="en-US" b="0" dirty="0">
                <a:solidFill>
                  <a:srgbClr val="569CD6"/>
                </a:solidFill>
                <a:effectLst/>
                <a:latin typeface="Consolas" panose="020B0609020204030204" pitchFamily="49" charset="0"/>
              </a:rPr>
              <a:t>var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"Nityansh"</a:t>
            </a:r>
            <a:endParaRPr lang="en-US" b="0" dirty="0">
              <a:solidFill>
                <a:srgbClr val="D4D4D4"/>
              </a:solidFill>
              <a:effectLst/>
              <a:latin typeface="Consolas" panose="020B0609020204030204" pitchFamily="49" charset="0"/>
            </a:endParaRPr>
          </a:p>
          <a:p>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%s'</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 </a:t>
            </a:r>
          </a:p>
          <a:p>
            <a:endParaRPr lang="en-IN" dirty="0"/>
          </a:p>
        </p:txBody>
      </p:sp>
    </p:spTree>
    <p:extLst>
      <p:ext uri="{BB962C8B-B14F-4D97-AF65-F5344CB8AC3E}">
        <p14:creationId xmlns:p14="http://schemas.microsoft.com/office/powerpoint/2010/main" val="406359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EE693-C5E3-4960-B3EA-0AF7347DD865}"/>
              </a:ext>
            </a:extLst>
          </p:cNvPr>
          <p:cNvSpPr>
            <a:spLocks noGrp="1"/>
          </p:cNvSpPr>
          <p:nvPr>
            <p:ph idx="1"/>
          </p:nvPr>
        </p:nvSpPr>
        <p:spPr>
          <a:xfrm>
            <a:off x="1103312" y="713173"/>
            <a:ext cx="8946541" cy="5199355"/>
          </a:xfrm>
        </p:spPr>
        <p:txBody>
          <a:bodyPr>
            <a:normAutofit/>
          </a:bodyPr>
          <a:lstStyle/>
          <a:p>
            <a:pPr marL="0" indent="0">
              <a:buNone/>
            </a:pPr>
            <a:r>
              <a:rPr lang="en-IN" sz="2400" b="1" dirty="0">
                <a:latin typeface="Arial" panose="020B0604020202020204" pitchFamily="34" charset="0"/>
                <a:cs typeface="Arial" panose="020B0604020202020204" pitchFamily="34" charset="0"/>
              </a:rPr>
              <a:t>Node.js </a:t>
            </a:r>
            <a:r>
              <a:rPr lang="en-IN" sz="2400" b="1" dirty="0" err="1">
                <a:latin typeface="Arial" panose="020B0604020202020204" pitchFamily="34" charset="0"/>
                <a:cs typeface="Arial" panose="020B0604020202020204" pitchFamily="34" charset="0"/>
              </a:rPr>
              <a:t>console.error</a:t>
            </a:r>
            <a:r>
              <a:rPr lang="en-IN" sz="2400"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console.error</a:t>
            </a:r>
            <a:r>
              <a:rPr lang="en-US" dirty="0">
                <a:latin typeface="Arial" panose="020B0604020202020204" pitchFamily="34" charset="0"/>
                <a:cs typeface="Arial" panose="020B0604020202020204" pitchFamily="34" charset="0"/>
              </a:rPr>
              <a:t>() function is used to render error message on console.</a:t>
            </a:r>
          </a:p>
          <a:p>
            <a:r>
              <a:rPr lang="en-US" dirty="0">
                <a:latin typeface="Arial" panose="020B0604020202020204" pitchFamily="34" charset="0"/>
                <a:cs typeface="Arial" panose="020B0604020202020204" pitchFamily="34" charset="0"/>
              </a:rPr>
              <a:t> Prints to stderr with newline.</a:t>
            </a:r>
          </a:p>
          <a:p>
            <a:r>
              <a:rPr lang="en-IN" b="0" dirty="0" err="1">
                <a:solidFill>
                  <a:srgbClr val="9CDCFE"/>
                </a:solidFill>
                <a:effectLst/>
                <a:latin typeface="Consolas" panose="020B0609020204030204" pitchFamily="49" charset="0"/>
              </a:rPr>
              <a:t>console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error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'Invalid input.'</a:t>
            </a:r>
            <a:r>
              <a:rPr lang="en-IN" b="0" dirty="0">
                <a:solidFill>
                  <a:srgbClr val="D4D4D4"/>
                </a:solidFill>
                <a:effectLst/>
                <a:latin typeface="Consolas" panose="020B0609020204030204" pitchFamily="49" charset="0"/>
              </a:rPr>
              <a:t>);   </a:t>
            </a:r>
          </a:p>
          <a:p>
            <a:pPr marL="0" indent="0">
              <a:buNone/>
            </a:pPr>
            <a:r>
              <a:rPr lang="en-IN" sz="2400" b="1" dirty="0">
                <a:latin typeface="Arial" panose="020B0604020202020204" pitchFamily="34" charset="0"/>
                <a:cs typeface="Arial" panose="020B0604020202020204" pitchFamily="34" charset="0"/>
              </a:rPr>
              <a:t>Node.js </a:t>
            </a:r>
            <a:r>
              <a:rPr lang="en-IN" sz="2400" b="1" dirty="0" err="1">
                <a:latin typeface="Arial" panose="020B0604020202020204" pitchFamily="34" charset="0"/>
                <a:cs typeface="Arial" panose="020B0604020202020204" pitchFamily="34" charset="0"/>
              </a:rPr>
              <a:t>console.warn</a:t>
            </a:r>
            <a:r>
              <a:rPr lang="en-IN" sz="2400"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a:t>
            </a:r>
            <a:r>
              <a:rPr lang="en-US" dirty="0" err="1">
                <a:latin typeface="Arial" panose="020B0604020202020204" pitchFamily="34" charset="0"/>
                <a:cs typeface="Arial" panose="020B0604020202020204" pitchFamily="34" charset="0"/>
              </a:rPr>
              <a:t>console.warn</a:t>
            </a:r>
            <a:r>
              <a:rPr lang="en-US" dirty="0">
                <a:latin typeface="Arial" panose="020B0604020202020204" pitchFamily="34" charset="0"/>
                <a:cs typeface="Arial" panose="020B0604020202020204" pitchFamily="34" charset="0"/>
              </a:rPr>
              <a:t>() function is used to display warning message on console.</a:t>
            </a:r>
          </a:p>
          <a:p>
            <a:r>
              <a:rPr lang="en-IN" dirty="0">
                <a:latin typeface="Arial" panose="020B0604020202020204" pitchFamily="34" charset="0"/>
                <a:cs typeface="Arial" panose="020B0604020202020204" pitchFamily="34" charset="0"/>
              </a:rPr>
              <a:t>It is an alias for </a:t>
            </a:r>
            <a:r>
              <a:rPr lang="en-IN" dirty="0" err="1">
                <a:latin typeface="Arial" panose="020B0604020202020204" pitchFamily="34" charset="0"/>
                <a:cs typeface="Arial" panose="020B0604020202020204" pitchFamily="34" charset="0"/>
              </a:rPr>
              <a:t>console.error</a:t>
            </a:r>
            <a:r>
              <a:rPr lang="en-IN" dirty="0">
                <a:latin typeface="Arial" panose="020B0604020202020204" pitchFamily="34" charset="0"/>
                <a:cs typeface="Arial" panose="020B0604020202020204" pitchFamily="34" charset="0"/>
              </a:rPr>
              <a:t>().</a:t>
            </a:r>
          </a:p>
          <a:p>
            <a:r>
              <a:rPr lang="en-US" b="0" dirty="0">
                <a:solidFill>
                  <a:srgbClr val="9CDCFE"/>
                </a:solidFill>
                <a:effectLst/>
                <a:latin typeface="Consolas" panose="020B0609020204030204" pitchFamily="49" charset="0"/>
              </a:rPr>
              <a:t>age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55</a:t>
            </a:r>
            <a:r>
              <a:rPr lang="en-US" b="0" dirty="0">
                <a:solidFill>
                  <a:srgbClr val="D4D4D4"/>
                </a:solidFill>
                <a:effectLst/>
                <a:latin typeface="Consolas" panose="020B0609020204030204" pitchFamily="49" charset="0"/>
              </a:rPr>
              <a:t>;    </a:t>
            </a:r>
          </a:p>
          <a:p>
            <a:r>
              <a:rPr lang="en-US" b="0" dirty="0" err="1">
                <a:solidFill>
                  <a:srgbClr val="9CDCFE"/>
                </a:solidFill>
                <a:effectLst/>
                <a:latin typeface="Consolas" panose="020B0609020204030204" pitchFamily="49" charset="0"/>
              </a:rPr>
              <a:t>console</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warn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`My age is </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age</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110136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72F38-8B77-4689-837D-77897F3512FC}"/>
              </a:ext>
            </a:extLst>
          </p:cNvPr>
          <p:cNvSpPr>
            <a:spLocks noGrp="1"/>
          </p:cNvSpPr>
          <p:nvPr>
            <p:ph type="title"/>
          </p:nvPr>
        </p:nvSpPr>
        <p:spPr>
          <a:xfrm>
            <a:off x="646112" y="452718"/>
            <a:ext cx="9404723" cy="1038732"/>
          </a:xfrm>
        </p:spPr>
        <p:txBody>
          <a:bodyPr/>
          <a:lstStyle/>
          <a:p>
            <a:r>
              <a:rPr lang="en-IN" sz="4400" dirty="0">
                <a:latin typeface="Century" panose="02040604050505020304" pitchFamily="18" charset="0"/>
              </a:rPr>
              <a:t>Node.js REPL</a:t>
            </a:r>
          </a:p>
        </p:txBody>
      </p:sp>
      <p:sp>
        <p:nvSpPr>
          <p:cNvPr id="3" name="Content Placeholder 2">
            <a:extLst>
              <a:ext uri="{FF2B5EF4-FFF2-40B4-BE49-F238E27FC236}">
                <a16:creationId xmlns:a16="http://schemas.microsoft.com/office/drawing/2014/main" id="{E6AE4E94-5EE9-4E0A-948C-769D44D8DE83}"/>
              </a:ext>
            </a:extLst>
          </p:cNvPr>
          <p:cNvSpPr>
            <a:spLocks noGrp="1"/>
          </p:cNvSpPr>
          <p:nvPr>
            <p:ph idx="1"/>
          </p:nvPr>
        </p:nvSpPr>
        <p:spPr>
          <a:xfrm>
            <a:off x="1103312" y="1491450"/>
            <a:ext cx="8946541" cy="4756952"/>
          </a:xfrm>
        </p:spPr>
        <p:txBody>
          <a:bodyPr>
            <a:normAutofit/>
          </a:bodyPr>
          <a:lstStyle/>
          <a:p>
            <a:r>
              <a:rPr lang="en-US" dirty="0">
                <a:latin typeface="Arial" panose="020B0604020202020204" pitchFamily="34" charset="0"/>
                <a:cs typeface="Arial" panose="020B0604020202020204" pitchFamily="34" charset="0"/>
              </a:rPr>
              <a:t>The term REPL stands for Read Eval Print and Loop. It specifies a computer environment like a window console or a Unix/Linux shell where you can enter the commands and the system responds with an output in an interactive mode.</a:t>
            </a:r>
          </a:p>
          <a:p>
            <a:pPr marL="0" indent="0">
              <a:buNone/>
            </a:pPr>
            <a:r>
              <a:rPr lang="en-US" sz="2400" b="1" dirty="0">
                <a:latin typeface="Arial" panose="020B0604020202020204" pitchFamily="34" charset="0"/>
                <a:cs typeface="Arial" panose="020B0604020202020204" pitchFamily="34" charset="0"/>
              </a:rPr>
              <a:t>REPL Environment</a:t>
            </a:r>
          </a:p>
          <a:p>
            <a:r>
              <a:rPr lang="en-US" dirty="0">
                <a:latin typeface="Arial" panose="020B0604020202020204" pitchFamily="34" charset="0"/>
                <a:cs typeface="Arial" panose="020B0604020202020204" pitchFamily="34" charset="0"/>
              </a:rPr>
              <a:t>The Node.js or node come bundled with REPL environment. Each part of the REPL environment has a specific work.</a:t>
            </a:r>
          </a:p>
          <a:p>
            <a:r>
              <a:rPr lang="en-US" dirty="0">
                <a:latin typeface="Arial" panose="020B0604020202020204" pitchFamily="34" charset="0"/>
                <a:cs typeface="Arial" panose="020B0604020202020204" pitchFamily="34" charset="0"/>
              </a:rPr>
              <a:t>Read: It reads user's input; parse the input into JavaScript data-structure and stores in memory.</a:t>
            </a:r>
          </a:p>
          <a:p>
            <a:r>
              <a:rPr lang="en-US" dirty="0">
                <a:latin typeface="Arial" panose="020B0604020202020204" pitchFamily="34" charset="0"/>
                <a:cs typeface="Arial" panose="020B0604020202020204" pitchFamily="34" charset="0"/>
              </a:rPr>
              <a:t>Eval: It takes and evaluates the data structure.</a:t>
            </a:r>
          </a:p>
          <a:p>
            <a:r>
              <a:rPr lang="en-US" dirty="0">
                <a:latin typeface="Arial" panose="020B0604020202020204" pitchFamily="34" charset="0"/>
                <a:cs typeface="Arial" panose="020B0604020202020204" pitchFamily="34" charset="0"/>
              </a:rPr>
              <a:t>Print: It prints the result.</a:t>
            </a:r>
          </a:p>
          <a:p>
            <a:r>
              <a:rPr lang="en-US" dirty="0">
                <a:latin typeface="Arial" panose="020B0604020202020204" pitchFamily="34" charset="0"/>
                <a:cs typeface="Arial" panose="020B0604020202020204" pitchFamily="34" charset="0"/>
              </a:rPr>
              <a:t>Loop: It loops the above command until user press ctrl-c twice.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61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D8AD1E-6D6F-4FBA-A3A9-0C66C6B70F43}"/>
              </a:ext>
            </a:extLst>
          </p:cNvPr>
          <p:cNvSpPr>
            <a:spLocks noGrp="1"/>
          </p:cNvSpPr>
          <p:nvPr>
            <p:ph idx="1"/>
          </p:nvPr>
        </p:nvSpPr>
        <p:spPr>
          <a:xfrm>
            <a:off x="925759" y="426129"/>
            <a:ext cx="8946541" cy="5804518"/>
          </a:xfrm>
        </p:spPr>
        <p:txBody>
          <a:bodyPr/>
          <a:lstStyle/>
          <a:p>
            <a:r>
              <a:rPr lang="en-US" dirty="0">
                <a:latin typeface="Arial" panose="020B0604020202020204" pitchFamily="34" charset="0"/>
                <a:cs typeface="Arial" panose="020B0604020202020204" pitchFamily="34" charset="0"/>
              </a:rPr>
              <a:t>You can start REPL by simply running "node" on the command prompt.</a:t>
            </a:r>
          </a:p>
          <a:p>
            <a:r>
              <a:rPr lang="en-US" dirty="0">
                <a:latin typeface="Arial" panose="020B0604020202020204" pitchFamily="34" charset="0"/>
                <a:cs typeface="Arial" panose="020B0604020202020204" pitchFamily="34" charset="0"/>
              </a:rPr>
              <a:t>You can execute various mathematical operations on REPL Node.js command prompt:</a:t>
            </a:r>
          </a:p>
          <a:p>
            <a:pPr marL="0" indent="0">
              <a:buNone/>
            </a:pPr>
            <a:r>
              <a:rPr lang="en-US" sz="2400" b="1" dirty="0">
                <a:latin typeface="Arial" panose="020B0604020202020204" pitchFamily="34" charset="0"/>
                <a:cs typeface="Arial" panose="020B0604020202020204" pitchFamily="34" charset="0"/>
              </a:rPr>
              <a:t>Node.js Simple expressions</a:t>
            </a:r>
          </a:p>
        </p:txBody>
      </p:sp>
      <p:pic>
        <p:nvPicPr>
          <p:cNvPr id="5" name="Picture 4">
            <a:extLst>
              <a:ext uri="{FF2B5EF4-FFF2-40B4-BE49-F238E27FC236}">
                <a16:creationId xmlns:a16="http://schemas.microsoft.com/office/drawing/2014/main" id="{F78FCB69-7F04-4639-AE93-BF5B2A762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367" y="2370338"/>
            <a:ext cx="7825957" cy="3533036"/>
          </a:xfrm>
          <a:prstGeom prst="rect">
            <a:avLst/>
          </a:prstGeom>
        </p:spPr>
      </p:pic>
    </p:spTree>
    <p:extLst>
      <p:ext uri="{BB962C8B-B14F-4D97-AF65-F5344CB8AC3E}">
        <p14:creationId xmlns:p14="http://schemas.microsoft.com/office/powerpoint/2010/main" val="3266646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FEE1E-DA78-4291-B0E4-99C2873126AE}"/>
              </a:ext>
            </a:extLst>
          </p:cNvPr>
          <p:cNvSpPr>
            <a:spLocks noGrp="1"/>
          </p:cNvSpPr>
          <p:nvPr>
            <p:ph idx="1"/>
          </p:nvPr>
        </p:nvSpPr>
        <p:spPr>
          <a:xfrm>
            <a:off x="1103312" y="443884"/>
            <a:ext cx="8946541" cy="5804518"/>
          </a:xfrm>
        </p:spPr>
        <p:txBody>
          <a:bodyPr/>
          <a:lstStyle/>
          <a:p>
            <a:pPr marL="0" indent="0">
              <a:buNone/>
            </a:pPr>
            <a:r>
              <a:rPr lang="en-US" sz="2400" b="1" dirty="0">
                <a:latin typeface="Arial" panose="020B0604020202020204" pitchFamily="34" charset="0"/>
                <a:cs typeface="Arial" panose="020B0604020202020204" pitchFamily="34" charset="0"/>
              </a:rPr>
              <a:t>Using variable</a:t>
            </a:r>
          </a:p>
          <a:p>
            <a:r>
              <a:rPr lang="en-US" dirty="0">
                <a:latin typeface="Arial" panose="020B0604020202020204" pitchFamily="34" charset="0"/>
                <a:cs typeface="Arial" panose="020B0604020202020204" pitchFamily="34" charset="0"/>
              </a:rPr>
              <a:t>Variables are used to store values and print later. If you don't use var keyword then value is stored in the variable and printed whereas if var keyword is used then value is stored but not printed. You can print variables using console.log()</a:t>
            </a:r>
          </a:p>
          <a:p>
            <a:endParaRPr lang="en-IN" dirty="0"/>
          </a:p>
        </p:txBody>
      </p:sp>
      <p:pic>
        <p:nvPicPr>
          <p:cNvPr id="5" name="Picture 4">
            <a:extLst>
              <a:ext uri="{FF2B5EF4-FFF2-40B4-BE49-F238E27FC236}">
                <a16:creationId xmlns:a16="http://schemas.microsoft.com/office/drawing/2014/main" id="{1EC9E4FE-1C35-4081-8F8A-AEF640B65B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678" y="2440042"/>
            <a:ext cx="6989885" cy="3960608"/>
          </a:xfrm>
          <a:prstGeom prst="rect">
            <a:avLst/>
          </a:prstGeom>
        </p:spPr>
      </p:pic>
    </p:spTree>
    <p:extLst>
      <p:ext uri="{BB962C8B-B14F-4D97-AF65-F5344CB8AC3E}">
        <p14:creationId xmlns:p14="http://schemas.microsoft.com/office/powerpoint/2010/main" val="3990618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7C5B5-0396-4D0F-B40D-74631FA7880F}"/>
              </a:ext>
            </a:extLst>
          </p:cNvPr>
          <p:cNvSpPr>
            <a:spLocks noGrp="1"/>
          </p:cNvSpPr>
          <p:nvPr>
            <p:ph idx="1"/>
          </p:nvPr>
        </p:nvSpPr>
        <p:spPr>
          <a:xfrm>
            <a:off x="1103312" y="301842"/>
            <a:ext cx="8946541" cy="5893294"/>
          </a:xfrm>
        </p:spPr>
        <p:txBody>
          <a:bodyPr>
            <a:normAutofit/>
          </a:bodyPr>
          <a:lstStyle/>
          <a:p>
            <a:pPr marL="0" indent="0">
              <a:buNone/>
            </a:pPr>
            <a:r>
              <a:rPr lang="en-IN" sz="2400" b="1" dirty="0">
                <a:latin typeface="Arial" panose="020B0604020202020204" pitchFamily="34" charset="0"/>
                <a:cs typeface="Arial" panose="020B0604020202020204" pitchFamily="34" charset="0"/>
              </a:rPr>
              <a:t>Node.js Multiline expressions and Underscore Variable</a:t>
            </a:r>
          </a:p>
          <a:p>
            <a:r>
              <a:rPr lang="en-IN" dirty="0">
                <a:latin typeface="Arial" panose="020B0604020202020204" pitchFamily="34" charset="0"/>
                <a:cs typeface="Arial" panose="020B0604020202020204" pitchFamily="34" charset="0"/>
              </a:rPr>
              <a:t>Node REPL supports multiline expressions.</a:t>
            </a:r>
          </a:p>
          <a:p>
            <a:r>
              <a:rPr lang="en-US" dirty="0">
                <a:latin typeface="Arial" panose="020B0604020202020204" pitchFamily="34" charset="0"/>
                <a:cs typeface="Arial" panose="020B0604020202020204" pitchFamily="34" charset="0"/>
              </a:rPr>
              <a:t>We can use underscore _ to get the last result.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CA621CE6-2A51-4E40-8F99-A20B78E97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639" y="2039422"/>
            <a:ext cx="7171247" cy="4155714"/>
          </a:xfrm>
          <a:prstGeom prst="rect">
            <a:avLst/>
          </a:prstGeom>
        </p:spPr>
      </p:pic>
    </p:spTree>
    <p:extLst>
      <p:ext uri="{BB962C8B-B14F-4D97-AF65-F5344CB8AC3E}">
        <p14:creationId xmlns:p14="http://schemas.microsoft.com/office/powerpoint/2010/main" val="3134002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7C4E-6DBA-4EF3-9256-350A72A51E5D}"/>
              </a:ext>
            </a:extLst>
          </p:cNvPr>
          <p:cNvSpPr>
            <a:spLocks noGrp="1"/>
          </p:cNvSpPr>
          <p:nvPr>
            <p:ph type="title"/>
          </p:nvPr>
        </p:nvSpPr>
        <p:spPr>
          <a:xfrm>
            <a:off x="646112" y="452718"/>
            <a:ext cx="9404723" cy="976587"/>
          </a:xfrm>
        </p:spPr>
        <p:txBody>
          <a:bodyPr/>
          <a:lstStyle/>
          <a:p>
            <a:r>
              <a:rPr lang="en-IN" dirty="0">
                <a:latin typeface="Century" panose="02040604050505020304" pitchFamily="18" charset="0"/>
              </a:rPr>
              <a:t>Node.js REPL Commands</a:t>
            </a:r>
          </a:p>
        </p:txBody>
      </p:sp>
      <p:graphicFrame>
        <p:nvGraphicFramePr>
          <p:cNvPr id="4" name="Content Placeholder 3">
            <a:extLst>
              <a:ext uri="{FF2B5EF4-FFF2-40B4-BE49-F238E27FC236}">
                <a16:creationId xmlns:a16="http://schemas.microsoft.com/office/drawing/2014/main" id="{FB45231A-E8F9-42F1-B431-B9283BC6F1CC}"/>
              </a:ext>
            </a:extLst>
          </p:cNvPr>
          <p:cNvGraphicFramePr>
            <a:graphicFrameLocks noGrp="1"/>
          </p:cNvGraphicFramePr>
          <p:nvPr>
            <p:ph idx="1"/>
            <p:extLst>
              <p:ext uri="{D42A27DB-BD31-4B8C-83A1-F6EECF244321}">
                <p14:modId xmlns:p14="http://schemas.microsoft.com/office/powerpoint/2010/main" val="3409805839"/>
              </p:ext>
            </p:extLst>
          </p:nvPr>
        </p:nvGraphicFramePr>
        <p:xfrm>
          <a:off x="1491449" y="1429304"/>
          <a:ext cx="6773662" cy="5004465"/>
        </p:xfrm>
        <a:graphic>
          <a:graphicData uri="http://schemas.openxmlformats.org/drawingml/2006/table">
            <a:tbl>
              <a:tblPr/>
              <a:tblGrid>
                <a:gridCol w="2982897">
                  <a:extLst>
                    <a:ext uri="{9D8B030D-6E8A-4147-A177-3AD203B41FA5}">
                      <a16:colId xmlns:a16="http://schemas.microsoft.com/office/drawing/2014/main" val="3882735692"/>
                    </a:ext>
                  </a:extLst>
                </a:gridCol>
                <a:gridCol w="3790765">
                  <a:extLst>
                    <a:ext uri="{9D8B030D-6E8A-4147-A177-3AD203B41FA5}">
                      <a16:colId xmlns:a16="http://schemas.microsoft.com/office/drawing/2014/main" val="2649590936"/>
                    </a:ext>
                  </a:extLst>
                </a:gridCol>
              </a:tblGrid>
              <a:tr h="328475">
                <a:tc>
                  <a:txBody>
                    <a:bodyPr/>
                    <a:lstStyle/>
                    <a:p>
                      <a:pPr algn="l" fontAlgn="t"/>
                      <a:r>
                        <a:rPr lang="en-IN" sz="1200" b="1" dirty="0">
                          <a:solidFill>
                            <a:srgbClr val="000000"/>
                          </a:solidFill>
                          <a:effectLst/>
                          <a:latin typeface="verdana" panose="020B0604030504040204" pitchFamily="34" charset="0"/>
                        </a:rPr>
                        <a:t>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b="1" dirty="0">
                          <a:solidFill>
                            <a:srgbClr val="000000"/>
                          </a:solidFill>
                          <a:effectLst/>
                          <a:latin typeface="verdana" panose="020B0604030504040204" pitchFamily="34" charset="0"/>
                        </a:rPr>
                        <a:t>Description</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0707690"/>
                  </a:ext>
                </a:extLst>
              </a:tr>
              <a:tr h="482169">
                <a:tc>
                  <a:txBody>
                    <a:bodyPr/>
                    <a:lstStyle/>
                    <a:p>
                      <a:pPr algn="l" fontAlgn="t"/>
                      <a:r>
                        <a:rPr lang="en-IN" sz="1400" dirty="0">
                          <a:solidFill>
                            <a:srgbClr val="000000"/>
                          </a:solidFill>
                          <a:effectLst/>
                          <a:latin typeface="Arial" panose="020B0604020202020204" pitchFamily="34" charset="0"/>
                          <a:cs typeface="Arial" panose="020B0604020202020204" pitchFamily="34" charset="0"/>
                        </a:rPr>
                        <a:t>ctrl + c</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terminate the current command.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48847043"/>
                  </a:ext>
                </a:extLst>
              </a:tr>
              <a:tr h="284917">
                <a:tc>
                  <a:txBody>
                    <a:bodyPr/>
                    <a:lstStyle/>
                    <a:p>
                      <a:pPr algn="l" fontAlgn="t"/>
                      <a:r>
                        <a:rPr lang="en-IN" sz="1400">
                          <a:solidFill>
                            <a:srgbClr val="000000"/>
                          </a:solidFill>
                          <a:effectLst/>
                          <a:latin typeface="Arial" panose="020B0604020202020204" pitchFamily="34" charset="0"/>
                          <a:cs typeface="Arial" panose="020B0604020202020204" pitchFamily="34" charset="0"/>
                        </a:rPr>
                        <a:t>ctrl + c twice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terminates the node repl.</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06228172"/>
                  </a:ext>
                </a:extLst>
              </a:tr>
              <a:tr h="284917">
                <a:tc>
                  <a:txBody>
                    <a:bodyPr/>
                    <a:lstStyle/>
                    <a:p>
                      <a:pPr algn="l" fontAlgn="t"/>
                      <a:r>
                        <a:rPr lang="en-IN" sz="1400">
                          <a:solidFill>
                            <a:srgbClr val="000000"/>
                          </a:solidFill>
                          <a:effectLst/>
                          <a:latin typeface="Arial" panose="020B0604020202020204" pitchFamily="34" charset="0"/>
                          <a:cs typeface="Arial" panose="020B0604020202020204" pitchFamily="34" charset="0"/>
                        </a:rPr>
                        <a:t>ctrl + 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terminates the node repl.</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33062934"/>
                  </a:ext>
                </a:extLst>
              </a:tr>
              <a:tr h="679420">
                <a:tc>
                  <a:txBody>
                    <a:bodyPr/>
                    <a:lstStyle/>
                    <a:p>
                      <a:pPr algn="l" fontAlgn="t"/>
                      <a:r>
                        <a:rPr lang="en-IN" sz="1400">
                          <a:solidFill>
                            <a:srgbClr val="000000"/>
                          </a:solidFill>
                          <a:effectLst/>
                          <a:latin typeface="Arial" panose="020B0604020202020204" pitchFamily="34" charset="0"/>
                          <a:cs typeface="Arial" panose="020B0604020202020204" pitchFamily="34" charset="0"/>
                        </a:rPr>
                        <a:t>up/down keys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see command history and modify previous 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0240608"/>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tab keys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specifies the list of current command.</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67782309"/>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.help</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specifies the list of all commands.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65159380"/>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.break</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is used to exit from multi-line expressions.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39067062"/>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.clear</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It is used to exit from multi-line expressions.</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01401684"/>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.save filename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Arial" panose="020B0604020202020204" pitchFamily="34" charset="0"/>
                          <a:cs typeface="Arial" panose="020B0604020202020204" pitchFamily="34" charset="0"/>
                        </a:rPr>
                        <a:t>It saves current node repl session to a file.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70907330"/>
                  </a:ext>
                </a:extLst>
              </a:tr>
              <a:tr h="482169">
                <a:tc>
                  <a:txBody>
                    <a:bodyPr/>
                    <a:lstStyle/>
                    <a:p>
                      <a:pPr algn="l" fontAlgn="t"/>
                      <a:r>
                        <a:rPr lang="en-IN" sz="1400">
                          <a:solidFill>
                            <a:srgbClr val="000000"/>
                          </a:solidFill>
                          <a:effectLst/>
                          <a:latin typeface="Arial" panose="020B0604020202020204" pitchFamily="34" charset="0"/>
                          <a:cs typeface="Arial" panose="020B0604020202020204" pitchFamily="34" charset="0"/>
                        </a:rPr>
                        <a:t>.load filename</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dirty="0">
                          <a:solidFill>
                            <a:srgbClr val="000000"/>
                          </a:solidFill>
                          <a:effectLst/>
                          <a:latin typeface="Arial" panose="020B0604020202020204" pitchFamily="34" charset="0"/>
                          <a:cs typeface="Arial" panose="020B0604020202020204" pitchFamily="34" charset="0"/>
                        </a:rPr>
                        <a:t>It is used to load file content in current node </a:t>
                      </a:r>
                      <a:r>
                        <a:rPr lang="en-US" sz="1400" dirty="0" err="1">
                          <a:solidFill>
                            <a:srgbClr val="000000"/>
                          </a:solidFill>
                          <a:effectLst/>
                          <a:latin typeface="Arial" panose="020B0604020202020204" pitchFamily="34" charset="0"/>
                          <a:cs typeface="Arial" panose="020B0604020202020204" pitchFamily="34" charset="0"/>
                        </a:rPr>
                        <a:t>repl</a:t>
                      </a:r>
                      <a:r>
                        <a:rPr lang="en-US" sz="1400" dirty="0">
                          <a:solidFill>
                            <a:srgbClr val="000000"/>
                          </a:solidFill>
                          <a:effectLst/>
                          <a:latin typeface="Arial" panose="020B0604020202020204" pitchFamily="34" charset="0"/>
                          <a:cs typeface="Arial" panose="020B0604020202020204" pitchFamily="34" charset="0"/>
                        </a:rPr>
                        <a:t> session.</a:t>
                      </a:r>
                    </a:p>
                  </a:txBody>
                  <a:tcPr marL="41686" marR="41686" marT="41686" marB="4168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9628472"/>
                  </a:ext>
                </a:extLst>
              </a:tr>
            </a:tbl>
          </a:graphicData>
        </a:graphic>
      </p:graphicFrame>
    </p:spTree>
    <p:extLst>
      <p:ext uri="{BB962C8B-B14F-4D97-AF65-F5344CB8AC3E}">
        <p14:creationId xmlns:p14="http://schemas.microsoft.com/office/powerpoint/2010/main" val="163867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D205-4CCC-44F4-9447-C72918C21EEF}"/>
              </a:ext>
            </a:extLst>
          </p:cNvPr>
          <p:cNvSpPr>
            <a:spLocks noGrp="1"/>
          </p:cNvSpPr>
          <p:nvPr>
            <p:ph type="title"/>
          </p:nvPr>
        </p:nvSpPr>
        <p:spPr/>
        <p:txBody>
          <a:bodyPr/>
          <a:lstStyle/>
          <a:p>
            <a:r>
              <a:rPr lang="en-IN" sz="4400" dirty="0">
                <a:latin typeface="Century" panose="02040604050505020304" pitchFamily="18" charset="0"/>
              </a:rPr>
              <a:t>Node.js Modules</a:t>
            </a:r>
          </a:p>
        </p:txBody>
      </p:sp>
      <p:sp>
        <p:nvSpPr>
          <p:cNvPr id="3" name="Content Placeholder 2">
            <a:extLst>
              <a:ext uri="{FF2B5EF4-FFF2-40B4-BE49-F238E27FC236}">
                <a16:creationId xmlns:a16="http://schemas.microsoft.com/office/drawing/2014/main" id="{92B839E7-FCD2-4E2C-A8FF-A5EFD844219B}"/>
              </a:ext>
            </a:extLst>
          </p:cNvPr>
          <p:cNvSpPr>
            <a:spLocks noGrp="1"/>
          </p:cNvSpPr>
          <p:nvPr>
            <p:ph idx="1"/>
          </p:nvPr>
        </p:nvSpPr>
        <p:spPr>
          <a:xfrm>
            <a:off x="1104294" y="1853248"/>
            <a:ext cx="8946541" cy="4195481"/>
          </a:xfrm>
        </p:spPr>
        <p:txBody>
          <a:bodyPr/>
          <a:lstStyle/>
          <a:p>
            <a:pPr marL="0" indent="0">
              <a:buNone/>
            </a:pPr>
            <a:r>
              <a:rPr lang="en-US" sz="2500" b="1" dirty="0">
                <a:latin typeface="Arial" panose="020B0604020202020204" pitchFamily="34" charset="0"/>
                <a:cs typeface="Arial" panose="020B0604020202020204" pitchFamily="34" charset="0"/>
              </a:rPr>
              <a:t>What is a Module in Node.js?</a:t>
            </a:r>
          </a:p>
          <a:p>
            <a:r>
              <a:rPr lang="en-US" sz="2100" dirty="0">
                <a:latin typeface="Arial" panose="020B0604020202020204" pitchFamily="34" charset="0"/>
                <a:cs typeface="Arial" panose="020B0604020202020204" pitchFamily="34" charset="0"/>
              </a:rPr>
              <a:t>Consider modules to be the same as JavaScript libraries.</a:t>
            </a:r>
          </a:p>
          <a:p>
            <a:r>
              <a:rPr lang="en-US" sz="2100" dirty="0">
                <a:latin typeface="Arial" panose="020B0604020202020204" pitchFamily="34" charset="0"/>
                <a:cs typeface="Arial" panose="020B0604020202020204" pitchFamily="34" charset="0"/>
              </a:rPr>
              <a:t>A set of functions you want to include in your application.</a:t>
            </a:r>
          </a:p>
          <a:p>
            <a:pPr marL="0" indent="0">
              <a:buNone/>
            </a:pPr>
            <a:r>
              <a:rPr lang="en-US" sz="2500" b="1" dirty="0">
                <a:latin typeface="Arial" panose="020B0604020202020204" pitchFamily="34" charset="0"/>
                <a:cs typeface="Arial" panose="020B0604020202020204" pitchFamily="34" charset="0"/>
              </a:rPr>
              <a:t>Include Modules</a:t>
            </a:r>
          </a:p>
          <a:p>
            <a:pPr marL="0" indent="0">
              <a:buNone/>
            </a:pPr>
            <a:r>
              <a:rPr lang="en-US" sz="2100" dirty="0">
                <a:latin typeface="Arial" panose="020B0604020202020204" pitchFamily="34" charset="0"/>
                <a:cs typeface="Arial" panose="020B0604020202020204" pitchFamily="34" charset="0"/>
              </a:rPr>
              <a:t>To include a module, use the require() function with the name of the module:</a:t>
            </a:r>
          </a:p>
          <a:p>
            <a:r>
              <a:rPr lang="en-IN" sz="2100" b="0" dirty="0">
                <a:solidFill>
                  <a:srgbClr val="569CD6"/>
                </a:solidFill>
                <a:effectLst/>
                <a:latin typeface="Arial" panose="020B0604020202020204" pitchFamily="34" charset="0"/>
                <a:cs typeface="Arial" panose="020B0604020202020204" pitchFamily="34" charset="0"/>
              </a:rPr>
              <a:t>var</a:t>
            </a:r>
            <a:r>
              <a:rPr lang="en-IN" sz="2100" b="0" dirty="0">
                <a:solidFill>
                  <a:srgbClr val="D4D4D4"/>
                </a:solidFill>
                <a:effectLst/>
                <a:latin typeface="Arial" panose="020B0604020202020204" pitchFamily="34" charset="0"/>
                <a:cs typeface="Arial" panose="020B0604020202020204" pitchFamily="34" charset="0"/>
              </a:rPr>
              <a:t> </a:t>
            </a:r>
            <a:r>
              <a:rPr lang="en-IN" sz="2100" b="0" dirty="0">
                <a:solidFill>
                  <a:srgbClr val="4EC9B0"/>
                </a:solidFill>
                <a:effectLst/>
                <a:latin typeface="Arial" panose="020B0604020202020204" pitchFamily="34" charset="0"/>
                <a:cs typeface="Arial" panose="020B0604020202020204" pitchFamily="34" charset="0"/>
              </a:rPr>
              <a:t>http</a:t>
            </a:r>
            <a:r>
              <a:rPr lang="en-IN" sz="2100" b="0" dirty="0">
                <a:solidFill>
                  <a:srgbClr val="D4D4D4"/>
                </a:solidFill>
                <a:effectLst/>
                <a:latin typeface="Arial" panose="020B0604020202020204" pitchFamily="34" charset="0"/>
                <a:cs typeface="Arial" panose="020B0604020202020204" pitchFamily="34" charset="0"/>
              </a:rPr>
              <a:t> = </a:t>
            </a:r>
            <a:r>
              <a:rPr lang="en-IN" sz="2100" b="0" dirty="0">
                <a:solidFill>
                  <a:srgbClr val="DCDCAA"/>
                </a:solidFill>
                <a:effectLst/>
                <a:latin typeface="Arial" panose="020B0604020202020204" pitchFamily="34" charset="0"/>
                <a:cs typeface="Arial" panose="020B0604020202020204" pitchFamily="34" charset="0"/>
              </a:rPr>
              <a:t>require</a:t>
            </a:r>
            <a:r>
              <a:rPr lang="en-IN" sz="2100" b="0" dirty="0">
                <a:solidFill>
                  <a:srgbClr val="D4D4D4"/>
                </a:solidFill>
                <a:effectLst/>
                <a:latin typeface="Arial" panose="020B0604020202020204" pitchFamily="34" charset="0"/>
                <a:cs typeface="Arial" panose="020B0604020202020204" pitchFamily="34" charset="0"/>
              </a:rPr>
              <a:t>(</a:t>
            </a:r>
            <a:r>
              <a:rPr lang="en-IN" sz="2100" b="0" dirty="0">
                <a:solidFill>
                  <a:srgbClr val="CE9178"/>
                </a:solidFill>
                <a:effectLst/>
                <a:latin typeface="Arial" panose="020B0604020202020204" pitchFamily="34" charset="0"/>
                <a:cs typeface="Arial" panose="020B0604020202020204" pitchFamily="34" charset="0"/>
              </a:rPr>
              <a:t>"http"</a:t>
            </a:r>
            <a:r>
              <a:rPr lang="en-IN" sz="2100" b="0" dirty="0">
                <a:solidFill>
                  <a:srgbClr val="D4D4D4"/>
                </a:solidFill>
                <a:effectLst/>
                <a:latin typeface="Arial" panose="020B0604020202020204" pitchFamily="34" charset="0"/>
                <a:cs typeface="Arial" panose="020B0604020202020204" pitchFamily="34" charset="0"/>
              </a:rPr>
              <a:t>);</a:t>
            </a:r>
          </a:p>
          <a:p>
            <a:r>
              <a:rPr lang="en-US" sz="2100" dirty="0">
                <a:latin typeface="Arial" panose="020B0604020202020204" pitchFamily="34" charset="0"/>
                <a:cs typeface="Arial" panose="020B0604020202020204" pitchFamily="34" charset="0"/>
              </a:rPr>
              <a:t>Now your application has access to the HTTP module</a:t>
            </a:r>
          </a:p>
          <a:p>
            <a:endParaRPr lang="en-IN" dirty="0"/>
          </a:p>
        </p:txBody>
      </p:sp>
    </p:spTree>
    <p:extLst>
      <p:ext uri="{BB962C8B-B14F-4D97-AF65-F5344CB8AC3E}">
        <p14:creationId xmlns:p14="http://schemas.microsoft.com/office/powerpoint/2010/main" val="131744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88460-5223-43E6-84A8-7319483DCD38}"/>
              </a:ext>
            </a:extLst>
          </p:cNvPr>
          <p:cNvSpPr>
            <a:spLocks noGrp="1"/>
          </p:cNvSpPr>
          <p:nvPr>
            <p:ph idx="1"/>
          </p:nvPr>
        </p:nvSpPr>
        <p:spPr>
          <a:xfrm>
            <a:off x="1112190" y="825624"/>
            <a:ext cx="8946541" cy="5600331"/>
          </a:xfrm>
        </p:spPr>
        <p:txBody>
          <a:bodyPr/>
          <a:lstStyle/>
          <a:p>
            <a:pPr marL="0" indent="0">
              <a:buNone/>
            </a:pPr>
            <a:r>
              <a:rPr lang="en-US" sz="2500" b="1" dirty="0">
                <a:latin typeface="Arial" panose="020B0604020202020204" pitchFamily="34" charset="0"/>
                <a:cs typeface="Arial" panose="020B0604020202020204" pitchFamily="34" charset="0"/>
              </a:rPr>
              <a:t>Create Your Own Modules</a:t>
            </a:r>
          </a:p>
          <a:p>
            <a:r>
              <a:rPr lang="en-US" sz="2100" dirty="0">
                <a:latin typeface="Arial" panose="020B0604020202020204" pitchFamily="34" charset="0"/>
                <a:cs typeface="Arial" panose="020B0604020202020204" pitchFamily="34" charset="0"/>
              </a:rPr>
              <a:t>You can create your own modules, and easily include them in your applications.</a:t>
            </a:r>
          </a:p>
          <a:p>
            <a:pPr marL="0" indent="0">
              <a:buNone/>
            </a:pPr>
            <a:r>
              <a:rPr lang="en-US" sz="2100" dirty="0">
                <a:latin typeface="Arial" panose="020B0604020202020204" pitchFamily="34" charset="0"/>
                <a:cs typeface="Arial" panose="020B0604020202020204" pitchFamily="34" charset="0"/>
              </a:rPr>
              <a:t>The following example creates a module that returns a date and time object:</a:t>
            </a:r>
          </a:p>
          <a:p>
            <a:r>
              <a:rPr lang="en-US" sz="2000" b="0" dirty="0">
                <a:solidFill>
                  <a:srgbClr val="569CD6"/>
                </a:solidFill>
                <a:effectLst/>
                <a:latin typeface="Consolas" panose="020B0609020204030204" pitchFamily="49" charset="0"/>
              </a:rPr>
              <a:t>var</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os</a:t>
            </a:r>
            <a:r>
              <a:rPr lang="en-US" sz="2000" b="0" dirty="0">
                <a:solidFill>
                  <a:srgbClr val="D4D4D4"/>
                </a:solidFill>
                <a:effectLst/>
                <a:latin typeface="Consolas" panose="020B0609020204030204" pitchFamily="49" charset="0"/>
              </a:rPr>
              <a:t> = </a:t>
            </a:r>
            <a:r>
              <a:rPr lang="en-US" sz="2000" b="0" dirty="0">
                <a:solidFill>
                  <a:srgbClr val="DCDCAA"/>
                </a:solidFill>
                <a:effectLst/>
                <a:latin typeface="Consolas" panose="020B0609020204030204" pitchFamily="49" charset="0"/>
              </a:rPr>
              <a:t>require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err="1">
                <a:solidFill>
                  <a:srgbClr val="CE9178"/>
                </a:solidFill>
                <a:effectLst/>
                <a:latin typeface="Consolas" panose="020B0609020204030204" pitchFamily="49" charset="0"/>
              </a:rPr>
              <a:t>os</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dirty="0">
                <a:solidFill>
                  <a:srgbClr val="4EC9B0"/>
                </a:solidFill>
                <a:latin typeface="Consolas" panose="020B0609020204030204" pitchFamily="49" charset="0"/>
              </a:rPr>
              <a:t>   </a:t>
            </a:r>
            <a:r>
              <a:rPr lang="en-US" sz="2000" b="0" dirty="0" err="1">
                <a:solidFill>
                  <a:srgbClr val="4EC9B0"/>
                </a:solidFill>
                <a:effectLst/>
                <a:latin typeface="Consolas" panose="020B0609020204030204" pitchFamily="49" charset="0"/>
              </a:rPr>
              <a:t>exports</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system</a:t>
            </a:r>
            <a:r>
              <a:rPr lang="en-US" sz="2000" b="0" dirty="0">
                <a:solidFill>
                  <a:srgbClr val="D4D4D4"/>
                </a:solidFill>
                <a:effectLst/>
                <a:latin typeface="Consolas" panose="020B0609020204030204" pitchFamily="49" charset="0"/>
              </a:rPr>
              <a:t> = </a:t>
            </a:r>
            <a:r>
              <a:rPr lang="en-US" sz="2000" b="0" dirty="0">
                <a:solidFill>
                  <a:srgbClr val="569CD6"/>
                </a:solidFill>
                <a:effectLst/>
                <a:latin typeface="Consolas" panose="020B0609020204030204" pitchFamily="49" charset="0"/>
              </a:rPr>
              <a:t>function</a:t>
            </a:r>
            <a:r>
              <a:rPr lang="en-US" sz="2000" b="0" dirty="0">
                <a:solidFill>
                  <a:srgbClr val="D4D4D4"/>
                </a:solidFill>
                <a:effectLst/>
                <a:latin typeface="Consolas" panose="020B0609020204030204" pitchFamily="49" charset="0"/>
              </a:rPr>
              <a:t> () {</a:t>
            </a:r>
          </a:p>
          <a:p>
            <a:pPr marL="0" indent="0">
              <a:buNone/>
            </a:pP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os</a:t>
            </a:r>
            <a:r>
              <a:rPr lang="en-US" sz="2000" b="0" dirty="0" err="1">
                <a:solidFill>
                  <a:srgbClr val="D4D4D4"/>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type</a:t>
            </a:r>
            <a:r>
              <a:rPr lang="en-US" sz="2000" b="0" dirty="0">
                <a:solidFill>
                  <a:srgbClr val="D4D4D4"/>
                </a:solidFill>
                <a:effectLst/>
                <a:latin typeface="Consolas" panose="020B0609020204030204" pitchFamily="49" charset="0"/>
              </a:rPr>
              <a:t>();</a:t>
            </a:r>
          </a:p>
          <a:p>
            <a:pPr marL="0" indent="0">
              <a:buNone/>
            </a:pPr>
            <a:r>
              <a:rPr lang="en-US" dirty="0">
                <a:solidFill>
                  <a:srgbClr val="D4D4D4"/>
                </a:solidFill>
                <a:latin typeface="Consolas" panose="020B0609020204030204" pitchFamily="49" charset="0"/>
              </a:rPr>
              <a:t>	</a:t>
            </a:r>
            <a:r>
              <a:rPr lang="en-US" sz="2000" b="0" dirty="0">
                <a:solidFill>
                  <a:srgbClr val="D4D4D4"/>
                </a:solidFill>
                <a:effectLst/>
                <a:latin typeface="Consolas" panose="020B0609020204030204" pitchFamily="49" charset="0"/>
              </a:rPr>
              <a:t> };</a:t>
            </a:r>
          </a:p>
          <a:p>
            <a:r>
              <a:rPr lang="en-US" sz="2100" dirty="0">
                <a:latin typeface="Arial" panose="020B0604020202020204" pitchFamily="34" charset="0"/>
                <a:cs typeface="Arial" panose="020B0604020202020204" pitchFamily="34" charset="0"/>
              </a:rPr>
              <a:t>We make use of the exports keyword to make properties and methods available outside the module file.</a:t>
            </a:r>
          </a:p>
          <a:p>
            <a:endParaRPr lang="en-US" dirty="0">
              <a:latin typeface="Arial" panose="020B0604020202020204" pitchFamily="34" charset="0"/>
              <a:cs typeface="Arial" panose="020B0604020202020204" pitchFamily="34" charset="0"/>
            </a:endParaRPr>
          </a:p>
          <a:p>
            <a:endParaRPr lang="en-US" b="0" dirty="0">
              <a:solidFill>
                <a:srgbClr val="D4D4D4"/>
              </a:solidFill>
              <a:effectLst/>
              <a:latin typeface="Arial" panose="020B0604020202020204" pitchFamily="34" charset="0"/>
              <a:cs typeface="Arial" panose="020B0604020202020204" pitchFamily="34" charset="0"/>
            </a:endParaRPr>
          </a:p>
          <a:p>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70259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52A6B-08F8-4656-93B6-964D9880B85E}"/>
              </a:ext>
            </a:extLst>
          </p:cNvPr>
          <p:cNvSpPr>
            <a:spLocks noGrp="1"/>
          </p:cNvSpPr>
          <p:nvPr>
            <p:ph idx="1"/>
          </p:nvPr>
        </p:nvSpPr>
        <p:spPr>
          <a:xfrm>
            <a:off x="1103312" y="745724"/>
            <a:ext cx="8946541" cy="5502677"/>
          </a:xfrm>
        </p:spPr>
        <p:txBody>
          <a:bodyPr/>
          <a:lstStyle/>
          <a:p>
            <a:pPr marL="0" indent="0">
              <a:buNone/>
            </a:pPr>
            <a:r>
              <a:rPr lang="en-US" sz="2400" b="1" dirty="0">
                <a:latin typeface="Arial" panose="020B0604020202020204" pitchFamily="34" charset="0"/>
                <a:cs typeface="Arial" panose="020B0604020202020204" pitchFamily="34" charset="0"/>
              </a:rPr>
              <a:t>Include Your Own Module</a:t>
            </a:r>
          </a:p>
          <a:p>
            <a:r>
              <a:rPr lang="en-US" dirty="0">
                <a:latin typeface="Arial" panose="020B0604020202020204" pitchFamily="34" charset="0"/>
                <a:cs typeface="Arial" panose="020B0604020202020204" pitchFamily="34" charset="0"/>
              </a:rPr>
              <a:t>Now you can include and use the module in any of your Node.js files.</a:t>
            </a:r>
          </a:p>
          <a:p>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EB336C4-7F7B-482C-ADD3-AAD5C18B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21" y="1978560"/>
            <a:ext cx="6417196" cy="1642627"/>
          </a:xfrm>
          <a:prstGeom prst="rect">
            <a:avLst/>
          </a:prstGeom>
        </p:spPr>
      </p:pic>
      <p:pic>
        <p:nvPicPr>
          <p:cNvPr id="9" name="Picture 8">
            <a:extLst>
              <a:ext uri="{FF2B5EF4-FFF2-40B4-BE49-F238E27FC236}">
                <a16:creationId xmlns:a16="http://schemas.microsoft.com/office/drawing/2014/main" id="{E39CB3EE-A8FD-4FF0-BCBC-CAFA696B6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321" y="4110582"/>
            <a:ext cx="6417196" cy="2001694"/>
          </a:xfrm>
          <a:prstGeom prst="rect">
            <a:avLst/>
          </a:prstGeom>
        </p:spPr>
      </p:pic>
    </p:spTree>
    <p:extLst>
      <p:ext uri="{BB962C8B-B14F-4D97-AF65-F5344CB8AC3E}">
        <p14:creationId xmlns:p14="http://schemas.microsoft.com/office/powerpoint/2010/main" val="271230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14F5-3069-4414-AA1B-4FF2716CAE2F}"/>
              </a:ext>
            </a:extLst>
          </p:cNvPr>
          <p:cNvSpPr>
            <a:spLocks noGrp="1"/>
          </p:cNvSpPr>
          <p:nvPr>
            <p:ph type="title"/>
          </p:nvPr>
        </p:nvSpPr>
        <p:spPr/>
        <p:txBody>
          <a:bodyPr/>
          <a:lstStyle/>
          <a:p>
            <a:r>
              <a:rPr lang="en-US" sz="4400" dirty="0">
                <a:latin typeface="Century" panose="02040604050505020304" pitchFamily="18" charset="0"/>
                <a:cs typeface="Arial" panose="020B0604020202020204" pitchFamily="34" charset="0"/>
              </a:rPr>
              <a:t>What is NodeJS?</a:t>
            </a:r>
            <a:endParaRPr lang="en-IN" sz="4400" dirty="0">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132C2F81-4DD6-4B92-A27E-1414DB25C5C5}"/>
              </a:ext>
            </a:extLst>
          </p:cNvPr>
          <p:cNvSpPr>
            <a:spLocks noGrp="1"/>
          </p:cNvSpPr>
          <p:nvPr>
            <p:ph idx="1"/>
          </p:nvPr>
        </p:nvSpPr>
        <p:spPr>
          <a:xfrm>
            <a:off x="1104294" y="1786590"/>
            <a:ext cx="8946541" cy="4618692"/>
          </a:xfrm>
        </p:spPr>
        <p:txBody>
          <a:bodyPr>
            <a:normAutofit/>
          </a:bodyPr>
          <a:lstStyle/>
          <a:p>
            <a:r>
              <a:rPr lang="en-US" dirty="0">
                <a:latin typeface="Arial" panose="020B0604020202020204" pitchFamily="34" charset="0"/>
                <a:cs typeface="Arial" panose="020B0604020202020204" pitchFamily="34" charset="0"/>
              </a:rPr>
              <a:t>Node.js is a cross-platform runtime environment and library for running JavaScript applications outside the browser. It is used for creating server-side and networking web applications. It is open source and free to use. It can be downloaded from this link https://nodejs.org/en/</a:t>
            </a:r>
          </a:p>
          <a:p>
            <a:r>
              <a:rPr lang="en-US" dirty="0">
                <a:latin typeface="Arial" panose="020B0604020202020204" pitchFamily="34" charset="0"/>
                <a:cs typeface="Arial" panose="020B0604020202020204" pitchFamily="34" charset="0"/>
              </a:rPr>
              <a:t>Many of the basic modules of Node.js are written in JavaScript. Node.js is mostly used to run real-time server applications.</a:t>
            </a:r>
          </a:p>
          <a:p>
            <a:r>
              <a:rPr lang="en-US" dirty="0">
                <a:latin typeface="Arial" panose="020B0604020202020204" pitchFamily="34" charset="0"/>
                <a:cs typeface="Arial" panose="020B0604020202020204" pitchFamily="34" charset="0"/>
              </a:rPr>
              <a:t>Node.js is a platform built on Chrome's JavaScript runtime for easily building fast and scalable network applications. Node.js uses an event-driven, non-blocking I/O model that makes it lightweight and efficient, perfect for data-intensive real-time applications that run across distributed devices.</a:t>
            </a:r>
          </a:p>
          <a:p>
            <a:r>
              <a:rPr lang="en-US" dirty="0">
                <a:latin typeface="Arial" panose="020B0604020202020204" pitchFamily="34" charset="0"/>
                <a:cs typeface="Arial" panose="020B0604020202020204" pitchFamily="34" charset="0"/>
              </a:rPr>
              <a:t>Node.js also provides a rich library of various JavaScript modules to simplify the development of web applications.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740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AB16A-1A33-4BC6-B26C-492AFC4AA5CC}"/>
              </a:ext>
            </a:extLst>
          </p:cNvPr>
          <p:cNvSpPr>
            <a:spLocks noGrp="1"/>
          </p:cNvSpPr>
          <p:nvPr>
            <p:ph type="title"/>
          </p:nvPr>
        </p:nvSpPr>
        <p:spPr>
          <a:xfrm>
            <a:off x="645130" y="443840"/>
            <a:ext cx="9404723" cy="1400530"/>
          </a:xfrm>
        </p:spPr>
        <p:txBody>
          <a:bodyPr/>
          <a:lstStyle/>
          <a:p>
            <a:r>
              <a:rPr lang="en-IN" sz="4400" dirty="0">
                <a:latin typeface="Century" panose="02040604050505020304" pitchFamily="18" charset="0"/>
              </a:rPr>
              <a:t>Node.js Package Manager</a:t>
            </a:r>
          </a:p>
        </p:txBody>
      </p:sp>
      <p:sp>
        <p:nvSpPr>
          <p:cNvPr id="3" name="Content Placeholder 2">
            <a:extLst>
              <a:ext uri="{FF2B5EF4-FFF2-40B4-BE49-F238E27FC236}">
                <a16:creationId xmlns:a16="http://schemas.microsoft.com/office/drawing/2014/main" id="{A534C9C9-4F7E-4F61-99BF-4B4E19174B98}"/>
              </a:ext>
            </a:extLst>
          </p:cNvPr>
          <p:cNvSpPr>
            <a:spLocks noGrp="1"/>
          </p:cNvSpPr>
          <p:nvPr>
            <p:ph idx="1"/>
          </p:nvPr>
        </p:nvSpPr>
        <p:spPr>
          <a:xfrm>
            <a:off x="1103312" y="1704514"/>
            <a:ext cx="8946541" cy="4543888"/>
          </a:xfrm>
        </p:spPr>
        <p:txBody>
          <a:bodyPr>
            <a:normAutofit/>
          </a:bodyPr>
          <a:lstStyle/>
          <a:p>
            <a:pPr marL="0" indent="0">
              <a:buNone/>
            </a:pPr>
            <a:r>
              <a:rPr lang="en-US" sz="2200" dirty="0">
                <a:latin typeface="Arial" panose="020B0604020202020204" pitchFamily="34" charset="0"/>
                <a:cs typeface="Arial" panose="020B0604020202020204" pitchFamily="34" charset="0"/>
              </a:rPr>
              <a:t>Node Package Manager provides two main functionalities:</a:t>
            </a:r>
          </a:p>
          <a:p>
            <a:r>
              <a:rPr lang="en-US" sz="2200" dirty="0">
                <a:latin typeface="Arial" panose="020B0604020202020204" pitchFamily="34" charset="0"/>
                <a:cs typeface="Arial" panose="020B0604020202020204" pitchFamily="34" charset="0"/>
              </a:rPr>
              <a:t>It provides online repositories for node.js packages/modules which are searchable on search.nodejs.org</a:t>
            </a:r>
          </a:p>
          <a:p>
            <a:r>
              <a:rPr lang="en-US" sz="2200" dirty="0">
                <a:latin typeface="Arial" panose="020B0604020202020204" pitchFamily="34" charset="0"/>
                <a:cs typeface="Arial" panose="020B0604020202020204" pitchFamily="34" charset="0"/>
              </a:rPr>
              <a:t>It also provides command line utility to install Node.js packages, do version management and dependency management of Node.js packages.</a:t>
            </a:r>
          </a:p>
          <a:p>
            <a:pPr marL="0" indent="0">
              <a:buNone/>
            </a:pPr>
            <a:r>
              <a:rPr lang="en-US" sz="2200" dirty="0">
                <a:latin typeface="Arial" panose="020B0604020202020204" pitchFamily="34" charset="0"/>
                <a:cs typeface="Arial" panose="020B0604020202020204" pitchFamily="34" charset="0"/>
              </a:rPr>
              <a:t>The </a:t>
            </a:r>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comes bundled with Node.js </a:t>
            </a:r>
            <a:r>
              <a:rPr lang="en-US" sz="2200" dirty="0" err="1">
                <a:latin typeface="Arial" panose="020B0604020202020204" pitchFamily="34" charset="0"/>
                <a:cs typeface="Arial" panose="020B0604020202020204" pitchFamily="34" charset="0"/>
              </a:rPr>
              <a:t>installables</a:t>
            </a:r>
            <a:r>
              <a:rPr lang="en-US" sz="2200" dirty="0">
                <a:latin typeface="Arial" panose="020B0604020202020204" pitchFamily="34" charset="0"/>
                <a:cs typeface="Arial" panose="020B0604020202020204" pitchFamily="34" charset="0"/>
              </a:rPr>
              <a:t> in versions after that v0.6.3. You can check the version by opening Node.js command prompt and typing the following command:</a:t>
            </a:r>
          </a:p>
          <a:p>
            <a:r>
              <a:rPr lang="en-IN" sz="2200" dirty="0" err="1">
                <a:latin typeface="Arial" panose="020B0604020202020204" pitchFamily="34" charset="0"/>
                <a:cs typeface="Arial" panose="020B0604020202020204" pitchFamily="34" charset="0"/>
              </a:rPr>
              <a:t>npm</a:t>
            </a:r>
            <a:r>
              <a:rPr lang="en-IN" sz="2200" dirty="0">
                <a:latin typeface="Arial" panose="020B0604020202020204" pitchFamily="34" charset="0"/>
                <a:cs typeface="Arial" panose="020B0604020202020204" pitchFamily="34" charset="0"/>
              </a:rPr>
              <a:t>  version </a:t>
            </a:r>
          </a:p>
        </p:txBody>
      </p:sp>
    </p:spTree>
    <p:extLst>
      <p:ext uri="{BB962C8B-B14F-4D97-AF65-F5344CB8AC3E}">
        <p14:creationId xmlns:p14="http://schemas.microsoft.com/office/powerpoint/2010/main" val="1799662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1E96-89C5-41C8-9DEE-D9AC63286533}"/>
              </a:ext>
            </a:extLst>
          </p:cNvPr>
          <p:cNvSpPr>
            <a:spLocks noGrp="1"/>
          </p:cNvSpPr>
          <p:nvPr>
            <p:ph type="title"/>
          </p:nvPr>
        </p:nvSpPr>
        <p:spPr/>
        <p:txBody>
          <a:bodyPr/>
          <a:lstStyle/>
          <a:p>
            <a:r>
              <a:rPr lang="en-IN" sz="4400" dirty="0">
                <a:latin typeface="Century" panose="02040604050505020304" pitchFamily="18" charset="0"/>
              </a:rPr>
              <a:t>Installing Modules using </a:t>
            </a:r>
            <a:r>
              <a:rPr lang="en-IN" sz="4400" dirty="0" err="1">
                <a:latin typeface="Century" panose="02040604050505020304" pitchFamily="18" charset="0"/>
              </a:rPr>
              <a:t>npm</a:t>
            </a:r>
            <a:endParaRPr lang="en-IN" sz="4400" dirty="0">
              <a:latin typeface="Century" panose="02040604050505020304" pitchFamily="18" charset="0"/>
            </a:endParaRPr>
          </a:p>
        </p:txBody>
      </p:sp>
      <p:sp>
        <p:nvSpPr>
          <p:cNvPr id="3" name="Content Placeholder 2">
            <a:extLst>
              <a:ext uri="{FF2B5EF4-FFF2-40B4-BE49-F238E27FC236}">
                <a16:creationId xmlns:a16="http://schemas.microsoft.com/office/drawing/2014/main" id="{B12A0501-4F6E-48C9-B3BC-A8944BA48A9D}"/>
              </a:ext>
            </a:extLst>
          </p:cNvPr>
          <p:cNvSpPr>
            <a:spLocks noGrp="1"/>
          </p:cNvSpPr>
          <p:nvPr>
            <p:ph idx="1"/>
          </p:nvPr>
        </p:nvSpPr>
        <p:spPr/>
        <p:txBody>
          <a:bodyPr>
            <a:normAutofit/>
          </a:bodyPr>
          <a:lstStyle/>
          <a:p>
            <a:pPr marL="0" indent="0">
              <a:buNone/>
            </a:pPr>
            <a:r>
              <a:rPr lang="en-US" sz="2200" dirty="0">
                <a:latin typeface="Arial" panose="020B0604020202020204" pitchFamily="34" charset="0"/>
                <a:cs typeface="Arial" panose="020B0604020202020204" pitchFamily="34" charset="0"/>
              </a:rPr>
              <a:t>Following is the syntax to install any Node.js module:</a:t>
            </a:r>
          </a:p>
          <a:p>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install &lt;Module Name&gt; </a:t>
            </a:r>
          </a:p>
          <a:p>
            <a:pPr marL="0" indent="0">
              <a:buNone/>
            </a:pPr>
            <a:r>
              <a:rPr lang="en-US" sz="2200" dirty="0">
                <a:latin typeface="Arial" panose="020B0604020202020204" pitchFamily="34" charset="0"/>
                <a:cs typeface="Arial" panose="020B0604020202020204" pitchFamily="34" charset="0"/>
              </a:rPr>
              <a:t>Let's install a famous Node.js web framework called express:</a:t>
            </a:r>
          </a:p>
          <a:p>
            <a:pPr marL="0" indent="0">
              <a:buNone/>
            </a:pPr>
            <a:r>
              <a:rPr lang="en-US" sz="2200" dirty="0">
                <a:latin typeface="Arial" panose="020B0604020202020204" pitchFamily="34" charset="0"/>
                <a:cs typeface="Arial" panose="020B0604020202020204" pitchFamily="34" charset="0"/>
              </a:rPr>
              <a:t>Open the Node.js command prompt and execute the following command:</a:t>
            </a:r>
          </a:p>
          <a:p>
            <a:r>
              <a:rPr lang="en-US" sz="2200" dirty="0" err="1">
                <a:latin typeface="Arial" panose="020B0604020202020204" pitchFamily="34" charset="0"/>
                <a:cs typeface="Arial" panose="020B0604020202020204" pitchFamily="34" charset="0"/>
              </a:rPr>
              <a:t>npm</a:t>
            </a:r>
            <a:r>
              <a:rPr lang="en-US" sz="2200" dirty="0">
                <a:latin typeface="Arial" panose="020B0604020202020204" pitchFamily="34" charset="0"/>
                <a:cs typeface="Arial" panose="020B0604020202020204" pitchFamily="34" charset="0"/>
              </a:rPr>
              <a:t> install express  </a:t>
            </a:r>
          </a:p>
          <a:p>
            <a:pPr marL="0" indent="0">
              <a:buNone/>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34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53F9-6BDB-4B78-8F01-AE8CED4469F7}"/>
              </a:ext>
            </a:extLst>
          </p:cNvPr>
          <p:cNvSpPr>
            <a:spLocks noGrp="1"/>
          </p:cNvSpPr>
          <p:nvPr>
            <p:ph type="title"/>
          </p:nvPr>
        </p:nvSpPr>
        <p:spPr>
          <a:xfrm>
            <a:off x="646112" y="452718"/>
            <a:ext cx="9404723" cy="941076"/>
          </a:xfrm>
        </p:spPr>
        <p:txBody>
          <a:bodyPr/>
          <a:lstStyle/>
          <a:p>
            <a:r>
              <a:rPr lang="en-US" sz="4400" dirty="0">
                <a:latin typeface="Century" panose="02040604050505020304" pitchFamily="18" charset="0"/>
                <a:cs typeface="Arial" panose="020B0604020202020204" pitchFamily="34" charset="0"/>
              </a:rPr>
              <a:t>Features of NodeJS</a:t>
            </a:r>
            <a:endParaRPr lang="en-IN" sz="4400" dirty="0">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BC2746C9-6173-4827-88B9-9ABF32C8B8E8}"/>
              </a:ext>
            </a:extLst>
          </p:cNvPr>
          <p:cNvSpPr>
            <a:spLocks noGrp="1"/>
          </p:cNvSpPr>
          <p:nvPr>
            <p:ph idx="1"/>
          </p:nvPr>
        </p:nvSpPr>
        <p:spPr>
          <a:xfrm>
            <a:off x="1104294" y="1535837"/>
            <a:ext cx="8946541" cy="5015883"/>
          </a:xfrm>
        </p:spPr>
        <p:txBody>
          <a:bodyPr>
            <a:normAutofit fontScale="92500" lnSpcReduction="20000"/>
          </a:bodyPr>
          <a:lstStyle/>
          <a:p>
            <a:r>
              <a:rPr lang="en-US" b="1" i="1" dirty="0">
                <a:latin typeface="Arial" panose="020B0604020202020204" pitchFamily="34" charset="0"/>
                <a:cs typeface="Arial" panose="020B0604020202020204" pitchFamily="34" charset="0"/>
              </a:rPr>
              <a:t>Extremely fast: </a:t>
            </a:r>
            <a:r>
              <a:rPr lang="en-US" dirty="0">
                <a:latin typeface="Arial" panose="020B0604020202020204" pitchFamily="34" charset="0"/>
                <a:cs typeface="Arial" panose="020B0604020202020204" pitchFamily="34" charset="0"/>
              </a:rPr>
              <a:t>Node.js is built on Google Chrome's V8 JavaScript Engine, so its library is very fast in code execution.</a:t>
            </a:r>
          </a:p>
          <a:p>
            <a:r>
              <a:rPr lang="en-US" b="1" i="1" dirty="0">
                <a:latin typeface="Arial" panose="020B0604020202020204" pitchFamily="34" charset="0"/>
                <a:cs typeface="Arial" panose="020B0604020202020204" pitchFamily="34" charset="0"/>
              </a:rPr>
              <a:t>I/O is Asynchronous and Event Driven: </a:t>
            </a:r>
            <a:r>
              <a:rPr lang="en-US" dirty="0">
                <a:latin typeface="Arial" panose="020B0604020202020204" pitchFamily="34" charset="0"/>
                <a:cs typeface="Arial" panose="020B0604020202020204" pitchFamily="34" charset="0"/>
              </a:rPr>
              <a:t>All APIs of Node.js library are asynchronous i.e. non-blocking. So a Node.js based server never waits for an API to return data. The server moves to the next API after calling it and a notification mechanism of Events of Node.js helps the server to get a response from the previous API call. It is also a reason that it is very fast.</a:t>
            </a:r>
          </a:p>
          <a:p>
            <a:r>
              <a:rPr lang="en-US" b="1" i="1" dirty="0">
                <a:latin typeface="Arial" panose="020B0604020202020204" pitchFamily="34" charset="0"/>
                <a:cs typeface="Arial" panose="020B0604020202020204" pitchFamily="34" charset="0"/>
              </a:rPr>
              <a:t>Single threaded: </a:t>
            </a:r>
            <a:r>
              <a:rPr lang="en-US" dirty="0">
                <a:latin typeface="Arial" panose="020B0604020202020204" pitchFamily="34" charset="0"/>
                <a:cs typeface="Arial" panose="020B0604020202020204" pitchFamily="34" charset="0"/>
              </a:rPr>
              <a:t>Node.js follows a single threaded model with event looping.</a:t>
            </a:r>
          </a:p>
          <a:p>
            <a:r>
              <a:rPr lang="en-US" b="1" i="1" dirty="0">
                <a:latin typeface="Arial" panose="020B0604020202020204" pitchFamily="34" charset="0"/>
                <a:cs typeface="Arial" panose="020B0604020202020204" pitchFamily="34" charset="0"/>
              </a:rPr>
              <a:t>Highly Scalable: </a:t>
            </a:r>
            <a:r>
              <a:rPr lang="en-US" dirty="0">
                <a:latin typeface="Arial" panose="020B0604020202020204" pitchFamily="34" charset="0"/>
                <a:cs typeface="Arial" panose="020B0604020202020204" pitchFamily="34" charset="0"/>
              </a:rPr>
              <a:t>Node.js is highly scalable because event mechanism helps the server to respond in a non-blocking way.</a:t>
            </a:r>
          </a:p>
          <a:p>
            <a:r>
              <a:rPr lang="en-US" b="1" i="1" dirty="0">
                <a:latin typeface="Arial" panose="020B0604020202020204" pitchFamily="34" charset="0"/>
                <a:cs typeface="Arial" panose="020B0604020202020204" pitchFamily="34" charset="0"/>
              </a:rPr>
              <a:t>No buffering: </a:t>
            </a:r>
            <a:r>
              <a:rPr lang="en-US" dirty="0">
                <a:latin typeface="Arial" panose="020B0604020202020204" pitchFamily="34" charset="0"/>
                <a:cs typeface="Arial" panose="020B0604020202020204" pitchFamily="34" charset="0"/>
              </a:rPr>
              <a:t>Node.js cuts down the overall processing time while uploading audio and video files. Node.js applications never buffer any data. These applications simply output the data in chunks.</a:t>
            </a:r>
          </a:p>
          <a:p>
            <a:r>
              <a:rPr lang="en-US" b="1" i="1" dirty="0">
                <a:latin typeface="Arial" panose="020B0604020202020204" pitchFamily="34" charset="0"/>
                <a:cs typeface="Arial" panose="020B0604020202020204" pitchFamily="34" charset="0"/>
              </a:rPr>
              <a:t>Open source: </a:t>
            </a:r>
            <a:r>
              <a:rPr lang="en-US" dirty="0">
                <a:latin typeface="Arial" panose="020B0604020202020204" pitchFamily="34" charset="0"/>
                <a:cs typeface="Arial" panose="020B0604020202020204" pitchFamily="34" charset="0"/>
              </a:rPr>
              <a:t>Node.js has an open source community which has produced many excellent modules to add additional capabilities to Node.js applications.</a:t>
            </a:r>
          </a:p>
          <a:p>
            <a:r>
              <a:rPr lang="en-US" b="1" i="1" dirty="0">
                <a:latin typeface="Arial" panose="020B0604020202020204" pitchFamily="34" charset="0"/>
                <a:cs typeface="Arial" panose="020B0604020202020204" pitchFamily="34" charset="0"/>
              </a:rPr>
              <a:t>License: </a:t>
            </a:r>
            <a:r>
              <a:rPr lang="en-US" dirty="0">
                <a:latin typeface="Arial" panose="020B0604020202020204" pitchFamily="34" charset="0"/>
                <a:cs typeface="Arial" panose="020B0604020202020204" pitchFamily="34" charset="0"/>
              </a:rPr>
              <a:t>Node.js is released under the MIT license.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731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FEF8-E29D-4FC6-B93F-8B867D6FCA3B}"/>
              </a:ext>
            </a:extLst>
          </p:cNvPr>
          <p:cNvSpPr>
            <a:spLocks noGrp="1"/>
          </p:cNvSpPr>
          <p:nvPr>
            <p:ph type="title"/>
          </p:nvPr>
        </p:nvSpPr>
        <p:spPr/>
        <p:txBody>
          <a:bodyPr/>
          <a:lstStyle/>
          <a:p>
            <a:r>
              <a:rPr lang="en-US" sz="4400" dirty="0">
                <a:latin typeface="Century" panose="02040604050505020304" pitchFamily="18" charset="0"/>
                <a:cs typeface="Arial" panose="020B0604020202020204" pitchFamily="34" charset="0"/>
              </a:rPr>
              <a:t>Install Node.js on Windows</a:t>
            </a:r>
            <a:endParaRPr lang="en-IN" sz="4400" dirty="0">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0D64F7F9-7791-4C01-8846-71748F317A57}"/>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To install and setup an environment for Node.js, you need the following two </a:t>
            </a:r>
            <a:r>
              <a:rPr lang="en-US" dirty="0" err="1">
                <a:latin typeface="Arial" panose="020B0604020202020204" pitchFamily="34" charset="0"/>
                <a:cs typeface="Arial" panose="020B0604020202020204" pitchFamily="34" charset="0"/>
              </a:rPr>
              <a:t>softwares</a:t>
            </a:r>
            <a:r>
              <a:rPr lang="en-US" dirty="0">
                <a:latin typeface="Arial" panose="020B0604020202020204" pitchFamily="34" charset="0"/>
                <a:cs typeface="Arial" panose="020B0604020202020204" pitchFamily="34" charset="0"/>
              </a:rPr>
              <a:t> available on your computer:</a:t>
            </a:r>
          </a:p>
          <a:p>
            <a:r>
              <a:rPr lang="en-US" dirty="0">
                <a:latin typeface="Arial" panose="020B0604020202020204" pitchFamily="34" charset="0"/>
                <a:cs typeface="Arial" panose="020B0604020202020204" pitchFamily="34" charset="0"/>
              </a:rPr>
              <a:t>Text Editor. (Visual Studio Code)</a:t>
            </a:r>
          </a:p>
          <a:p>
            <a:r>
              <a:rPr lang="en-US" dirty="0">
                <a:latin typeface="Arial" panose="020B0604020202020204" pitchFamily="34" charset="0"/>
                <a:cs typeface="Arial" panose="020B0604020202020204" pitchFamily="34" charset="0"/>
              </a:rPr>
              <a:t>Node.js Binary installable</a:t>
            </a:r>
          </a:p>
          <a:p>
            <a:pPr marL="0" indent="0">
              <a:buNone/>
            </a:pPr>
            <a:r>
              <a:rPr lang="en-US" b="1" dirty="0">
                <a:latin typeface="Arial" panose="020B0604020202020204" pitchFamily="34" charset="0"/>
                <a:cs typeface="Arial" panose="020B0604020202020204" pitchFamily="34" charset="0"/>
              </a:rPr>
              <a:t>How to download Node.js:</a:t>
            </a:r>
          </a:p>
          <a:p>
            <a:r>
              <a:rPr lang="en-US" dirty="0">
                <a:latin typeface="Arial" panose="020B0604020202020204" pitchFamily="34" charset="0"/>
                <a:cs typeface="Arial" panose="020B0604020202020204" pitchFamily="34" charset="0"/>
              </a:rPr>
              <a:t>You can download the latest version of Node.js installable archive file from https://nodejs.org/en/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280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3024-AFE6-4841-8EEA-6258F2E1D2BE}"/>
              </a:ext>
            </a:extLst>
          </p:cNvPr>
          <p:cNvSpPr>
            <a:spLocks noGrp="1"/>
          </p:cNvSpPr>
          <p:nvPr>
            <p:ph type="title"/>
          </p:nvPr>
        </p:nvSpPr>
        <p:spPr>
          <a:xfrm>
            <a:off x="646112" y="346186"/>
            <a:ext cx="9404723" cy="861177"/>
          </a:xfrm>
        </p:spPr>
        <p:txBody>
          <a:bodyPr/>
          <a:lstStyle/>
          <a:p>
            <a:r>
              <a:rPr lang="fr-FR" sz="4400" dirty="0">
                <a:latin typeface="Century" panose="02040604050505020304" pitchFamily="18" charset="0"/>
                <a:cs typeface="Arial" panose="020B0604020202020204" pitchFamily="34" charset="0"/>
              </a:rPr>
              <a:t>Install Node.js on Linux/Ubuntu</a:t>
            </a:r>
            <a:endParaRPr lang="en-IN" sz="4400" dirty="0">
              <a:latin typeface="Century" panose="020406040505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79E7800-8571-44C0-82BE-E07D0A2C57FA}"/>
              </a:ext>
            </a:extLst>
          </p:cNvPr>
          <p:cNvSpPr>
            <a:spLocks noGrp="1"/>
          </p:cNvSpPr>
          <p:nvPr>
            <p:ph idx="1"/>
          </p:nvPr>
        </p:nvSpPr>
        <p:spPr>
          <a:xfrm>
            <a:off x="1104294" y="1362722"/>
            <a:ext cx="8946541" cy="5495278"/>
          </a:xfrm>
        </p:spPr>
        <p:txBody>
          <a:bodyPr>
            <a:normAutofit fontScale="92500" lnSpcReduction="10000"/>
          </a:bodyPr>
          <a:lstStyle/>
          <a:p>
            <a:pPr marL="0" indent="0">
              <a:buNone/>
            </a:pPr>
            <a:r>
              <a:rPr lang="en-IN" sz="2200" dirty="0">
                <a:latin typeface="Arial" panose="020B0604020202020204" pitchFamily="34" charset="0"/>
                <a:cs typeface="Arial" panose="020B0604020202020204" pitchFamily="34" charset="0"/>
              </a:rPr>
              <a:t>We can easily install Node.js on </a:t>
            </a:r>
            <a:r>
              <a:rPr lang="en-IN" sz="2200" dirty="0" err="1">
                <a:latin typeface="Arial" panose="020B0604020202020204" pitchFamily="34" charset="0"/>
                <a:cs typeface="Arial" panose="020B0604020202020204" pitchFamily="34" charset="0"/>
              </a:rPr>
              <a:t>linux</a:t>
            </a:r>
            <a:r>
              <a:rPr lang="en-IN" sz="2200" dirty="0">
                <a:latin typeface="Arial" panose="020B0604020202020204" pitchFamily="34" charset="0"/>
                <a:cs typeface="Arial" panose="020B0604020202020204" pitchFamily="34" charset="0"/>
              </a:rPr>
              <a:t>/ubuntu/etc. To install Node.js on Linux (Ubuntu) operating system, follow these instructions:</a:t>
            </a:r>
          </a:p>
          <a:p>
            <a:pPr marL="0" indent="0">
              <a:buNone/>
            </a:pPr>
            <a:r>
              <a:rPr lang="en-IN" dirty="0">
                <a:latin typeface="Arial" panose="020B0604020202020204" pitchFamily="34" charset="0"/>
                <a:cs typeface="Arial" panose="020B0604020202020204" pitchFamily="34" charset="0"/>
              </a:rPr>
              <a:t>1) Open Ubuntu Terminal (You can use shortcut keys (</a:t>
            </a:r>
            <a:r>
              <a:rPr lang="en-IN" dirty="0" err="1">
                <a:latin typeface="Arial" panose="020B0604020202020204" pitchFamily="34" charset="0"/>
                <a:cs typeface="Arial" panose="020B0604020202020204" pitchFamily="34" charset="0"/>
              </a:rPr>
              <a:t>Ctrl+Alt+T</a:t>
            </a:r>
            <a:r>
              <a:rPr lang="en-IN" dirty="0">
                <a:latin typeface="Arial" panose="020B0604020202020204" pitchFamily="34" charset="0"/>
                <a:cs typeface="Arial" panose="020B0604020202020204" pitchFamily="34" charset="0"/>
              </a:rPr>
              <a:t>).</a:t>
            </a:r>
          </a:p>
          <a:p>
            <a:pPr marL="0" indent="0">
              <a:buNone/>
            </a:pPr>
            <a:r>
              <a:rPr lang="en-US" dirty="0">
                <a:latin typeface="Arial" panose="020B0604020202020204" pitchFamily="34" charset="0"/>
                <a:cs typeface="Arial" panose="020B0604020202020204" pitchFamily="34" charset="0"/>
              </a:rPr>
              <a:t>2)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python-software-properties</a:t>
            </a:r>
          </a:p>
          <a:p>
            <a:pPr marL="0" indent="0">
              <a:buNone/>
            </a:pPr>
            <a:r>
              <a:rPr lang="en-US" dirty="0">
                <a:latin typeface="Arial" panose="020B0604020202020204" pitchFamily="34" charset="0"/>
                <a:cs typeface="Arial" panose="020B0604020202020204" pitchFamily="34" charset="0"/>
              </a:rPr>
              <a:t>3) Press Enter (If you have set a password for your system then it will ask for the password)</a:t>
            </a:r>
          </a:p>
          <a:p>
            <a:pPr marL="0" indent="0">
              <a:buNone/>
            </a:pPr>
            <a:r>
              <a:rPr lang="en-US" dirty="0">
                <a:latin typeface="Arial" panose="020B0604020202020204" pitchFamily="34" charset="0"/>
                <a:cs typeface="Arial" panose="020B0604020202020204" pitchFamily="34" charset="0"/>
              </a:rPr>
              <a:t>4) Type the password and press enter</a:t>
            </a:r>
          </a:p>
          <a:p>
            <a:pPr marL="0" indent="0">
              <a:buNone/>
            </a:pPr>
            <a:r>
              <a:rPr lang="en-US" dirty="0">
                <a:latin typeface="Arial" panose="020B0604020202020204" pitchFamily="34" charset="0"/>
                <a:cs typeface="Arial" panose="020B0604020202020204" pitchFamily="34" charset="0"/>
              </a:rPr>
              <a:t>5)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apt-add-repository </a:t>
            </a:r>
            <a:r>
              <a:rPr lang="en-US" dirty="0" err="1">
                <a:latin typeface="Arial" panose="020B0604020202020204" pitchFamily="34" charset="0"/>
                <a:cs typeface="Arial" panose="020B0604020202020204" pitchFamily="34" charset="0"/>
              </a:rPr>
              <a:t>ppa:chris-lea</a:t>
            </a:r>
            <a:r>
              <a:rPr lang="en-US" dirty="0">
                <a:latin typeface="Arial" panose="020B0604020202020204" pitchFamily="34" charset="0"/>
                <a:cs typeface="Arial" panose="020B0604020202020204" pitchFamily="34" charset="0"/>
              </a:rPr>
              <a:t>/node.js</a:t>
            </a:r>
          </a:p>
          <a:p>
            <a:pPr marL="0" indent="0">
              <a:buNone/>
            </a:pPr>
            <a:r>
              <a:rPr lang="en-US" dirty="0">
                <a:latin typeface="Arial" panose="020B0604020202020204" pitchFamily="34" charset="0"/>
                <a:cs typeface="Arial" panose="020B0604020202020204" pitchFamily="34" charset="0"/>
              </a:rPr>
              <a:t>6) Press Enter</a:t>
            </a:r>
          </a:p>
          <a:p>
            <a:pPr marL="0" indent="0">
              <a:buNone/>
            </a:pPr>
            <a:r>
              <a:rPr lang="en-US" dirty="0">
                <a:latin typeface="Arial" panose="020B0604020202020204" pitchFamily="34" charset="0"/>
                <a:cs typeface="Arial" panose="020B0604020202020204" pitchFamily="34" charset="0"/>
              </a:rPr>
              <a:t>7) Again Press Enter to continue</a:t>
            </a:r>
          </a:p>
          <a:p>
            <a:pPr marL="0" indent="0">
              <a:buNone/>
            </a:pPr>
            <a:r>
              <a:rPr lang="en-US" dirty="0">
                <a:latin typeface="Arial" panose="020B0604020202020204" pitchFamily="34" charset="0"/>
                <a:cs typeface="Arial" panose="020B0604020202020204" pitchFamily="34" charset="0"/>
              </a:rPr>
              <a:t>8)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update ( Wait for sometime)</a:t>
            </a:r>
          </a:p>
          <a:p>
            <a:pPr marL="0" indent="0">
              <a:buNone/>
            </a:pPr>
            <a:r>
              <a:rPr lang="en-US" dirty="0">
                <a:latin typeface="Arial" panose="020B0604020202020204" pitchFamily="34" charset="0"/>
                <a:cs typeface="Arial" panose="020B0604020202020204" pitchFamily="34" charset="0"/>
              </a:rPr>
              <a:t>9)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a:t>
            </a:r>
            <a:r>
              <a:rPr lang="en-US" dirty="0" err="1">
                <a:latin typeface="Arial" panose="020B0604020202020204" pitchFamily="34" charset="0"/>
                <a:cs typeface="Arial" panose="020B0604020202020204" pitchFamily="34" charset="0"/>
              </a:rPr>
              <a:t>nodejs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npm</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10) Type command </a:t>
            </a:r>
            <a:r>
              <a:rPr lang="en-US" dirty="0" err="1">
                <a:latin typeface="Arial" panose="020B0604020202020204" pitchFamily="34" charset="0"/>
                <a:cs typeface="Arial" panose="020B0604020202020204" pitchFamily="34" charset="0"/>
              </a:rPr>
              <a:t>sudo</a:t>
            </a:r>
            <a:r>
              <a:rPr lang="en-US" dirty="0">
                <a:latin typeface="Arial" panose="020B0604020202020204" pitchFamily="34" charset="0"/>
                <a:cs typeface="Arial" panose="020B0604020202020204" pitchFamily="34" charset="0"/>
              </a:rPr>
              <a:t> apt-get install </a:t>
            </a:r>
            <a:r>
              <a:rPr lang="en-US" dirty="0" err="1">
                <a:latin typeface="Arial" panose="020B0604020202020204" pitchFamily="34" charset="0"/>
                <a:cs typeface="Arial" panose="020B0604020202020204" pitchFamily="34" charset="0"/>
              </a:rPr>
              <a:t>nodejs</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Installation completed. Now you can check the version of Node by node --version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95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0D287-F62B-41BD-B455-33F6C2C2E59E}"/>
              </a:ext>
            </a:extLst>
          </p:cNvPr>
          <p:cNvSpPr>
            <a:spLocks noGrp="1"/>
          </p:cNvSpPr>
          <p:nvPr>
            <p:ph type="title"/>
          </p:nvPr>
        </p:nvSpPr>
        <p:spPr/>
        <p:txBody>
          <a:bodyPr/>
          <a:lstStyle/>
          <a:p>
            <a:r>
              <a:rPr lang="en-IN" sz="4400" dirty="0">
                <a:latin typeface="Century" panose="02040604050505020304" pitchFamily="18" charset="0"/>
              </a:rPr>
              <a:t>Node.js First Example</a:t>
            </a:r>
          </a:p>
        </p:txBody>
      </p:sp>
      <p:sp>
        <p:nvSpPr>
          <p:cNvPr id="3" name="Content Placeholder 2">
            <a:extLst>
              <a:ext uri="{FF2B5EF4-FFF2-40B4-BE49-F238E27FC236}">
                <a16:creationId xmlns:a16="http://schemas.microsoft.com/office/drawing/2014/main" id="{75EB8575-C9F9-4934-885B-CCDA60BDAC16}"/>
              </a:ext>
            </a:extLst>
          </p:cNvPr>
          <p:cNvSpPr>
            <a:spLocks noGrp="1"/>
          </p:cNvSpPr>
          <p:nvPr>
            <p:ph idx="1"/>
          </p:nvPr>
        </p:nvSpPr>
        <p:spPr>
          <a:xfrm>
            <a:off x="875201" y="1511382"/>
            <a:ext cx="8946541" cy="4195481"/>
          </a:xfrm>
        </p:spPr>
        <p:txBody>
          <a:bodyPr/>
          <a:lstStyle/>
          <a:p>
            <a:r>
              <a:rPr lang="en-US" dirty="0">
                <a:latin typeface="Arial" panose="020B0604020202020204" pitchFamily="34" charset="0"/>
                <a:cs typeface="Arial" panose="020B0604020202020204" pitchFamily="34" charset="0"/>
              </a:rPr>
              <a:t>There can be console-based and web-based node.js applications.</a:t>
            </a:r>
          </a:p>
          <a:p>
            <a:pPr marL="0" indent="0">
              <a:buNone/>
            </a:pPr>
            <a:r>
              <a:rPr lang="en-US" sz="2400" b="1" dirty="0">
                <a:latin typeface="Arial" panose="020B0604020202020204" pitchFamily="34" charset="0"/>
                <a:cs typeface="Arial" panose="020B0604020202020204" pitchFamily="34" charset="0"/>
              </a:rPr>
              <a:t>Node.js console-based Example</a:t>
            </a:r>
          </a:p>
          <a:p>
            <a:r>
              <a:rPr lang="en-IN" b="0" dirty="0">
                <a:solidFill>
                  <a:srgbClr val="9CDCFE"/>
                </a:solidFill>
                <a:effectLst/>
                <a:latin typeface="Consolas" panose="020B0609020204030204" pitchFamily="49" charset="0"/>
              </a:rPr>
              <a:t>console</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log</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"Hello World"</a:t>
            </a:r>
            <a:r>
              <a:rPr lang="en-IN" b="0" dirty="0">
                <a:solidFill>
                  <a:srgbClr val="D4D4D4"/>
                </a:solidFill>
                <a:effectLst/>
                <a:latin typeface="Consolas" panose="020B0609020204030204" pitchFamily="49" charset="0"/>
              </a:rPr>
              <a:t>);</a:t>
            </a:r>
          </a:p>
          <a:p>
            <a:pPr marL="0" indent="0">
              <a:buNone/>
            </a:pPr>
            <a:r>
              <a:rPr lang="en-US" dirty="0">
                <a:latin typeface="Arial" panose="020B0604020202020204" pitchFamily="34" charset="0"/>
                <a:cs typeface="Arial" panose="020B0604020202020204" pitchFamily="34" charset="0"/>
              </a:rPr>
              <a:t>Open Node.js command prompt and run the following code:</a:t>
            </a:r>
          </a:p>
          <a:p>
            <a:r>
              <a:rPr lang="en-US" dirty="0">
                <a:latin typeface="Arial" panose="020B0604020202020204" pitchFamily="34" charset="0"/>
                <a:cs typeface="Arial" panose="020B0604020202020204" pitchFamily="34" charset="0"/>
              </a:rPr>
              <a:t>node console_example.js </a:t>
            </a:r>
          </a:p>
          <a:p>
            <a:endParaRPr lang="en-IN" dirty="0"/>
          </a:p>
        </p:txBody>
      </p:sp>
      <p:pic>
        <p:nvPicPr>
          <p:cNvPr id="6" name="Picture 5">
            <a:extLst>
              <a:ext uri="{FF2B5EF4-FFF2-40B4-BE49-F238E27FC236}">
                <a16:creationId xmlns:a16="http://schemas.microsoft.com/office/drawing/2014/main" id="{5E7C83B4-6D89-4E7C-909D-085617E924D5}"/>
              </a:ext>
            </a:extLst>
          </p:cNvPr>
          <p:cNvPicPr>
            <a:picLocks noChangeAspect="1"/>
          </p:cNvPicPr>
          <p:nvPr/>
        </p:nvPicPr>
        <p:blipFill rotWithShape="1">
          <a:blip r:embed="rId2">
            <a:extLst>
              <a:ext uri="{28A0092B-C50C-407E-A947-70E740481C1C}">
                <a14:useLocalDpi xmlns:a14="http://schemas.microsoft.com/office/drawing/2010/main" val="0"/>
              </a:ext>
            </a:extLst>
          </a:blip>
          <a:srcRect l="109" t="232" r="-109" b="50000"/>
          <a:stretch/>
        </p:blipFill>
        <p:spPr>
          <a:xfrm>
            <a:off x="1136471" y="3849496"/>
            <a:ext cx="8424000" cy="2434801"/>
          </a:xfrm>
          <a:prstGeom prst="rect">
            <a:avLst/>
          </a:prstGeom>
        </p:spPr>
      </p:pic>
    </p:spTree>
    <p:extLst>
      <p:ext uri="{BB962C8B-B14F-4D97-AF65-F5344CB8AC3E}">
        <p14:creationId xmlns:p14="http://schemas.microsoft.com/office/powerpoint/2010/main" val="305627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ABDB4-8D02-4894-AFC6-0588D1CEC29A}"/>
              </a:ext>
            </a:extLst>
          </p:cNvPr>
          <p:cNvSpPr>
            <a:spLocks noGrp="1"/>
          </p:cNvSpPr>
          <p:nvPr>
            <p:ph type="title"/>
          </p:nvPr>
        </p:nvSpPr>
        <p:spPr/>
        <p:txBody>
          <a:bodyPr/>
          <a:lstStyle/>
          <a:p>
            <a:r>
              <a:rPr lang="en-IN" sz="4400" dirty="0">
                <a:latin typeface="Century" panose="02040604050505020304" pitchFamily="18" charset="0"/>
              </a:rPr>
              <a:t>Node.js web-based Example</a:t>
            </a:r>
          </a:p>
        </p:txBody>
      </p:sp>
      <p:sp>
        <p:nvSpPr>
          <p:cNvPr id="3" name="Content Placeholder 2">
            <a:extLst>
              <a:ext uri="{FF2B5EF4-FFF2-40B4-BE49-F238E27FC236}">
                <a16:creationId xmlns:a16="http://schemas.microsoft.com/office/drawing/2014/main" id="{172646B7-1B75-4622-924F-B84162AE78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 node.js web application contains the following three parts:</a:t>
            </a:r>
          </a:p>
          <a:p>
            <a:pPr marL="457200" indent="-457200">
              <a:buFont typeface="+mj-lt"/>
              <a:buAutoNum type="arabicPeriod"/>
            </a:pPr>
            <a:r>
              <a:rPr lang="en-US" dirty="0">
                <a:latin typeface="Arial" panose="020B0604020202020204" pitchFamily="34" charset="0"/>
                <a:cs typeface="Arial" panose="020B0604020202020204" pitchFamily="34" charset="0"/>
              </a:rPr>
              <a:t>Import required modules: The "require" directive is used to load a Node.js module.</a:t>
            </a:r>
          </a:p>
          <a:p>
            <a:pPr marL="457200" indent="-457200">
              <a:buFont typeface="+mj-lt"/>
              <a:buAutoNum type="arabicPeriod"/>
            </a:pPr>
            <a:r>
              <a:rPr lang="en-US" dirty="0">
                <a:latin typeface="Arial" panose="020B0604020202020204" pitchFamily="34" charset="0"/>
                <a:cs typeface="Arial" panose="020B0604020202020204" pitchFamily="34" charset="0"/>
              </a:rPr>
              <a:t>Create server: You have to establish a server which will listen to client's request similar to Apache HTTP Server.</a:t>
            </a:r>
          </a:p>
          <a:p>
            <a:pPr marL="457200" indent="-457200">
              <a:buFont typeface="+mj-lt"/>
              <a:buAutoNum type="arabicPeriod"/>
            </a:pPr>
            <a:r>
              <a:rPr lang="en-US" dirty="0">
                <a:latin typeface="Arial" panose="020B0604020202020204" pitchFamily="34" charset="0"/>
                <a:cs typeface="Arial" panose="020B0604020202020204" pitchFamily="34" charset="0"/>
              </a:rPr>
              <a:t>Read request and return response: Server created in the second step will read HTTP request made by client which can be a browser or console and return the response.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4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1C9A-71A0-44C5-91CB-28D127BF2E4A}"/>
              </a:ext>
            </a:extLst>
          </p:cNvPr>
          <p:cNvSpPr>
            <a:spLocks noGrp="1"/>
          </p:cNvSpPr>
          <p:nvPr>
            <p:ph type="title"/>
          </p:nvPr>
        </p:nvSpPr>
        <p:spPr/>
        <p:txBody>
          <a:bodyPr/>
          <a:lstStyle/>
          <a:p>
            <a:r>
              <a:rPr lang="en-US" sz="4400" dirty="0">
                <a:latin typeface="Century" panose="02040604050505020304" pitchFamily="18" charset="0"/>
              </a:rPr>
              <a:t>How to create node.js web applications</a:t>
            </a:r>
            <a:endParaRPr lang="en-IN" sz="4400" dirty="0">
              <a:latin typeface="Century" panose="02040604050505020304" pitchFamily="18" charset="0"/>
            </a:endParaRPr>
          </a:p>
        </p:txBody>
      </p:sp>
      <p:sp>
        <p:nvSpPr>
          <p:cNvPr id="3" name="Content Placeholder 2">
            <a:extLst>
              <a:ext uri="{FF2B5EF4-FFF2-40B4-BE49-F238E27FC236}">
                <a16:creationId xmlns:a16="http://schemas.microsoft.com/office/drawing/2014/main" id="{7D755429-E56D-49A7-9ED0-D73E9F90D71B}"/>
              </a:ext>
            </a:extLst>
          </p:cNvPr>
          <p:cNvSpPr>
            <a:spLocks noGrp="1"/>
          </p:cNvSpPr>
          <p:nvPr>
            <p:ph idx="1"/>
          </p:nvPr>
        </p:nvSpPr>
        <p:spPr>
          <a:xfrm>
            <a:off x="1104294" y="2209801"/>
            <a:ext cx="8946541" cy="4195481"/>
          </a:xfrm>
        </p:spPr>
        <p:txBody>
          <a:bodyPr/>
          <a:lstStyle/>
          <a:p>
            <a:r>
              <a:rPr lang="en-US" sz="2100" dirty="0">
                <a:latin typeface="Arial" panose="020B0604020202020204" pitchFamily="34" charset="0"/>
                <a:cs typeface="Arial" panose="020B0604020202020204" pitchFamily="34" charset="0"/>
              </a:rPr>
              <a:t>I</a:t>
            </a:r>
            <a:r>
              <a:rPr lang="en-US" sz="2100" b="1" dirty="0">
                <a:latin typeface="Arial" panose="020B0604020202020204" pitchFamily="34" charset="0"/>
                <a:cs typeface="Arial" panose="020B0604020202020204" pitchFamily="34" charset="0"/>
              </a:rPr>
              <a:t>mport required module: </a:t>
            </a:r>
            <a:r>
              <a:rPr lang="en-US" sz="2100" dirty="0">
                <a:latin typeface="Arial" panose="020B0604020202020204" pitchFamily="34" charset="0"/>
                <a:cs typeface="Arial" panose="020B0604020202020204" pitchFamily="34" charset="0"/>
              </a:rPr>
              <a:t>The first step is to use require directive to load http module and store returned HTTP instance into http variable. For example:</a:t>
            </a:r>
          </a:p>
          <a:p>
            <a:r>
              <a:rPr lang="en-US" sz="2100" b="1" dirty="0">
                <a:latin typeface="Arial" panose="020B0604020202020204" pitchFamily="34" charset="0"/>
                <a:cs typeface="Arial" panose="020B0604020202020204" pitchFamily="34" charset="0"/>
              </a:rPr>
              <a:t>Create server: </a:t>
            </a:r>
            <a:r>
              <a:rPr lang="en-US" sz="2100" dirty="0">
                <a:latin typeface="Arial" panose="020B0604020202020204" pitchFamily="34" charset="0"/>
                <a:cs typeface="Arial" panose="020B0604020202020204" pitchFamily="34" charset="0"/>
              </a:rPr>
              <a:t>In the second step, you have to use created http instance and call </a:t>
            </a:r>
            <a:r>
              <a:rPr lang="en-US" sz="2100" dirty="0" err="1">
                <a:latin typeface="Arial" panose="020B0604020202020204" pitchFamily="34" charset="0"/>
                <a:cs typeface="Arial" panose="020B0604020202020204" pitchFamily="34" charset="0"/>
              </a:rPr>
              <a:t>http.createServer</a:t>
            </a:r>
            <a:r>
              <a:rPr lang="en-US" sz="2100" dirty="0">
                <a:latin typeface="Arial" panose="020B0604020202020204" pitchFamily="34" charset="0"/>
                <a:cs typeface="Arial" panose="020B0604020202020204" pitchFamily="34" charset="0"/>
              </a:rPr>
              <a:t>() method to create server instance and then bind it at port 8081 using listen method associated with server instance. Pass it a function with request and response parameters and write the sample implementation to return "Hello World".</a:t>
            </a:r>
          </a:p>
          <a:p>
            <a:r>
              <a:rPr lang="en-US" sz="2100" dirty="0">
                <a:latin typeface="Arial" panose="020B0604020202020204" pitchFamily="34" charset="0"/>
                <a:cs typeface="Arial" panose="020B0604020202020204" pitchFamily="34" charset="0"/>
              </a:rPr>
              <a:t>Combine step1 and step2 together</a:t>
            </a:r>
          </a:p>
          <a:p>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0050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C36EE-7828-429E-B336-AB2D12D59F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89" y="644436"/>
            <a:ext cx="5658235" cy="2595914"/>
          </a:xfrm>
          <a:prstGeom prst="rect">
            <a:avLst/>
          </a:prstGeom>
        </p:spPr>
      </p:pic>
      <p:pic>
        <p:nvPicPr>
          <p:cNvPr id="5" name="Picture 4">
            <a:extLst>
              <a:ext uri="{FF2B5EF4-FFF2-40B4-BE49-F238E27FC236}">
                <a16:creationId xmlns:a16="http://schemas.microsoft.com/office/drawing/2014/main" id="{5BE9F6C2-9D09-45B6-AD2B-B0FDC81604FD}"/>
              </a:ext>
            </a:extLst>
          </p:cNvPr>
          <p:cNvPicPr>
            <a:picLocks noChangeAspect="1"/>
          </p:cNvPicPr>
          <p:nvPr/>
        </p:nvPicPr>
        <p:blipFill rotWithShape="1">
          <a:blip r:embed="rId3">
            <a:extLst>
              <a:ext uri="{28A0092B-C50C-407E-A947-70E740481C1C}">
                <a14:useLocalDpi xmlns:a14="http://schemas.microsoft.com/office/drawing/2010/main" val="0"/>
              </a:ext>
            </a:extLst>
          </a:blip>
          <a:srcRect t="-1" r="40364" b="69444"/>
          <a:stretch/>
        </p:blipFill>
        <p:spPr>
          <a:xfrm>
            <a:off x="2162993" y="4048474"/>
            <a:ext cx="7270812" cy="1998524"/>
          </a:xfrm>
          <a:prstGeom prst="rect">
            <a:avLst/>
          </a:prstGeom>
        </p:spPr>
      </p:pic>
      <p:pic>
        <p:nvPicPr>
          <p:cNvPr id="7" name="Picture 6">
            <a:extLst>
              <a:ext uri="{FF2B5EF4-FFF2-40B4-BE49-F238E27FC236}">
                <a16:creationId xmlns:a16="http://schemas.microsoft.com/office/drawing/2014/main" id="{61A3F605-33ED-4756-9908-D4F625653631}"/>
              </a:ext>
            </a:extLst>
          </p:cNvPr>
          <p:cNvPicPr>
            <a:picLocks noChangeAspect="1"/>
          </p:cNvPicPr>
          <p:nvPr/>
        </p:nvPicPr>
        <p:blipFill rotWithShape="1">
          <a:blip r:embed="rId4">
            <a:extLst>
              <a:ext uri="{28A0092B-C50C-407E-A947-70E740481C1C}">
                <a14:useLocalDpi xmlns:a14="http://schemas.microsoft.com/office/drawing/2010/main" val="0"/>
              </a:ext>
            </a:extLst>
          </a:blip>
          <a:srcRect l="847"/>
          <a:stretch/>
        </p:blipFill>
        <p:spPr>
          <a:xfrm>
            <a:off x="6525087" y="1883872"/>
            <a:ext cx="5259066" cy="1356478"/>
          </a:xfrm>
          <a:prstGeom prst="rect">
            <a:avLst/>
          </a:prstGeom>
        </p:spPr>
      </p:pic>
    </p:spTree>
    <p:extLst>
      <p:ext uri="{BB962C8B-B14F-4D97-AF65-F5344CB8AC3E}">
        <p14:creationId xmlns:p14="http://schemas.microsoft.com/office/powerpoint/2010/main" val="3720467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MongoDB</Template>
  <TotalTime>203</TotalTime>
  <Words>1700</Words>
  <Application>Microsoft Office PowerPoint</Application>
  <PresentationFormat>Widescreen</PresentationFormat>
  <Paragraphs>147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vt:lpstr>
      <vt:lpstr>Century Gothic</vt:lpstr>
      <vt:lpstr>Consolas</vt:lpstr>
      <vt:lpstr>verdana</vt:lpstr>
      <vt:lpstr>Wingdings 3</vt:lpstr>
      <vt:lpstr>Ion</vt:lpstr>
      <vt:lpstr>NodeJS</vt:lpstr>
      <vt:lpstr>What is NodeJS?</vt:lpstr>
      <vt:lpstr>Features of NodeJS</vt:lpstr>
      <vt:lpstr>Install Node.js on Windows</vt:lpstr>
      <vt:lpstr>Install Node.js on Linux/Ubuntu</vt:lpstr>
      <vt:lpstr>Node.js First Example</vt:lpstr>
      <vt:lpstr>Node.js web-based Example</vt:lpstr>
      <vt:lpstr>How to create node.js web applications</vt:lpstr>
      <vt:lpstr>PowerPoint Presentation</vt:lpstr>
      <vt:lpstr>Node.js Console</vt:lpstr>
      <vt:lpstr>PowerPoint Presentation</vt:lpstr>
      <vt:lpstr>Node.js REPL</vt:lpstr>
      <vt:lpstr>PowerPoint Presentation</vt:lpstr>
      <vt:lpstr>PowerPoint Presentation</vt:lpstr>
      <vt:lpstr>PowerPoint Presentation</vt:lpstr>
      <vt:lpstr>Node.js REPL Commands</vt:lpstr>
      <vt:lpstr>Node.js Modules</vt:lpstr>
      <vt:lpstr>PowerPoint Presentation</vt:lpstr>
      <vt:lpstr>PowerPoint Presentation</vt:lpstr>
      <vt:lpstr>Node.js Package Manager</vt:lpstr>
      <vt:lpstr>Installing Modules using npm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Nityansh</dc:creator>
  <cp:lastModifiedBy>Nityansh</cp:lastModifiedBy>
  <cp:revision>28</cp:revision>
  <dcterms:created xsi:type="dcterms:W3CDTF">2021-04-15T07:29:08Z</dcterms:created>
  <dcterms:modified xsi:type="dcterms:W3CDTF">2021-04-16T18:26:10Z</dcterms:modified>
</cp:coreProperties>
</file>