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4.png" ContentType="image/png"/>
  <Override PartName="/ppt/media/image3.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46"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48"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57"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75"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76"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77"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78"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79"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80"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3149280"/>
            <a:ext cx="9709920" cy="1249920"/>
          </a:xfrm>
          <a:prstGeom prst="rect">
            <a:avLst/>
          </a:prstGeom>
          <a:solidFill>
            <a:srgbClr val="e74c3c"/>
          </a:solidFill>
          <a:ln>
            <a:noFill/>
          </a:ln>
        </p:spPr>
        <p:style>
          <a:lnRef idx="0"/>
          <a:fillRef idx="0"/>
          <a:effectRef idx="0"/>
          <a:fontRef idx="minor"/>
        </p:style>
      </p:sp>
      <p:sp>
        <p:nvSpPr>
          <p:cNvPr id="1" name="PlaceHolder 2"/>
          <p:cNvSpPr>
            <a:spLocks noGrp="1"/>
          </p:cNvSpPr>
          <p:nvPr>
            <p:ph type="title"/>
          </p:nvPr>
        </p:nvSpPr>
        <p:spPr>
          <a:xfrm>
            <a:off x="504000" y="301320"/>
            <a:ext cx="9071640" cy="1261440"/>
          </a:xfrm>
          <a:prstGeom prst="rect">
            <a:avLst/>
          </a:prstGeom>
        </p:spPr>
        <p:txBody>
          <a:bodyPr lIns="0" rIns="0" tIns="0" bIns="0" anchor="ctr">
            <a:noAutofit/>
          </a:bodyPr>
          <a:p>
            <a:r>
              <a:rPr b="0" lang="en-IN" sz="1800" spc="-1" strike="noStrike">
                <a:latin typeface="Arial"/>
              </a:rPr>
              <a:t>Click to edit the title text </a:t>
            </a:r>
            <a:r>
              <a:rPr b="0" lang="en-IN" sz="1800" spc="-1" strike="noStrike">
                <a:latin typeface="Arial"/>
              </a:rPr>
              <a:t>format</a:t>
            </a:r>
            <a:endParaRPr b="0" lang="en-IN" sz="1800" spc="-1" strike="noStrike">
              <a:latin typeface="Arial"/>
            </a:endParaRPr>
          </a:p>
        </p:txBody>
      </p:sp>
      <p:sp>
        <p:nvSpPr>
          <p:cNvPr id="2"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0" y="178920"/>
            <a:ext cx="9709920" cy="1249920"/>
          </a:xfrm>
          <a:prstGeom prst="rect">
            <a:avLst/>
          </a:prstGeom>
          <a:solidFill>
            <a:srgbClr val="e74c3c"/>
          </a:solidFill>
          <a:ln>
            <a:noFill/>
          </a:ln>
        </p:spPr>
        <p:style>
          <a:lnRef idx="0"/>
          <a:fillRef idx="0"/>
          <a:effectRef idx="0"/>
          <a:fontRef idx="minor"/>
        </p:style>
      </p:sp>
      <p:sp>
        <p:nvSpPr>
          <p:cNvPr id="40" name="CustomShape 2"/>
          <p:cNvSpPr/>
          <p:nvPr/>
        </p:nvSpPr>
        <p:spPr>
          <a:xfrm>
            <a:off x="7559280" y="6840000"/>
            <a:ext cx="2508840" cy="529200"/>
          </a:xfrm>
          <a:prstGeom prst="rect">
            <a:avLst/>
          </a:prstGeom>
          <a:solidFill>
            <a:srgbClr val="e74c3c"/>
          </a:solidFill>
          <a:ln>
            <a:noFill/>
          </a:ln>
        </p:spPr>
        <p:style>
          <a:lnRef idx="0"/>
          <a:fillRef idx="0"/>
          <a:effectRef idx="0"/>
          <a:fontRef idx="minor"/>
        </p:style>
      </p:sp>
      <p:sp>
        <p:nvSpPr>
          <p:cNvPr id="41" name="CustomShape 3"/>
          <p:cNvSpPr/>
          <p:nvPr/>
        </p:nvSpPr>
        <p:spPr>
          <a:xfrm>
            <a:off x="899640" y="6840000"/>
            <a:ext cx="6469560" cy="529200"/>
          </a:xfrm>
          <a:prstGeom prst="rect">
            <a:avLst/>
          </a:prstGeom>
          <a:solidFill>
            <a:srgbClr val="bdc3c7"/>
          </a:solidFill>
          <a:ln>
            <a:noFill/>
          </a:ln>
        </p:spPr>
        <p:style>
          <a:lnRef idx="0"/>
          <a:fillRef idx="0"/>
          <a:effectRef idx="0"/>
          <a:fontRef idx="minor"/>
        </p:style>
      </p:sp>
      <p:sp>
        <p:nvSpPr>
          <p:cNvPr id="42" name="CustomShape 4"/>
          <p:cNvSpPr/>
          <p:nvPr/>
        </p:nvSpPr>
        <p:spPr>
          <a:xfrm>
            <a:off x="178920" y="6840000"/>
            <a:ext cx="529200" cy="529200"/>
          </a:xfrm>
          <a:prstGeom prst="rect">
            <a:avLst/>
          </a:prstGeom>
          <a:noFill/>
          <a:ln>
            <a:noFill/>
          </a:ln>
        </p:spPr>
        <p:style>
          <a:lnRef idx="0"/>
          <a:fillRef idx="0"/>
          <a:effectRef idx="0"/>
          <a:fontRef idx="minor"/>
        </p:style>
      </p:sp>
      <p:sp>
        <p:nvSpPr>
          <p:cNvPr id="43" name="PlaceHolder 5"/>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a:t>
            </a:r>
            <a:r>
              <a:rPr b="0" lang="en-IN" sz="4400" spc="-1" strike="noStrike">
                <a:latin typeface="Arial"/>
              </a:rPr>
              <a:t>text format</a:t>
            </a:r>
            <a:endParaRPr b="0" lang="en-IN" sz="4400" spc="-1" strike="noStrike">
              <a:latin typeface="Arial"/>
            </a:endParaRPr>
          </a:p>
        </p:txBody>
      </p:sp>
      <p:sp>
        <p:nvSpPr>
          <p:cNvPr id="44" name="PlaceHolder 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hyperlink" Target="http://mon.uvic.cat/cbbl" TargetMode="Externa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hyperlink" Target="mailto:nayanikasekhar.das@uvic.cat" TargetMode="External"/><Relationship Id="rId5"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hyperlink" Target="https://doi.org/10.1016/j.csbj.2020.02.007" TargetMode="External"/><Relationship Id="rId5"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hyperlink" Target="https://bioinformaticaupf.crg.eu/20172018/projectes1718/10/intro.html#1" TargetMode="External"/><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hyperlink" Target="https://www.ncbi.nlm.nih.gov/pmc/articles/PMC8727800/pdf/ajcr0011-5856.pdf" TargetMode="External"/><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6191640" y="5444640"/>
            <a:ext cx="3301920" cy="591120"/>
          </a:xfrm>
          <a:prstGeom prst="rect">
            <a:avLst/>
          </a:prstGeom>
          <a:noFill/>
          <a:ln>
            <a:noFill/>
          </a:ln>
        </p:spPr>
        <p:style>
          <a:lnRef idx="0"/>
          <a:fillRef idx="0"/>
          <a:effectRef idx="0"/>
          <a:fontRef idx="minor"/>
        </p:style>
        <p:txBody>
          <a:bodyPr lIns="90000" rIns="90000" tIns="54720" bIns="45000">
            <a:noAutofit/>
          </a:bodyPr>
          <a:p>
            <a:pPr marL="17640">
              <a:lnSpc>
                <a:spcPct val="93000"/>
              </a:lnSpc>
              <a:tabLst>
                <a:tab algn="l" pos="0"/>
              </a:tabLst>
            </a:pPr>
            <a:r>
              <a:rPr b="0" lang="ca-ES" sz="1200" spc="-1" strike="noStrike">
                <a:solidFill>
                  <a:srgbClr val="000000"/>
                </a:solidFill>
                <a:latin typeface="Arial"/>
                <a:ea typeface="Arial"/>
              </a:rPr>
              <a:t>Director of the Thesis : Dr. Jordi Villà i Freixa Co-Supervisor : Dr. Vijay Baladhye </a:t>
            </a:r>
            <a:endParaRPr b="0" lang="en-IN" sz="1200" spc="-1" strike="noStrike">
              <a:latin typeface="Arial"/>
            </a:endParaRPr>
          </a:p>
        </p:txBody>
      </p:sp>
      <p:sp>
        <p:nvSpPr>
          <p:cNvPr id="82" name="CustomShape 2"/>
          <p:cNvSpPr/>
          <p:nvPr/>
        </p:nvSpPr>
        <p:spPr>
          <a:xfrm>
            <a:off x="80640" y="5400360"/>
            <a:ext cx="6244200" cy="1573920"/>
          </a:xfrm>
          <a:prstGeom prst="rect">
            <a:avLst/>
          </a:prstGeom>
          <a:noFill/>
          <a:ln>
            <a:noFill/>
          </a:ln>
        </p:spPr>
        <p:style>
          <a:lnRef idx="0"/>
          <a:fillRef idx="0"/>
          <a:effectRef idx="0"/>
          <a:fontRef idx="minor"/>
        </p:style>
        <p:txBody>
          <a:bodyPr lIns="90000" rIns="90000" tIns="54720" bIns="45000">
            <a:noAutofit/>
          </a:bodyPr>
          <a:p>
            <a:pPr>
              <a:lnSpc>
                <a:spcPct val="93000"/>
              </a:lnSpc>
              <a:tabLst>
                <a:tab algn="l" pos="0"/>
              </a:tabLst>
            </a:pPr>
            <a:r>
              <a:rPr b="0" lang="en-IN" sz="1200" spc="-1" strike="noStrike">
                <a:solidFill>
                  <a:srgbClr val="000000"/>
                </a:solidFill>
                <a:latin typeface="Arial"/>
                <a:ea typeface="Arial"/>
              </a:rPr>
              <a:t>Presented By : Nayanika Das</a:t>
            </a:r>
            <a:endParaRPr b="0" lang="en-IN" sz="1200" spc="-1" strike="noStrike">
              <a:latin typeface="Arial"/>
            </a:endParaRPr>
          </a:p>
          <a:p>
            <a:pPr>
              <a:lnSpc>
                <a:spcPct val="93000"/>
              </a:lnSpc>
              <a:tabLst>
                <a:tab algn="l" pos="0"/>
              </a:tabLst>
            </a:pPr>
            <a:endParaRPr b="0" lang="en-IN" sz="1200" spc="-1" strike="noStrike">
              <a:latin typeface="Arial"/>
            </a:endParaRPr>
          </a:p>
          <a:p>
            <a:pPr>
              <a:lnSpc>
                <a:spcPct val="93000"/>
              </a:lnSpc>
              <a:tabLst>
                <a:tab algn="l" pos="0"/>
              </a:tabLst>
            </a:pPr>
            <a:r>
              <a:rPr b="0" lang="en-US" sz="1100" spc="-1" strike="noStrike">
                <a:solidFill>
                  <a:srgbClr val="000000"/>
                </a:solidFill>
                <a:latin typeface="Arial"/>
                <a:ea typeface="Arial"/>
              </a:rPr>
              <a:t>PhD Student</a:t>
            </a:r>
            <a:endParaRPr b="0" lang="en-IN" sz="1100" spc="-1" strike="noStrike">
              <a:latin typeface="Arial"/>
            </a:endParaRPr>
          </a:p>
          <a:p>
            <a:pPr>
              <a:lnSpc>
                <a:spcPct val="98000"/>
              </a:lnSpc>
              <a:tabLst>
                <a:tab algn="l" pos="0"/>
              </a:tabLst>
            </a:pPr>
            <a:r>
              <a:rPr b="0" lang="en-US" sz="1100" spc="-1" strike="noStrike">
                <a:solidFill>
                  <a:srgbClr val="000000"/>
                </a:solidFill>
                <a:latin typeface="Noto Sans"/>
                <a:ea typeface="Noto Sans"/>
              </a:rPr>
              <a:t>Computational Biochemistry and Biophysics Lab (</a:t>
            </a:r>
            <a:r>
              <a:rPr b="0" lang="en-US" sz="1100" spc="-1" strike="noStrike" u="sng">
                <a:solidFill>
                  <a:srgbClr val="0000ff"/>
                </a:solidFill>
                <a:uFillTx/>
                <a:latin typeface="Noto Sans"/>
                <a:ea typeface="Noto Sans"/>
                <a:hlinkClick r:id="rId1"/>
              </a:rPr>
              <a:t>http://mon.uvic.cat/cbbl</a:t>
            </a:r>
            <a:r>
              <a:rPr b="0" lang="en-US" sz="1100" spc="-1" strike="noStrike">
                <a:solidFill>
                  <a:srgbClr val="000000"/>
                </a:solidFill>
                <a:latin typeface="Noto Sans"/>
                <a:ea typeface="Noto Sans"/>
              </a:rPr>
              <a:t>) </a:t>
            </a:r>
            <a:endParaRPr b="0" lang="en-IN" sz="1100" spc="-1" strike="noStrike">
              <a:latin typeface="Arial"/>
            </a:endParaRPr>
          </a:p>
          <a:p>
            <a:pPr>
              <a:lnSpc>
                <a:spcPct val="98000"/>
              </a:lnSpc>
              <a:tabLst>
                <a:tab algn="l" pos="0"/>
              </a:tabLst>
            </a:pPr>
            <a:r>
              <a:rPr b="0" lang="en-IN" sz="1100" spc="-1" strike="noStrike">
                <a:solidFill>
                  <a:srgbClr val="000000"/>
                </a:solidFill>
                <a:latin typeface="Noto Sans"/>
                <a:ea typeface="Noto Sans"/>
              </a:rPr>
              <a:t>Bioinformatics and Bioimaging (BI-SQUARED)</a:t>
            </a:r>
            <a:endParaRPr b="0" lang="en-IN" sz="1100" spc="-1" strike="noStrike">
              <a:latin typeface="Arial"/>
            </a:endParaRPr>
          </a:p>
          <a:p>
            <a:pPr>
              <a:lnSpc>
                <a:spcPct val="98000"/>
              </a:lnSpc>
              <a:tabLst>
                <a:tab algn="l" pos="0"/>
              </a:tabLst>
            </a:pPr>
            <a:r>
              <a:rPr b="0" lang="en-US" sz="1100" spc="-1" strike="noStrike">
                <a:solidFill>
                  <a:srgbClr val="000000"/>
                </a:solidFill>
                <a:latin typeface="Noto Sans"/>
                <a:ea typeface="Noto Sans"/>
              </a:rPr>
              <a:t>Department of </a:t>
            </a:r>
            <a:r>
              <a:rPr b="0" lang="en-IN" sz="1100" spc="-1" strike="noStrike">
                <a:solidFill>
                  <a:srgbClr val="000000"/>
                </a:solidFill>
                <a:latin typeface="Noto Sans"/>
                <a:ea typeface="Noto Sans"/>
              </a:rPr>
              <a:t>Biosciences</a:t>
            </a:r>
            <a:endParaRPr b="0" lang="en-IN" sz="1100" spc="-1" strike="noStrike">
              <a:latin typeface="Arial"/>
            </a:endParaRPr>
          </a:p>
          <a:p>
            <a:pPr>
              <a:lnSpc>
                <a:spcPct val="98000"/>
              </a:lnSpc>
              <a:tabLst>
                <a:tab algn="l" pos="0"/>
              </a:tabLst>
            </a:pPr>
            <a:r>
              <a:rPr b="0" lang="en-US" sz="1100" spc="-1" strike="noStrike">
                <a:solidFill>
                  <a:srgbClr val="000000"/>
                </a:solidFill>
                <a:latin typeface="Noto Sans"/>
                <a:ea typeface="Noto Sans"/>
              </a:rPr>
              <a:t>Faculty of Sciences,Technology and Engineering</a:t>
            </a:r>
            <a:endParaRPr b="0" lang="en-IN" sz="1100" spc="-1" strike="noStrike">
              <a:latin typeface="Arial"/>
            </a:endParaRPr>
          </a:p>
          <a:p>
            <a:pPr>
              <a:lnSpc>
                <a:spcPct val="98000"/>
              </a:lnSpc>
              <a:tabLst>
                <a:tab algn="l" pos="0"/>
              </a:tabLst>
            </a:pPr>
            <a:r>
              <a:rPr b="0" lang="oc-FR" sz="1100" spc="-1" strike="noStrike">
                <a:solidFill>
                  <a:srgbClr val="000000"/>
                </a:solidFill>
                <a:latin typeface="Noto Sans"/>
                <a:ea typeface="Noto Sans"/>
              </a:rPr>
              <a:t>Universitat</a:t>
            </a:r>
            <a:r>
              <a:rPr b="0" lang="en-US" sz="1100" spc="-1" strike="noStrike">
                <a:solidFill>
                  <a:srgbClr val="000000"/>
                </a:solidFill>
                <a:latin typeface="Noto Sans"/>
                <a:ea typeface="Noto Sans"/>
              </a:rPr>
              <a:t> </a:t>
            </a:r>
            <a:r>
              <a:rPr b="0" lang="oc-FR" sz="1100" spc="-1" strike="noStrike">
                <a:solidFill>
                  <a:srgbClr val="000000"/>
                </a:solidFill>
                <a:latin typeface="Noto Sans"/>
                <a:ea typeface="Noto Sans"/>
              </a:rPr>
              <a:t>de</a:t>
            </a:r>
            <a:r>
              <a:rPr b="0" lang="en-US" sz="1100" spc="-1" strike="noStrike">
                <a:solidFill>
                  <a:srgbClr val="000000"/>
                </a:solidFill>
                <a:latin typeface="Noto Sans"/>
                <a:ea typeface="Noto Sans"/>
              </a:rPr>
              <a:t> Vic</a:t>
            </a:r>
            <a:endParaRPr b="0" lang="en-IN" sz="1100" spc="-1" strike="noStrike">
              <a:latin typeface="Arial"/>
            </a:endParaRPr>
          </a:p>
          <a:p>
            <a:pPr>
              <a:lnSpc>
                <a:spcPct val="98000"/>
              </a:lnSpc>
              <a:tabLst>
                <a:tab algn="l" pos="0"/>
              </a:tabLst>
            </a:pPr>
            <a:r>
              <a:rPr b="0" lang="ca-ES" sz="1100" spc="-1" strike="noStrike">
                <a:solidFill>
                  <a:srgbClr val="000000"/>
                </a:solidFill>
                <a:latin typeface="Noto Sans"/>
                <a:ea typeface="Noto Sans"/>
              </a:rPr>
              <a:t>Universitat</a:t>
            </a:r>
            <a:r>
              <a:rPr b="0" lang="en-US" sz="1100" spc="-1" strike="noStrike">
                <a:solidFill>
                  <a:srgbClr val="000000"/>
                </a:solidFill>
                <a:latin typeface="Noto Sans"/>
                <a:ea typeface="Noto Sans"/>
              </a:rPr>
              <a:t> Central </a:t>
            </a:r>
            <a:r>
              <a:rPr b="0" lang="ca-ES" sz="1100" spc="-1" strike="noStrike">
                <a:solidFill>
                  <a:srgbClr val="000000"/>
                </a:solidFill>
                <a:latin typeface="Noto Sans"/>
                <a:ea typeface="Noto Sans"/>
              </a:rPr>
              <a:t>de</a:t>
            </a:r>
            <a:r>
              <a:rPr b="0" lang="en-US" sz="1100" spc="-1" strike="noStrike">
                <a:solidFill>
                  <a:srgbClr val="000000"/>
                </a:solidFill>
                <a:latin typeface="Noto Sans"/>
                <a:ea typeface="Noto Sans"/>
              </a:rPr>
              <a:t> </a:t>
            </a:r>
            <a:r>
              <a:rPr b="0" lang="ca-ES" sz="1100" spc="-1" strike="noStrike">
                <a:solidFill>
                  <a:srgbClr val="000000"/>
                </a:solidFill>
                <a:latin typeface="Noto Sans"/>
                <a:ea typeface="Noto Sans"/>
              </a:rPr>
              <a:t>Catalunya</a:t>
            </a:r>
            <a:endParaRPr b="0" lang="en-IN" sz="1100" spc="-1" strike="noStrike">
              <a:latin typeface="Arial"/>
            </a:endParaRPr>
          </a:p>
          <a:p>
            <a:pPr>
              <a:lnSpc>
                <a:spcPct val="98000"/>
              </a:lnSpc>
              <a:tabLst>
                <a:tab algn="l" pos="0"/>
              </a:tabLst>
            </a:pPr>
            <a:endParaRPr b="0" lang="en-IN" sz="1100" spc="-1" strike="noStrike">
              <a:latin typeface="Arial"/>
            </a:endParaRPr>
          </a:p>
          <a:p>
            <a:pPr>
              <a:lnSpc>
                <a:spcPct val="98000"/>
              </a:lnSpc>
              <a:tabLst>
                <a:tab algn="l" pos="0"/>
              </a:tabLst>
            </a:pPr>
            <a:endParaRPr b="0" lang="en-IN" sz="1100" spc="-1" strike="noStrike">
              <a:latin typeface="Arial"/>
            </a:endParaRPr>
          </a:p>
        </p:txBody>
      </p:sp>
      <p:sp>
        <p:nvSpPr>
          <p:cNvPr id="83" name="CustomShape 3"/>
          <p:cNvSpPr/>
          <p:nvPr/>
        </p:nvSpPr>
        <p:spPr>
          <a:xfrm>
            <a:off x="72000" y="3175560"/>
            <a:ext cx="9624960" cy="2127960"/>
          </a:xfrm>
          <a:prstGeom prst="rect">
            <a:avLst/>
          </a:prstGeom>
          <a:noFill/>
          <a:ln>
            <a:noFill/>
          </a:ln>
        </p:spPr>
        <p:style>
          <a:lnRef idx="0"/>
          <a:fillRef idx="0"/>
          <a:effectRef idx="0"/>
          <a:fontRef idx="minor"/>
        </p:style>
        <p:txBody>
          <a:bodyPr lIns="90000" rIns="90000" tIns="73440" bIns="45000">
            <a:noAutofit/>
          </a:bodyPr>
          <a:p>
            <a:pPr>
              <a:lnSpc>
                <a:spcPct val="93000"/>
              </a:lnSpc>
              <a:tabLst>
                <a:tab algn="l" pos="0"/>
              </a:tabLst>
            </a:pPr>
            <a:r>
              <a:rPr b="1" lang="en-US" sz="2500" spc="-1" strike="noStrike">
                <a:solidFill>
                  <a:srgbClr val="ffffff"/>
                </a:solidFill>
                <a:latin typeface="Arial"/>
                <a:ea typeface="Arial"/>
              </a:rPr>
              <a:t>Thesis Title -</a:t>
            </a:r>
            <a:r>
              <a:rPr b="0" lang="en-US" sz="700" spc="-1" strike="noStrike">
                <a:solidFill>
                  <a:srgbClr val="ffffff"/>
                </a:solidFill>
                <a:latin typeface="Arial"/>
                <a:ea typeface="Arial"/>
              </a:rPr>
              <a:t> </a:t>
            </a:r>
            <a:r>
              <a:rPr b="1" lang="en-US" sz="2500" spc="-1" strike="noStrike">
                <a:solidFill>
                  <a:srgbClr val="ffffff"/>
                </a:solidFill>
                <a:latin typeface="Arial"/>
                <a:ea typeface="Arial"/>
              </a:rPr>
              <a:t>Investigating The Structure-Function Changes Due to Variations In Redox Regulating Glutathione Peroxidases.</a:t>
            </a:r>
            <a:endParaRPr b="0" lang="en-IN" sz="2500" spc="-1" strike="noStrike">
              <a:latin typeface="Arial"/>
            </a:endParaRPr>
          </a:p>
        </p:txBody>
      </p:sp>
      <p:pic>
        <p:nvPicPr>
          <p:cNvPr id="84" name="" descr=""/>
          <p:cNvPicPr/>
          <p:nvPr/>
        </p:nvPicPr>
        <p:blipFill>
          <a:blip r:embed="rId2"/>
          <a:stretch/>
        </p:blipFill>
        <p:spPr>
          <a:xfrm>
            <a:off x="36000" y="503640"/>
            <a:ext cx="2115360" cy="610560"/>
          </a:xfrm>
          <a:prstGeom prst="rect">
            <a:avLst/>
          </a:prstGeom>
          <a:ln>
            <a:noFill/>
          </a:ln>
        </p:spPr>
      </p:pic>
      <p:pic>
        <p:nvPicPr>
          <p:cNvPr id="85" name="" descr=""/>
          <p:cNvPicPr/>
          <p:nvPr/>
        </p:nvPicPr>
        <p:blipFill>
          <a:blip r:embed="rId3"/>
          <a:stretch/>
        </p:blipFill>
        <p:spPr>
          <a:xfrm>
            <a:off x="7271640" y="503640"/>
            <a:ext cx="2715480" cy="524880"/>
          </a:xfrm>
          <a:prstGeom prst="rect">
            <a:avLst/>
          </a:prstGeom>
          <a:ln>
            <a:noFill/>
          </a:ln>
        </p:spPr>
      </p:pic>
      <p:sp>
        <p:nvSpPr>
          <p:cNvPr id="86" name="CustomShape 4"/>
          <p:cNvSpPr/>
          <p:nvPr/>
        </p:nvSpPr>
        <p:spPr>
          <a:xfrm>
            <a:off x="3167640" y="674640"/>
            <a:ext cx="3735720" cy="266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300" spc="-1" strike="noStrike">
                <a:solidFill>
                  <a:srgbClr val="000000"/>
                </a:solidFill>
                <a:latin typeface="Arial"/>
                <a:ea typeface="DejaVu Sans"/>
              </a:rPr>
              <a:t>One Health: from environment to individuals</a:t>
            </a:r>
            <a:endParaRPr b="0" lang="en-IN" sz="1300" spc="-1" strike="noStrike">
              <a:latin typeface="Arial"/>
            </a:endParaRPr>
          </a:p>
        </p:txBody>
      </p:sp>
      <p:sp>
        <p:nvSpPr>
          <p:cNvPr id="87" name="CustomShape 5"/>
          <p:cNvSpPr/>
          <p:nvPr/>
        </p:nvSpPr>
        <p:spPr>
          <a:xfrm>
            <a:off x="7559640" y="7199640"/>
            <a:ext cx="4024440" cy="338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000" spc="-1" strike="noStrike" u="sng">
                <a:solidFill>
                  <a:srgbClr val="0000ff"/>
                </a:solidFill>
                <a:uFillTx/>
                <a:latin typeface="Noto Sans regular"/>
                <a:ea typeface="DejaVu Sans"/>
                <a:hlinkClick r:id="rId4"/>
              </a:rPr>
              <a:t>nayanikasekhar.das@uvic.cat</a:t>
            </a:r>
            <a:r>
              <a:rPr b="0" lang="en-IN" sz="1000" spc="-1" strike="noStrike">
                <a:solidFill>
                  <a:srgbClr val="0000ff"/>
                </a:solidFill>
                <a:latin typeface="Noto Sans regular"/>
                <a:ea typeface="DejaVu Sans"/>
              </a:rPr>
              <a:t> </a:t>
            </a:r>
            <a:endParaRPr b="0" lang="en-IN" sz="1000" spc="-1" strike="noStrike">
              <a:latin typeface="Arial"/>
            </a:endParaRPr>
          </a:p>
        </p:txBody>
      </p:sp>
      <p:sp>
        <p:nvSpPr>
          <p:cNvPr id="88" name="CustomShape 6"/>
          <p:cNvSpPr/>
          <p:nvPr/>
        </p:nvSpPr>
        <p:spPr>
          <a:xfrm>
            <a:off x="71640" y="7056000"/>
            <a:ext cx="428400" cy="450720"/>
          </a:xfrm>
          <a:prstGeom prst="rect">
            <a:avLst/>
          </a:prstGeom>
          <a:solidFill>
            <a:srgbClr val="e74c3c"/>
          </a:solidFill>
          <a:ln>
            <a:noFill/>
          </a:ln>
        </p:spPr>
        <p:style>
          <a:lnRef idx="0"/>
          <a:fillRef idx="0"/>
          <a:effectRef idx="0"/>
          <a:fontRef idx="minor"/>
        </p:style>
        <p:txBody>
          <a:bodyPr lIns="0" rIns="0" tIns="0" bIns="0" anchor="ctr">
            <a:noAutofit/>
          </a:bodyPr>
          <a:p>
            <a:pPr>
              <a:lnSpc>
                <a:spcPct val="98000"/>
              </a:lnSpc>
              <a:tabLst>
                <a:tab algn="l" pos="0"/>
              </a:tabLst>
            </a:pPr>
            <a:fld id="{0A3A9F05-D6C7-4123-A023-7CB41BDBBB4F}" type="slidenum">
              <a:rPr b="1" lang="en-US" sz="2800" spc="-1" strike="noStrike">
                <a:solidFill>
                  <a:srgbClr val="ffffff"/>
                </a:solidFill>
                <a:latin typeface="Noto Sans Black"/>
                <a:ea typeface="Noto Sans Black"/>
              </a:rPr>
              <a:t>&lt;number&gt;</a:t>
            </a:fld>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0" name="CustomShape 1"/>
          <p:cNvSpPr/>
          <p:nvPr/>
        </p:nvSpPr>
        <p:spPr>
          <a:xfrm>
            <a:off x="178920" y="6840000"/>
            <a:ext cx="527760" cy="527760"/>
          </a:xfrm>
          <a:prstGeom prst="rect">
            <a:avLst/>
          </a:prstGeom>
          <a:solidFill>
            <a:srgbClr val="e74c3c"/>
          </a:solidFill>
          <a:ln>
            <a:noFill/>
          </a:ln>
        </p:spPr>
        <p:style>
          <a:lnRef idx="0"/>
          <a:fillRef idx="0"/>
          <a:effectRef idx="0"/>
          <a:fontRef idx="minor"/>
        </p:style>
        <p:txBody>
          <a:bodyPr lIns="0" rIns="0" tIns="0" bIns="0" anchor="ctr">
            <a:noAutofit/>
          </a:bodyPr>
          <a:p>
            <a:pPr>
              <a:lnSpc>
                <a:spcPct val="98000"/>
              </a:lnSpc>
              <a:tabLst>
                <a:tab algn="l" pos="0"/>
              </a:tabLst>
            </a:pPr>
            <a:fld id="{BD27E5D7-3EBC-4620-8E49-E90D484B7701}" type="slidenum">
              <a:rPr b="1" lang="en-US" sz="2800" spc="-1" strike="noStrike">
                <a:solidFill>
                  <a:srgbClr val="ffffff"/>
                </a:solidFill>
                <a:latin typeface="Noto Sans Black"/>
                <a:ea typeface="Noto Sans Black"/>
              </a:rPr>
              <a:t>&lt;number&gt;</a:t>
            </a:fld>
            <a:endParaRPr b="0" lang="en-IN" sz="2800" spc="-1" strike="noStrike">
              <a:latin typeface="Arial"/>
            </a:endParaRPr>
          </a:p>
        </p:txBody>
      </p:sp>
      <p:sp>
        <p:nvSpPr>
          <p:cNvPr id="211" name="CustomShape 2"/>
          <p:cNvSpPr/>
          <p:nvPr/>
        </p:nvSpPr>
        <p:spPr>
          <a:xfrm>
            <a:off x="360000" y="360000"/>
            <a:ext cx="9349560" cy="889560"/>
          </a:xfrm>
          <a:prstGeom prst="rect">
            <a:avLst/>
          </a:prstGeom>
          <a:noFill/>
          <a:ln>
            <a:noFill/>
          </a:ln>
        </p:spPr>
        <p:style>
          <a:lnRef idx="0"/>
          <a:fillRef idx="0"/>
          <a:effectRef idx="0"/>
          <a:fontRef idx="minor"/>
        </p:style>
        <p:txBody>
          <a:bodyPr lIns="0" rIns="0" tIns="8280" bIns="0" anchor="b">
            <a:noAutofit/>
          </a:bodyPr>
          <a:p>
            <a:pPr>
              <a:lnSpc>
                <a:spcPct val="98000"/>
              </a:lnSpc>
              <a:tabLst>
                <a:tab algn="l" pos="0"/>
              </a:tabLst>
            </a:pPr>
            <a:r>
              <a:rPr b="1" lang="en-US" sz="3200" spc="-1" strike="noStrike">
                <a:solidFill>
                  <a:srgbClr val="ffffff"/>
                </a:solidFill>
                <a:latin typeface="Noto Sans Black"/>
                <a:ea typeface="Noto Sans Black"/>
              </a:rPr>
              <a:t>Preliminary Results</a:t>
            </a:r>
            <a:endParaRPr b="0" lang="en-IN" sz="3200" spc="-1" strike="noStrike">
              <a:latin typeface="Arial"/>
            </a:endParaRPr>
          </a:p>
        </p:txBody>
      </p:sp>
      <p:pic>
        <p:nvPicPr>
          <p:cNvPr id="212" name="Google Shape;270;p10" descr=""/>
          <p:cNvPicPr/>
          <p:nvPr/>
        </p:nvPicPr>
        <p:blipFill>
          <a:blip r:embed="rId1"/>
          <a:stretch/>
        </p:blipFill>
        <p:spPr>
          <a:xfrm>
            <a:off x="502920" y="1790280"/>
            <a:ext cx="2955240" cy="2379600"/>
          </a:xfrm>
          <a:prstGeom prst="rect">
            <a:avLst/>
          </a:prstGeom>
          <a:ln>
            <a:noFill/>
          </a:ln>
        </p:spPr>
      </p:pic>
      <p:sp>
        <p:nvSpPr>
          <p:cNvPr id="213" name="CustomShape 3"/>
          <p:cNvSpPr/>
          <p:nvPr/>
        </p:nvSpPr>
        <p:spPr>
          <a:xfrm>
            <a:off x="70920" y="1510920"/>
            <a:ext cx="5245920" cy="875520"/>
          </a:xfrm>
          <a:prstGeom prst="rect">
            <a:avLst/>
          </a:prstGeom>
          <a:noFill/>
          <a:ln>
            <a:noFill/>
          </a:ln>
        </p:spPr>
        <p:style>
          <a:lnRef idx="0"/>
          <a:fillRef idx="0"/>
          <a:effectRef idx="0"/>
          <a:fontRef idx="minor"/>
        </p:style>
        <p:txBody>
          <a:bodyPr lIns="90000" rIns="90000" tIns="47880" bIns="45000">
            <a:noAutofit/>
          </a:bodyPr>
          <a:p>
            <a:pPr>
              <a:lnSpc>
                <a:spcPct val="98000"/>
              </a:lnSpc>
              <a:tabLst>
                <a:tab algn="l" pos="0"/>
              </a:tabLst>
            </a:pPr>
            <a:r>
              <a:rPr b="0" lang="en-IN" sz="1100" spc="-1" strike="noStrike">
                <a:solidFill>
                  <a:srgbClr val="000000"/>
                </a:solidFill>
                <a:latin typeface="Noto Sans"/>
                <a:ea typeface="Noto Sans"/>
              </a:rPr>
              <a:t>Fig 9: RMSF calculated from MD simulation of GPX6 mouse </a:t>
            </a:r>
            <a:endParaRPr b="0" lang="en-IN" sz="1100" spc="-1" strike="noStrike">
              <a:latin typeface="Arial"/>
            </a:endParaRPr>
          </a:p>
        </p:txBody>
      </p:sp>
      <p:sp>
        <p:nvSpPr>
          <p:cNvPr id="214" name="CustomShape 4"/>
          <p:cNvSpPr/>
          <p:nvPr/>
        </p:nvSpPr>
        <p:spPr>
          <a:xfrm>
            <a:off x="70920" y="4335120"/>
            <a:ext cx="4612320" cy="405360"/>
          </a:xfrm>
          <a:prstGeom prst="rect">
            <a:avLst/>
          </a:prstGeom>
          <a:noFill/>
          <a:ln>
            <a:noFill/>
          </a:ln>
        </p:spPr>
        <p:style>
          <a:lnRef idx="0"/>
          <a:fillRef idx="0"/>
          <a:effectRef idx="0"/>
          <a:fontRef idx="minor"/>
        </p:style>
        <p:txBody>
          <a:bodyPr lIns="90000" rIns="90000" tIns="47880" bIns="45000">
            <a:noAutofit/>
          </a:bodyPr>
          <a:p>
            <a:pPr>
              <a:lnSpc>
                <a:spcPct val="98000"/>
              </a:lnSpc>
              <a:tabLst>
                <a:tab algn="l" pos="0"/>
              </a:tabLst>
            </a:pPr>
            <a:r>
              <a:rPr b="0" lang="en-IN" sz="1100" spc="-1" strike="noStrike">
                <a:solidFill>
                  <a:srgbClr val="000000"/>
                </a:solidFill>
                <a:latin typeface="Noto Sans"/>
                <a:ea typeface="Noto Sans"/>
              </a:rPr>
              <a:t>Fig 11: RMSD calculated from MD simulation of GPX6 mouse </a:t>
            </a:r>
            <a:endParaRPr b="0" lang="en-IN" sz="1100" spc="-1" strike="noStrike">
              <a:latin typeface="Arial"/>
            </a:endParaRPr>
          </a:p>
        </p:txBody>
      </p:sp>
      <p:sp>
        <p:nvSpPr>
          <p:cNvPr id="215" name="CustomShape 5"/>
          <p:cNvSpPr/>
          <p:nvPr/>
        </p:nvSpPr>
        <p:spPr>
          <a:xfrm>
            <a:off x="5471640" y="4319280"/>
            <a:ext cx="4525200" cy="405360"/>
          </a:xfrm>
          <a:prstGeom prst="rect">
            <a:avLst/>
          </a:prstGeom>
          <a:noFill/>
          <a:ln>
            <a:noFill/>
          </a:ln>
        </p:spPr>
        <p:style>
          <a:lnRef idx="0"/>
          <a:fillRef idx="0"/>
          <a:effectRef idx="0"/>
          <a:fontRef idx="minor"/>
        </p:style>
        <p:txBody>
          <a:bodyPr lIns="90000" rIns="90000" tIns="47880" bIns="45000">
            <a:noAutofit/>
          </a:bodyPr>
          <a:p>
            <a:pPr>
              <a:lnSpc>
                <a:spcPct val="98000"/>
              </a:lnSpc>
              <a:tabLst>
                <a:tab algn="l" pos="0"/>
              </a:tabLst>
            </a:pPr>
            <a:r>
              <a:rPr b="0" lang="en-IN" sz="1100" spc="-1" strike="noStrike">
                <a:solidFill>
                  <a:srgbClr val="000000"/>
                </a:solidFill>
                <a:latin typeface="Noto Sans"/>
                <a:ea typeface="Noto Sans"/>
              </a:rPr>
              <a:t>Fig 12: RMSD calculated from MD simulation of GPX6 human </a:t>
            </a:r>
            <a:endParaRPr b="0" lang="en-IN" sz="1100" spc="-1" strike="noStrike">
              <a:latin typeface="Arial"/>
            </a:endParaRPr>
          </a:p>
        </p:txBody>
      </p:sp>
      <p:sp>
        <p:nvSpPr>
          <p:cNvPr id="216" name="CustomShape 6"/>
          <p:cNvSpPr/>
          <p:nvPr/>
        </p:nvSpPr>
        <p:spPr>
          <a:xfrm>
            <a:off x="5400360" y="1545840"/>
            <a:ext cx="4585320" cy="243720"/>
          </a:xfrm>
          <a:prstGeom prst="rect">
            <a:avLst/>
          </a:prstGeom>
          <a:noFill/>
          <a:ln>
            <a:noFill/>
          </a:ln>
        </p:spPr>
        <p:style>
          <a:lnRef idx="0"/>
          <a:fillRef idx="0"/>
          <a:effectRef idx="0"/>
          <a:fontRef idx="minor"/>
        </p:style>
        <p:txBody>
          <a:bodyPr lIns="90000" rIns="90000" tIns="47880" bIns="45000">
            <a:noAutofit/>
          </a:bodyPr>
          <a:p>
            <a:pPr>
              <a:lnSpc>
                <a:spcPct val="98000"/>
              </a:lnSpc>
              <a:tabLst>
                <a:tab algn="l" pos="0"/>
              </a:tabLst>
            </a:pPr>
            <a:r>
              <a:rPr b="0" lang="en-IN" sz="1100" spc="-1" strike="noStrike">
                <a:solidFill>
                  <a:srgbClr val="000000"/>
                </a:solidFill>
                <a:latin typeface="Noto Sans"/>
                <a:ea typeface="Noto Sans"/>
              </a:rPr>
              <a:t>Fig 10: RMSF calculated from MD simulation of GPX6 human </a:t>
            </a:r>
            <a:endParaRPr b="0" lang="en-IN" sz="1100" spc="-1" strike="noStrike">
              <a:latin typeface="Arial"/>
            </a:endParaRPr>
          </a:p>
        </p:txBody>
      </p:sp>
      <p:pic>
        <p:nvPicPr>
          <p:cNvPr id="217" name="Google Shape;276;p10" descr=""/>
          <p:cNvPicPr/>
          <p:nvPr/>
        </p:nvPicPr>
        <p:blipFill>
          <a:blip r:embed="rId2"/>
          <a:stretch/>
        </p:blipFill>
        <p:spPr>
          <a:xfrm>
            <a:off x="6119640" y="4607640"/>
            <a:ext cx="2727360" cy="2094120"/>
          </a:xfrm>
          <a:prstGeom prst="rect">
            <a:avLst/>
          </a:prstGeom>
          <a:ln>
            <a:noFill/>
          </a:ln>
        </p:spPr>
      </p:pic>
      <p:pic>
        <p:nvPicPr>
          <p:cNvPr id="218" name="" descr=""/>
          <p:cNvPicPr/>
          <p:nvPr/>
        </p:nvPicPr>
        <p:blipFill>
          <a:blip r:embed="rId3"/>
          <a:stretch/>
        </p:blipFill>
        <p:spPr>
          <a:xfrm>
            <a:off x="5903640" y="1847880"/>
            <a:ext cx="2963520" cy="2394000"/>
          </a:xfrm>
          <a:prstGeom prst="rect">
            <a:avLst/>
          </a:prstGeom>
          <a:ln>
            <a:noFill/>
          </a:ln>
        </p:spPr>
      </p:pic>
      <p:pic>
        <p:nvPicPr>
          <p:cNvPr id="219" name="" descr=""/>
          <p:cNvPicPr/>
          <p:nvPr/>
        </p:nvPicPr>
        <p:blipFill>
          <a:blip r:embed="rId4"/>
          <a:stretch/>
        </p:blipFill>
        <p:spPr>
          <a:xfrm>
            <a:off x="719640" y="4624200"/>
            <a:ext cx="2803680" cy="20984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287640" y="1583640"/>
            <a:ext cx="8418240" cy="2483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noto sans regular"/>
                <a:ea typeface="DejaVu Sans"/>
              </a:rPr>
              <a:t>Next Steps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600" spc="-1" strike="noStrike">
                <a:solidFill>
                  <a:srgbClr val="000000"/>
                </a:solidFill>
                <a:latin typeface="noto sans regular"/>
                <a:ea typeface="DejaVu Sans"/>
              </a:rPr>
              <a:t>1. Running Molecular Dynamics Simulations on different structures of GPX </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noto sans regular"/>
                <a:ea typeface="DejaVu Sans"/>
              </a:rPr>
              <a:t>2. Running EVB simulations on the different mutants</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p:txBody>
      </p:sp>
      <p:sp>
        <p:nvSpPr>
          <p:cNvPr id="221" name="CustomShape 2"/>
          <p:cNvSpPr/>
          <p:nvPr/>
        </p:nvSpPr>
        <p:spPr>
          <a:xfrm>
            <a:off x="178920" y="6840000"/>
            <a:ext cx="527760" cy="527760"/>
          </a:xfrm>
          <a:prstGeom prst="rect">
            <a:avLst/>
          </a:prstGeom>
          <a:solidFill>
            <a:srgbClr val="e74c3c"/>
          </a:solidFill>
          <a:ln>
            <a:noFill/>
          </a:ln>
        </p:spPr>
        <p:style>
          <a:lnRef idx="0"/>
          <a:fillRef idx="0"/>
          <a:effectRef idx="0"/>
          <a:fontRef idx="minor"/>
        </p:style>
        <p:txBody>
          <a:bodyPr lIns="0" rIns="0" tIns="0" bIns="0" anchor="ctr">
            <a:noAutofit/>
          </a:bodyPr>
          <a:p>
            <a:pPr>
              <a:lnSpc>
                <a:spcPct val="98000"/>
              </a:lnSpc>
              <a:tabLst>
                <a:tab algn="l" pos="0"/>
              </a:tabLst>
            </a:pPr>
            <a:fld id="{14735784-B712-43B7-99CB-4965EBF8F005}" type="slidenum">
              <a:rPr b="1" lang="en-US" sz="2800" spc="-1" strike="noStrike">
                <a:solidFill>
                  <a:srgbClr val="ffffff"/>
                </a:solidFill>
                <a:latin typeface="Noto Sans Black"/>
                <a:ea typeface="Noto Sans Black"/>
              </a:rPr>
              <a:t>&lt;number&gt;</a:t>
            </a:fld>
            <a:endParaRPr b="0" lang="en-IN" sz="2800" spc="-1" strike="noStrike">
              <a:latin typeface="Arial"/>
            </a:endParaRPr>
          </a:p>
        </p:txBody>
      </p:sp>
      <p:pic>
        <p:nvPicPr>
          <p:cNvPr id="222" name="" descr=""/>
          <p:cNvPicPr/>
          <p:nvPr/>
        </p:nvPicPr>
        <p:blipFill>
          <a:blip r:embed="rId1"/>
          <a:stretch/>
        </p:blipFill>
        <p:spPr>
          <a:xfrm>
            <a:off x="864000" y="2661120"/>
            <a:ext cx="2662920" cy="1729800"/>
          </a:xfrm>
          <a:prstGeom prst="rect">
            <a:avLst/>
          </a:prstGeom>
          <a:ln>
            <a:noFill/>
          </a:ln>
        </p:spPr>
      </p:pic>
      <p:sp>
        <p:nvSpPr>
          <p:cNvPr id="223" name="CustomShape 3"/>
          <p:cNvSpPr/>
          <p:nvPr/>
        </p:nvSpPr>
        <p:spPr>
          <a:xfrm>
            <a:off x="3744000" y="3456000"/>
            <a:ext cx="1150920" cy="286920"/>
          </a:xfrm>
          <a:custGeom>
            <a:avLst/>
            <a:gdLst/>
            <a:ahLst/>
            <a:rect l="l" t="t" r="r" b="b"/>
            <a:pathLst>
              <a:path w="3202" h="802">
                <a:moveTo>
                  <a:pt x="0" y="200"/>
                </a:moveTo>
                <a:lnTo>
                  <a:pt x="2400" y="200"/>
                </a:lnTo>
                <a:lnTo>
                  <a:pt x="2400" y="0"/>
                </a:lnTo>
                <a:lnTo>
                  <a:pt x="3201" y="400"/>
                </a:lnTo>
                <a:lnTo>
                  <a:pt x="2400" y="801"/>
                </a:lnTo>
                <a:lnTo>
                  <a:pt x="2400" y="600"/>
                </a:lnTo>
                <a:lnTo>
                  <a:pt x="0" y="600"/>
                </a:lnTo>
                <a:lnTo>
                  <a:pt x="0" y="200"/>
                </a:lnTo>
              </a:path>
            </a:pathLst>
          </a:custGeom>
          <a:solidFill>
            <a:srgbClr val="000000"/>
          </a:solidFill>
          <a:ln>
            <a:solidFill>
              <a:srgbClr val="3465a4"/>
            </a:solidFill>
          </a:ln>
        </p:spPr>
        <p:style>
          <a:lnRef idx="0"/>
          <a:fillRef idx="0"/>
          <a:effectRef idx="0"/>
          <a:fontRef idx="minor"/>
        </p:style>
      </p:sp>
      <p:pic>
        <p:nvPicPr>
          <p:cNvPr id="224" name="" descr=""/>
          <p:cNvPicPr/>
          <p:nvPr/>
        </p:nvPicPr>
        <p:blipFill>
          <a:blip r:embed="rId2"/>
          <a:stretch/>
        </p:blipFill>
        <p:spPr>
          <a:xfrm>
            <a:off x="5121000" y="3006000"/>
            <a:ext cx="2293920" cy="1312920"/>
          </a:xfrm>
          <a:prstGeom prst="rect">
            <a:avLst/>
          </a:prstGeom>
          <a:ln>
            <a:noFill/>
          </a:ln>
        </p:spPr>
      </p:pic>
      <p:sp>
        <p:nvSpPr>
          <p:cNvPr id="225" name="CustomShape 4"/>
          <p:cNvSpPr/>
          <p:nvPr/>
        </p:nvSpPr>
        <p:spPr>
          <a:xfrm>
            <a:off x="3672000" y="3096000"/>
            <a:ext cx="1006920" cy="31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600" spc="-1" strike="noStrike">
                <a:solidFill>
                  <a:srgbClr val="000000"/>
                </a:solidFill>
                <a:latin typeface="Arial"/>
                <a:ea typeface="DejaVu Sans"/>
              </a:rPr>
              <a:t>Analysis</a:t>
            </a:r>
            <a:endParaRPr b="0" lang="en-IN" sz="1600" spc="-1" strike="noStrike">
              <a:latin typeface="Arial"/>
            </a:endParaRPr>
          </a:p>
        </p:txBody>
      </p:sp>
      <p:pic>
        <p:nvPicPr>
          <p:cNvPr id="226" name="" descr=""/>
          <p:cNvPicPr/>
          <p:nvPr/>
        </p:nvPicPr>
        <p:blipFill>
          <a:blip r:embed="rId3"/>
          <a:stretch/>
        </p:blipFill>
        <p:spPr>
          <a:xfrm>
            <a:off x="936000" y="5184000"/>
            <a:ext cx="2662920" cy="1633680"/>
          </a:xfrm>
          <a:prstGeom prst="rect">
            <a:avLst/>
          </a:prstGeom>
          <a:ln>
            <a:noFill/>
          </a:ln>
        </p:spPr>
      </p:pic>
      <p:sp>
        <p:nvSpPr>
          <p:cNvPr id="227" name="CustomShape 5"/>
          <p:cNvSpPr/>
          <p:nvPr/>
        </p:nvSpPr>
        <p:spPr>
          <a:xfrm>
            <a:off x="3744000" y="6264000"/>
            <a:ext cx="6118920" cy="443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600" spc="-1" strike="noStrike">
                <a:solidFill>
                  <a:srgbClr val="000000"/>
                </a:solidFill>
                <a:latin typeface="Noto Sans regular"/>
                <a:ea typeface="DejaVu Sans"/>
              </a:rPr>
              <a:t>The image has been obatined from Prah, A., Pregeljc, D., Stare, J. et al. Brunner syndrome caused by point mutation explained by multiscale simulation of enzyme reaction. Sci Rep 12, 21889 (2022). https://doi.org/10.1038/s41598-022-26296-7</a:t>
            </a:r>
            <a:endParaRPr b="0" lang="en-IN" sz="600" spc="-1" strike="noStrike">
              <a:latin typeface="Arial"/>
            </a:endParaRPr>
          </a:p>
        </p:txBody>
      </p:sp>
      <p:sp>
        <p:nvSpPr>
          <p:cNvPr id="228" name="CustomShape 6"/>
          <p:cNvSpPr/>
          <p:nvPr/>
        </p:nvSpPr>
        <p:spPr>
          <a:xfrm>
            <a:off x="947880" y="4484520"/>
            <a:ext cx="5315040" cy="178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600" spc="-1" strike="noStrike">
                <a:solidFill>
                  <a:srgbClr val="000000"/>
                </a:solidFill>
                <a:latin typeface="Noto Sans regular"/>
                <a:ea typeface="DejaVu Sans"/>
              </a:rPr>
              <a:t>The image has been obatined from </a:t>
            </a:r>
            <a:r>
              <a:rPr b="0" lang="en-IN" sz="600" spc="-1" strike="noStrike" u="sng">
                <a:solidFill>
                  <a:srgbClr val="0000ff"/>
                </a:solidFill>
                <a:uFillTx/>
                <a:latin typeface="Noto Sans regular"/>
                <a:ea typeface="DejaVu Sans"/>
                <a:hlinkClick r:id="rId4"/>
              </a:rPr>
              <a:t>https://doi.org/10.1016/j.csbj.2020.02.007</a:t>
            </a:r>
            <a:r>
              <a:rPr b="0" lang="en-IN" sz="600" spc="-1" strike="noStrike">
                <a:solidFill>
                  <a:srgbClr val="0000ff"/>
                </a:solidFill>
                <a:latin typeface="Noto Sans regular"/>
                <a:ea typeface="DejaVu Sans"/>
              </a:rPr>
              <a:t> </a:t>
            </a:r>
            <a:endParaRPr b="0" lang="en-IN" sz="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1549080" y="3023640"/>
            <a:ext cx="9168480" cy="4667760"/>
          </a:xfrm>
          <a:prstGeom prst="rect">
            <a:avLst/>
          </a:prstGeom>
          <a:noFill/>
          <a:ln>
            <a:noFill/>
          </a:ln>
        </p:spPr>
        <p:style>
          <a:lnRef idx="0"/>
          <a:fillRef idx="0"/>
          <a:effectRef idx="0"/>
          <a:fontRef idx="minor"/>
        </p:style>
      </p:sp>
      <p:sp>
        <p:nvSpPr>
          <p:cNvPr id="230" name="CustomShape 2"/>
          <p:cNvSpPr/>
          <p:nvPr/>
        </p:nvSpPr>
        <p:spPr>
          <a:xfrm>
            <a:off x="1929960" y="2949840"/>
            <a:ext cx="5768280" cy="1220400"/>
          </a:xfrm>
          <a:prstGeom prst="rect">
            <a:avLst/>
          </a:prstGeom>
          <a:noFill/>
          <a:ln>
            <a:noFill/>
          </a:ln>
          <a:effectLst>
            <a:outerShdw dir="2700000" dist="101823">
              <a:srgbClr val="808080"/>
            </a:outerShdw>
          </a:effectLst>
        </p:spPr>
        <p:style>
          <a:lnRef idx="0"/>
          <a:fillRef idx="0"/>
          <a:effectRef idx="0"/>
          <a:fontRef idx="minor"/>
        </p:style>
      </p:sp>
      <p:sp>
        <p:nvSpPr>
          <p:cNvPr id="231" name="CustomShape 3"/>
          <p:cNvSpPr/>
          <p:nvPr/>
        </p:nvSpPr>
        <p:spPr>
          <a:xfrm>
            <a:off x="178920" y="6840000"/>
            <a:ext cx="527760" cy="527760"/>
          </a:xfrm>
          <a:prstGeom prst="rect">
            <a:avLst/>
          </a:prstGeom>
          <a:solidFill>
            <a:srgbClr val="e74c3c"/>
          </a:solidFill>
          <a:ln>
            <a:noFill/>
          </a:ln>
        </p:spPr>
        <p:style>
          <a:lnRef idx="0"/>
          <a:fillRef idx="0"/>
          <a:effectRef idx="0"/>
          <a:fontRef idx="minor"/>
        </p:style>
        <p:txBody>
          <a:bodyPr lIns="0" rIns="0" tIns="0" bIns="0" anchor="ctr">
            <a:noAutofit/>
          </a:bodyPr>
          <a:p>
            <a:pPr>
              <a:lnSpc>
                <a:spcPct val="98000"/>
              </a:lnSpc>
              <a:tabLst>
                <a:tab algn="l" pos="0"/>
              </a:tabLst>
            </a:pPr>
            <a:fld id="{01C9D075-34AE-4392-A546-3798D2008A6D}" type="slidenum">
              <a:rPr b="1" lang="en-US" sz="2800" spc="-1" strike="noStrike">
                <a:solidFill>
                  <a:srgbClr val="ffffff"/>
                </a:solidFill>
                <a:latin typeface="Noto Sans Black"/>
                <a:ea typeface="Noto Sans Black"/>
              </a:rPr>
              <a:t>&lt;number&gt;</a:t>
            </a:fld>
            <a:endParaRPr b="0" lang="en-IN" sz="2800" spc="-1" strike="noStrike">
              <a:latin typeface="Arial"/>
            </a:endParaRPr>
          </a:p>
        </p:txBody>
      </p:sp>
      <p:sp>
        <p:nvSpPr>
          <p:cNvPr id="232" name="CustomShape 4"/>
          <p:cNvSpPr/>
          <p:nvPr/>
        </p:nvSpPr>
        <p:spPr>
          <a:xfrm>
            <a:off x="6552000" y="4608000"/>
            <a:ext cx="3240000" cy="1656000"/>
          </a:xfrm>
          <a:prstGeom prst="cloudCallout">
            <a:avLst>
              <a:gd name="adj1" fmla="val -24541"/>
              <a:gd name="adj2" fmla="val 72486"/>
            </a:avLst>
          </a:prstGeom>
          <a:solidFill>
            <a:srgbClr val="ffffd7"/>
          </a:solidFill>
          <a:ln>
            <a:solidFill>
              <a:srgbClr val="000000"/>
            </a:solidFill>
          </a:ln>
        </p:spPr>
        <p:style>
          <a:lnRef idx="0"/>
          <a:fillRef idx="0"/>
          <a:effectRef idx="0"/>
          <a:fontRef idx="minor"/>
        </p:style>
      </p:sp>
      <p:sp>
        <p:nvSpPr>
          <p:cNvPr id="233" name="CustomShape 5"/>
          <p:cNvSpPr/>
          <p:nvPr/>
        </p:nvSpPr>
        <p:spPr>
          <a:xfrm>
            <a:off x="7056000" y="5112000"/>
            <a:ext cx="2520000" cy="1224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3200" spc="-1" strike="noStrike">
                <a:solidFill>
                  <a:srgbClr val="000000"/>
                </a:solidFill>
                <a:latin typeface="Arial"/>
                <a:ea typeface="DejaVu Sans"/>
              </a:rPr>
              <a:t>Questions</a:t>
            </a:r>
            <a:r>
              <a:rPr b="0" lang="en-IN" sz="2800" spc="-1" strike="noStrike">
                <a:solidFill>
                  <a:srgbClr val="000000"/>
                </a:solidFill>
                <a:latin typeface="Arial"/>
                <a:ea typeface="DejaVu Sans"/>
              </a:rPr>
              <a:t> </a:t>
            </a:r>
            <a:endParaRPr b="0" lang="en-IN" sz="2800" spc="-1" strike="noStrike">
              <a:latin typeface="Arial"/>
            </a:endParaRPr>
          </a:p>
        </p:txBody>
      </p:sp>
      <p:sp>
        <p:nvSpPr>
          <p:cNvPr id="234" name="CustomShape 6"/>
          <p:cNvSpPr/>
          <p:nvPr/>
        </p:nvSpPr>
        <p:spPr>
          <a:xfrm>
            <a:off x="1800000" y="3168000"/>
            <a:ext cx="5901480" cy="1296360"/>
          </a:xfrm>
          <a:prstGeom prst="rect">
            <a:avLst/>
          </a:prstGeom>
          <a:noFill/>
          <a:ln>
            <a:noFill/>
          </a:ln>
        </p:spPr>
        <p:style>
          <a:lnRef idx="0"/>
          <a:fillRef idx="0"/>
          <a:effectRef idx="0"/>
          <a:fontRef idx="minor"/>
        </p:style>
        <p:txBody>
          <a:bodyPr lIns="90000" rIns="90000" tIns="45000" bIns="45000">
            <a:noAutofit/>
          </a:bodyPr>
          <a:p>
            <a:pPr marL="457200">
              <a:lnSpc>
                <a:spcPct val="100000"/>
              </a:lnSpc>
              <a:tabLst>
                <a:tab algn="l" pos="0"/>
              </a:tabLst>
            </a:pPr>
            <a:r>
              <a:rPr b="1" lang="en-US" sz="7200" spc="-1" strike="noStrike">
                <a:solidFill>
                  <a:srgbClr val="000000"/>
                </a:solidFill>
                <a:latin typeface="TlwgTypewriter"/>
                <a:ea typeface="Arial"/>
              </a:rPr>
              <a:t>Thank You</a:t>
            </a:r>
            <a:endParaRPr b="0" lang="en-IN" sz="7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CustomShape 1"/>
          <p:cNvSpPr/>
          <p:nvPr/>
        </p:nvSpPr>
        <p:spPr>
          <a:xfrm>
            <a:off x="178920" y="6840000"/>
            <a:ext cx="527760" cy="527760"/>
          </a:xfrm>
          <a:prstGeom prst="rect">
            <a:avLst/>
          </a:prstGeom>
          <a:solidFill>
            <a:srgbClr val="e74c3c"/>
          </a:solidFill>
          <a:ln>
            <a:noFill/>
          </a:ln>
        </p:spPr>
        <p:style>
          <a:lnRef idx="0"/>
          <a:fillRef idx="0"/>
          <a:effectRef idx="0"/>
          <a:fontRef idx="minor"/>
        </p:style>
        <p:txBody>
          <a:bodyPr lIns="0" rIns="0" tIns="0" bIns="0" anchor="ctr">
            <a:noAutofit/>
          </a:bodyPr>
          <a:p>
            <a:pPr>
              <a:lnSpc>
                <a:spcPct val="98000"/>
              </a:lnSpc>
              <a:tabLst>
                <a:tab algn="l" pos="0"/>
              </a:tabLst>
            </a:pPr>
            <a:fld id="{F9E14A1A-36C7-4591-8873-469F8E217E5D}" type="slidenum">
              <a:rPr b="1" lang="en-US" sz="3200" spc="-1" strike="noStrike">
                <a:solidFill>
                  <a:srgbClr val="ffffff"/>
                </a:solidFill>
                <a:latin typeface="Noto Sans Black"/>
                <a:ea typeface="Noto Sans Black"/>
              </a:rPr>
              <a:t>&lt;number&gt;</a:t>
            </a:fld>
            <a:endParaRPr b="0" lang="en-IN" sz="3200" spc="-1" strike="noStrike">
              <a:latin typeface="Arial"/>
            </a:endParaRPr>
          </a:p>
        </p:txBody>
      </p:sp>
      <p:sp>
        <p:nvSpPr>
          <p:cNvPr id="90" name="CustomShape 2"/>
          <p:cNvSpPr/>
          <p:nvPr/>
        </p:nvSpPr>
        <p:spPr>
          <a:xfrm>
            <a:off x="360000" y="360000"/>
            <a:ext cx="9349560" cy="889560"/>
          </a:xfrm>
          <a:prstGeom prst="rect">
            <a:avLst/>
          </a:prstGeom>
          <a:noFill/>
          <a:ln>
            <a:noFill/>
          </a:ln>
        </p:spPr>
        <p:style>
          <a:lnRef idx="0"/>
          <a:fillRef idx="0"/>
          <a:effectRef idx="0"/>
          <a:fontRef idx="minor"/>
        </p:style>
        <p:txBody>
          <a:bodyPr lIns="0" rIns="0" tIns="8280" bIns="0" anchor="b">
            <a:noAutofit/>
          </a:bodyPr>
          <a:p>
            <a:pPr>
              <a:lnSpc>
                <a:spcPct val="98000"/>
              </a:lnSpc>
              <a:tabLst>
                <a:tab algn="l" pos="0"/>
              </a:tabLst>
            </a:pPr>
            <a:r>
              <a:rPr b="1" lang="en-US" sz="3200" spc="-1" strike="noStrike">
                <a:solidFill>
                  <a:srgbClr val="ffffff"/>
                </a:solidFill>
                <a:latin typeface="Noto Sans Black"/>
                <a:ea typeface="Noto Sans Black"/>
              </a:rPr>
              <a:t>Background</a:t>
            </a:r>
            <a:endParaRPr b="0" lang="en-IN" sz="3200" spc="-1" strike="noStrike">
              <a:latin typeface="Arial"/>
            </a:endParaRPr>
          </a:p>
        </p:txBody>
      </p:sp>
      <p:sp>
        <p:nvSpPr>
          <p:cNvPr id="91" name="CustomShape 3"/>
          <p:cNvSpPr/>
          <p:nvPr/>
        </p:nvSpPr>
        <p:spPr>
          <a:xfrm>
            <a:off x="167760" y="1682280"/>
            <a:ext cx="4525200" cy="610200"/>
          </a:xfrm>
          <a:prstGeom prst="rect">
            <a:avLst/>
          </a:prstGeom>
          <a:noFill/>
          <a:ln>
            <a:noFill/>
          </a:ln>
        </p:spPr>
        <p:style>
          <a:lnRef idx="0"/>
          <a:fillRef idx="0"/>
          <a:effectRef idx="0"/>
          <a:fontRef idx="minor"/>
        </p:style>
        <p:txBody>
          <a:bodyPr lIns="90000" rIns="90000" tIns="49680" bIns="45000">
            <a:noAutofit/>
          </a:bodyPr>
          <a:p>
            <a:pPr>
              <a:lnSpc>
                <a:spcPct val="98000"/>
              </a:lnSpc>
              <a:tabLst>
                <a:tab algn="l" pos="0"/>
              </a:tabLst>
            </a:pPr>
            <a:r>
              <a:rPr b="1" lang="en-US" sz="1800" spc="-1" strike="noStrike">
                <a:solidFill>
                  <a:srgbClr val="000000"/>
                </a:solidFill>
                <a:latin typeface="Noto Sans"/>
                <a:ea typeface="Noto Sans"/>
              </a:rPr>
              <a:t>What are </a:t>
            </a:r>
            <a:r>
              <a:rPr b="1" lang="en-IN" sz="1800" spc="-1" strike="noStrike">
                <a:solidFill>
                  <a:srgbClr val="000000"/>
                </a:solidFill>
                <a:latin typeface="Noto Sans"/>
                <a:ea typeface="Noto Sans"/>
              </a:rPr>
              <a:t>Selenoproteins</a:t>
            </a:r>
            <a:endParaRPr b="0" lang="en-IN" sz="1800" spc="-1" strike="noStrike">
              <a:latin typeface="Arial"/>
            </a:endParaRPr>
          </a:p>
        </p:txBody>
      </p:sp>
      <p:pic>
        <p:nvPicPr>
          <p:cNvPr id="92" name="Google Shape;132;p2" descr=""/>
          <p:cNvPicPr/>
          <p:nvPr/>
        </p:nvPicPr>
        <p:blipFill>
          <a:blip r:embed="rId1"/>
          <a:stretch/>
        </p:blipFill>
        <p:spPr>
          <a:xfrm>
            <a:off x="287640" y="3657240"/>
            <a:ext cx="4167720" cy="1518120"/>
          </a:xfrm>
          <a:prstGeom prst="rect">
            <a:avLst/>
          </a:prstGeom>
          <a:ln>
            <a:noFill/>
          </a:ln>
        </p:spPr>
      </p:pic>
      <p:pic>
        <p:nvPicPr>
          <p:cNvPr id="93" name="Google Shape;133;p2" descr=""/>
          <p:cNvPicPr/>
          <p:nvPr/>
        </p:nvPicPr>
        <p:blipFill>
          <a:blip r:embed="rId2"/>
          <a:stretch/>
        </p:blipFill>
        <p:spPr>
          <a:xfrm>
            <a:off x="5078160" y="3239640"/>
            <a:ext cx="4941000" cy="2583000"/>
          </a:xfrm>
          <a:prstGeom prst="rect">
            <a:avLst/>
          </a:prstGeom>
          <a:ln>
            <a:noFill/>
          </a:ln>
        </p:spPr>
      </p:pic>
      <p:sp>
        <p:nvSpPr>
          <p:cNvPr id="94" name="CustomShape 4"/>
          <p:cNvSpPr/>
          <p:nvPr/>
        </p:nvSpPr>
        <p:spPr>
          <a:xfrm>
            <a:off x="5540040" y="6044760"/>
            <a:ext cx="4037760" cy="875520"/>
          </a:xfrm>
          <a:prstGeom prst="rect">
            <a:avLst/>
          </a:prstGeom>
          <a:noFill/>
          <a:ln>
            <a:noFill/>
          </a:ln>
        </p:spPr>
        <p:style>
          <a:lnRef idx="0"/>
          <a:fillRef idx="0"/>
          <a:effectRef idx="0"/>
          <a:fontRef idx="minor"/>
        </p:style>
        <p:txBody>
          <a:bodyPr lIns="90000" rIns="90000" tIns="47160" bIns="45000">
            <a:noAutofit/>
          </a:bodyPr>
          <a:p>
            <a:pPr>
              <a:lnSpc>
                <a:spcPct val="98000"/>
              </a:lnSpc>
              <a:tabLst>
                <a:tab algn="l" pos="0"/>
              </a:tabLst>
            </a:pPr>
            <a:endParaRPr b="0" lang="en-IN" sz="1800" spc="-1" strike="noStrike">
              <a:latin typeface="Arial"/>
            </a:endParaRPr>
          </a:p>
          <a:p>
            <a:pPr>
              <a:lnSpc>
                <a:spcPct val="98000"/>
              </a:lnSpc>
              <a:tabLst>
                <a:tab algn="l" pos="0"/>
              </a:tabLst>
            </a:pPr>
            <a:r>
              <a:rPr b="0" lang="en-US" sz="800" spc="-1" strike="noStrike">
                <a:solidFill>
                  <a:srgbClr val="000000"/>
                </a:solidFill>
                <a:latin typeface="Noto Sans"/>
                <a:ea typeface="Noto Sans"/>
              </a:rPr>
              <a:t>The Image has been obtained from </a:t>
            </a:r>
            <a:r>
              <a:rPr b="0" lang="en-US" sz="800" spc="-1" strike="noStrike" u="sng">
                <a:solidFill>
                  <a:srgbClr val="0000ff"/>
                </a:solidFill>
                <a:uFillTx/>
                <a:latin typeface="Noto Sans"/>
                <a:ea typeface="Noto Sans"/>
                <a:hlinkClick r:id="rId3"/>
              </a:rPr>
              <a:t>https://bioinformaticaupf.crg.eu/20172018/projectes1718/10/intro.html#1</a:t>
            </a:r>
            <a:r>
              <a:rPr b="0" lang="en-US" sz="800" spc="-1" strike="noStrike">
                <a:solidFill>
                  <a:srgbClr val="000000"/>
                </a:solidFill>
                <a:latin typeface="Noto Sans"/>
                <a:ea typeface="Noto Sans"/>
              </a:rPr>
              <a:t> </a:t>
            </a:r>
            <a:endParaRPr b="0" lang="en-IN" sz="800" spc="-1" strike="noStrike">
              <a:latin typeface="Arial"/>
            </a:endParaRPr>
          </a:p>
        </p:txBody>
      </p:sp>
      <p:sp>
        <p:nvSpPr>
          <p:cNvPr id="95" name="CustomShape 5"/>
          <p:cNvSpPr/>
          <p:nvPr/>
        </p:nvSpPr>
        <p:spPr>
          <a:xfrm>
            <a:off x="5265360" y="1576080"/>
            <a:ext cx="2919960" cy="345240"/>
          </a:xfrm>
          <a:prstGeom prst="rect">
            <a:avLst/>
          </a:prstGeom>
          <a:noFill/>
          <a:ln>
            <a:noFill/>
          </a:ln>
        </p:spPr>
        <p:style>
          <a:lnRef idx="0"/>
          <a:fillRef idx="0"/>
          <a:effectRef idx="0"/>
          <a:fontRef idx="minor"/>
        </p:style>
        <p:txBody>
          <a:bodyPr lIns="90000" rIns="90000" tIns="49680" bIns="45000">
            <a:noAutofit/>
          </a:bodyPr>
          <a:p>
            <a:pPr>
              <a:lnSpc>
                <a:spcPct val="98000"/>
              </a:lnSpc>
              <a:tabLst>
                <a:tab algn="l" pos="0"/>
              </a:tabLst>
            </a:pPr>
            <a:r>
              <a:rPr b="0" lang="en-US" sz="1800" spc="-1" strike="noStrike">
                <a:solidFill>
                  <a:srgbClr val="000000"/>
                </a:solidFill>
                <a:latin typeface="Noto Sans"/>
                <a:ea typeface="Noto Sans"/>
              </a:rPr>
              <a:t>  </a:t>
            </a:r>
            <a:endParaRPr b="0" lang="en-IN" sz="1800" spc="-1" strike="noStrike">
              <a:latin typeface="Arial"/>
            </a:endParaRPr>
          </a:p>
        </p:txBody>
      </p:sp>
      <p:sp>
        <p:nvSpPr>
          <p:cNvPr id="96" name="CustomShape 6"/>
          <p:cNvSpPr/>
          <p:nvPr/>
        </p:nvSpPr>
        <p:spPr>
          <a:xfrm>
            <a:off x="4942080" y="1439640"/>
            <a:ext cx="16560" cy="5420520"/>
          </a:xfrm>
          <a:custGeom>
            <a:avLst/>
            <a:gdLst/>
            <a:ahLst/>
            <a:rect l="l" t="t" r="r" b="b"/>
            <a:pathLst>
              <a:path w="21600" h="21600">
                <a:moveTo>
                  <a:pt x="0" y="0"/>
                </a:moveTo>
                <a:lnTo>
                  <a:pt x="21600" y="21600"/>
                </a:lnTo>
              </a:path>
            </a:pathLst>
          </a:custGeom>
          <a:noFill/>
          <a:ln w="72000">
            <a:solidFill>
              <a:srgbClr val="2c3e50"/>
            </a:solidFill>
            <a:round/>
          </a:ln>
        </p:spPr>
        <p:style>
          <a:lnRef idx="0"/>
          <a:fillRef idx="0"/>
          <a:effectRef idx="0"/>
          <a:fontRef idx="minor"/>
        </p:style>
      </p:sp>
      <p:sp>
        <p:nvSpPr>
          <p:cNvPr id="97" name="CustomShape 7"/>
          <p:cNvSpPr/>
          <p:nvPr/>
        </p:nvSpPr>
        <p:spPr>
          <a:xfrm>
            <a:off x="5175000" y="1655280"/>
            <a:ext cx="4247280" cy="1140480"/>
          </a:xfrm>
          <a:prstGeom prst="rect">
            <a:avLst/>
          </a:prstGeom>
          <a:noFill/>
          <a:ln>
            <a:noFill/>
          </a:ln>
        </p:spPr>
        <p:style>
          <a:lnRef idx="0"/>
          <a:fillRef idx="0"/>
          <a:effectRef idx="0"/>
          <a:fontRef idx="minor"/>
        </p:style>
        <p:txBody>
          <a:bodyPr lIns="90000" rIns="90000" tIns="49680" bIns="45000">
            <a:noAutofit/>
          </a:bodyPr>
          <a:p>
            <a:pPr>
              <a:lnSpc>
                <a:spcPct val="98000"/>
              </a:lnSpc>
              <a:tabLst>
                <a:tab algn="l" pos="0"/>
              </a:tabLst>
            </a:pPr>
            <a:r>
              <a:rPr b="1" lang="en-US" sz="1800" spc="-1" strike="noStrike">
                <a:solidFill>
                  <a:srgbClr val="000000"/>
                </a:solidFill>
                <a:latin typeface="Noto Sans"/>
                <a:ea typeface="Noto Sans"/>
              </a:rPr>
              <a:t>SECIS element (</a:t>
            </a:r>
            <a:r>
              <a:rPr b="1" lang="fr-FR" sz="1800" spc="-1" strike="noStrike">
                <a:solidFill>
                  <a:srgbClr val="000000"/>
                </a:solidFill>
                <a:latin typeface="Noto Sans"/>
                <a:ea typeface="Noto Sans"/>
              </a:rPr>
              <a:t>selenocysteine</a:t>
            </a:r>
            <a:r>
              <a:rPr b="1" lang="en-US" sz="1800" spc="-1" strike="noStrike">
                <a:solidFill>
                  <a:srgbClr val="000000"/>
                </a:solidFill>
                <a:latin typeface="Noto Sans"/>
                <a:ea typeface="Noto Sans"/>
              </a:rPr>
              <a:t> insertion sequence)</a:t>
            </a:r>
            <a:endParaRPr b="0" lang="en-IN" sz="1800" spc="-1" strike="noStrike">
              <a:latin typeface="Arial"/>
            </a:endParaRPr>
          </a:p>
          <a:p>
            <a:pPr>
              <a:lnSpc>
                <a:spcPct val="98000"/>
              </a:lnSpc>
              <a:tabLst>
                <a:tab algn="l" pos="0"/>
              </a:tabLst>
            </a:pPr>
            <a:endParaRPr b="0" lang="en-IN" sz="1800" spc="-1" strike="noStrike">
              <a:latin typeface="Arial"/>
            </a:endParaRPr>
          </a:p>
          <a:p>
            <a:pPr>
              <a:lnSpc>
                <a:spcPct val="98000"/>
              </a:lnSpc>
              <a:tabLst>
                <a:tab algn="l" pos="0"/>
              </a:tabLst>
            </a:pPr>
            <a:endParaRPr b="0" lang="en-IN" sz="1800" spc="-1" strike="noStrike">
              <a:latin typeface="Arial"/>
            </a:endParaRPr>
          </a:p>
          <a:p>
            <a:pPr>
              <a:lnSpc>
                <a:spcPct val="98000"/>
              </a:lnSpc>
              <a:tabLst>
                <a:tab algn="l" pos="0"/>
              </a:tabLst>
            </a:pPr>
            <a:r>
              <a:rPr b="1" lang="en-US" sz="1800" spc="-1" strike="noStrike">
                <a:solidFill>
                  <a:srgbClr val="000000"/>
                </a:solidFill>
                <a:latin typeface="Noto Sans"/>
                <a:ea typeface="Noto Sans"/>
              </a:rPr>
              <a:t> </a:t>
            </a:r>
            <a:endParaRPr b="0" lang="en-IN" sz="1800" spc="-1" strike="noStrike">
              <a:latin typeface="Arial"/>
            </a:endParaRPr>
          </a:p>
        </p:txBody>
      </p:sp>
      <p:sp>
        <p:nvSpPr>
          <p:cNvPr id="98" name="CustomShape 8"/>
          <p:cNvSpPr/>
          <p:nvPr/>
        </p:nvSpPr>
        <p:spPr>
          <a:xfrm>
            <a:off x="215640" y="5285880"/>
            <a:ext cx="4453560" cy="405360"/>
          </a:xfrm>
          <a:prstGeom prst="rect">
            <a:avLst/>
          </a:prstGeom>
          <a:noFill/>
          <a:ln>
            <a:noFill/>
          </a:ln>
        </p:spPr>
        <p:style>
          <a:lnRef idx="0"/>
          <a:fillRef idx="0"/>
          <a:effectRef idx="0"/>
          <a:fontRef idx="minor"/>
        </p:style>
        <p:txBody>
          <a:bodyPr lIns="90000" rIns="90000" tIns="47880" bIns="45000">
            <a:noAutofit/>
          </a:bodyPr>
          <a:p>
            <a:pPr>
              <a:lnSpc>
                <a:spcPct val="98000"/>
              </a:lnSpc>
              <a:tabLst>
                <a:tab algn="l" pos="0"/>
              </a:tabLst>
            </a:pPr>
            <a:r>
              <a:rPr b="0" lang="en-US" sz="1100" spc="-1" strike="noStrike">
                <a:solidFill>
                  <a:srgbClr val="000000"/>
                </a:solidFill>
                <a:latin typeface="Noto Sans"/>
                <a:ea typeface="Noto Sans"/>
              </a:rPr>
              <a:t>Fig 1: Chemical structure of </a:t>
            </a:r>
            <a:r>
              <a:rPr b="0" lang="en-IN" sz="1100" spc="-1" strike="noStrike">
                <a:solidFill>
                  <a:srgbClr val="000000"/>
                </a:solidFill>
                <a:latin typeface="Noto Sans"/>
                <a:ea typeface="Noto Sans"/>
              </a:rPr>
              <a:t>selenocysteine</a:t>
            </a:r>
            <a:r>
              <a:rPr b="0" lang="en-US" sz="1100" spc="-1" strike="noStrike">
                <a:solidFill>
                  <a:srgbClr val="000000"/>
                </a:solidFill>
                <a:latin typeface="Noto Sans"/>
                <a:ea typeface="Noto Sans"/>
              </a:rPr>
              <a:t> and cysteine.</a:t>
            </a:r>
            <a:endParaRPr b="0" lang="en-IN" sz="1100" spc="-1" strike="noStrike">
              <a:latin typeface="Arial"/>
            </a:endParaRPr>
          </a:p>
        </p:txBody>
      </p:sp>
      <p:sp>
        <p:nvSpPr>
          <p:cNvPr id="99" name="CustomShape 9"/>
          <p:cNvSpPr/>
          <p:nvPr/>
        </p:nvSpPr>
        <p:spPr>
          <a:xfrm>
            <a:off x="99720" y="2592000"/>
            <a:ext cx="4972680" cy="1667520"/>
          </a:xfrm>
          <a:prstGeom prst="rect">
            <a:avLst/>
          </a:prstGeom>
          <a:noFill/>
          <a:ln>
            <a:noFill/>
          </a:ln>
        </p:spPr>
        <p:style>
          <a:lnRef idx="0"/>
          <a:fillRef idx="0"/>
          <a:effectRef idx="0"/>
          <a:fontRef idx="minor"/>
        </p:style>
        <p:txBody>
          <a:bodyPr lIns="90000" rIns="90000" tIns="48960" bIns="45000">
            <a:noAutofit/>
          </a:bodyPr>
          <a:p>
            <a:pPr>
              <a:lnSpc>
                <a:spcPct val="98000"/>
              </a:lnSpc>
              <a:tabLst>
                <a:tab algn="l" pos="0"/>
              </a:tabLst>
            </a:pPr>
            <a:r>
              <a:rPr b="0" lang="en-IN" sz="1500" spc="-1" strike="noStrike">
                <a:solidFill>
                  <a:srgbClr val="000000"/>
                </a:solidFill>
                <a:latin typeface="Noto Sans"/>
                <a:ea typeface="Noto Sans"/>
              </a:rPr>
              <a:t>Selenoprotein includes a selenocysteine amino acid residue. </a:t>
            </a:r>
            <a:endParaRPr b="0" lang="en-IN" sz="1500" spc="-1" strike="noStrike">
              <a:latin typeface="Arial"/>
            </a:endParaRPr>
          </a:p>
          <a:p>
            <a:pPr>
              <a:lnSpc>
                <a:spcPct val="98000"/>
              </a:lnSpc>
              <a:tabLst>
                <a:tab algn="l" pos="0"/>
              </a:tabLst>
            </a:pPr>
            <a:endParaRPr b="0" lang="en-IN" sz="1500" spc="-1" strike="noStrike">
              <a:latin typeface="Arial"/>
            </a:endParaRPr>
          </a:p>
          <a:p>
            <a:pPr>
              <a:lnSpc>
                <a:spcPct val="98000"/>
              </a:lnSpc>
              <a:tabLst>
                <a:tab algn="l" pos="0"/>
              </a:tabLst>
            </a:pPr>
            <a:endParaRPr b="0" lang="en-IN" sz="1500" spc="-1" strike="noStrike">
              <a:latin typeface="Arial"/>
            </a:endParaRPr>
          </a:p>
        </p:txBody>
      </p:sp>
      <p:sp>
        <p:nvSpPr>
          <p:cNvPr id="100" name="CustomShape 10"/>
          <p:cNvSpPr/>
          <p:nvPr/>
        </p:nvSpPr>
        <p:spPr>
          <a:xfrm>
            <a:off x="5186520" y="2375640"/>
            <a:ext cx="4740840" cy="1755720"/>
          </a:xfrm>
          <a:prstGeom prst="rect">
            <a:avLst/>
          </a:prstGeom>
          <a:noFill/>
          <a:ln>
            <a:noFill/>
          </a:ln>
        </p:spPr>
        <p:style>
          <a:lnRef idx="0"/>
          <a:fillRef idx="0"/>
          <a:effectRef idx="0"/>
          <a:fontRef idx="minor"/>
        </p:style>
        <p:txBody>
          <a:bodyPr lIns="90000" rIns="90000" tIns="48960" bIns="45000">
            <a:noAutofit/>
          </a:bodyPr>
          <a:p>
            <a:pPr>
              <a:lnSpc>
                <a:spcPct val="98000"/>
              </a:lnSpc>
              <a:tabLst>
                <a:tab algn="l" pos="0"/>
              </a:tabLst>
            </a:pPr>
            <a:r>
              <a:rPr b="0" lang="en-US" sz="1500" spc="-1" strike="noStrike">
                <a:solidFill>
                  <a:srgbClr val="000000"/>
                </a:solidFill>
                <a:latin typeface="Noto Sans"/>
                <a:ea typeface="Noto Sans"/>
              </a:rPr>
              <a:t>UGA stop codon</a:t>
            </a:r>
            <a:endParaRPr b="0" lang="en-IN" sz="1500" spc="-1" strike="noStrike">
              <a:latin typeface="Arial"/>
            </a:endParaRPr>
          </a:p>
          <a:p>
            <a:pPr>
              <a:lnSpc>
                <a:spcPct val="98000"/>
              </a:lnSpc>
              <a:tabLst>
                <a:tab algn="l" pos="0"/>
              </a:tabLst>
            </a:pPr>
            <a:r>
              <a:rPr b="0" lang="en-US" sz="1500" spc="-1" strike="noStrike">
                <a:solidFill>
                  <a:srgbClr val="000000"/>
                </a:solidFill>
                <a:latin typeface="Noto Sans"/>
                <a:ea typeface="Noto Sans"/>
              </a:rPr>
              <a:t>RNA stem-loop structure</a:t>
            </a:r>
            <a:endParaRPr b="0" lang="en-IN" sz="1500" spc="-1" strike="noStrike">
              <a:latin typeface="Arial"/>
            </a:endParaRPr>
          </a:p>
          <a:p>
            <a:pPr>
              <a:lnSpc>
                <a:spcPct val="98000"/>
              </a:lnSpc>
              <a:tabLst>
                <a:tab algn="l" pos="0"/>
              </a:tabLst>
            </a:pPr>
            <a:r>
              <a:rPr b="0" lang="en-US" sz="1500" spc="-1" strike="noStrike">
                <a:solidFill>
                  <a:srgbClr val="000000"/>
                </a:solidFill>
                <a:latin typeface="Noto Sans"/>
                <a:ea typeface="Noto Sans"/>
              </a:rPr>
              <a:t>Evolutionary adaptation to enable a more efficient synthesis of </a:t>
            </a:r>
            <a:r>
              <a:rPr b="0" lang="en-IN" sz="1500" spc="-1" strike="noStrike">
                <a:solidFill>
                  <a:srgbClr val="000000"/>
                </a:solidFill>
                <a:latin typeface="Noto Sans"/>
                <a:ea typeface="Noto Sans"/>
              </a:rPr>
              <a:t>selenoproteins</a:t>
            </a:r>
            <a:endParaRPr b="0" lang="en-IN" sz="1500" spc="-1" strike="noStrike">
              <a:latin typeface="Arial"/>
            </a:endParaRPr>
          </a:p>
          <a:p>
            <a:pPr>
              <a:lnSpc>
                <a:spcPct val="98000"/>
              </a:lnSpc>
              <a:tabLst>
                <a:tab algn="l" pos="0"/>
              </a:tabLst>
            </a:pPr>
            <a:endParaRPr b="0" lang="en-IN" sz="1500" spc="-1" strike="noStrike">
              <a:latin typeface="Arial"/>
            </a:endParaRPr>
          </a:p>
          <a:p>
            <a:pPr>
              <a:lnSpc>
                <a:spcPct val="98000"/>
              </a:lnSpc>
              <a:tabLst>
                <a:tab algn="l" pos="0"/>
              </a:tabLst>
            </a:pPr>
            <a:endParaRPr b="0" lang="en-IN" sz="1500" spc="-1" strike="noStrike">
              <a:latin typeface="Arial"/>
            </a:endParaRPr>
          </a:p>
        </p:txBody>
      </p:sp>
      <p:sp>
        <p:nvSpPr>
          <p:cNvPr id="101" name="CustomShape 11"/>
          <p:cNvSpPr/>
          <p:nvPr/>
        </p:nvSpPr>
        <p:spPr>
          <a:xfrm>
            <a:off x="5527440" y="5865480"/>
            <a:ext cx="4182120" cy="243720"/>
          </a:xfrm>
          <a:prstGeom prst="rect">
            <a:avLst/>
          </a:prstGeom>
          <a:noFill/>
          <a:ln>
            <a:noFill/>
          </a:ln>
        </p:spPr>
        <p:style>
          <a:lnRef idx="0"/>
          <a:fillRef idx="0"/>
          <a:effectRef idx="0"/>
          <a:fontRef idx="minor"/>
        </p:style>
        <p:txBody>
          <a:bodyPr lIns="90000" rIns="90000" tIns="47880" bIns="45000">
            <a:noAutofit/>
          </a:bodyPr>
          <a:p>
            <a:pPr>
              <a:lnSpc>
                <a:spcPct val="98000"/>
              </a:lnSpc>
              <a:tabLst>
                <a:tab algn="l" pos="0"/>
              </a:tabLst>
            </a:pPr>
            <a:r>
              <a:rPr b="0" lang="en-US" sz="1100" spc="-1" strike="noStrike">
                <a:solidFill>
                  <a:srgbClr val="000000"/>
                </a:solidFill>
                <a:latin typeface="Noto Sans"/>
                <a:ea typeface="Noto Sans"/>
              </a:rPr>
              <a:t>Fig 2: </a:t>
            </a:r>
            <a:r>
              <a:rPr b="0" lang="en-IN" sz="1100" spc="-1" strike="noStrike">
                <a:solidFill>
                  <a:srgbClr val="000000"/>
                </a:solidFill>
                <a:latin typeface="Noto Sans"/>
                <a:ea typeface="Noto Sans"/>
              </a:rPr>
              <a:t>Selenoprotein</a:t>
            </a:r>
            <a:r>
              <a:rPr b="0" lang="en-US" sz="1100" spc="-1" strike="noStrike">
                <a:solidFill>
                  <a:srgbClr val="000000"/>
                </a:solidFill>
                <a:latin typeface="Noto Sans"/>
                <a:ea typeface="Noto Sans"/>
              </a:rPr>
              <a:t> Biosynthesis</a:t>
            </a:r>
            <a:endParaRPr b="0" lang="en-IN" sz="11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CustomShape 1"/>
          <p:cNvSpPr/>
          <p:nvPr/>
        </p:nvSpPr>
        <p:spPr>
          <a:xfrm>
            <a:off x="178920" y="6840000"/>
            <a:ext cx="527760" cy="527760"/>
          </a:xfrm>
          <a:prstGeom prst="rect">
            <a:avLst/>
          </a:prstGeom>
          <a:solidFill>
            <a:srgbClr val="e74c3c"/>
          </a:solidFill>
          <a:ln>
            <a:noFill/>
          </a:ln>
        </p:spPr>
        <p:style>
          <a:lnRef idx="0"/>
          <a:fillRef idx="0"/>
          <a:effectRef idx="0"/>
          <a:fontRef idx="minor"/>
        </p:style>
        <p:txBody>
          <a:bodyPr lIns="0" rIns="0" tIns="0" bIns="0" anchor="ctr">
            <a:noAutofit/>
          </a:bodyPr>
          <a:p>
            <a:pPr>
              <a:lnSpc>
                <a:spcPct val="98000"/>
              </a:lnSpc>
              <a:tabLst>
                <a:tab algn="l" pos="0"/>
              </a:tabLst>
            </a:pPr>
            <a:fld id="{F7477BB2-738F-4FD7-9D1D-8565064B026E}" type="slidenum">
              <a:rPr b="1" lang="en-US" sz="3200" spc="-1" strike="noStrike">
                <a:solidFill>
                  <a:srgbClr val="ffffff"/>
                </a:solidFill>
                <a:latin typeface="Noto Sans Black"/>
                <a:ea typeface="Noto Sans Black"/>
              </a:rPr>
              <a:t>&lt;number&gt;</a:t>
            </a:fld>
            <a:endParaRPr b="0" lang="en-IN" sz="3200" spc="-1" strike="noStrike">
              <a:latin typeface="Arial"/>
            </a:endParaRPr>
          </a:p>
        </p:txBody>
      </p:sp>
      <p:sp>
        <p:nvSpPr>
          <p:cNvPr id="103" name="CustomShape 2"/>
          <p:cNvSpPr/>
          <p:nvPr/>
        </p:nvSpPr>
        <p:spPr>
          <a:xfrm>
            <a:off x="360000" y="360000"/>
            <a:ext cx="9349560" cy="889560"/>
          </a:xfrm>
          <a:prstGeom prst="rect">
            <a:avLst/>
          </a:prstGeom>
          <a:noFill/>
          <a:ln>
            <a:noFill/>
          </a:ln>
        </p:spPr>
        <p:style>
          <a:lnRef idx="0"/>
          <a:fillRef idx="0"/>
          <a:effectRef idx="0"/>
          <a:fontRef idx="minor"/>
        </p:style>
        <p:txBody>
          <a:bodyPr lIns="0" rIns="0" tIns="8280" bIns="0" anchor="b">
            <a:noAutofit/>
          </a:bodyPr>
          <a:p>
            <a:pPr>
              <a:lnSpc>
                <a:spcPct val="98000"/>
              </a:lnSpc>
              <a:tabLst>
                <a:tab algn="l" pos="0"/>
              </a:tabLst>
            </a:pPr>
            <a:r>
              <a:rPr b="1" lang="en-US" sz="3200" spc="-1" strike="noStrike">
                <a:solidFill>
                  <a:srgbClr val="ffffff"/>
                </a:solidFill>
                <a:latin typeface="Noto Sans Black"/>
                <a:ea typeface="Noto Sans Black"/>
              </a:rPr>
              <a:t>Background</a:t>
            </a:r>
            <a:endParaRPr b="0" lang="en-IN" sz="3200" spc="-1" strike="noStrike">
              <a:latin typeface="Arial"/>
            </a:endParaRPr>
          </a:p>
        </p:txBody>
      </p:sp>
      <p:pic>
        <p:nvPicPr>
          <p:cNvPr id="104" name="Google Shape;148;p3" descr=""/>
          <p:cNvPicPr/>
          <p:nvPr/>
        </p:nvPicPr>
        <p:blipFill>
          <a:blip r:embed="rId1"/>
          <a:stretch/>
        </p:blipFill>
        <p:spPr>
          <a:xfrm>
            <a:off x="0" y="2666160"/>
            <a:ext cx="4624200" cy="2802600"/>
          </a:xfrm>
          <a:prstGeom prst="rect">
            <a:avLst/>
          </a:prstGeom>
          <a:ln>
            <a:noFill/>
          </a:ln>
        </p:spPr>
      </p:pic>
      <p:sp>
        <p:nvSpPr>
          <p:cNvPr id="105" name="CustomShape 3"/>
          <p:cNvSpPr/>
          <p:nvPr/>
        </p:nvSpPr>
        <p:spPr>
          <a:xfrm>
            <a:off x="286920" y="5627160"/>
            <a:ext cx="4051800" cy="375480"/>
          </a:xfrm>
          <a:prstGeom prst="rect">
            <a:avLst/>
          </a:prstGeom>
          <a:noFill/>
          <a:ln>
            <a:noFill/>
          </a:ln>
        </p:spPr>
        <p:style>
          <a:lnRef idx="0"/>
          <a:fillRef idx="0"/>
          <a:effectRef idx="0"/>
          <a:fontRef idx="minor"/>
        </p:style>
        <p:txBody>
          <a:bodyPr lIns="90000" rIns="90000" tIns="47520" bIns="45000">
            <a:noAutofit/>
          </a:bodyPr>
          <a:p>
            <a:pPr>
              <a:lnSpc>
                <a:spcPct val="98000"/>
              </a:lnSpc>
              <a:tabLst>
                <a:tab algn="l" pos="0"/>
              </a:tabLst>
            </a:pPr>
            <a:r>
              <a:rPr b="0" lang="en-US" sz="1000" spc="-1" strike="noStrike">
                <a:solidFill>
                  <a:srgbClr val="000000"/>
                </a:solidFill>
                <a:latin typeface="Noto Sans"/>
                <a:ea typeface="Noto Sans"/>
              </a:rPr>
              <a:t>Fig 3: Generation and scavenging of reactive oxygen species </a:t>
            </a:r>
            <a:endParaRPr b="0" lang="en-IN" sz="1000" spc="-1" strike="noStrike">
              <a:latin typeface="Arial"/>
            </a:endParaRPr>
          </a:p>
        </p:txBody>
      </p:sp>
      <p:sp>
        <p:nvSpPr>
          <p:cNvPr id="106" name="CustomShape 4"/>
          <p:cNvSpPr/>
          <p:nvPr/>
        </p:nvSpPr>
        <p:spPr>
          <a:xfrm>
            <a:off x="6120" y="1584000"/>
            <a:ext cx="4304520" cy="610200"/>
          </a:xfrm>
          <a:prstGeom prst="rect">
            <a:avLst/>
          </a:prstGeom>
          <a:noFill/>
          <a:ln>
            <a:noFill/>
          </a:ln>
        </p:spPr>
        <p:style>
          <a:lnRef idx="0"/>
          <a:fillRef idx="0"/>
          <a:effectRef idx="0"/>
          <a:fontRef idx="minor"/>
        </p:style>
        <p:txBody>
          <a:bodyPr lIns="90000" rIns="90000" tIns="48960" bIns="45000">
            <a:noAutofit/>
          </a:bodyPr>
          <a:p>
            <a:pPr>
              <a:lnSpc>
                <a:spcPct val="98000"/>
              </a:lnSpc>
              <a:tabLst>
                <a:tab algn="l" pos="0"/>
              </a:tabLst>
            </a:pPr>
            <a:r>
              <a:rPr b="1" lang="en-IN" sz="1600" spc="-1" strike="noStrike">
                <a:solidFill>
                  <a:srgbClr val="000000"/>
                </a:solidFill>
                <a:latin typeface="Noto Sans"/>
                <a:ea typeface="Noto Sans"/>
              </a:rPr>
              <a:t>Function of glutathione peroxidase </a:t>
            </a:r>
            <a:endParaRPr b="0" lang="en-IN" sz="1600" spc="-1" strike="noStrike">
              <a:latin typeface="Arial"/>
            </a:endParaRPr>
          </a:p>
        </p:txBody>
      </p:sp>
      <p:sp>
        <p:nvSpPr>
          <p:cNvPr id="107" name="CustomShape 5"/>
          <p:cNvSpPr/>
          <p:nvPr/>
        </p:nvSpPr>
        <p:spPr>
          <a:xfrm>
            <a:off x="5903640" y="4176360"/>
            <a:ext cx="3013920" cy="1140480"/>
          </a:xfrm>
          <a:prstGeom prst="rect">
            <a:avLst/>
          </a:prstGeom>
          <a:noFill/>
          <a:ln>
            <a:noFill/>
          </a:ln>
        </p:spPr>
        <p:style>
          <a:lnRef idx="0"/>
          <a:fillRef idx="0"/>
          <a:effectRef idx="0"/>
          <a:fontRef idx="minor"/>
        </p:style>
        <p:txBody>
          <a:bodyPr lIns="90000" rIns="90000" tIns="49680" bIns="45000">
            <a:noAutofit/>
          </a:bodyPr>
          <a:p>
            <a:pPr>
              <a:lnSpc>
                <a:spcPct val="98000"/>
              </a:lnSpc>
              <a:tabLst>
                <a:tab algn="l" pos="0"/>
              </a:tabLst>
            </a:pPr>
            <a:endParaRPr b="0" lang="en-IN" sz="1800" spc="-1" strike="noStrike">
              <a:latin typeface="Arial"/>
            </a:endParaRPr>
          </a:p>
          <a:p>
            <a:pPr>
              <a:lnSpc>
                <a:spcPct val="98000"/>
              </a:lnSpc>
              <a:tabLst>
                <a:tab algn="l" pos="0"/>
              </a:tabLst>
            </a:pPr>
            <a:endParaRPr b="0" lang="en-IN" sz="1800" spc="-1" strike="noStrike">
              <a:latin typeface="Arial"/>
            </a:endParaRPr>
          </a:p>
        </p:txBody>
      </p:sp>
      <p:sp>
        <p:nvSpPr>
          <p:cNvPr id="108" name="CustomShape 6"/>
          <p:cNvSpPr/>
          <p:nvPr/>
        </p:nvSpPr>
        <p:spPr>
          <a:xfrm>
            <a:off x="143640" y="6119640"/>
            <a:ext cx="4313880" cy="434160"/>
          </a:xfrm>
          <a:prstGeom prst="rect">
            <a:avLst/>
          </a:prstGeom>
          <a:noFill/>
          <a:ln>
            <a:noFill/>
          </a:ln>
        </p:spPr>
        <p:style>
          <a:lnRef idx="0"/>
          <a:fillRef idx="0"/>
          <a:effectRef idx="0"/>
          <a:fontRef idx="minor"/>
        </p:style>
        <p:txBody>
          <a:bodyPr lIns="90000" rIns="90000" tIns="46440" bIns="45000">
            <a:noAutofit/>
          </a:bodyPr>
          <a:p>
            <a:pPr>
              <a:lnSpc>
                <a:spcPct val="98000"/>
              </a:lnSpc>
              <a:tabLst>
                <a:tab algn="l" pos="0"/>
              </a:tabLst>
            </a:pPr>
            <a:r>
              <a:rPr b="0" lang="en-US" sz="540" spc="-1" strike="noStrike">
                <a:solidFill>
                  <a:srgbClr val="000000"/>
                </a:solidFill>
                <a:latin typeface="Noto Sans"/>
                <a:ea typeface="Noto Sans"/>
              </a:rPr>
              <a:t>The image has been obtained from </a:t>
            </a:r>
            <a:endParaRPr b="0" lang="en-IN" sz="540" spc="-1" strike="noStrike">
              <a:latin typeface="Arial"/>
            </a:endParaRPr>
          </a:p>
          <a:p>
            <a:pPr>
              <a:lnSpc>
                <a:spcPct val="98000"/>
              </a:lnSpc>
              <a:tabLst>
                <a:tab algn="l" pos="0"/>
              </a:tabLst>
            </a:pPr>
            <a:r>
              <a:rPr b="0" lang="en-IN" sz="540" spc="-1" strike="noStrike">
                <a:solidFill>
                  <a:srgbClr val="000000"/>
                </a:solidFill>
                <a:latin typeface="Noto Sans"/>
                <a:ea typeface="Noto Sans"/>
              </a:rPr>
              <a:t>Sznarkowska A, Kostecka A, Meller K, Bielawski KP. Inhibition of cancer antioxidant defense by natural compounds. Oncotarget. 2017 Feb 28;8(9):15996-16016. doi: 10.18632/oncotarget.13723.</a:t>
            </a:r>
            <a:endParaRPr b="0" lang="en-IN" sz="540" spc="-1" strike="noStrike">
              <a:latin typeface="Arial"/>
            </a:endParaRPr>
          </a:p>
        </p:txBody>
      </p:sp>
      <p:sp>
        <p:nvSpPr>
          <p:cNvPr id="109" name="CustomShape 7"/>
          <p:cNvSpPr/>
          <p:nvPr/>
        </p:nvSpPr>
        <p:spPr>
          <a:xfrm>
            <a:off x="4579560" y="1561680"/>
            <a:ext cx="5525280" cy="875520"/>
          </a:xfrm>
          <a:prstGeom prst="rect">
            <a:avLst/>
          </a:prstGeom>
          <a:noFill/>
          <a:ln>
            <a:noFill/>
          </a:ln>
        </p:spPr>
        <p:style>
          <a:lnRef idx="0"/>
          <a:fillRef idx="0"/>
          <a:effectRef idx="0"/>
          <a:fontRef idx="minor"/>
        </p:style>
        <p:txBody>
          <a:bodyPr lIns="90000" rIns="90000" tIns="48960" bIns="45000">
            <a:noAutofit/>
          </a:bodyPr>
          <a:p>
            <a:pPr>
              <a:lnSpc>
                <a:spcPct val="98000"/>
              </a:lnSpc>
              <a:tabLst>
                <a:tab algn="l" pos="0"/>
              </a:tabLst>
            </a:pPr>
            <a:r>
              <a:rPr b="1" lang="en-IN" sz="1400" spc="-1" strike="noStrike">
                <a:solidFill>
                  <a:srgbClr val="000000"/>
                </a:solidFill>
                <a:latin typeface="Noto Sans"/>
                <a:ea typeface="Noto Sans"/>
              </a:rPr>
              <a:t>Protein-Protein Interaction of Mammalian GPX Isoforms </a:t>
            </a:r>
            <a:endParaRPr b="0" lang="en-IN" sz="1400" spc="-1" strike="noStrike">
              <a:latin typeface="Arial"/>
            </a:endParaRPr>
          </a:p>
        </p:txBody>
      </p:sp>
      <p:sp>
        <p:nvSpPr>
          <p:cNvPr id="110" name="CustomShape 8"/>
          <p:cNvSpPr/>
          <p:nvPr/>
        </p:nvSpPr>
        <p:spPr>
          <a:xfrm>
            <a:off x="4588200" y="1413000"/>
            <a:ext cx="16560" cy="5420520"/>
          </a:xfrm>
          <a:custGeom>
            <a:avLst/>
            <a:gdLst/>
            <a:ahLst/>
            <a:rect l="l" t="t" r="r" b="b"/>
            <a:pathLst>
              <a:path w="21600" h="21600">
                <a:moveTo>
                  <a:pt x="0" y="0"/>
                </a:moveTo>
                <a:lnTo>
                  <a:pt x="21600" y="21600"/>
                </a:lnTo>
              </a:path>
            </a:pathLst>
          </a:custGeom>
          <a:noFill/>
          <a:ln w="72000">
            <a:solidFill>
              <a:srgbClr val="2c3e50"/>
            </a:solidFill>
            <a:round/>
          </a:ln>
        </p:spPr>
        <p:style>
          <a:lnRef idx="0"/>
          <a:fillRef idx="0"/>
          <a:effectRef idx="0"/>
          <a:fontRef idx="minor"/>
        </p:style>
      </p:sp>
      <p:sp>
        <p:nvSpPr>
          <p:cNvPr id="111" name="CustomShape 9"/>
          <p:cNvSpPr/>
          <p:nvPr/>
        </p:nvSpPr>
        <p:spPr>
          <a:xfrm>
            <a:off x="144000" y="2080800"/>
            <a:ext cx="4426560" cy="1508760"/>
          </a:xfrm>
          <a:prstGeom prst="rect">
            <a:avLst/>
          </a:prstGeom>
          <a:noFill/>
          <a:ln>
            <a:noFill/>
          </a:ln>
        </p:spPr>
        <p:style>
          <a:lnRef idx="0"/>
          <a:fillRef idx="0"/>
          <a:effectRef idx="0"/>
          <a:fontRef idx="minor"/>
        </p:style>
      </p:sp>
      <p:sp>
        <p:nvSpPr>
          <p:cNvPr id="112" name="CustomShape 10"/>
          <p:cNvSpPr/>
          <p:nvPr/>
        </p:nvSpPr>
        <p:spPr>
          <a:xfrm>
            <a:off x="4827240" y="6001200"/>
            <a:ext cx="2942280" cy="256320"/>
          </a:xfrm>
          <a:prstGeom prst="rect">
            <a:avLst/>
          </a:prstGeom>
          <a:noFill/>
          <a:ln>
            <a:noFill/>
          </a:ln>
        </p:spPr>
        <p:style>
          <a:lnRef idx="0"/>
          <a:fillRef idx="0"/>
          <a:effectRef idx="0"/>
          <a:fontRef idx="minor"/>
        </p:style>
        <p:txBody>
          <a:bodyPr lIns="90000" rIns="90000" tIns="46440" bIns="45000">
            <a:noAutofit/>
          </a:bodyPr>
          <a:p>
            <a:pPr>
              <a:lnSpc>
                <a:spcPct val="98000"/>
              </a:lnSpc>
              <a:tabLst>
                <a:tab algn="l" pos="0"/>
              </a:tabLst>
            </a:pPr>
            <a:endParaRPr b="0" lang="en-IN" sz="1800" spc="-1" strike="noStrike">
              <a:latin typeface="Arial"/>
            </a:endParaRPr>
          </a:p>
          <a:p>
            <a:pPr>
              <a:lnSpc>
                <a:spcPct val="98000"/>
              </a:lnSpc>
              <a:tabLst>
                <a:tab algn="l" pos="0"/>
              </a:tabLst>
            </a:pPr>
            <a:r>
              <a:rPr b="0" lang="en-IN" sz="600" spc="-1" strike="noStrike">
                <a:solidFill>
                  <a:srgbClr val="000000"/>
                </a:solidFill>
                <a:latin typeface="Noto Sans"/>
                <a:ea typeface="Noto Sans"/>
              </a:rPr>
              <a:t>The image has been made using Cytoscape</a:t>
            </a:r>
            <a:endParaRPr b="0" lang="en-IN" sz="600" spc="-1" strike="noStrike">
              <a:latin typeface="Arial"/>
            </a:endParaRPr>
          </a:p>
        </p:txBody>
      </p:sp>
      <p:sp>
        <p:nvSpPr>
          <p:cNvPr id="113" name="CustomShape 11"/>
          <p:cNvSpPr/>
          <p:nvPr/>
        </p:nvSpPr>
        <p:spPr>
          <a:xfrm>
            <a:off x="4895640" y="5758920"/>
            <a:ext cx="2581920" cy="227520"/>
          </a:xfrm>
          <a:prstGeom prst="rect">
            <a:avLst/>
          </a:prstGeom>
          <a:noFill/>
          <a:ln>
            <a:noFill/>
          </a:ln>
        </p:spPr>
        <p:style>
          <a:lnRef idx="0"/>
          <a:fillRef idx="0"/>
          <a:effectRef idx="0"/>
          <a:fontRef idx="minor"/>
        </p:style>
        <p:txBody>
          <a:bodyPr lIns="90000" rIns="90000" tIns="47520" bIns="45000">
            <a:noAutofit/>
          </a:bodyPr>
          <a:p>
            <a:pPr>
              <a:lnSpc>
                <a:spcPct val="98000"/>
              </a:lnSpc>
              <a:tabLst>
                <a:tab algn="l" pos="0"/>
              </a:tabLst>
            </a:pPr>
            <a:r>
              <a:rPr b="0" lang="fy-NL" sz="1000" spc="-1" strike="noStrike">
                <a:solidFill>
                  <a:srgbClr val="000000"/>
                </a:solidFill>
                <a:latin typeface="Noto Sans"/>
                <a:ea typeface="Noto Sans"/>
              </a:rPr>
              <a:t>Fig 4: PPI network of GPX</a:t>
            </a:r>
            <a:endParaRPr b="0" lang="en-IN" sz="1000" spc="-1" strike="noStrike">
              <a:latin typeface="Arial"/>
            </a:endParaRPr>
          </a:p>
        </p:txBody>
      </p:sp>
      <p:sp>
        <p:nvSpPr>
          <p:cNvPr id="114" name="CustomShape 12"/>
          <p:cNvSpPr/>
          <p:nvPr/>
        </p:nvSpPr>
        <p:spPr>
          <a:xfrm>
            <a:off x="287640" y="2080800"/>
            <a:ext cx="3807720" cy="717840"/>
          </a:xfrm>
          <a:prstGeom prst="rect">
            <a:avLst/>
          </a:prstGeom>
          <a:noFill/>
          <a:ln>
            <a:noFill/>
          </a:ln>
        </p:spPr>
        <p:style>
          <a:lnRef idx="0"/>
          <a:fillRef idx="0"/>
          <a:effectRef idx="0"/>
          <a:fontRef idx="minor"/>
        </p:style>
        <p:txBody>
          <a:bodyPr lIns="90000" rIns="90000" tIns="45000" bIns="45000">
            <a:noAutofit/>
          </a:bodyPr>
          <a:p>
            <a:pPr>
              <a:lnSpc>
                <a:spcPct val="98000"/>
              </a:lnSpc>
              <a:tabLst>
                <a:tab algn="l" pos="0"/>
              </a:tabLst>
            </a:pPr>
            <a:r>
              <a:rPr b="0" lang="en-IN" sz="2200" spc="-1" strike="noStrike">
                <a:solidFill>
                  <a:srgbClr val="000000"/>
                </a:solidFill>
                <a:latin typeface="Noto Sans"/>
                <a:ea typeface="Noto Sans"/>
              </a:rPr>
              <a:t>ROS : </a:t>
            </a:r>
            <a:r>
              <a:rPr b="0" lang="en-IN" sz="1100" spc="-1" strike="noStrike">
                <a:solidFill>
                  <a:srgbClr val="000000"/>
                </a:solidFill>
                <a:latin typeface="Noto Sans"/>
                <a:ea typeface="Noto Sans"/>
              </a:rPr>
              <a:t>reactive oxygen species generation</a:t>
            </a:r>
            <a:endParaRPr b="0" lang="en-IN" sz="1100" spc="-1" strike="noStrike">
              <a:latin typeface="Arial"/>
            </a:endParaRPr>
          </a:p>
        </p:txBody>
      </p:sp>
      <p:pic>
        <p:nvPicPr>
          <p:cNvPr id="115" name="" descr=""/>
          <p:cNvPicPr/>
          <p:nvPr/>
        </p:nvPicPr>
        <p:blipFill>
          <a:blip r:embed="rId2"/>
          <a:stretch/>
        </p:blipFill>
        <p:spPr>
          <a:xfrm>
            <a:off x="4680000" y="2520000"/>
            <a:ext cx="5168880" cy="31194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6" name="CustomShape 1"/>
          <p:cNvSpPr/>
          <p:nvPr/>
        </p:nvSpPr>
        <p:spPr>
          <a:xfrm>
            <a:off x="178920" y="6840000"/>
            <a:ext cx="527760" cy="527760"/>
          </a:xfrm>
          <a:prstGeom prst="rect">
            <a:avLst/>
          </a:prstGeom>
          <a:solidFill>
            <a:srgbClr val="e74c3c"/>
          </a:solidFill>
          <a:ln>
            <a:noFill/>
          </a:ln>
        </p:spPr>
        <p:style>
          <a:lnRef idx="0"/>
          <a:fillRef idx="0"/>
          <a:effectRef idx="0"/>
          <a:fontRef idx="minor"/>
        </p:style>
        <p:txBody>
          <a:bodyPr lIns="0" rIns="0" tIns="0" bIns="0" anchor="ctr">
            <a:noAutofit/>
          </a:bodyPr>
          <a:p>
            <a:pPr>
              <a:lnSpc>
                <a:spcPct val="98000"/>
              </a:lnSpc>
              <a:tabLst>
                <a:tab algn="l" pos="0"/>
              </a:tabLst>
            </a:pPr>
            <a:fld id="{A7C7714B-345E-43F6-A6C2-C7182B627C65}" type="slidenum">
              <a:rPr b="1" lang="en-US" sz="3200" spc="-1" strike="noStrike">
                <a:solidFill>
                  <a:srgbClr val="ffffff"/>
                </a:solidFill>
                <a:latin typeface="Noto Sans Black"/>
                <a:ea typeface="Noto Sans Black"/>
              </a:rPr>
              <a:t>&lt;number&gt;</a:t>
            </a:fld>
            <a:endParaRPr b="0" lang="en-IN" sz="3200" spc="-1" strike="noStrike">
              <a:latin typeface="Arial"/>
            </a:endParaRPr>
          </a:p>
        </p:txBody>
      </p:sp>
      <p:sp>
        <p:nvSpPr>
          <p:cNvPr id="117" name="CustomShape 2"/>
          <p:cNvSpPr/>
          <p:nvPr/>
        </p:nvSpPr>
        <p:spPr>
          <a:xfrm>
            <a:off x="360000" y="431280"/>
            <a:ext cx="9349560" cy="889560"/>
          </a:xfrm>
          <a:prstGeom prst="rect">
            <a:avLst/>
          </a:prstGeom>
          <a:noFill/>
          <a:ln>
            <a:noFill/>
          </a:ln>
        </p:spPr>
        <p:style>
          <a:lnRef idx="0"/>
          <a:fillRef idx="0"/>
          <a:effectRef idx="0"/>
          <a:fontRef idx="minor"/>
        </p:style>
        <p:txBody>
          <a:bodyPr lIns="0" rIns="0" tIns="8280" bIns="0" anchor="b">
            <a:noAutofit/>
          </a:bodyPr>
          <a:p>
            <a:pPr>
              <a:lnSpc>
                <a:spcPct val="98000"/>
              </a:lnSpc>
              <a:tabLst>
                <a:tab algn="l" pos="0"/>
              </a:tabLst>
            </a:pPr>
            <a:r>
              <a:rPr b="1" lang="en-US" sz="3200" spc="-1" strike="noStrike">
                <a:solidFill>
                  <a:srgbClr val="ffffff"/>
                </a:solidFill>
                <a:latin typeface="Noto Sans Black"/>
                <a:ea typeface="Noto Sans Black"/>
              </a:rPr>
              <a:t>Background</a:t>
            </a:r>
            <a:endParaRPr b="0" lang="en-IN" sz="3200" spc="-1" strike="noStrike">
              <a:latin typeface="Arial"/>
            </a:endParaRPr>
          </a:p>
        </p:txBody>
      </p:sp>
      <p:sp>
        <p:nvSpPr>
          <p:cNvPr id="118" name="CustomShape 3"/>
          <p:cNvSpPr/>
          <p:nvPr/>
        </p:nvSpPr>
        <p:spPr>
          <a:xfrm>
            <a:off x="4105080" y="5216040"/>
            <a:ext cx="6602040" cy="2908800"/>
          </a:xfrm>
          <a:prstGeom prst="rect">
            <a:avLst/>
          </a:prstGeom>
          <a:noFill/>
          <a:ln>
            <a:noFill/>
          </a:ln>
        </p:spPr>
        <p:style>
          <a:lnRef idx="0"/>
          <a:fillRef idx="0"/>
          <a:effectRef idx="0"/>
          <a:fontRef idx="minor"/>
        </p:style>
        <p:txBody>
          <a:bodyPr lIns="90000" rIns="90000" tIns="54720" bIns="45000">
            <a:noAutofit/>
          </a:bodyPr>
          <a:p>
            <a:pPr>
              <a:lnSpc>
                <a:spcPct val="110000"/>
              </a:lnSpc>
              <a:tabLst>
                <a:tab algn="l" pos="0"/>
              </a:tabLst>
            </a:pPr>
            <a:r>
              <a:rPr b="1" lang="en-US" sz="1200" spc="-1" strike="noStrike">
                <a:solidFill>
                  <a:srgbClr val="000000"/>
                </a:solidFill>
                <a:latin typeface="Arial"/>
                <a:ea typeface="Arial"/>
              </a:rPr>
              <a:t>    </a:t>
            </a:r>
            <a:r>
              <a:rPr b="1" lang="en-US" sz="1200" spc="-1" strike="noStrike">
                <a:solidFill>
                  <a:srgbClr val="000000"/>
                </a:solidFill>
                <a:latin typeface="Arial"/>
                <a:ea typeface="Arial"/>
              </a:rPr>
              <a:t>Polymorphisms                                         Associated Disease</a:t>
            </a:r>
            <a:endParaRPr b="0" lang="en-IN" sz="1200" spc="-1" strike="noStrike">
              <a:latin typeface="Arial"/>
            </a:endParaRPr>
          </a:p>
          <a:p>
            <a:pPr>
              <a:lnSpc>
                <a:spcPct val="110000"/>
              </a:lnSpc>
              <a:tabLst>
                <a:tab algn="l" pos="0"/>
              </a:tabLst>
            </a:pPr>
            <a:r>
              <a:rPr b="0" lang="en-US" sz="1200" spc="-1" strike="noStrike">
                <a:solidFill>
                  <a:srgbClr val="000000"/>
                </a:solidFill>
                <a:latin typeface="Arial"/>
                <a:ea typeface="Arial"/>
              </a:rPr>
              <a:t>GPX1 </a:t>
            </a:r>
            <a:r>
              <a:rPr b="0" lang="en-US" sz="1200" spc="-1" strike="noStrike">
                <a:solidFill>
                  <a:srgbClr val="8d0000"/>
                </a:solidFill>
                <a:latin typeface="Arial"/>
                <a:ea typeface="Arial"/>
              </a:rPr>
              <a:t>(P75R, A192T)   </a:t>
            </a:r>
            <a:r>
              <a:rPr b="0" lang="en-US" sz="1200" spc="-1" strike="noStrike">
                <a:solidFill>
                  <a:srgbClr val="000000"/>
                </a:solidFill>
                <a:latin typeface="Arial"/>
                <a:ea typeface="Arial"/>
              </a:rPr>
              <a:t>                        Probable association with Cancer</a:t>
            </a:r>
            <a:endParaRPr b="0" lang="en-IN" sz="1200" spc="-1" strike="noStrike">
              <a:latin typeface="Arial"/>
            </a:endParaRPr>
          </a:p>
          <a:p>
            <a:pPr>
              <a:lnSpc>
                <a:spcPct val="110000"/>
              </a:lnSpc>
              <a:tabLst>
                <a:tab algn="l" pos="0"/>
              </a:tabLst>
            </a:pPr>
            <a:r>
              <a:rPr b="0" lang="en-US" sz="1200" spc="-1" strike="noStrike">
                <a:solidFill>
                  <a:srgbClr val="000000"/>
                </a:solidFill>
                <a:latin typeface="Arial"/>
                <a:ea typeface="Arial"/>
              </a:rPr>
              <a:t>GPX1: </a:t>
            </a:r>
            <a:r>
              <a:rPr b="0" lang="en-US" sz="1200" spc="-1" strike="noStrike">
                <a:solidFill>
                  <a:srgbClr val="8d0000"/>
                </a:solidFill>
                <a:latin typeface="Arial"/>
                <a:ea typeface="Arial"/>
              </a:rPr>
              <a:t>rs1050450</a:t>
            </a:r>
            <a:r>
              <a:rPr b="0" lang="en-US" sz="1200" spc="-1" strike="noStrike">
                <a:solidFill>
                  <a:srgbClr val="000000"/>
                </a:solidFill>
                <a:latin typeface="Arial"/>
                <a:ea typeface="Arial"/>
              </a:rPr>
              <a:t>                                 Breast, Lung, Colorectal Cancer</a:t>
            </a:r>
            <a:endParaRPr b="0" lang="en-IN" sz="1200" spc="-1" strike="noStrike">
              <a:latin typeface="Arial"/>
            </a:endParaRPr>
          </a:p>
          <a:p>
            <a:pPr>
              <a:lnSpc>
                <a:spcPct val="110000"/>
              </a:lnSpc>
              <a:tabLst>
                <a:tab algn="l" pos="0"/>
              </a:tabLst>
            </a:pPr>
            <a:r>
              <a:rPr b="0" lang="en-US" sz="1200" spc="-1" strike="noStrike">
                <a:solidFill>
                  <a:srgbClr val="000000"/>
                </a:solidFill>
                <a:latin typeface="Arial"/>
                <a:ea typeface="Arial"/>
              </a:rPr>
              <a:t>GPX4: </a:t>
            </a:r>
            <a:r>
              <a:rPr b="0" lang="en-US" sz="1200" spc="-1" strike="noStrike">
                <a:solidFill>
                  <a:srgbClr val="8d0000"/>
                </a:solidFill>
                <a:latin typeface="Arial"/>
                <a:ea typeface="Arial"/>
              </a:rPr>
              <a:t>rs713041 </a:t>
            </a:r>
            <a:r>
              <a:rPr b="0" lang="en-US" sz="1200" spc="-1" strike="noStrike">
                <a:solidFill>
                  <a:srgbClr val="000000"/>
                </a:solidFill>
                <a:latin typeface="Arial"/>
                <a:ea typeface="Arial"/>
              </a:rPr>
              <a:t>                                  Colorectal Cancer</a:t>
            </a:r>
            <a:endParaRPr b="0" lang="en-IN" sz="1200" spc="-1" strike="noStrike">
              <a:latin typeface="Arial"/>
            </a:endParaRPr>
          </a:p>
          <a:p>
            <a:pPr>
              <a:lnSpc>
                <a:spcPct val="110000"/>
              </a:lnSpc>
              <a:tabLst>
                <a:tab algn="l" pos="0"/>
              </a:tabLst>
            </a:pPr>
            <a:r>
              <a:rPr b="0" lang="en-US" sz="1200" spc="-1" strike="noStrike">
                <a:solidFill>
                  <a:srgbClr val="000000"/>
                </a:solidFill>
                <a:latin typeface="Arial"/>
                <a:ea typeface="Arial"/>
              </a:rPr>
              <a:t>GPX3: </a:t>
            </a:r>
            <a:r>
              <a:rPr b="0" lang="en-US" sz="1200" spc="-1" strike="noStrike">
                <a:solidFill>
                  <a:srgbClr val="8d0000"/>
                </a:solidFill>
                <a:latin typeface="Arial"/>
                <a:ea typeface="Arial"/>
              </a:rPr>
              <a:t>rs3763013, rs8177412,</a:t>
            </a:r>
            <a:r>
              <a:rPr b="0" lang="en-US" sz="1200" spc="-1" strike="noStrike">
                <a:solidFill>
                  <a:srgbClr val="000000"/>
                </a:solidFill>
                <a:latin typeface="Arial"/>
                <a:ea typeface="Arial"/>
              </a:rPr>
              <a:t>             Gastric Cancer, Thyroid Cancer</a:t>
            </a:r>
            <a:endParaRPr b="0" lang="en-IN" sz="1200" spc="-1" strike="noStrike">
              <a:latin typeface="Arial"/>
            </a:endParaRPr>
          </a:p>
          <a:p>
            <a:pPr>
              <a:lnSpc>
                <a:spcPct val="110000"/>
              </a:lnSpc>
              <a:tabLst>
                <a:tab algn="l" pos="0"/>
              </a:tabLst>
            </a:pPr>
            <a:r>
              <a:rPr b="0" lang="en-US" sz="1200" spc="-1" strike="noStrike">
                <a:solidFill>
                  <a:srgbClr val="8d0000"/>
                </a:solidFill>
                <a:latin typeface="Arial"/>
                <a:ea typeface="Arial"/>
              </a:rPr>
              <a:t>rs3805435, rs3828599, </a:t>
            </a:r>
            <a:endParaRPr b="0" lang="en-IN" sz="1200" spc="-1" strike="noStrike">
              <a:latin typeface="Arial"/>
            </a:endParaRPr>
          </a:p>
          <a:p>
            <a:pPr>
              <a:lnSpc>
                <a:spcPct val="110000"/>
              </a:lnSpc>
              <a:tabLst>
                <a:tab algn="l" pos="0"/>
              </a:tabLst>
            </a:pPr>
            <a:r>
              <a:rPr b="0" lang="en-US" sz="1200" spc="-1" strike="noStrike">
                <a:solidFill>
                  <a:srgbClr val="8d0000"/>
                </a:solidFill>
                <a:latin typeface="Arial"/>
                <a:ea typeface="Arial"/>
              </a:rPr>
              <a:t>rs2070593</a:t>
            </a:r>
            <a:endParaRPr b="0" lang="en-IN" sz="1200" spc="-1" strike="noStrike">
              <a:latin typeface="Arial"/>
            </a:endParaRPr>
          </a:p>
          <a:p>
            <a:pPr>
              <a:lnSpc>
                <a:spcPct val="110000"/>
              </a:lnSpc>
              <a:tabLst>
                <a:tab algn="l" pos="0"/>
              </a:tabLst>
            </a:pPr>
            <a:endParaRPr b="0" lang="en-IN" sz="1200" spc="-1" strike="noStrike">
              <a:latin typeface="Arial"/>
            </a:endParaRPr>
          </a:p>
          <a:p>
            <a:pPr>
              <a:lnSpc>
                <a:spcPct val="93000"/>
              </a:lnSpc>
              <a:tabLst>
                <a:tab algn="l" pos="0"/>
              </a:tabLst>
            </a:pPr>
            <a:br/>
            <a:br/>
            <a:br/>
            <a:br/>
            <a:endParaRPr b="0" lang="en-IN" sz="1200" spc="-1" strike="noStrike">
              <a:latin typeface="Arial"/>
            </a:endParaRPr>
          </a:p>
        </p:txBody>
      </p:sp>
      <p:sp>
        <p:nvSpPr>
          <p:cNvPr id="119" name="CustomShape 4"/>
          <p:cNvSpPr/>
          <p:nvPr/>
        </p:nvSpPr>
        <p:spPr>
          <a:xfrm>
            <a:off x="144000" y="1537920"/>
            <a:ext cx="7045920" cy="610200"/>
          </a:xfrm>
          <a:prstGeom prst="rect">
            <a:avLst/>
          </a:prstGeom>
          <a:noFill/>
          <a:ln>
            <a:noFill/>
          </a:ln>
        </p:spPr>
        <p:style>
          <a:lnRef idx="0"/>
          <a:fillRef idx="0"/>
          <a:effectRef idx="0"/>
          <a:fontRef idx="minor"/>
        </p:style>
        <p:txBody>
          <a:bodyPr lIns="90000" rIns="90000" tIns="49680" bIns="45000">
            <a:noAutofit/>
          </a:bodyPr>
          <a:p>
            <a:pPr>
              <a:lnSpc>
                <a:spcPct val="98000"/>
              </a:lnSpc>
              <a:tabLst>
                <a:tab algn="l" pos="0"/>
              </a:tabLst>
            </a:pPr>
            <a:r>
              <a:rPr b="1" lang="en-US" sz="1800" spc="-1" strike="noStrike">
                <a:solidFill>
                  <a:srgbClr val="000000"/>
                </a:solidFill>
                <a:latin typeface="Noto Sans"/>
                <a:ea typeface="Noto Sans"/>
              </a:rPr>
              <a:t>Role of GPX4 in </a:t>
            </a:r>
            <a:r>
              <a:rPr b="1" lang="en-IN" sz="1800" spc="-1" strike="noStrike">
                <a:solidFill>
                  <a:srgbClr val="000000"/>
                </a:solidFill>
                <a:latin typeface="Noto Sans"/>
                <a:ea typeface="Noto Sans"/>
              </a:rPr>
              <a:t>Ferroptosis</a:t>
            </a:r>
            <a:r>
              <a:rPr b="1" lang="en-US" sz="1800" spc="-1" strike="noStrike">
                <a:solidFill>
                  <a:srgbClr val="000000"/>
                </a:solidFill>
                <a:latin typeface="Noto Sans"/>
                <a:ea typeface="Noto Sans"/>
              </a:rPr>
              <a:t> Pathway</a:t>
            </a:r>
            <a:endParaRPr b="0" lang="en-IN" sz="1800" spc="-1" strike="noStrike">
              <a:latin typeface="Arial"/>
            </a:endParaRPr>
          </a:p>
        </p:txBody>
      </p:sp>
      <p:pic>
        <p:nvPicPr>
          <p:cNvPr id="120" name="Google Shape;208;p6" descr=""/>
          <p:cNvPicPr/>
          <p:nvPr/>
        </p:nvPicPr>
        <p:blipFill>
          <a:blip r:embed="rId1"/>
          <a:stretch/>
        </p:blipFill>
        <p:spPr>
          <a:xfrm>
            <a:off x="215640" y="2375640"/>
            <a:ext cx="5751360" cy="2511720"/>
          </a:xfrm>
          <a:prstGeom prst="rect">
            <a:avLst/>
          </a:prstGeom>
          <a:ln>
            <a:noFill/>
          </a:ln>
        </p:spPr>
      </p:pic>
      <p:sp>
        <p:nvSpPr>
          <p:cNvPr id="121" name="CustomShape 5"/>
          <p:cNvSpPr/>
          <p:nvPr/>
        </p:nvSpPr>
        <p:spPr>
          <a:xfrm>
            <a:off x="287640" y="5844240"/>
            <a:ext cx="3303720" cy="483120"/>
          </a:xfrm>
          <a:prstGeom prst="rect">
            <a:avLst/>
          </a:prstGeom>
          <a:noFill/>
          <a:ln>
            <a:noFill/>
          </a:ln>
        </p:spPr>
        <p:style>
          <a:lnRef idx="0"/>
          <a:fillRef idx="0"/>
          <a:effectRef idx="0"/>
          <a:fontRef idx="minor"/>
        </p:style>
        <p:txBody>
          <a:bodyPr lIns="90000" rIns="90000" tIns="47160" bIns="45000">
            <a:noAutofit/>
          </a:bodyPr>
          <a:p>
            <a:pPr>
              <a:lnSpc>
                <a:spcPct val="98000"/>
              </a:lnSpc>
              <a:tabLst>
                <a:tab algn="l" pos="0"/>
              </a:tabLst>
            </a:pPr>
            <a:r>
              <a:rPr b="0" lang="en-US" sz="800" spc="-1" strike="noStrike">
                <a:solidFill>
                  <a:srgbClr val="000000"/>
                </a:solidFill>
                <a:latin typeface="Noto Sans"/>
                <a:ea typeface="Noto Sans"/>
              </a:rPr>
              <a:t>The image has been obtained from </a:t>
            </a:r>
            <a:r>
              <a:rPr b="0" lang="en-US" sz="800" spc="-1" strike="noStrike" u="sng">
                <a:solidFill>
                  <a:srgbClr val="0000ff"/>
                </a:solidFill>
                <a:uFillTx/>
                <a:latin typeface="Noto Sans"/>
                <a:ea typeface="Noto Sans"/>
                <a:hlinkClick r:id="rId2"/>
              </a:rPr>
              <a:t>https://www.ncbi.nlm.nih.gov/pmc/articles/PMC8727800/pdf/ajcr0011-5856.pdf</a:t>
            </a:r>
            <a:r>
              <a:rPr b="0" lang="en-US" sz="800" spc="-1" strike="noStrike">
                <a:solidFill>
                  <a:srgbClr val="000000"/>
                </a:solidFill>
                <a:latin typeface="Noto Sans"/>
                <a:ea typeface="Noto Sans"/>
              </a:rPr>
              <a:t> </a:t>
            </a:r>
            <a:endParaRPr b="0" lang="en-IN" sz="800" spc="-1" strike="noStrike">
              <a:latin typeface="Arial"/>
            </a:endParaRPr>
          </a:p>
        </p:txBody>
      </p:sp>
      <p:sp>
        <p:nvSpPr>
          <p:cNvPr id="122" name="CustomShape 6"/>
          <p:cNvSpPr/>
          <p:nvPr/>
        </p:nvSpPr>
        <p:spPr>
          <a:xfrm>
            <a:off x="6012000" y="2530080"/>
            <a:ext cx="3629160" cy="1686600"/>
          </a:xfrm>
          <a:prstGeom prst="rect">
            <a:avLst/>
          </a:prstGeom>
          <a:noFill/>
          <a:ln>
            <a:noFill/>
          </a:ln>
        </p:spPr>
        <p:style>
          <a:lnRef idx="0"/>
          <a:fillRef idx="0"/>
          <a:effectRef idx="0"/>
          <a:fontRef idx="minor"/>
        </p:style>
        <p:txBody>
          <a:bodyPr lIns="90000" rIns="90000" tIns="47880" bIns="45000">
            <a:noAutofit/>
          </a:bodyPr>
          <a:p>
            <a:pPr>
              <a:lnSpc>
                <a:spcPct val="98000"/>
              </a:lnSpc>
              <a:tabLst>
                <a:tab algn="l" pos="0"/>
              </a:tabLst>
            </a:pPr>
            <a:r>
              <a:rPr b="0" lang="en-IN" sz="1200" spc="-1" strike="noStrike">
                <a:solidFill>
                  <a:srgbClr val="000000"/>
                </a:solidFill>
                <a:latin typeface="Noto Sans"/>
                <a:ea typeface="Noto Sans"/>
              </a:rPr>
              <a:t>GPX4 uses GSH as a substrate and reduces the membrane phospholipid hydroperoxide to harmless lipid alcohols.</a:t>
            </a:r>
            <a:endParaRPr b="0" lang="en-IN" sz="1200" spc="-1" strike="noStrike">
              <a:latin typeface="Arial"/>
            </a:endParaRPr>
          </a:p>
        </p:txBody>
      </p:sp>
      <p:sp>
        <p:nvSpPr>
          <p:cNvPr id="123" name="CustomShape 7"/>
          <p:cNvSpPr/>
          <p:nvPr/>
        </p:nvSpPr>
        <p:spPr>
          <a:xfrm>
            <a:off x="287640" y="5327640"/>
            <a:ext cx="4743720" cy="875520"/>
          </a:xfrm>
          <a:prstGeom prst="rect">
            <a:avLst/>
          </a:prstGeom>
          <a:noFill/>
          <a:ln>
            <a:noFill/>
          </a:ln>
        </p:spPr>
        <p:style>
          <a:lnRef idx="0"/>
          <a:fillRef idx="0"/>
          <a:effectRef idx="0"/>
          <a:fontRef idx="minor"/>
        </p:style>
        <p:txBody>
          <a:bodyPr lIns="90000" rIns="90000" tIns="47880" bIns="45000">
            <a:noAutofit/>
          </a:bodyPr>
          <a:p>
            <a:pPr>
              <a:lnSpc>
                <a:spcPct val="98000"/>
              </a:lnSpc>
              <a:tabLst>
                <a:tab algn="l" pos="0"/>
              </a:tabLst>
            </a:pPr>
            <a:r>
              <a:rPr b="0" lang="en-IN" sz="1100" spc="-1" strike="noStrike">
                <a:solidFill>
                  <a:srgbClr val="000000"/>
                </a:solidFill>
                <a:latin typeface="Noto Sans"/>
                <a:ea typeface="Noto Sans"/>
              </a:rPr>
              <a:t>Fig 5 A: Lipid peroxidation pathway. </a:t>
            </a:r>
            <a:endParaRPr b="0" lang="en-IN" sz="1100" spc="-1" strike="noStrike">
              <a:latin typeface="Arial"/>
            </a:endParaRPr>
          </a:p>
          <a:p>
            <a:pPr>
              <a:lnSpc>
                <a:spcPct val="98000"/>
              </a:lnSpc>
              <a:tabLst>
                <a:tab algn="l" pos="0"/>
              </a:tabLst>
            </a:pPr>
            <a:r>
              <a:rPr b="0" lang="en-US" sz="1100" spc="-1" strike="noStrike">
                <a:solidFill>
                  <a:srgbClr val="000000"/>
                </a:solidFill>
                <a:latin typeface="Noto Sans"/>
                <a:ea typeface="Noto Sans"/>
              </a:rPr>
              <a:t>Fig 5 B: Antioxidant pathway.</a:t>
            </a:r>
            <a:endParaRPr b="0" lang="en-IN" sz="1100" spc="-1" strike="noStrike">
              <a:latin typeface="Arial"/>
            </a:endParaRPr>
          </a:p>
        </p:txBody>
      </p:sp>
      <p:sp>
        <p:nvSpPr>
          <p:cNvPr id="124" name="CustomShape 8"/>
          <p:cNvSpPr/>
          <p:nvPr/>
        </p:nvSpPr>
        <p:spPr>
          <a:xfrm>
            <a:off x="4104000" y="5112360"/>
            <a:ext cx="360" cy="1718280"/>
          </a:xfrm>
          <a:custGeom>
            <a:avLst/>
            <a:gdLst/>
            <a:ahLst/>
            <a:rect l="l" t="t" r="r" b="b"/>
            <a:pathLst>
              <a:path w="21600" h="21600">
                <a:moveTo>
                  <a:pt x="0" y="0"/>
                </a:moveTo>
                <a:lnTo>
                  <a:pt x="21600" y="21600"/>
                </a:lnTo>
              </a:path>
            </a:pathLst>
          </a:custGeom>
          <a:noFill/>
          <a:ln w="72000">
            <a:solidFill>
              <a:srgbClr val="2c3e50"/>
            </a:solidFill>
            <a:round/>
          </a:ln>
        </p:spPr>
        <p:style>
          <a:lnRef idx="0"/>
          <a:fillRef idx="0"/>
          <a:effectRef idx="0"/>
          <a:fontRef idx="minor"/>
        </p:style>
      </p:sp>
      <p:sp>
        <p:nvSpPr>
          <p:cNvPr id="125" name="CustomShape 9"/>
          <p:cNvSpPr/>
          <p:nvPr/>
        </p:nvSpPr>
        <p:spPr>
          <a:xfrm rot="10800000">
            <a:off x="4097520" y="5116320"/>
            <a:ext cx="5251320" cy="16920"/>
          </a:xfrm>
          <a:custGeom>
            <a:avLst/>
            <a:gdLst/>
            <a:ahLst/>
            <a:rect l="l" t="t" r="r" b="b"/>
            <a:pathLst>
              <a:path w="21600" h="21600">
                <a:moveTo>
                  <a:pt x="0" y="0"/>
                </a:moveTo>
                <a:lnTo>
                  <a:pt x="21600" y="21600"/>
                </a:lnTo>
              </a:path>
            </a:pathLst>
          </a:custGeom>
          <a:noFill/>
          <a:ln w="72000">
            <a:solidFill>
              <a:srgbClr val="2c3e50"/>
            </a:solidFill>
            <a:round/>
          </a:ln>
        </p:spPr>
        <p:style>
          <a:lnRef idx="0"/>
          <a:fillRef idx="0"/>
          <a:effectRef idx="0"/>
          <a:fontRef idx="minor"/>
        </p:style>
      </p:sp>
      <p:sp>
        <p:nvSpPr>
          <p:cNvPr id="126" name="CustomShape 10"/>
          <p:cNvSpPr/>
          <p:nvPr/>
        </p:nvSpPr>
        <p:spPr>
          <a:xfrm>
            <a:off x="9347760" y="5112360"/>
            <a:ext cx="360" cy="1718280"/>
          </a:xfrm>
          <a:custGeom>
            <a:avLst/>
            <a:gdLst/>
            <a:ahLst/>
            <a:rect l="l" t="t" r="r" b="b"/>
            <a:pathLst>
              <a:path w="21600" h="21600">
                <a:moveTo>
                  <a:pt x="0" y="0"/>
                </a:moveTo>
                <a:lnTo>
                  <a:pt x="21600" y="21600"/>
                </a:lnTo>
              </a:path>
            </a:pathLst>
          </a:custGeom>
          <a:noFill/>
          <a:ln w="72000">
            <a:solidFill>
              <a:srgbClr val="2c3e5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7" name="CustomShape 1"/>
          <p:cNvSpPr/>
          <p:nvPr/>
        </p:nvSpPr>
        <p:spPr>
          <a:xfrm>
            <a:off x="178920" y="6840000"/>
            <a:ext cx="527760" cy="527760"/>
          </a:xfrm>
          <a:prstGeom prst="rect">
            <a:avLst/>
          </a:prstGeom>
          <a:solidFill>
            <a:srgbClr val="e74c3c"/>
          </a:solidFill>
          <a:ln>
            <a:noFill/>
          </a:ln>
        </p:spPr>
        <p:style>
          <a:lnRef idx="0"/>
          <a:fillRef idx="0"/>
          <a:effectRef idx="0"/>
          <a:fontRef idx="minor"/>
        </p:style>
        <p:txBody>
          <a:bodyPr lIns="0" rIns="0" tIns="0" bIns="0" anchor="ctr">
            <a:noAutofit/>
          </a:bodyPr>
          <a:p>
            <a:pPr>
              <a:lnSpc>
                <a:spcPct val="98000"/>
              </a:lnSpc>
              <a:tabLst>
                <a:tab algn="l" pos="0"/>
              </a:tabLst>
            </a:pPr>
            <a:fld id="{038B3E45-D25D-4516-96FC-5D3234C585B5}" type="slidenum">
              <a:rPr b="1" lang="en-US" sz="3200" spc="-1" strike="noStrike">
                <a:solidFill>
                  <a:srgbClr val="ffffff"/>
                </a:solidFill>
                <a:latin typeface="Noto Sans Black"/>
                <a:ea typeface="Noto Sans Black"/>
              </a:rPr>
              <a:t>&lt;number&gt;</a:t>
            </a:fld>
            <a:endParaRPr b="0" lang="en-IN" sz="3200" spc="-1" strike="noStrike">
              <a:latin typeface="Arial"/>
            </a:endParaRPr>
          </a:p>
        </p:txBody>
      </p:sp>
      <p:sp>
        <p:nvSpPr>
          <p:cNvPr id="128" name="CustomShape 2"/>
          <p:cNvSpPr/>
          <p:nvPr/>
        </p:nvSpPr>
        <p:spPr>
          <a:xfrm>
            <a:off x="360000" y="360000"/>
            <a:ext cx="9349560" cy="889560"/>
          </a:xfrm>
          <a:prstGeom prst="rect">
            <a:avLst/>
          </a:prstGeom>
          <a:noFill/>
          <a:ln>
            <a:noFill/>
          </a:ln>
        </p:spPr>
        <p:style>
          <a:lnRef idx="0"/>
          <a:fillRef idx="0"/>
          <a:effectRef idx="0"/>
          <a:fontRef idx="minor"/>
        </p:style>
        <p:txBody>
          <a:bodyPr lIns="0" rIns="0" tIns="8280" bIns="0" anchor="b">
            <a:noAutofit/>
          </a:bodyPr>
          <a:p>
            <a:pPr>
              <a:lnSpc>
                <a:spcPct val="98000"/>
              </a:lnSpc>
              <a:tabLst>
                <a:tab algn="l" pos="0"/>
              </a:tabLst>
            </a:pPr>
            <a:r>
              <a:rPr b="1" lang="en-US" sz="3200" spc="-1" strike="noStrike">
                <a:solidFill>
                  <a:srgbClr val="ffffff"/>
                </a:solidFill>
                <a:latin typeface="Noto Sans Black"/>
                <a:ea typeface="Noto Sans Black"/>
              </a:rPr>
              <a:t>Background</a:t>
            </a:r>
            <a:endParaRPr b="0" lang="en-IN" sz="3200" spc="-1" strike="noStrike">
              <a:latin typeface="Arial"/>
            </a:endParaRPr>
          </a:p>
        </p:txBody>
      </p:sp>
      <p:sp>
        <p:nvSpPr>
          <p:cNvPr id="129" name="CustomShape 3"/>
          <p:cNvSpPr/>
          <p:nvPr/>
        </p:nvSpPr>
        <p:spPr>
          <a:xfrm>
            <a:off x="395640" y="2016000"/>
            <a:ext cx="9169920" cy="4669560"/>
          </a:xfrm>
          <a:prstGeom prst="rect">
            <a:avLst/>
          </a:prstGeom>
          <a:noFill/>
          <a:ln>
            <a:noFill/>
          </a:ln>
        </p:spPr>
        <p:style>
          <a:lnRef idx="0"/>
          <a:fillRef idx="0"/>
          <a:effectRef idx="0"/>
          <a:fontRef idx="minor"/>
        </p:style>
        <p:txBody>
          <a:bodyPr lIns="0" rIns="0" tIns="6480" bIns="0">
            <a:noAutofit/>
          </a:bodyPr>
          <a:p>
            <a:pPr>
              <a:lnSpc>
                <a:spcPct val="98000"/>
              </a:lnSpc>
              <a:tabLst>
                <a:tab algn="l" pos="0"/>
              </a:tabLst>
            </a:pPr>
            <a:endParaRPr b="0" lang="en-IN" sz="1800" spc="-1" strike="noStrike">
              <a:latin typeface="Arial"/>
            </a:endParaRPr>
          </a:p>
          <a:p>
            <a:pPr>
              <a:lnSpc>
                <a:spcPct val="98000"/>
              </a:lnSpc>
              <a:spcBef>
                <a:spcPts val="1100"/>
              </a:spcBef>
              <a:tabLst>
                <a:tab algn="l" pos="0"/>
              </a:tabLst>
            </a:pPr>
            <a:endParaRPr b="0" lang="en-IN" sz="1800" spc="-1" strike="noStrike">
              <a:latin typeface="Arial"/>
            </a:endParaRPr>
          </a:p>
          <a:p>
            <a:pPr marL="343080" indent="-332640">
              <a:lnSpc>
                <a:spcPct val="98000"/>
              </a:lnSpc>
              <a:spcBef>
                <a:spcPts val="1100"/>
              </a:spcBef>
              <a:tabLst>
                <a:tab algn="l" pos="0"/>
              </a:tabLst>
            </a:pPr>
            <a:endParaRPr b="0" lang="en-IN" sz="1800" spc="-1" strike="noStrike">
              <a:latin typeface="Arial"/>
            </a:endParaRPr>
          </a:p>
        </p:txBody>
      </p:sp>
      <p:sp>
        <p:nvSpPr>
          <p:cNvPr id="130" name="CustomShape 4"/>
          <p:cNvSpPr/>
          <p:nvPr/>
        </p:nvSpPr>
        <p:spPr>
          <a:xfrm>
            <a:off x="0" y="1510920"/>
            <a:ext cx="9997200" cy="1672200"/>
          </a:xfrm>
          <a:prstGeom prst="rect">
            <a:avLst/>
          </a:prstGeom>
          <a:noFill/>
          <a:ln>
            <a:noFill/>
          </a:ln>
        </p:spPr>
        <p:style>
          <a:lnRef idx="0"/>
          <a:fillRef idx="0"/>
          <a:effectRef idx="0"/>
          <a:fontRef idx="minor"/>
        </p:style>
        <p:txBody>
          <a:bodyPr lIns="90000" rIns="90000" tIns="49680" bIns="45000">
            <a:noAutofit/>
          </a:bodyPr>
          <a:p>
            <a:pPr>
              <a:lnSpc>
                <a:spcPct val="98000"/>
              </a:lnSpc>
              <a:tabLst>
                <a:tab algn="l" pos="0"/>
              </a:tabLst>
            </a:pPr>
            <a:r>
              <a:rPr b="1" lang="en-IN" sz="1800" spc="-1" strike="noStrike">
                <a:solidFill>
                  <a:srgbClr val="000000"/>
                </a:solidFill>
                <a:latin typeface="Noto Sans"/>
                <a:ea typeface="Noto Sans"/>
              </a:rPr>
              <a:t>Multiple sequence alignment of GPX isoforms </a:t>
            </a:r>
            <a:endParaRPr b="0" lang="en-IN" sz="1800" spc="-1" strike="noStrike">
              <a:latin typeface="Arial"/>
            </a:endParaRPr>
          </a:p>
        </p:txBody>
      </p:sp>
      <p:sp>
        <p:nvSpPr>
          <p:cNvPr id="131" name="CustomShape 5"/>
          <p:cNvSpPr/>
          <p:nvPr/>
        </p:nvSpPr>
        <p:spPr>
          <a:xfrm>
            <a:off x="92160" y="2016000"/>
            <a:ext cx="1337400" cy="754560"/>
          </a:xfrm>
          <a:prstGeom prst="rect">
            <a:avLst/>
          </a:prstGeom>
          <a:noFill/>
          <a:ln>
            <a:noFill/>
          </a:ln>
        </p:spPr>
        <p:style>
          <a:lnRef idx="0"/>
          <a:fillRef idx="0"/>
          <a:effectRef idx="0"/>
          <a:fontRef idx="minor"/>
        </p:style>
      </p:sp>
      <p:sp>
        <p:nvSpPr>
          <p:cNvPr id="132" name="CustomShape 6"/>
          <p:cNvSpPr/>
          <p:nvPr/>
        </p:nvSpPr>
        <p:spPr>
          <a:xfrm>
            <a:off x="294120" y="5217120"/>
            <a:ext cx="1285920" cy="61092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US" sz="1800" spc="-1" strike="noStrike">
                <a:solidFill>
                  <a:srgbClr val="000000"/>
                </a:solidFill>
                <a:latin typeface="Noto Sans"/>
                <a:ea typeface="Noto Sans"/>
              </a:rPr>
              <a:t>Bovine</a:t>
            </a:r>
            <a:endParaRPr b="0" lang="en-IN" sz="1800" spc="-1" strike="noStrike">
              <a:latin typeface="Arial"/>
            </a:endParaRPr>
          </a:p>
        </p:txBody>
      </p:sp>
      <p:sp>
        <p:nvSpPr>
          <p:cNvPr id="133" name="CustomShape 7"/>
          <p:cNvSpPr/>
          <p:nvPr/>
        </p:nvSpPr>
        <p:spPr>
          <a:xfrm>
            <a:off x="216000" y="1944000"/>
            <a:ext cx="1008720" cy="39132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US" sz="1800" spc="-1" strike="noStrike">
                <a:solidFill>
                  <a:srgbClr val="000000"/>
                </a:solidFill>
                <a:latin typeface="Noto Sans"/>
                <a:ea typeface="Noto Sans"/>
              </a:rPr>
              <a:t> </a:t>
            </a:r>
            <a:r>
              <a:rPr b="0" lang="en-US" sz="1800" spc="-1" strike="noStrike">
                <a:solidFill>
                  <a:srgbClr val="000000"/>
                </a:solidFill>
                <a:latin typeface="Noto Sans"/>
                <a:ea typeface="Noto Sans"/>
              </a:rPr>
              <a:t>Mouse</a:t>
            </a:r>
            <a:endParaRPr b="0" lang="en-IN" sz="1800" spc="-1" strike="noStrike">
              <a:latin typeface="Arial"/>
            </a:endParaRPr>
          </a:p>
        </p:txBody>
      </p:sp>
      <p:sp>
        <p:nvSpPr>
          <p:cNvPr id="134" name="CustomShape 8"/>
          <p:cNvSpPr/>
          <p:nvPr/>
        </p:nvSpPr>
        <p:spPr>
          <a:xfrm>
            <a:off x="7127640" y="2389320"/>
            <a:ext cx="1645920" cy="306000"/>
          </a:xfrm>
          <a:prstGeom prst="rect">
            <a:avLst/>
          </a:prstGeom>
          <a:noFill/>
          <a:ln>
            <a:noFill/>
          </a:ln>
        </p:spPr>
        <p:style>
          <a:lnRef idx="0"/>
          <a:fillRef idx="0"/>
          <a:effectRef idx="0"/>
          <a:fontRef idx="minor"/>
        </p:style>
      </p:sp>
      <p:sp>
        <p:nvSpPr>
          <p:cNvPr id="135" name="Line 9"/>
          <p:cNvSpPr/>
          <p:nvPr/>
        </p:nvSpPr>
        <p:spPr>
          <a:xfrm flipH="1" flipV="1">
            <a:off x="7200000" y="2160000"/>
            <a:ext cx="360000" cy="397800"/>
          </a:xfrm>
          <a:prstGeom prst="line">
            <a:avLst/>
          </a:prstGeom>
          <a:ln>
            <a:solidFill>
              <a:srgbClr val="000000"/>
            </a:solidFill>
            <a:tailEnd len="med" type="triangle" w="med"/>
          </a:ln>
        </p:spPr>
        <p:style>
          <a:lnRef idx="0"/>
          <a:fillRef idx="0"/>
          <a:effectRef idx="0"/>
          <a:fontRef idx="minor"/>
        </p:style>
      </p:sp>
      <p:sp>
        <p:nvSpPr>
          <p:cNvPr id="136" name="Line 10"/>
          <p:cNvSpPr/>
          <p:nvPr/>
        </p:nvSpPr>
        <p:spPr>
          <a:xfrm>
            <a:off x="7200000" y="6432480"/>
            <a:ext cx="576000" cy="144000"/>
          </a:xfrm>
          <a:prstGeom prst="line">
            <a:avLst/>
          </a:prstGeom>
          <a:ln>
            <a:solidFill>
              <a:srgbClr val="000000"/>
            </a:solidFill>
            <a:tailEnd len="med" type="triangle" w="med"/>
          </a:ln>
        </p:spPr>
        <p:style>
          <a:lnRef idx="0"/>
          <a:fillRef idx="0"/>
          <a:effectRef idx="0"/>
          <a:fontRef idx="minor"/>
        </p:style>
      </p:sp>
      <p:sp>
        <p:nvSpPr>
          <p:cNvPr id="137" name="CustomShape 11"/>
          <p:cNvSpPr/>
          <p:nvPr/>
        </p:nvSpPr>
        <p:spPr>
          <a:xfrm>
            <a:off x="6120000" y="1893240"/>
            <a:ext cx="1503720" cy="409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500" spc="-1" strike="noStrike">
                <a:solidFill>
                  <a:srgbClr val="000000"/>
                </a:solidFill>
                <a:latin typeface="Arial"/>
                <a:ea typeface="DejaVu Sans"/>
              </a:rPr>
              <a:t>Active site</a:t>
            </a:r>
            <a:endParaRPr b="0" lang="en-IN" sz="1500" spc="-1" strike="noStrike">
              <a:latin typeface="Arial"/>
            </a:endParaRPr>
          </a:p>
        </p:txBody>
      </p:sp>
      <p:sp>
        <p:nvSpPr>
          <p:cNvPr id="138" name="CustomShape 12"/>
          <p:cNvSpPr/>
          <p:nvPr/>
        </p:nvSpPr>
        <p:spPr>
          <a:xfrm>
            <a:off x="7704000" y="6428520"/>
            <a:ext cx="1213200" cy="338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400" spc="-1" strike="noStrike">
                <a:solidFill>
                  <a:srgbClr val="000000"/>
                </a:solidFill>
                <a:latin typeface="Arial"/>
                <a:ea typeface="DejaVu Sans"/>
              </a:rPr>
              <a:t>Active site</a:t>
            </a:r>
            <a:endParaRPr b="0" lang="en-IN" sz="1400" spc="-1" strike="noStrike">
              <a:latin typeface="Arial"/>
            </a:endParaRPr>
          </a:p>
        </p:txBody>
      </p:sp>
      <p:sp>
        <p:nvSpPr>
          <p:cNvPr id="139" name="CustomShape 13"/>
          <p:cNvSpPr/>
          <p:nvPr/>
        </p:nvSpPr>
        <p:spPr>
          <a:xfrm>
            <a:off x="10439640" y="4839120"/>
            <a:ext cx="1213200" cy="338400"/>
          </a:xfrm>
          <a:prstGeom prst="rect">
            <a:avLst/>
          </a:prstGeom>
          <a:noFill/>
          <a:ln>
            <a:noFill/>
          </a:ln>
        </p:spPr>
        <p:style>
          <a:lnRef idx="0"/>
          <a:fillRef idx="0"/>
          <a:effectRef idx="0"/>
          <a:fontRef idx="minor"/>
        </p:style>
      </p:sp>
      <p:pic>
        <p:nvPicPr>
          <p:cNvPr id="140" name="" descr=""/>
          <p:cNvPicPr/>
          <p:nvPr/>
        </p:nvPicPr>
        <p:blipFill>
          <a:blip r:embed="rId1"/>
          <a:stretch/>
        </p:blipFill>
        <p:spPr>
          <a:xfrm>
            <a:off x="4392000" y="2509920"/>
            <a:ext cx="5500440" cy="3921480"/>
          </a:xfrm>
          <a:prstGeom prst="rect">
            <a:avLst/>
          </a:prstGeom>
          <a:ln>
            <a:noFill/>
          </a:ln>
        </p:spPr>
      </p:pic>
      <p:sp>
        <p:nvSpPr>
          <p:cNvPr id="141" name="CustomShape 14"/>
          <p:cNvSpPr/>
          <p:nvPr/>
        </p:nvSpPr>
        <p:spPr>
          <a:xfrm>
            <a:off x="5281560" y="3671640"/>
            <a:ext cx="1047960" cy="296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100" spc="-1" strike="noStrike">
                <a:solidFill>
                  <a:srgbClr val="000000"/>
                </a:solidFill>
                <a:latin typeface="Arial"/>
                <a:ea typeface="DejaVu Sans"/>
              </a:rPr>
              <a:t>Active site</a:t>
            </a:r>
            <a:endParaRPr b="0" lang="en-IN" sz="1100" spc="-1" strike="noStrike">
              <a:latin typeface="Arial"/>
            </a:endParaRPr>
          </a:p>
        </p:txBody>
      </p:sp>
      <p:pic>
        <p:nvPicPr>
          <p:cNvPr id="142" name="" descr=""/>
          <p:cNvPicPr/>
          <p:nvPr/>
        </p:nvPicPr>
        <p:blipFill>
          <a:blip r:embed="rId2"/>
          <a:stretch/>
        </p:blipFill>
        <p:spPr>
          <a:xfrm>
            <a:off x="1797480" y="4829760"/>
            <a:ext cx="2158560" cy="1793160"/>
          </a:xfrm>
          <a:prstGeom prst="rect">
            <a:avLst/>
          </a:prstGeom>
          <a:ln>
            <a:noFill/>
          </a:ln>
        </p:spPr>
      </p:pic>
      <p:pic>
        <p:nvPicPr>
          <p:cNvPr id="143" name="" descr=""/>
          <p:cNvPicPr/>
          <p:nvPr/>
        </p:nvPicPr>
        <p:blipFill>
          <a:blip r:embed="rId3"/>
          <a:stretch/>
        </p:blipFill>
        <p:spPr>
          <a:xfrm>
            <a:off x="216000" y="2381040"/>
            <a:ext cx="2824560" cy="2447640"/>
          </a:xfrm>
          <a:prstGeom prst="rect">
            <a:avLst/>
          </a:prstGeom>
          <a:ln>
            <a:noFill/>
          </a:ln>
        </p:spPr>
      </p:pic>
      <p:sp>
        <p:nvSpPr>
          <p:cNvPr id="144" name="CustomShape 15"/>
          <p:cNvSpPr/>
          <p:nvPr/>
        </p:nvSpPr>
        <p:spPr>
          <a:xfrm>
            <a:off x="4464000" y="2101680"/>
            <a:ext cx="107928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Human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5" name="CustomShape 1"/>
          <p:cNvSpPr/>
          <p:nvPr/>
        </p:nvSpPr>
        <p:spPr>
          <a:xfrm>
            <a:off x="178920" y="6840000"/>
            <a:ext cx="527760" cy="527760"/>
          </a:xfrm>
          <a:prstGeom prst="rect">
            <a:avLst/>
          </a:prstGeom>
          <a:solidFill>
            <a:srgbClr val="e74c3c"/>
          </a:solidFill>
          <a:ln>
            <a:noFill/>
          </a:ln>
        </p:spPr>
        <p:style>
          <a:lnRef idx="0"/>
          <a:fillRef idx="0"/>
          <a:effectRef idx="0"/>
          <a:fontRef idx="minor"/>
        </p:style>
        <p:txBody>
          <a:bodyPr lIns="0" rIns="0" tIns="0" bIns="0" anchor="ctr">
            <a:noAutofit/>
          </a:bodyPr>
          <a:p>
            <a:pPr>
              <a:lnSpc>
                <a:spcPct val="98000"/>
              </a:lnSpc>
              <a:tabLst>
                <a:tab algn="l" pos="0"/>
              </a:tabLst>
            </a:pPr>
            <a:fld id="{36DC9BAC-162B-4695-8B1A-AF5D40C12FC5}" type="slidenum">
              <a:rPr b="1" lang="en-US" sz="3200" spc="-1" strike="noStrike">
                <a:solidFill>
                  <a:srgbClr val="ffffff"/>
                </a:solidFill>
                <a:latin typeface="Noto Sans Black"/>
                <a:ea typeface="Noto Sans Black"/>
              </a:rPr>
              <a:t>&lt;number&gt;</a:t>
            </a:fld>
            <a:endParaRPr b="0" lang="en-IN" sz="3200" spc="-1" strike="noStrike">
              <a:latin typeface="Arial"/>
            </a:endParaRPr>
          </a:p>
        </p:txBody>
      </p:sp>
      <p:sp>
        <p:nvSpPr>
          <p:cNvPr id="146" name="CustomShape 2"/>
          <p:cNvSpPr/>
          <p:nvPr/>
        </p:nvSpPr>
        <p:spPr>
          <a:xfrm>
            <a:off x="360000" y="360000"/>
            <a:ext cx="9349560" cy="889560"/>
          </a:xfrm>
          <a:prstGeom prst="rect">
            <a:avLst/>
          </a:prstGeom>
          <a:noFill/>
          <a:ln>
            <a:noFill/>
          </a:ln>
        </p:spPr>
        <p:style>
          <a:lnRef idx="0"/>
          <a:fillRef idx="0"/>
          <a:effectRef idx="0"/>
          <a:fontRef idx="minor"/>
        </p:style>
        <p:txBody>
          <a:bodyPr lIns="0" rIns="0" tIns="8280" bIns="0" anchor="b">
            <a:noAutofit/>
          </a:bodyPr>
          <a:p>
            <a:pPr>
              <a:lnSpc>
                <a:spcPct val="98000"/>
              </a:lnSpc>
              <a:tabLst>
                <a:tab algn="l" pos="0"/>
              </a:tabLst>
            </a:pPr>
            <a:r>
              <a:rPr b="1" lang="en-US" sz="3200" spc="-1" strike="noStrike">
                <a:solidFill>
                  <a:srgbClr val="ffffff"/>
                </a:solidFill>
                <a:latin typeface="Noto Sans Black"/>
                <a:ea typeface="Noto Sans Black"/>
              </a:rPr>
              <a:t>Background</a:t>
            </a:r>
            <a:endParaRPr b="0" lang="en-IN" sz="3200" spc="-1" strike="noStrike">
              <a:latin typeface="Arial"/>
            </a:endParaRPr>
          </a:p>
        </p:txBody>
      </p:sp>
      <p:sp>
        <p:nvSpPr>
          <p:cNvPr id="147" name="CustomShape 3"/>
          <p:cNvSpPr/>
          <p:nvPr/>
        </p:nvSpPr>
        <p:spPr>
          <a:xfrm>
            <a:off x="2952360" y="1584000"/>
            <a:ext cx="5383800" cy="345240"/>
          </a:xfrm>
          <a:prstGeom prst="rect">
            <a:avLst/>
          </a:prstGeom>
          <a:noFill/>
          <a:ln>
            <a:noFill/>
          </a:ln>
        </p:spPr>
        <p:style>
          <a:lnRef idx="0"/>
          <a:fillRef idx="0"/>
          <a:effectRef idx="0"/>
          <a:fontRef idx="minor"/>
        </p:style>
      </p:sp>
      <p:sp>
        <p:nvSpPr>
          <p:cNvPr id="148" name="CustomShape 4"/>
          <p:cNvSpPr/>
          <p:nvPr/>
        </p:nvSpPr>
        <p:spPr>
          <a:xfrm>
            <a:off x="360" y="1799640"/>
            <a:ext cx="2801880" cy="1053000"/>
          </a:xfrm>
          <a:prstGeom prst="rect">
            <a:avLst/>
          </a:prstGeom>
          <a:noFill/>
          <a:ln>
            <a:noFill/>
          </a:ln>
        </p:spPr>
        <p:style>
          <a:lnRef idx="0"/>
          <a:fillRef idx="0"/>
          <a:effectRef idx="0"/>
          <a:fontRef idx="minor"/>
        </p:style>
        <p:txBody>
          <a:bodyPr lIns="90000" rIns="90000" tIns="49680" bIns="45000">
            <a:noAutofit/>
          </a:bodyPr>
          <a:p>
            <a:pPr>
              <a:lnSpc>
                <a:spcPct val="98000"/>
              </a:lnSpc>
              <a:tabLst>
                <a:tab algn="l" pos="0"/>
              </a:tabLst>
            </a:pPr>
            <a:r>
              <a:rPr b="1" lang="en-IN" sz="1800" spc="-1" strike="noStrike">
                <a:solidFill>
                  <a:srgbClr val="000000"/>
                </a:solidFill>
                <a:latin typeface="Noto Sans"/>
                <a:ea typeface="Noto Sans"/>
              </a:rPr>
              <a:t>Structural homology in mammalian GPX isoforms</a:t>
            </a:r>
            <a:endParaRPr b="0" lang="en-IN" sz="1800" spc="-1" strike="noStrike">
              <a:latin typeface="Arial"/>
            </a:endParaRPr>
          </a:p>
        </p:txBody>
      </p:sp>
      <p:pic>
        <p:nvPicPr>
          <p:cNvPr id="149" name="Google Shape;188;p5" descr=""/>
          <p:cNvPicPr/>
          <p:nvPr/>
        </p:nvPicPr>
        <p:blipFill>
          <a:blip r:embed="rId1"/>
          <a:stretch/>
        </p:blipFill>
        <p:spPr>
          <a:xfrm>
            <a:off x="2519280" y="2160360"/>
            <a:ext cx="3899520" cy="2543760"/>
          </a:xfrm>
          <a:prstGeom prst="rect">
            <a:avLst/>
          </a:prstGeom>
          <a:ln>
            <a:noFill/>
          </a:ln>
        </p:spPr>
      </p:pic>
      <p:pic>
        <p:nvPicPr>
          <p:cNvPr id="150" name="Google Shape;189;p5" descr=""/>
          <p:cNvPicPr/>
          <p:nvPr/>
        </p:nvPicPr>
        <p:blipFill>
          <a:blip r:embed="rId2"/>
          <a:stretch/>
        </p:blipFill>
        <p:spPr>
          <a:xfrm>
            <a:off x="6551640" y="2591640"/>
            <a:ext cx="3450600" cy="1458360"/>
          </a:xfrm>
          <a:prstGeom prst="rect">
            <a:avLst/>
          </a:prstGeom>
          <a:ln>
            <a:noFill/>
          </a:ln>
        </p:spPr>
      </p:pic>
      <p:sp>
        <p:nvSpPr>
          <p:cNvPr id="151" name="CustomShape 5"/>
          <p:cNvSpPr/>
          <p:nvPr/>
        </p:nvSpPr>
        <p:spPr>
          <a:xfrm>
            <a:off x="2591640" y="1437480"/>
            <a:ext cx="360" cy="5390280"/>
          </a:xfrm>
          <a:custGeom>
            <a:avLst/>
            <a:gdLst/>
            <a:ahLst/>
            <a:rect l="l" t="t" r="r" b="b"/>
            <a:pathLst>
              <a:path w="21600" h="21600">
                <a:moveTo>
                  <a:pt x="0" y="0"/>
                </a:moveTo>
                <a:lnTo>
                  <a:pt x="21600" y="21600"/>
                </a:lnTo>
              </a:path>
            </a:pathLst>
          </a:custGeom>
          <a:noFill/>
          <a:ln w="72000">
            <a:solidFill>
              <a:srgbClr val="2c3e50"/>
            </a:solidFill>
            <a:round/>
          </a:ln>
        </p:spPr>
        <p:style>
          <a:lnRef idx="0"/>
          <a:fillRef idx="0"/>
          <a:effectRef idx="0"/>
          <a:fontRef idx="minor"/>
        </p:style>
      </p:sp>
      <p:pic>
        <p:nvPicPr>
          <p:cNvPr id="152" name="Google Shape;191;p5" descr=""/>
          <p:cNvPicPr/>
          <p:nvPr/>
        </p:nvPicPr>
        <p:blipFill>
          <a:blip r:embed="rId3"/>
          <a:stretch/>
        </p:blipFill>
        <p:spPr>
          <a:xfrm>
            <a:off x="6379920" y="4409280"/>
            <a:ext cx="3621600" cy="2418480"/>
          </a:xfrm>
          <a:prstGeom prst="rect">
            <a:avLst/>
          </a:prstGeom>
          <a:ln>
            <a:noFill/>
          </a:ln>
        </p:spPr>
      </p:pic>
      <p:pic>
        <p:nvPicPr>
          <p:cNvPr id="153" name="Google Shape;192;p5" descr=""/>
          <p:cNvPicPr/>
          <p:nvPr/>
        </p:nvPicPr>
        <p:blipFill>
          <a:blip r:embed="rId4"/>
          <a:stretch/>
        </p:blipFill>
        <p:spPr>
          <a:xfrm>
            <a:off x="31320" y="5131080"/>
            <a:ext cx="1114200" cy="982440"/>
          </a:xfrm>
          <a:prstGeom prst="rect">
            <a:avLst/>
          </a:prstGeom>
          <a:ln>
            <a:noFill/>
          </a:ln>
        </p:spPr>
      </p:pic>
      <p:pic>
        <p:nvPicPr>
          <p:cNvPr id="154" name="Google Shape;193;p5" descr=""/>
          <p:cNvPicPr/>
          <p:nvPr/>
        </p:nvPicPr>
        <p:blipFill>
          <a:blip r:embed="rId5"/>
          <a:stretch/>
        </p:blipFill>
        <p:spPr>
          <a:xfrm>
            <a:off x="1299960" y="5111640"/>
            <a:ext cx="1141560" cy="1001880"/>
          </a:xfrm>
          <a:prstGeom prst="rect">
            <a:avLst/>
          </a:prstGeom>
          <a:ln>
            <a:noFill/>
          </a:ln>
        </p:spPr>
      </p:pic>
      <p:sp>
        <p:nvSpPr>
          <p:cNvPr id="155" name="CustomShape 6"/>
          <p:cNvSpPr/>
          <p:nvPr/>
        </p:nvSpPr>
        <p:spPr>
          <a:xfrm>
            <a:off x="6479640" y="3096000"/>
            <a:ext cx="360" cy="360"/>
          </a:xfrm>
          <a:custGeom>
            <a:avLst/>
            <a:gdLst/>
            <a:ahLst/>
            <a:rect l="l" t="t" r="r" b="b"/>
            <a:pathLst>
              <a:path w="21600" h="21600">
                <a:moveTo>
                  <a:pt x="0" y="0"/>
                </a:moveTo>
                <a:lnTo>
                  <a:pt x="21600" y="21600"/>
                </a:lnTo>
              </a:path>
            </a:pathLst>
          </a:custGeom>
          <a:noFill/>
          <a:ln w="9360">
            <a:solidFill>
              <a:srgbClr val="000000"/>
            </a:solidFill>
            <a:round/>
          </a:ln>
        </p:spPr>
        <p:style>
          <a:lnRef idx="0"/>
          <a:fillRef idx="0"/>
          <a:effectRef idx="0"/>
          <a:fontRef idx="minor"/>
        </p:style>
      </p:sp>
      <p:sp>
        <p:nvSpPr>
          <p:cNvPr id="156" name="CustomShape 7"/>
          <p:cNvSpPr/>
          <p:nvPr/>
        </p:nvSpPr>
        <p:spPr>
          <a:xfrm>
            <a:off x="6263640" y="3455640"/>
            <a:ext cx="493920" cy="360"/>
          </a:xfrm>
          <a:custGeom>
            <a:avLst/>
            <a:gdLst/>
            <a:ahLst/>
            <a:rect l="l" t="t" r="r" b="b"/>
            <a:pathLst>
              <a:path w="21600" h="21600">
                <a:moveTo>
                  <a:pt x="0" y="0"/>
                </a:moveTo>
                <a:lnTo>
                  <a:pt x="21600" y="21600"/>
                </a:lnTo>
              </a:path>
            </a:pathLst>
          </a:custGeom>
          <a:noFill/>
          <a:ln w="9360">
            <a:solidFill>
              <a:srgbClr val="000000"/>
            </a:solidFill>
            <a:round/>
            <a:tailEnd len="med" type="triangle" w="med"/>
          </a:ln>
        </p:spPr>
        <p:style>
          <a:lnRef idx="0"/>
          <a:fillRef idx="0"/>
          <a:effectRef idx="0"/>
          <a:fontRef idx="minor"/>
        </p:style>
      </p:sp>
      <p:sp>
        <p:nvSpPr>
          <p:cNvPr id="157" name="CustomShape 8"/>
          <p:cNvSpPr/>
          <p:nvPr/>
        </p:nvSpPr>
        <p:spPr>
          <a:xfrm>
            <a:off x="8679960" y="4105800"/>
            <a:ext cx="360" cy="442080"/>
          </a:xfrm>
          <a:custGeom>
            <a:avLst/>
            <a:gdLst/>
            <a:ahLst/>
            <a:rect l="l" t="t" r="r" b="b"/>
            <a:pathLst>
              <a:path w="21600" h="21600">
                <a:moveTo>
                  <a:pt x="0" y="0"/>
                </a:moveTo>
                <a:lnTo>
                  <a:pt x="21600" y="21600"/>
                </a:lnTo>
              </a:path>
            </a:pathLst>
          </a:custGeom>
          <a:noFill/>
          <a:ln w="9360">
            <a:solidFill>
              <a:srgbClr val="000000"/>
            </a:solidFill>
            <a:round/>
            <a:tailEnd len="med" type="triangle" w="med"/>
          </a:ln>
        </p:spPr>
        <p:style>
          <a:lnRef idx="0"/>
          <a:fillRef idx="0"/>
          <a:effectRef idx="0"/>
          <a:fontRef idx="minor"/>
        </p:style>
      </p:sp>
      <p:sp>
        <p:nvSpPr>
          <p:cNvPr id="158" name="CustomShape 9"/>
          <p:cNvSpPr/>
          <p:nvPr/>
        </p:nvSpPr>
        <p:spPr>
          <a:xfrm>
            <a:off x="3060720" y="5847120"/>
            <a:ext cx="4492800" cy="98676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0" lang="en-IN" sz="1200" spc="-1" strike="noStrike">
                <a:solidFill>
                  <a:srgbClr val="000000"/>
                </a:solidFill>
                <a:latin typeface="Arial"/>
                <a:ea typeface="Arial"/>
              </a:rPr>
              <a:t>Step 1 - RSeH + H</a:t>
            </a:r>
            <a:r>
              <a:rPr b="0" lang="en-IN" sz="1200" spc="-1" strike="noStrike" baseline="-33000">
                <a:solidFill>
                  <a:srgbClr val="000000"/>
                </a:solidFill>
                <a:latin typeface="Arial"/>
                <a:ea typeface="Arial"/>
              </a:rPr>
              <a:t>2</a:t>
            </a:r>
            <a:r>
              <a:rPr b="0" lang="en-IN" sz="1200" spc="-1" strike="noStrike">
                <a:solidFill>
                  <a:srgbClr val="000000"/>
                </a:solidFill>
                <a:latin typeface="Arial"/>
                <a:ea typeface="Arial"/>
              </a:rPr>
              <a:t>O</a:t>
            </a:r>
            <a:r>
              <a:rPr b="0" lang="en-IN" sz="1200" spc="-1" strike="noStrike" baseline="-33000">
                <a:solidFill>
                  <a:srgbClr val="000000"/>
                </a:solidFill>
                <a:latin typeface="Arial"/>
                <a:ea typeface="Arial"/>
              </a:rPr>
              <a:t>2</a:t>
            </a:r>
            <a:r>
              <a:rPr b="0" lang="en-IN" sz="1200" spc="-1" strike="noStrike">
                <a:solidFill>
                  <a:srgbClr val="000000"/>
                </a:solidFill>
                <a:latin typeface="Arial"/>
                <a:ea typeface="Arial"/>
              </a:rPr>
              <a:t> → RSeOH + H</a:t>
            </a:r>
            <a:r>
              <a:rPr b="0" lang="en-IN" sz="1200" spc="-1" strike="noStrike" baseline="-33000">
                <a:solidFill>
                  <a:srgbClr val="000000"/>
                </a:solidFill>
                <a:latin typeface="Arial"/>
                <a:ea typeface="Arial"/>
              </a:rPr>
              <a:t>2</a:t>
            </a:r>
            <a:r>
              <a:rPr b="0" lang="en-IN" sz="1200" spc="-1" strike="noStrike">
                <a:solidFill>
                  <a:srgbClr val="000000"/>
                </a:solidFill>
                <a:latin typeface="Arial"/>
                <a:ea typeface="Arial"/>
              </a:rPr>
              <a:t>O </a:t>
            </a:r>
            <a:endParaRPr b="0" lang="en-IN" sz="1200" spc="-1" strike="noStrike">
              <a:latin typeface="Arial"/>
            </a:endParaRPr>
          </a:p>
          <a:p>
            <a:pPr>
              <a:lnSpc>
                <a:spcPct val="100000"/>
              </a:lnSpc>
              <a:tabLst>
                <a:tab algn="l" pos="0"/>
              </a:tabLst>
            </a:pPr>
            <a:r>
              <a:rPr b="0" lang="en-IN" sz="1200" spc="-1" strike="noStrike">
                <a:solidFill>
                  <a:srgbClr val="000000"/>
                </a:solidFill>
                <a:latin typeface="Arial"/>
                <a:ea typeface="Arial"/>
              </a:rPr>
              <a:t>Step 2 - RSeOH + GSH → GS-SeR + H</a:t>
            </a:r>
            <a:r>
              <a:rPr b="0" lang="en-IN" sz="1200" spc="-1" strike="noStrike" baseline="-33000">
                <a:solidFill>
                  <a:srgbClr val="000000"/>
                </a:solidFill>
                <a:latin typeface="Arial"/>
                <a:ea typeface="Arial"/>
              </a:rPr>
              <a:t>2</a:t>
            </a:r>
            <a:r>
              <a:rPr b="0" lang="en-IN" sz="1200" spc="-1" strike="noStrike">
                <a:solidFill>
                  <a:srgbClr val="000000"/>
                </a:solidFill>
                <a:latin typeface="Arial"/>
                <a:ea typeface="Arial"/>
              </a:rPr>
              <a:t>O </a:t>
            </a:r>
            <a:endParaRPr b="0" lang="en-IN" sz="1200" spc="-1" strike="noStrike">
              <a:latin typeface="Arial"/>
            </a:endParaRPr>
          </a:p>
          <a:p>
            <a:pPr>
              <a:lnSpc>
                <a:spcPct val="100000"/>
              </a:lnSpc>
              <a:tabLst>
                <a:tab algn="l" pos="0"/>
              </a:tabLst>
            </a:pPr>
            <a:r>
              <a:rPr b="0" lang="en-IN" sz="1200" spc="-1" strike="noStrike">
                <a:solidFill>
                  <a:srgbClr val="000000"/>
                </a:solidFill>
                <a:latin typeface="Arial"/>
                <a:ea typeface="Arial"/>
              </a:rPr>
              <a:t>Step 3 - GS-SeR + GSH → GS-SG + RSeH </a:t>
            </a:r>
            <a:endParaRPr b="0" lang="en-IN" sz="1200" spc="-1" strike="noStrike">
              <a:latin typeface="Arial"/>
            </a:endParaRPr>
          </a:p>
          <a:p>
            <a:pPr>
              <a:lnSpc>
                <a:spcPct val="100000"/>
              </a:lnSpc>
              <a:tabLst>
                <a:tab algn="l" pos="0"/>
              </a:tabLst>
            </a:pPr>
            <a:endParaRPr b="0" lang="en-IN" sz="1200" spc="-1" strike="noStrike">
              <a:latin typeface="Arial"/>
            </a:endParaRPr>
          </a:p>
        </p:txBody>
      </p:sp>
      <p:sp>
        <p:nvSpPr>
          <p:cNvPr id="159" name="CustomShape 10"/>
          <p:cNvSpPr/>
          <p:nvPr/>
        </p:nvSpPr>
        <p:spPr>
          <a:xfrm>
            <a:off x="2693880" y="4982040"/>
            <a:ext cx="3724560" cy="940680"/>
          </a:xfrm>
          <a:prstGeom prst="rect">
            <a:avLst/>
          </a:prstGeom>
          <a:noFill/>
          <a:ln>
            <a:noFill/>
          </a:ln>
        </p:spPr>
        <p:style>
          <a:lnRef idx="0"/>
          <a:fillRef idx="0"/>
          <a:effectRef idx="0"/>
          <a:fontRef idx="minor"/>
        </p:style>
        <p:txBody>
          <a:bodyPr lIns="90000" rIns="90000" tIns="91440" bIns="91440">
            <a:spAutoFit/>
          </a:bodyPr>
          <a:p>
            <a:pPr>
              <a:lnSpc>
                <a:spcPct val="98000"/>
              </a:lnSpc>
              <a:tabLst>
                <a:tab algn="l" pos="0"/>
              </a:tabLst>
            </a:pPr>
            <a:endParaRPr b="0" lang="en-IN" sz="1800" spc="-1" strike="noStrike">
              <a:latin typeface="Arial"/>
            </a:endParaRPr>
          </a:p>
          <a:p>
            <a:pPr>
              <a:lnSpc>
                <a:spcPct val="98000"/>
              </a:lnSpc>
              <a:tabLst>
                <a:tab algn="l" pos="0"/>
              </a:tabLst>
            </a:pPr>
            <a:r>
              <a:rPr b="0" lang="en-US" sz="540" spc="-1" strike="noStrike">
                <a:solidFill>
                  <a:srgbClr val="000000"/>
                </a:solidFill>
                <a:latin typeface="Noto Sans"/>
                <a:ea typeface="Noto Sans"/>
              </a:rPr>
              <a:t>The image has been obtained from </a:t>
            </a:r>
            <a:endParaRPr b="0" lang="en-IN" sz="540" spc="-1" strike="noStrike">
              <a:latin typeface="Arial"/>
            </a:endParaRPr>
          </a:p>
          <a:p>
            <a:pPr>
              <a:lnSpc>
                <a:spcPct val="98000"/>
              </a:lnSpc>
              <a:tabLst>
                <a:tab algn="l" pos="0"/>
              </a:tabLst>
            </a:pPr>
            <a:r>
              <a:rPr b="0" lang="en-IN" sz="540" spc="-1" strike="noStrike">
                <a:solidFill>
                  <a:srgbClr val="000000"/>
                </a:solidFill>
                <a:latin typeface="Noto Sans"/>
                <a:ea typeface="Noto Sans"/>
              </a:rPr>
              <a:t>Prabhakar R, Vreven T, Morokuma K, Musaev DG. Elucidation of the mechanism of selenoprotein glutathione peroxidase (GPx)-catalyzed hydrogen</a:t>
            </a:r>
            <a:endParaRPr b="0" lang="en-IN" sz="540" spc="-1" strike="noStrike">
              <a:latin typeface="Arial"/>
            </a:endParaRPr>
          </a:p>
          <a:p>
            <a:pPr>
              <a:lnSpc>
                <a:spcPct val="98000"/>
              </a:lnSpc>
              <a:tabLst>
                <a:tab algn="l" pos="0"/>
              </a:tabLst>
            </a:pPr>
            <a:r>
              <a:rPr b="0" lang="en-IN" sz="540" spc="-1" strike="noStrike">
                <a:solidFill>
                  <a:srgbClr val="000000"/>
                </a:solidFill>
                <a:latin typeface="Noto Sans"/>
                <a:ea typeface="Noto Sans"/>
              </a:rPr>
              <a:t>peroxide reduction by two glutathione molecules: a density functional study. Biochemistry. 2005 Sep 6;44(35):11864-71. doi: 10.1021/bi050815q. PMID:</a:t>
            </a:r>
            <a:endParaRPr b="0" lang="en-IN" sz="540" spc="-1" strike="noStrike">
              <a:latin typeface="Arial"/>
            </a:endParaRPr>
          </a:p>
          <a:p>
            <a:pPr>
              <a:lnSpc>
                <a:spcPct val="98000"/>
              </a:lnSpc>
              <a:tabLst>
                <a:tab algn="l" pos="0"/>
              </a:tabLst>
            </a:pPr>
            <a:r>
              <a:rPr b="0" lang="en-US" sz="540" spc="-1" strike="noStrike">
                <a:solidFill>
                  <a:srgbClr val="000000"/>
                </a:solidFill>
                <a:latin typeface="Noto Sans"/>
                <a:ea typeface="Noto Sans"/>
              </a:rPr>
              <a:t>16128588.</a:t>
            </a:r>
            <a:endParaRPr b="0" lang="en-IN" sz="540" spc="-1" strike="noStrike">
              <a:latin typeface="Arial"/>
            </a:endParaRPr>
          </a:p>
        </p:txBody>
      </p:sp>
      <p:sp>
        <p:nvSpPr>
          <p:cNvPr id="160" name="CustomShape 11"/>
          <p:cNvSpPr/>
          <p:nvPr/>
        </p:nvSpPr>
        <p:spPr>
          <a:xfrm>
            <a:off x="2693880" y="4800960"/>
            <a:ext cx="5273280" cy="48708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0" lang="en-IN" sz="1000" spc="-1" strike="noStrike">
                <a:solidFill>
                  <a:srgbClr val="000000"/>
                </a:solidFill>
                <a:latin typeface="Arial"/>
                <a:ea typeface="Arial"/>
              </a:rPr>
              <a:t>Fig 7: Stepwise mechanism of Bovine GPX</a:t>
            </a:r>
            <a:endParaRPr b="0" lang="en-IN" sz="1000" spc="-1" strike="noStrike">
              <a:latin typeface="Arial"/>
            </a:endParaRPr>
          </a:p>
          <a:p>
            <a:pPr>
              <a:lnSpc>
                <a:spcPct val="100000"/>
              </a:lnSpc>
              <a:tabLst>
                <a:tab algn="l" pos="0"/>
              </a:tabLst>
            </a:pPr>
            <a:endParaRPr b="0" lang="en-IN" sz="1000" spc="-1" strike="noStrike">
              <a:latin typeface="Arial"/>
            </a:endParaRPr>
          </a:p>
        </p:txBody>
      </p:sp>
      <p:sp>
        <p:nvSpPr>
          <p:cNvPr id="161" name="CustomShape 12"/>
          <p:cNvSpPr/>
          <p:nvPr/>
        </p:nvSpPr>
        <p:spPr>
          <a:xfrm>
            <a:off x="4751640" y="1938240"/>
            <a:ext cx="1431000" cy="337320"/>
          </a:xfrm>
          <a:prstGeom prst="rect">
            <a:avLst/>
          </a:prstGeom>
          <a:noFill/>
          <a:ln>
            <a:noFill/>
          </a:ln>
        </p:spPr>
        <p:style>
          <a:lnRef idx="0"/>
          <a:fillRef idx="0"/>
          <a:effectRef idx="0"/>
          <a:fontRef idx="minor"/>
        </p:style>
      </p:sp>
      <p:sp>
        <p:nvSpPr>
          <p:cNvPr id="162" name="CustomShape 13"/>
          <p:cNvSpPr/>
          <p:nvPr/>
        </p:nvSpPr>
        <p:spPr>
          <a:xfrm>
            <a:off x="2591640" y="1439640"/>
            <a:ext cx="3519000" cy="3160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600" spc="-1" strike="noStrike">
                <a:solidFill>
                  <a:srgbClr val="000000"/>
                </a:solidFill>
                <a:latin typeface="Noto Sans"/>
                <a:ea typeface="Noto Sans"/>
              </a:rPr>
              <a:t>Mechanism of GPX </a:t>
            </a:r>
            <a:endParaRPr b="0" lang="en-IN" sz="1600" spc="-1" strike="noStrike">
              <a:latin typeface="Arial"/>
            </a:endParaRPr>
          </a:p>
        </p:txBody>
      </p:sp>
      <p:sp>
        <p:nvSpPr>
          <p:cNvPr id="163" name="CustomShape 14"/>
          <p:cNvSpPr/>
          <p:nvPr/>
        </p:nvSpPr>
        <p:spPr>
          <a:xfrm>
            <a:off x="7559640" y="2159640"/>
            <a:ext cx="955080" cy="337680"/>
          </a:xfrm>
          <a:prstGeom prst="rect">
            <a:avLst/>
          </a:prstGeom>
          <a:noFill/>
          <a:ln>
            <a:noFill/>
          </a:ln>
        </p:spPr>
        <p:style>
          <a:lnRef idx="0"/>
          <a:fillRef idx="0"/>
          <a:effectRef idx="0"/>
          <a:fontRef idx="minor"/>
        </p:style>
      </p:sp>
      <p:sp>
        <p:nvSpPr>
          <p:cNvPr id="164" name="CustomShape 15"/>
          <p:cNvSpPr/>
          <p:nvPr/>
        </p:nvSpPr>
        <p:spPr>
          <a:xfrm>
            <a:off x="7171560" y="4116960"/>
            <a:ext cx="955080" cy="337680"/>
          </a:xfrm>
          <a:prstGeom prst="rect">
            <a:avLst/>
          </a:prstGeom>
          <a:noFill/>
          <a:ln>
            <a:noFill/>
          </a:ln>
        </p:spPr>
        <p:style>
          <a:lnRef idx="0"/>
          <a:fillRef idx="0"/>
          <a:effectRef idx="0"/>
          <a:fontRef idx="minor"/>
        </p:style>
      </p:sp>
      <p:sp>
        <p:nvSpPr>
          <p:cNvPr id="165" name="CustomShape 16"/>
          <p:cNvSpPr/>
          <p:nvPr/>
        </p:nvSpPr>
        <p:spPr>
          <a:xfrm>
            <a:off x="4823640" y="1938240"/>
            <a:ext cx="927720" cy="213840"/>
          </a:xfrm>
          <a:prstGeom prst="rect">
            <a:avLst/>
          </a:prstGeom>
          <a:solidFill>
            <a:srgbClr val="ff8000"/>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1" lang="en-IN" sz="1200" spc="-1" strike="noStrike">
                <a:solidFill>
                  <a:srgbClr val="000000"/>
                </a:solidFill>
                <a:latin typeface="Arial"/>
                <a:ea typeface="DejaVu Sans"/>
              </a:rPr>
              <a:t>STEP 1</a:t>
            </a:r>
            <a:endParaRPr b="0" lang="en-IN" sz="1200" spc="-1" strike="noStrike">
              <a:latin typeface="Arial"/>
            </a:endParaRPr>
          </a:p>
        </p:txBody>
      </p:sp>
      <p:sp>
        <p:nvSpPr>
          <p:cNvPr id="166" name="CustomShape 17"/>
          <p:cNvSpPr/>
          <p:nvPr/>
        </p:nvSpPr>
        <p:spPr>
          <a:xfrm>
            <a:off x="6911640" y="4175640"/>
            <a:ext cx="927720" cy="214560"/>
          </a:xfrm>
          <a:prstGeom prst="rect">
            <a:avLst/>
          </a:prstGeom>
          <a:solidFill>
            <a:srgbClr val="ff8000"/>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1" lang="en-IN" sz="1200" spc="-1" strike="noStrike">
                <a:solidFill>
                  <a:srgbClr val="000000"/>
                </a:solidFill>
                <a:latin typeface="Arial"/>
                <a:ea typeface="DejaVu Sans"/>
              </a:rPr>
              <a:t>STEP 3</a:t>
            </a:r>
            <a:endParaRPr b="0" lang="en-IN" sz="1200" spc="-1" strike="noStrike">
              <a:latin typeface="Arial"/>
            </a:endParaRPr>
          </a:p>
        </p:txBody>
      </p:sp>
      <p:sp>
        <p:nvSpPr>
          <p:cNvPr id="167" name="CustomShape 18"/>
          <p:cNvSpPr/>
          <p:nvPr/>
        </p:nvSpPr>
        <p:spPr>
          <a:xfrm>
            <a:off x="8351640" y="2303640"/>
            <a:ext cx="927720" cy="221040"/>
          </a:xfrm>
          <a:prstGeom prst="rect">
            <a:avLst/>
          </a:prstGeom>
          <a:solidFill>
            <a:srgbClr val="ff8000"/>
          </a:solidFill>
          <a:ln>
            <a:solidFill>
              <a:srgbClr val="3465a4"/>
            </a:solidFill>
          </a:ln>
        </p:spPr>
        <p:style>
          <a:lnRef idx="0"/>
          <a:fillRef idx="0"/>
          <a:effectRef idx="0"/>
          <a:fontRef idx="minor"/>
        </p:style>
        <p:txBody>
          <a:bodyPr wrap="none" lIns="90000" rIns="90000" tIns="45000" bIns="45000" anchor="ctr">
            <a:noAutofit/>
          </a:bodyPr>
          <a:p>
            <a:pPr>
              <a:lnSpc>
                <a:spcPct val="100000"/>
              </a:lnSpc>
            </a:pPr>
            <a:r>
              <a:rPr b="1" lang="en-IN" sz="1200" spc="-1" strike="noStrike">
                <a:solidFill>
                  <a:srgbClr val="000000"/>
                </a:solidFill>
                <a:latin typeface="Arial"/>
                <a:ea typeface="DejaVu Sans"/>
              </a:rPr>
              <a:t>STEP 2</a:t>
            </a:r>
            <a:endParaRPr b="0" lang="en-IN" sz="1200" spc="-1" strike="noStrike">
              <a:latin typeface="Arial"/>
            </a:endParaRPr>
          </a:p>
        </p:txBody>
      </p:sp>
      <p:pic>
        <p:nvPicPr>
          <p:cNvPr id="168" name="" descr=""/>
          <p:cNvPicPr/>
          <p:nvPr/>
        </p:nvPicPr>
        <p:blipFill>
          <a:blip r:embed="rId6"/>
          <a:stretch/>
        </p:blipFill>
        <p:spPr>
          <a:xfrm>
            <a:off x="0" y="3095640"/>
            <a:ext cx="2513520" cy="1362240"/>
          </a:xfrm>
          <a:prstGeom prst="rect">
            <a:avLst/>
          </a:prstGeom>
          <a:ln>
            <a:noFill/>
          </a:ln>
        </p:spPr>
      </p:pic>
      <p:sp>
        <p:nvSpPr>
          <p:cNvPr id="169" name="CustomShape 19"/>
          <p:cNvSpPr/>
          <p:nvPr/>
        </p:nvSpPr>
        <p:spPr>
          <a:xfrm>
            <a:off x="5040" y="4663440"/>
            <a:ext cx="2585880" cy="23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000" spc="-1" strike="noStrike">
                <a:solidFill>
                  <a:srgbClr val="000000"/>
                </a:solidFill>
                <a:latin typeface="Arial"/>
                <a:ea typeface="Arial"/>
              </a:rPr>
              <a:t>Fig 6: Structure of GPX</a:t>
            </a:r>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0" name="CustomShape 1"/>
          <p:cNvSpPr/>
          <p:nvPr/>
        </p:nvSpPr>
        <p:spPr>
          <a:xfrm>
            <a:off x="178920" y="6840000"/>
            <a:ext cx="527760" cy="527760"/>
          </a:xfrm>
          <a:prstGeom prst="rect">
            <a:avLst/>
          </a:prstGeom>
          <a:solidFill>
            <a:srgbClr val="e74c3c"/>
          </a:solidFill>
          <a:ln>
            <a:noFill/>
          </a:ln>
        </p:spPr>
        <p:style>
          <a:lnRef idx="0"/>
          <a:fillRef idx="0"/>
          <a:effectRef idx="0"/>
          <a:fontRef idx="minor"/>
        </p:style>
        <p:txBody>
          <a:bodyPr lIns="0" rIns="0" tIns="0" bIns="0" anchor="ctr">
            <a:noAutofit/>
          </a:bodyPr>
          <a:p>
            <a:pPr>
              <a:lnSpc>
                <a:spcPct val="98000"/>
              </a:lnSpc>
              <a:tabLst>
                <a:tab algn="l" pos="0"/>
              </a:tabLst>
            </a:pPr>
            <a:fld id="{4A775460-63B2-4B0E-9792-C610A6F18C4F}" type="slidenum">
              <a:rPr b="1" lang="en-US" sz="3200" spc="-1" strike="noStrike">
                <a:solidFill>
                  <a:srgbClr val="ffffff"/>
                </a:solidFill>
                <a:latin typeface="Noto Sans Black"/>
                <a:ea typeface="Noto Sans Black"/>
              </a:rPr>
              <a:t>&lt;number&gt;</a:t>
            </a:fld>
            <a:endParaRPr b="0" lang="en-IN" sz="3200" spc="-1" strike="noStrike">
              <a:latin typeface="Arial"/>
            </a:endParaRPr>
          </a:p>
        </p:txBody>
      </p:sp>
      <p:sp>
        <p:nvSpPr>
          <p:cNvPr id="171" name="CustomShape 2"/>
          <p:cNvSpPr/>
          <p:nvPr/>
        </p:nvSpPr>
        <p:spPr>
          <a:xfrm>
            <a:off x="-4478040" y="2215800"/>
            <a:ext cx="3809160" cy="2782080"/>
          </a:xfrm>
          <a:prstGeom prst="rect">
            <a:avLst/>
          </a:prstGeom>
          <a:noFill/>
          <a:ln>
            <a:noFill/>
          </a:ln>
        </p:spPr>
        <p:style>
          <a:lnRef idx="0"/>
          <a:fillRef idx="0"/>
          <a:effectRef idx="0"/>
          <a:fontRef idx="minor"/>
        </p:style>
        <p:txBody>
          <a:bodyPr lIns="90000" rIns="90000" tIns="59040" bIns="45000">
            <a:noAutofit/>
          </a:bodyPr>
          <a:p>
            <a:pPr>
              <a:lnSpc>
                <a:spcPct val="93000"/>
              </a:lnSpc>
              <a:tabLst>
                <a:tab algn="l" pos="0"/>
              </a:tabLst>
            </a:pPr>
            <a:endParaRPr b="0" lang="en-IN" sz="1800" spc="-1" strike="noStrike">
              <a:latin typeface="Arial"/>
            </a:endParaRPr>
          </a:p>
          <a:p>
            <a:pPr>
              <a:lnSpc>
                <a:spcPct val="98000"/>
              </a:lnSpc>
              <a:tabLst>
                <a:tab algn="l" pos="0"/>
              </a:tabLst>
            </a:pPr>
            <a:endParaRPr b="0" lang="en-IN" sz="1800" spc="-1" strike="noStrike">
              <a:latin typeface="Arial"/>
            </a:endParaRPr>
          </a:p>
        </p:txBody>
      </p:sp>
      <p:grpSp>
        <p:nvGrpSpPr>
          <p:cNvPr id="172" name="Group 3"/>
          <p:cNvGrpSpPr/>
          <p:nvPr/>
        </p:nvGrpSpPr>
        <p:grpSpPr>
          <a:xfrm>
            <a:off x="5112720" y="3379680"/>
            <a:ext cx="4710600" cy="3758760"/>
            <a:chOff x="5112720" y="3379680"/>
            <a:chExt cx="4710600" cy="3758760"/>
          </a:xfrm>
        </p:grpSpPr>
        <p:sp>
          <p:nvSpPr>
            <p:cNvPr id="173" name="CustomShape 4"/>
            <p:cNvSpPr/>
            <p:nvPr/>
          </p:nvSpPr>
          <p:spPr>
            <a:xfrm>
              <a:off x="5133600" y="3379680"/>
              <a:ext cx="4689720" cy="3162960"/>
            </a:xfrm>
            <a:prstGeom prst="rect">
              <a:avLst/>
            </a:prstGeom>
            <a:solidFill>
              <a:srgbClr val="dedce6"/>
            </a:solidFill>
            <a:ln w="9360">
              <a:solidFill>
                <a:srgbClr val="000000"/>
              </a:solidFill>
              <a:round/>
            </a:ln>
            <a:effectLst>
              <a:outerShdw dir="2700000" dist="101823">
                <a:srgbClr val="808080"/>
              </a:outerShdw>
            </a:effectLst>
          </p:spPr>
          <p:style>
            <a:lnRef idx="0"/>
            <a:fillRef idx="0"/>
            <a:effectRef idx="0"/>
            <a:fontRef idx="minor"/>
          </p:style>
        </p:sp>
        <p:sp>
          <p:nvSpPr>
            <p:cNvPr id="174" name="CustomShape 5"/>
            <p:cNvSpPr/>
            <p:nvPr/>
          </p:nvSpPr>
          <p:spPr>
            <a:xfrm>
              <a:off x="5112720" y="3447000"/>
              <a:ext cx="4689720" cy="3691440"/>
            </a:xfrm>
            <a:prstGeom prst="rect">
              <a:avLst/>
            </a:prstGeom>
            <a:noFill/>
            <a:ln>
              <a:noFill/>
            </a:ln>
          </p:spPr>
          <p:style>
            <a:lnRef idx="0"/>
            <a:fillRef idx="0"/>
            <a:effectRef idx="0"/>
            <a:fontRef idx="minor"/>
          </p:style>
          <p:txBody>
            <a:bodyPr lIns="90000" rIns="90000" tIns="47880" bIns="45000">
              <a:noAutofit/>
            </a:bodyPr>
            <a:p>
              <a:pPr>
                <a:lnSpc>
                  <a:spcPct val="98000"/>
                </a:lnSpc>
                <a:tabLst>
                  <a:tab algn="l" pos="0"/>
                </a:tabLst>
              </a:pPr>
              <a:r>
                <a:rPr b="1" lang="en-US" sz="1400" spc="-1" strike="noStrike">
                  <a:solidFill>
                    <a:srgbClr val="000000"/>
                  </a:solidFill>
                  <a:latin typeface="Noto Sans"/>
                  <a:ea typeface="Noto Sans"/>
                </a:rPr>
                <a:t>Objectives</a:t>
              </a:r>
              <a:endParaRPr b="0" lang="en-IN" sz="1400" spc="-1" strike="noStrike">
                <a:latin typeface="Arial"/>
              </a:endParaRPr>
            </a:p>
            <a:p>
              <a:pPr>
                <a:lnSpc>
                  <a:spcPct val="98000"/>
                </a:lnSpc>
                <a:tabLst>
                  <a:tab algn="l" pos="0"/>
                </a:tabLst>
              </a:pPr>
              <a:endParaRPr b="0" lang="en-IN" sz="1400" spc="-1" strike="noStrike">
                <a:latin typeface="Arial"/>
              </a:endParaRPr>
            </a:p>
            <a:p>
              <a:pPr>
                <a:lnSpc>
                  <a:spcPct val="98000"/>
                </a:lnSpc>
                <a:tabLst>
                  <a:tab algn="l" pos="0"/>
                </a:tabLst>
              </a:pPr>
              <a:r>
                <a:rPr b="0" lang="en-US" sz="1400" spc="-1" strike="noStrike">
                  <a:solidFill>
                    <a:srgbClr val="000000"/>
                  </a:solidFill>
                  <a:latin typeface="Noto Sans"/>
                  <a:ea typeface="Noto Sans"/>
                </a:rPr>
                <a:t>1. Explore the mode of</a:t>
              </a:r>
              <a:r>
                <a:rPr b="0" lang="en-US" sz="1400" spc="-1" strike="noStrike">
                  <a:solidFill>
                    <a:srgbClr val="000000"/>
                  </a:solidFill>
                  <a:latin typeface="Arial"/>
                  <a:ea typeface="Arial"/>
                </a:rPr>
                <a:t> </a:t>
              </a:r>
              <a:r>
                <a:rPr b="0" lang="en-US" sz="1400" spc="-1" strike="noStrike">
                  <a:solidFill>
                    <a:srgbClr val="000000"/>
                  </a:solidFill>
                  <a:latin typeface="Noto Sans"/>
                  <a:ea typeface="Noto Sans"/>
                </a:rPr>
                <a:t>interaction between GPX6 and the </a:t>
              </a:r>
              <a:r>
                <a:rPr b="0" lang="en-IN" sz="1400" spc="-1" strike="noStrike">
                  <a:solidFill>
                    <a:srgbClr val="000000"/>
                  </a:solidFill>
                  <a:latin typeface="Noto Sans"/>
                  <a:ea typeface="Noto Sans"/>
                </a:rPr>
                <a:t>glutathione</a:t>
              </a:r>
              <a:r>
                <a:rPr b="0" lang="en-US" sz="1400" spc="-1" strike="noStrike">
                  <a:solidFill>
                    <a:srgbClr val="000000"/>
                  </a:solidFill>
                  <a:latin typeface="Noto Sans"/>
                  <a:ea typeface="Noto Sans"/>
                </a:rPr>
                <a:t> in ancestral to modern GPX6</a:t>
              </a:r>
              <a:endParaRPr b="0" lang="en-IN" sz="1400" spc="-1" strike="noStrike">
                <a:latin typeface="Arial"/>
              </a:endParaRPr>
            </a:p>
            <a:p>
              <a:pPr>
                <a:lnSpc>
                  <a:spcPct val="98000"/>
                </a:lnSpc>
                <a:tabLst>
                  <a:tab algn="l" pos="0"/>
                </a:tabLst>
              </a:pPr>
              <a:endParaRPr b="0" lang="en-IN" sz="1400" spc="-1" strike="noStrike">
                <a:latin typeface="Arial"/>
              </a:endParaRPr>
            </a:p>
            <a:p>
              <a:pPr>
                <a:lnSpc>
                  <a:spcPct val="98000"/>
                </a:lnSpc>
                <a:tabLst>
                  <a:tab algn="l" pos="0"/>
                </a:tabLst>
              </a:pPr>
              <a:r>
                <a:rPr b="0" lang="en-US" sz="1400" spc="-1" strike="noStrike">
                  <a:solidFill>
                    <a:srgbClr val="000000"/>
                  </a:solidFill>
                  <a:latin typeface="Noto Sans"/>
                  <a:ea typeface="Noto Sans"/>
                </a:rPr>
                <a:t>2. Unraveling the effect of the variants in the dynamics of the protein structures.</a:t>
              </a:r>
              <a:endParaRPr b="0" lang="en-IN" sz="1400" spc="-1" strike="noStrike">
                <a:latin typeface="Arial"/>
              </a:endParaRPr>
            </a:p>
            <a:p>
              <a:pPr>
                <a:lnSpc>
                  <a:spcPct val="98000"/>
                </a:lnSpc>
                <a:tabLst>
                  <a:tab algn="l" pos="0"/>
                </a:tabLst>
              </a:pPr>
              <a:endParaRPr b="0" lang="en-IN" sz="1400" spc="-1" strike="noStrike">
                <a:latin typeface="Arial"/>
              </a:endParaRPr>
            </a:p>
            <a:p>
              <a:pPr>
                <a:lnSpc>
                  <a:spcPct val="98000"/>
                </a:lnSpc>
                <a:tabLst>
                  <a:tab algn="l" pos="0"/>
                </a:tabLst>
              </a:pPr>
              <a:r>
                <a:rPr b="0" lang="en-US" sz="1400" spc="-1" strike="noStrike">
                  <a:solidFill>
                    <a:srgbClr val="000000"/>
                  </a:solidFill>
                  <a:latin typeface="Noto Sans"/>
                  <a:ea typeface="Noto Sans"/>
                </a:rPr>
                <a:t>3. Free energy calculations for reactivity</a:t>
              </a:r>
              <a:endParaRPr b="0" lang="en-IN" sz="1400" spc="-1" strike="noStrike">
                <a:latin typeface="Arial"/>
              </a:endParaRPr>
            </a:p>
            <a:p>
              <a:pPr>
                <a:lnSpc>
                  <a:spcPct val="98000"/>
                </a:lnSpc>
                <a:tabLst>
                  <a:tab algn="l" pos="0"/>
                </a:tabLst>
              </a:pPr>
              <a:endParaRPr b="0" lang="en-IN" sz="1400" spc="-1" strike="noStrike">
                <a:latin typeface="Arial"/>
              </a:endParaRPr>
            </a:p>
            <a:p>
              <a:pPr>
                <a:lnSpc>
                  <a:spcPct val="98000"/>
                </a:lnSpc>
                <a:tabLst>
                  <a:tab algn="l" pos="0"/>
                </a:tabLst>
              </a:pPr>
              <a:r>
                <a:rPr b="0" lang="en-IN" sz="1400" spc="-1" strike="noStrike">
                  <a:solidFill>
                    <a:srgbClr val="000000"/>
                  </a:solidFill>
                  <a:latin typeface="Noto Sans"/>
                  <a:ea typeface="Noto Sans"/>
                </a:rPr>
                <a:t>4. To understand the</a:t>
              </a:r>
              <a:r>
                <a:rPr b="0" lang="en-IN" sz="1400" spc="-1" strike="noStrike">
                  <a:solidFill>
                    <a:srgbClr val="000000"/>
                  </a:solidFill>
                  <a:latin typeface="Arial"/>
                  <a:ea typeface="Arial"/>
                </a:rPr>
                <a:t> </a:t>
              </a:r>
              <a:r>
                <a:rPr b="0" lang="en-IN" sz="1400" spc="-1" strike="noStrike">
                  <a:solidFill>
                    <a:srgbClr val="000000"/>
                  </a:solidFill>
                  <a:latin typeface="Noto Sans"/>
                  <a:ea typeface="Noto Sans"/>
                </a:rPr>
                <a:t>enzymatic mechanism of GPX</a:t>
              </a:r>
              <a:endParaRPr b="0" lang="en-IN" sz="1400" spc="-1" strike="noStrike">
                <a:latin typeface="Arial"/>
              </a:endParaRPr>
            </a:p>
            <a:p>
              <a:pPr>
                <a:lnSpc>
                  <a:spcPct val="98000"/>
                </a:lnSpc>
                <a:tabLst>
                  <a:tab algn="l" pos="0"/>
                </a:tabLst>
              </a:pPr>
              <a:endParaRPr b="0" lang="en-IN" sz="1400" spc="-1" strike="noStrike">
                <a:latin typeface="Arial"/>
              </a:endParaRPr>
            </a:p>
            <a:p>
              <a:pPr>
                <a:lnSpc>
                  <a:spcPct val="98000"/>
                </a:lnSpc>
                <a:tabLst>
                  <a:tab algn="l" pos="0"/>
                </a:tabLst>
              </a:pPr>
              <a:endParaRPr b="0" lang="en-IN" sz="1400" spc="-1" strike="noStrike">
                <a:latin typeface="Arial"/>
              </a:endParaRPr>
            </a:p>
            <a:p>
              <a:pPr>
                <a:lnSpc>
                  <a:spcPct val="98000"/>
                </a:lnSpc>
                <a:tabLst>
                  <a:tab algn="l" pos="0"/>
                </a:tabLst>
              </a:pPr>
              <a:endParaRPr b="0" lang="en-IN" sz="1400" spc="-1" strike="noStrike">
                <a:latin typeface="Arial"/>
              </a:endParaRPr>
            </a:p>
            <a:p>
              <a:pPr>
                <a:lnSpc>
                  <a:spcPct val="98000"/>
                </a:lnSpc>
                <a:tabLst>
                  <a:tab algn="l" pos="0"/>
                </a:tabLst>
              </a:pPr>
              <a:endParaRPr b="0" lang="en-IN" sz="1400" spc="-1" strike="noStrike">
                <a:latin typeface="Arial"/>
              </a:endParaRPr>
            </a:p>
          </p:txBody>
        </p:sp>
      </p:grpSp>
      <p:sp>
        <p:nvSpPr>
          <p:cNvPr id="175" name="CustomShape 6"/>
          <p:cNvSpPr/>
          <p:nvPr/>
        </p:nvSpPr>
        <p:spPr>
          <a:xfrm>
            <a:off x="286920" y="1896840"/>
            <a:ext cx="7838280" cy="1151640"/>
          </a:xfrm>
          <a:prstGeom prst="rect">
            <a:avLst/>
          </a:prstGeom>
          <a:noFill/>
          <a:ln>
            <a:noFill/>
          </a:ln>
        </p:spPr>
        <p:style>
          <a:lnRef idx="0"/>
          <a:fillRef idx="0"/>
          <a:effectRef idx="0"/>
          <a:fontRef idx="minor"/>
        </p:style>
        <p:txBody>
          <a:bodyPr lIns="90000" rIns="90000" tIns="47880" bIns="45000">
            <a:noAutofit/>
          </a:bodyPr>
          <a:p>
            <a:pPr>
              <a:lnSpc>
                <a:spcPct val="98000"/>
              </a:lnSpc>
              <a:tabLst>
                <a:tab algn="l" pos="0"/>
              </a:tabLst>
            </a:pPr>
            <a:r>
              <a:rPr b="1" lang="en-US" sz="1500" spc="-1" strike="noStrike">
                <a:solidFill>
                  <a:srgbClr val="000000"/>
                </a:solidFill>
                <a:latin typeface="Noto Sans"/>
                <a:ea typeface="Noto Sans"/>
              </a:rPr>
              <a:t>Questions</a:t>
            </a:r>
            <a:endParaRPr b="0" lang="en-IN" sz="1500" spc="-1" strike="noStrike">
              <a:latin typeface="Arial"/>
            </a:endParaRPr>
          </a:p>
          <a:p>
            <a:pPr>
              <a:lnSpc>
                <a:spcPct val="98000"/>
              </a:lnSpc>
              <a:tabLst>
                <a:tab algn="l" pos="0"/>
              </a:tabLst>
            </a:pPr>
            <a:endParaRPr b="0" lang="en-IN" sz="1500" spc="-1" strike="noStrike">
              <a:latin typeface="Arial"/>
            </a:endParaRPr>
          </a:p>
          <a:p>
            <a:pPr>
              <a:lnSpc>
                <a:spcPct val="98000"/>
              </a:lnSpc>
              <a:tabLst>
                <a:tab algn="l" pos="0"/>
              </a:tabLst>
            </a:pPr>
            <a:r>
              <a:rPr b="0" lang="en-US" sz="1500" spc="-1" strike="noStrike">
                <a:solidFill>
                  <a:srgbClr val="000000"/>
                </a:solidFill>
                <a:latin typeface="Noto Sans"/>
                <a:ea typeface="Noto Sans"/>
              </a:rPr>
              <a:t>1. How do the presence of variants in this protein affect its dynamics?</a:t>
            </a:r>
            <a:endParaRPr b="0" lang="en-IN" sz="1500" spc="-1" strike="noStrike">
              <a:latin typeface="Arial"/>
            </a:endParaRPr>
          </a:p>
          <a:p>
            <a:pPr>
              <a:lnSpc>
                <a:spcPct val="98000"/>
              </a:lnSpc>
              <a:tabLst>
                <a:tab algn="l" pos="0"/>
              </a:tabLst>
            </a:pPr>
            <a:r>
              <a:rPr b="0" lang="en-US" sz="1500" spc="-1" strike="noStrike">
                <a:solidFill>
                  <a:srgbClr val="000000"/>
                </a:solidFill>
                <a:latin typeface="Noto Sans"/>
                <a:ea typeface="Noto Sans"/>
              </a:rPr>
              <a:t>2. How is the enzymatic activity affected by variations? </a:t>
            </a:r>
            <a:endParaRPr b="0" lang="en-IN" sz="1500" spc="-1" strike="noStrike">
              <a:latin typeface="Arial"/>
            </a:endParaRPr>
          </a:p>
          <a:p>
            <a:pPr>
              <a:lnSpc>
                <a:spcPct val="98000"/>
              </a:lnSpc>
              <a:tabLst>
                <a:tab algn="l" pos="0"/>
              </a:tabLst>
            </a:pPr>
            <a:endParaRPr b="0" lang="en-IN" sz="1500" spc="-1" strike="noStrike">
              <a:latin typeface="Arial"/>
            </a:endParaRPr>
          </a:p>
        </p:txBody>
      </p:sp>
      <p:grpSp>
        <p:nvGrpSpPr>
          <p:cNvPr id="176" name="Group 7"/>
          <p:cNvGrpSpPr/>
          <p:nvPr/>
        </p:nvGrpSpPr>
        <p:grpSpPr>
          <a:xfrm>
            <a:off x="286920" y="3981960"/>
            <a:ext cx="4539240" cy="1716840"/>
            <a:chOff x="286920" y="3981960"/>
            <a:chExt cx="4539240" cy="1716840"/>
          </a:xfrm>
        </p:grpSpPr>
        <p:sp>
          <p:nvSpPr>
            <p:cNvPr id="177" name="CustomShape 8"/>
            <p:cNvSpPr/>
            <p:nvPr/>
          </p:nvSpPr>
          <p:spPr>
            <a:xfrm>
              <a:off x="286920" y="3981960"/>
              <a:ext cx="4539240" cy="1716840"/>
            </a:xfrm>
            <a:prstGeom prst="rect">
              <a:avLst/>
            </a:prstGeom>
            <a:solidFill>
              <a:srgbClr val="ffd8ce"/>
            </a:solidFill>
            <a:ln w="9360">
              <a:solidFill>
                <a:srgbClr val="000000"/>
              </a:solidFill>
              <a:round/>
            </a:ln>
            <a:effectLst>
              <a:outerShdw dir="2700000" dist="101823">
                <a:srgbClr val="808080"/>
              </a:outerShdw>
            </a:effectLst>
          </p:spPr>
          <p:style>
            <a:lnRef idx="0"/>
            <a:fillRef idx="0"/>
            <a:effectRef idx="0"/>
            <a:fontRef idx="minor"/>
          </p:style>
        </p:sp>
        <p:sp>
          <p:nvSpPr>
            <p:cNvPr id="178" name="CustomShape 9"/>
            <p:cNvSpPr/>
            <p:nvPr/>
          </p:nvSpPr>
          <p:spPr>
            <a:xfrm>
              <a:off x="286920" y="4119840"/>
              <a:ext cx="4539240" cy="1507320"/>
            </a:xfrm>
            <a:prstGeom prst="rect">
              <a:avLst/>
            </a:prstGeom>
            <a:noFill/>
            <a:ln>
              <a:noFill/>
            </a:ln>
          </p:spPr>
          <p:style>
            <a:lnRef idx="0"/>
            <a:fillRef idx="0"/>
            <a:effectRef idx="0"/>
            <a:fontRef idx="minor"/>
          </p:style>
          <p:txBody>
            <a:bodyPr lIns="90000" rIns="90000" tIns="47880" bIns="45000">
              <a:noAutofit/>
            </a:bodyPr>
            <a:p>
              <a:pPr>
                <a:lnSpc>
                  <a:spcPct val="98000"/>
                </a:lnSpc>
                <a:tabLst>
                  <a:tab algn="l" pos="0"/>
                </a:tabLst>
              </a:pPr>
              <a:r>
                <a:rPr b="1" lang="en-US" sz="1400" spc="-1" strike="noStrike">
                  <a:solidFill>
                    <a:srgbClr val="000000"/>
                  </a:solidFill>
                  <a:latin typeface="Arial"/>
                  <a:ea typeface="Arial"/>
                </a:rPr>
                <a:t>Hypothesis</a:t>
              </a:r>
              <a:endParaRPr b="0" lang="en-IN" sz="1400" spc="-1" strike="noStrike">
                <a:latin typeface="Arial"/>
              </a:endParaRPr>
            </a:p>
            <a:p>
              <a:pPr>
                <a:lnSpc>
                  <a:spcPct val="98000"/>
                </a:lnSpc>
                <a:tabLst>
                  <a:tab algn="l" pos="0"/>
                </a:tabLst>
              </a:pPr>
              <a:endParaRPr b="0" lang="en-IN" sz="1400" spc="-1" strike="noStrike">
                <a:latin typeface="Arial"/>
              </a:endParaRPr>
            </a:p>
            <a:p>
              <a:pPr>
                <a:lnSpc>
                  <a:spcPct val="98000"/>
                </a:lnSpc>
                <a:tabLst>
                  <a:tab algn="l" pos="0"/>
                </a:tabLst>
              </a:pPr>
              <a:r>
                <a:rPr b="0" lang="en-US" sz="1400" spc="-1" strike="noStrike">
                  <a:solidFill>
                    <a:srgbClr val="000000"/>
                  </a:solidFill>
                  <a:latin typeface="Arial"/>
                  <a:ea typeface="Arial"/>
                </a:rPr>
                <a:t>It is possible to attain knowledge about alterations in structure, reaction kinetics and biochemical networks due to mutations, with </a:t>
              </a:r>
              <a:r>
                <a:rPr b="1" lang="en-US" sz="1400" spc="-1" strike="noStrike">
                  <a:solidFill>
                    <a:srgbClr val="000000"/>
                  </a:solidFill>
                  <a:latin typeface="Arial"/>
                  <a:ea typeface="Arial"/>
                </a:rPr>
                <a:t>free energy calculations</a:t>
              </a:r>
              <a:r>
                <a:rPr b="0" lang="en-US" sz="1400" spc="-1" strike="noStrike">
                  <a:solidFill>
                    <a:srgbClr val="000000"/>
                  </a:solidFill>
                  <a:latin typeface="Arial"/>
                  <a:ea typeface="Arial"/>
                </a:rPr>
                <a:t> and protein-protein interaction network studies.</a:t>
              </a:r>
              <a:endParaRPr b="0" lang="en-IN" sz="1400" spc="-1" strike="noStrike">
                <a:latin typeface="Arial"/>
              </a:endParaRPr>
            </a:p>
          </p:txBody>
        </p:sp>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9" name="CustomShape 1"/>
          <p:cNvSpPr/>
          <p:nvPr/>
        </p:nvSpPr>
        <p:spPr>
          <a:xfrm>
            <a:off x="178920" y="6840000"/>
            <a:ext cx="527760" cy="527760"/>
          </a:xfrm>
          <a:prstGeom prst="rect">
            <a:avLst/>
          </a:prstGeom>
          <a:solidFill>
            <a:srgbClr val="e74c3c"/>
          </a:solidFill>
          <a:ln>
            <a:noFill/>
          </a:ln>
        </p:spPr>
        <p:style>
          <a:lnRef idx="0"/>
          <a:fillRef idx="0"/>
          <a:effectRef idx="0"/>
          <a:fontRef idx="minor"/>
        </p:style>
        <p:txBody>
          <a:bodyPr lIns="0" rIns="0" tIns="0" bIns="0" anchor="ctr">
            <a:noAutofit/>
          </a:bodyPr>
          <a:p>
            <a:pPr>
              <a:lnSpc>
                <a:spcPct val="98000"/>
              </a:lnSpc>
              <a:tabLst>
                <a:tab algn="l" pos="0"/>
              </a:tabLst>
            </a:pPr>
            <a:fld id="{481B8538-76F8-4228-8ADE-65880955ED71}" type="slidenum">
              <a:rPr b="1" lang="en-US" sz="3200" spc="-1" strike="noStrike">
                <a:solidFill>
                  <a:srgbClr val="ffffff"/>
                </a:solidFill>
                <a:latin typeface="Noto Sans Black"/>
                <a:ea typeface="Noto Sans Black"/>
              </a:rPr>
              <a:t>&lt;number&gt;</a:t>
            </a:fld>
            <a:endParaRPr b="0" lang="en-IN" sz="3200" spc="-1" strike="noStrike">
              <a:latin typeface="Arial"/>
            </a:endParaRPr>
          </a:p>
        </p:txBody>
      </p:sp>
      <p:sp>
        <p:nvSpPr>
          <p:cNvPr id="180" name="CustomShape 2"/>
          <p:cNvSpPr/>
          <p:nvPr/>
        </p:nvSpPr>
        <p:spPr>
          <a:xfrm>
            <a:off x="360000" y="360000"/>
            <a:ext cx="9349560" cy="889560"/>
          </a:xfrm>
          <a:prstGeom prst="rect">
            <a:avLst/>
          </a:prstGeom>
          <a:noFill/>
          <a:ln>
            <a:noFill/>
          </a:ln>
        </p:spPr>
        <p:style>
          <a:lnRef idx="0"/>
          <a:fillRef idx="0"/>
          <a:effectRef idx="0"/>
          <a:fontRef idx="minor"/>
        </p:style>
        <p:txBody>
          <a:bodyPr lIns="0" rIns="0" tIns="8280" bIns="0" anchor="b">
            <a:noAutofit/>
          </a:bodyPr>
          <a:p>
            <a:pPr>
              <a:lnSpc>
                <a:spcPct val="98000"/>
              </a:lnSpc>
              <a:tabLst>
                <a:tab algn="l" pos="0"/>
              </a:tabLst>
            </a:pPr>
            <a:r>
              <a:rPr b="1" lang="en-US" sz="3200" spc="-1" strike="noStrike">
                <a:solidFill>
                  <a:srgbClr val="ffffff"/>
                </a:solidFill>
                <a:latin typeface="Noto Sans Black"/>
                <a:ea typeface="Noto Sans Black"/>
              </a:rPr>
              <a:t>Results: Objective 1</a:t>
            </a:r>
            <a:endParaRPr b="0" lang="en-IN" sz="3200" spc="-1" strike="noStrike">
              <a:latin typeface="Arial"/>
            </a:endParaRPr>
          </a:p>
        </p:txBody>
      </p:sp>
      <p:sp>
        <p:nvSpPr>
          <p:cNvPr id="181" name="CustomShape 3"/>
          <p:cNvSpPr/>
          <p:nvPr/>
        </p:nvSpPr>
        <p:spPr>
          <a:xfrm>
            <a:off x="287640" y="4154760"/>
            <a:ext cx="6037920" cy="1566000"/>
          </a:xfrm>
          <a:prstGeom prst="rect">
            <a:avLst/>
          </a:prstGeom>
          <a:noFill/>
          <a:ln>
            <a:noFill/>
          </a:ln>
        </p:spPr>
        <p:style>
          <a:lnRef idx="0"/>
          <a:fillRef idx="0"/>
          <a:effectRef idx="0"/>
          <a:fontRef idx="minor"/>
        </p:style>
        <p:txBody>
          <a:bodyPr lIns="90000" rIns="90000" tIns="47520" bIns="45000">
            <a:noAutofit/>
          </a:bodyPr>
          <a:p>
            <a:pPr>
              <a:lnSpc>
                <a:spcPct val="98000"/>
              </a:lnSpc>
              <a:tabLst>
                <a:tab algn="l" pos="0"/>
              </a:tabLst>
            </a:pPr>
            <a:endParaRPr b="0" lang="en-IN" sz="1800" spc="-1" strike="noStrike">
              <a:latin typeface="Arial"/>
            </a:endParaRPr>
          </a:p>
          <a:p>
            <a:pPr>
              <a:lnSpc>
                <a:spcPct val="98000"/>
              </a:lnSpc>
              <a:tabLst>
                <a:tab algn="l" pos="0"/>
              </a:tabLst>
            </a:pPr>
            <a:endParaRPr b="0" lang="en-IN" sz="1800" spc="-1" strike="noStrike">
              <a:latin typeface="Arial"/>
            </a:endParaRPr>
          </a:p>
          <a:p>
            <a:pPr>
              <a:lnSpc>
                <a:spcPct val="98000"/>
              </a:lnSpc>
              <a:tabLst>
                <a:tab algn="l" pos="0"/>
              </a:tabLst>
            </a:pPr>
            <a:endParaRPr b="0" lang="en-IN" sz="1800" spc="-1" strike="noStrike">
              <a:latin typeface="Arial"/>
            </a:endParaRPr>
          </a:p>
        </p:txBody>
      </p:sp>
      <p:pic>
        <p:nvPicPr>
          <p:cNvPr id="182" name="Google Shape;235;p8" descr=""/>
          <p:cNvPicPr/>
          <p:nvPr/>
        </p:nvPicPr>
        <p:blipFill>
          <a:blip r:embed="rId1"/>
          <a:stretch/>
        </p:blipFill>
        <p:spPr>
          <a:xfrm>
            <a:off x="143640" y="1973880"/>
            <a:ext cx="6085800" cy="1617480"/>
          </a:xfrm>
          <a:prstGeom prst="rect">
            <a:avLst/>
          </a:prstGeom>
          <a:ln>
            <a:noFill/>
          </a:ln>
        </p:spPr>
      </p:pic>
      <p:pic>
        <p:nvPicPr>
          <p:cNvPr id="183" name="Google Shape;236;p8" descr=""/>
          <p:cNvPicPr/>
          <p:nvPr/>
        </p:nvPicPr>
        <p:blipFill>
          <a:blip r:embed="rId2"/>
          <a:stretch/>
        </p:blipFill>
        <p:spPr>
          <a:xfrm>
            <a:off x="6333840" y="1545120"/>
            <a:ext cx="3508200" cy="2900160"/>
          </a:xfrm>
          <a:prstGeom prst="rect">
            <a:avLst/>
          </a:prstGeom>
          <a:ln>
            <a:noFill/>
          </a:ln>
        </p:spPr>
      </p:pic>
      <p:sp>
        <p:nvSpPr>
          <p:cNvPr id="184" name="CustomShape 4"/>
          <p:cNvSpPr/>
          <p:nvPr/>
        </p:nvSpPr>
        <p:spPr>
          <a:xfrm>
            <a:off x="287640" y="5277240"/>
            <a:ext cx="4527720" cy="2029320"/>
          </a:xfrm>
          <a:prstGeom prst="rect">
            <a:avLst/>
          </a:prstGeom>
          <a:noFill/>
          <a:ln>
            <a:noFill/>
          </a:ln>
        </p:spPr>
        <p:style>
          <a:lnRef idx="0"/>
          <a:fillRef idx="0"/>
          <a:effectRef idx="0"/>
          <a:fontRef idx="minor"/>
        </p:style>
        <p:txBody>
          <a:bodyPr lIns="90000" rIns="90000" tIns="47880" bIns="45000">
            <a:noAutofit/>
          </a:bodyPr>
          <a:p>
            <a:pPr>
              <a:lnSpc>
                <a:spcPct val="98000"/>
              </a:lnSpc>
              <a:tabLst>
                <a:tab algn="l" pos="0"/>
              </a:tabLst>
            </a:pPr>
            <a:r>
              <a:rPr b="1" lang="en-US" sz="1500" spc="-1" strike="noStrike">
                <a:solidFill>
                  <a:srgbClr val="000000"/>
                </a:solidFill>
                <a:latin typeface="Noto Sans"/>
                <a:ea typeface="Noto Sans"/>
              </a:rPr>
              <a:t>Question</a:t>
            </a:r>
            <a:endParaRPr b="0" lang="en-IN" sz="1500" spc="-1" strike="noStrike">
              <a:latin typeface="Arial"/>
            </a:endParaRPr>
          </a:p>
          <a:p>
            <a:pPr>
              <a:lnSpc>
                <a:spcPct val="98000"/>
              </a:lnSpc>
              <a:tabLst>
                <a:tab algn="l" pos="0"/>
              </a:tabLst>
            </a:pPr>
            <a:r>
              <a:rPr b="0" lang="en-US" sz="1500" spc="-1" strike="noStrike">
                <a:solidFill>
                  <a:srgbClr val="000000"/>
                </a:solidFill>
                <a:latin typeface="Noto Sans"/>
                <a:ea typeface="Noto Sans"/>
              </a:rPr>
              <a:t> </a:t>
            </a:r>
            <a:endParaRPr b="0" lang="en-IN" sz="1500" spc="-1" strike="noStrike">
              <a:latin typeface="Arial"/>
            </a:endParaRPr>
          </a:p>
          <a:p>
            <a:pPr>
              <a:lnSpc>
                <a:spcPct val="98000"/>
              </a:lnSpc>
              <a:tabLst>
                <a:tab algn="l" pos="0"/>
              </a:tabLst>
            </a:pPr>
            <a:r>
              <a:rPr b="0" lang="en-US" sz="1400" spc="-1" strike="noStrike">
                <a:solidFill>
                  <a:srgbClr val="000000"/>
                </a:solidFill>
                <a:latin typeface="Noto Sans"/>
                <a:ea typeface="Noto Sans"/>
              </a:rPr>
              <a:t>Has loosing of </a:t>
            </a:r>
            <a:r>
              <a:rPr b="0" lang="en-IN" sz="1400" spc="-1" strike="noStrike">
                <a:solidFill>
                  <a:srgbClr val="000000"/>
                </a:solidFill>
                <a:latin typeface="Noto Sans"/>
                <a:ea typeface="Noto Sans"/>
              </a:rPr>
              <a:t>peroxidase</a:t>
            </a:r>
            <a:r>
              <a:rPr b="0" lang="en-US" sz="1400" spc="-1" strike="noStrike">
                <a:solidFill>
                  <a:srgbClr val="000000"/>
                </a:solidFill>
                <a:latin typeface="Noto Sans"/>
                <a:ea typeface="Noto Sans"/>
              </a:rPr>
              <a:t> activity in GPX6 seen due to substitution of Se by S in the active site or the accompanying of mutations play a crucial role in this process ? </a:t>
            </a:r>
            <a:endParaRPr b="0" lang="en-IN" sz="1400" spc="-1" strike="noStrike">
              <a:latin typeface="Arial"/>
            </a:endParaRPr>
          </a:p>
          <a:p>
            <a:pPr>
              <a:lnSpc>
                <a:spcPct val="98000"/>
              </a:lnSpc>
              <a:spcBef>
                <a:spcPts val="1100"/>
              </a:spcBef>
              <a:tabLst>
                <a:tab algn="l" pos="0"/>
              </a:tabLst>
            </a:pPr>
            <a:endParaRPr b="0" lang="en-IN" sz="1400" spc="-1" strike="noStrike">
              <a:latin typeface="Arial"/>
            </a:endParaRPr>
          </a:p>
        </p:txBody>
      </p:sp>
      <p:sp>
        <p:nvSpPr>
          <p:cNvPr id="185" name="CustomShape 5"/>
          <p:cNvSpPr/>
          <p:nvPr/>
        </p:nvSpPr>
        <p:spPr>
          <a:xfrm>
            <a:off x="431640" y="3770280"/>
            <a:ext cx="4746240" cy="97308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r>
              <a:rPr b="0" lang="en-IN" sz="1200" spc="-1" strike="noStrike">
                <a:solidFill>
                  <a:srgbClr val="000000"/>
                </a:solidFill>
                <a:latin typeface="Noto Sans"/>
                <a:ea typeface="Noto Sans"/>
              </a:rPr>
              <a:t>The binding of GSH have not been</a:t>
            </a:r>
            <a:endParaRPr b="0" lang="en-IN" sz="1200" spc="-1" strike="noStrike">
              <a:latin typeface="Arial"/>
            </a:endParaRPr>
          </a:p>
          <a:p>
            <a:pPr>
              <a:lnSpc>
                <a:spcPct val="100000"/>
              </a:lnSpc>
              <a:tabLst>
                <a:tab algn="l" pos="0"/>
              </a:tabLst>
            </a:pPr>
            <a:r>
              <a:rPr b="0" lang="en-IN" sz="1200" spc="-1" strike="noStrike">
                <a:solidFill>
                  <a:srgbClr val="000000"/>
                </a:solidFill>
                <a:latin typeface="Noto Sans"/>
                <a:ea typeface="Noto Sans"/>
              </a:rPr>
              <a:t>adversely affected by the involvement of Cys, but lost the peroxidase activity when Se is replaced by S</a:t>
            </a:r>
            <a:endParaRPr b="0" lang="en-IN" sz="1200" spc="-1" strike="noStrike">
              <a:latin typeface="Arial"/>
            </a:endParaRPr>
          </a:p>
        </p:txBody>
      </p:sp>
      <p:sp>
        <p:nvSpPr>
          <p:cNvPr id="186" name="CustomShape 6"/>
          <p:cNvSpPr/>
          <p:nvPr/>
        </p:nvSpPr>
        <p:spPr>
          <a:xfrm>
            <a:off x="5543640" y="4463640"/>
            <a:ext cx="4455720" cy="1009800"/>
          </a:xfrm>
          <a:prstGeom prst="rect">
            <a:avLst/>
          </a:prstGeom>
          <a:noFill/>
          <a:ln>
            <a:noFill/>
          </a:ln>
        </p:spPr>
        <p:style>
          <a:lnRef idx="0"/>
          <a:fillRef idx="0"/>
          <a:effectRef idx="0"/>
          <a:fontRef idx="minor"/>
        </p:style>
        <p:txBody>
          <a:bodyPr lIns="90000" rIns="90000" tIns="45000" bIns="45000">
            <a:noAutofit/>
          </a:bodyPr>
          <a:p>
            <a:pPr>
              <a:lnSpc>
                <a:spcPct val="98000"/>
              </a:lnSpc>
              <a:tabLst>
                <a:tab algn="l" pos="0"/>
              </a:tabLst>
            </a:pPr>
            <a:r>
              <a:rPr b="0" lang="en-IN" sz="1000" spc="-1" strike="noStrike">
                <a:solidFill>
                  <a:srgbClr val="000000"/>
                </a:solidFill>
                <a:latin typeface="Noto Sans"/>
                <a:ea typeface="Noto Sans"/>
              </a:rPr>
              <a:t>Figure 8a : Free energy profiles for the docking </a:t>
            </a:r>
            <a:endParaRPr b="0" lang="en-IN" sz="1000" spc="-1" strike="noStrike">
              <a:latin typeface="Arial"/>
            </a:endParaRPr>
          </a:p>
          <a:p>
            <a:pPr>
              <a:lnSpc>
                <a:spcPct val="98000"/>
              </a:lnSpc>
              <a:tabLst>
                <a:tab algn="l" pos="0"/>
              </a:tabLst>
            </a:pPr>
            <a:r>
              <a:rPr b="0" lang="en-IN" sz="1000" spc="-1" strike="noStrike">
                <a:solidFill>
                  <a:srgbClr val="000000"/>
                </a:solidFill>
                <a:latin typeface="Noto Sans"/>
                <a:ea typeface="Noto Sans"/>
              </a:rPr>
              <a:t>Figure 8b : The catalytic cysteine (yellow) is shown with the glutathione best binding energy conformation.</a:t>
            </a:r>
            <a:endParaRPr b="0" lang="en-IN" sz="1000" spc="-1" strike="noStrike">
              <a:latin typeface="Arial"/>
            </a:endParaRPr>
          </a:p>
          <a:p>
            <a:pPr>
              <a:lnSpc>
                <a:spcPct val="98000"/>
              </a:lnSpc>
              <a:tabLst>
                <a:tab algn="l" pos="0"/>
              </a:tabLst>
            </a:pPr>
            <a:endParaRPr b="0" lang="en-IN" sz="1000" spc="-1" strike="noStrike">
              <a:latin typeface="Arial"/>
            </a:endParaRPr>
          </a:p>
          <a:p>
            <a:pPr>
              <a:lnSpc>
                <a:spcPct val="98000"/>
              </a:lnSpc>
              <a:tabLst>
                <a:tab algn="l" pos="0"/>
              </a:tabLst>
            </a:pPr>
            <a:r>
              <a:rPr b="0" lang="ca-ES" sz="800" spc="-1" strike="noStrike">
                <a:solidFill>
                  <a:srgbClr val="000000"/>
                </a:solidFill>
                <a:latin typeface="Noto Sans"/>
                <a:ea typeface="Noto Sans"/>
              </a:rPr>
              <a:t>Ref : Ancient loss of catalytic selenocysteine spurred convergent adaptation in a mammalian oxidoreductase. Rees JSarangi GCheng QFloor MAndrés AMiguelBVillà-Freixa JSj Arnér ECastellano S. Doi: 10.1101/2023.01.03.522577 </a:t>
            </a:r>
            <a:endParaRPr b="0" lang="en-IN" sz="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7" name="CustomShape 1"/>
          <p:cNvSpPr/>
          <p:nvPr/>
        </p:nvSpPr>
        <p:spPr>
          <a:xfrm>
            <a:off x="178920" y="6840000"/>
            <a:ext cx="527760" cy="527760"/>
          </a:xfrm>
          <a:prstGeom prst="rect">
            <a:avLst/>
          </a:prstGeom>
          <a:solidFill>
            <a:srgbClr val="e74c3c"/>
          </a:solidFill>
          <a:ln>
            <a:noFill/>
          </a:ln>
        </p:spPr>
        <p:style>
          <a:lnRef idx="0"/>
          <a:fillRef idx="0"/>
          <a:effectRef idx="0"/>
          <a:fontRef idx="minor"/>
        </p:style>
        <p:txBody>
          <a:bodyPr lIns="0" rIns="0" tIns="0" bIns="0" anchor="ctr">
            <a:noAutofit/>
          </a:bodyPr>
          <a:p>
            <a:pPr>
              <a:lnSpc>
                <a:spcPct val="98000"/>
              </a:lnSpc>
              <a:tabLst>
                <a:tab algn="l" pos="0"/>
              </a:tabLst>
            </a:pPr>
            <a:fld id="{1E3D68F8-1A64-4B04-BB7F-BFF5FEE1D3BD}" type="slidenum">
              <a:rPr b="1" lang="en-US" sz="3200" spc="-1" strike="noStrike">
                <a:solidFill>
                  <a:srgbClr val="ffffff"/>
                </a:solidFill>
                <a:latin typeface="Noto Sans Black"/>
                <a:ea typeface="Noto Sans Black"/>
              </a:rPr>
              <a:t>&lt;number&gt;</a:t>
            </a:fld>
            <a:endParaRPr b="0" lang="en-IN" sz="3200" spc="-1" strike="noStrike">
              <a:latin typeface="Arial"/>
            </a:endParaRPr>
          </a:p>
        </p:txBody>
      </p:sp>
      <p:sp>
        <p:nvSpPr>
          <p:cNvPr id="188" name="CustomShape 2"/>
          <p:cNvSpPr/>
          <p:nvPr/>
        </p:nvSpPr>
        <p:spPr>
          <a:xfrm>
            <a:off x="507960" y="2812320"/>
            <a:ext cx="2437560" cy="637200"/>
          </a:xfrm>
          <a:prstGeom prst="rect">
            <a:avLst/>
          </a:prstGeom>
          <a:solidFill>
            <a:srgbClr val="729fcf"/>
          </a:solidFill>
          <a:ln w="9360">
            <a:solidFill>
              <a:srgbClr val="3465a4"/>
            </a:solidFill>
            <a:round/>
          </a:ln>
          <a:effectLst>
            <a:outerShdw dir="2700000" dist="101823">
              <a:srgbClr val="808080"/>
            </a:outerShdw>
          </a:effectLst>
        </p:spPr>
        <p:style>
          <a:lnRef idx="0"/>
          <a:fillRef idx="0"/>
          <a:effectRef idx="0"/>
          <a:fontRef idx="minor"/>
        </p:style>
      </p:sp>
      <p:sp>
        <p:nvSpPr>
          <p:cNvPr id="189" name="CustomShape 3"/>
          <p:cNvSpPr/>
          <p:nvPr/>
        </p:nvSpPr>
        <p:spPr>
          <a:xfrm>
            <a:off x="578520" y="1732320"/>
            <a:ext cx="8487000" cy="637200"/>
          </a:xfrm>
          <a:prstGeom prst="rect">
            <a:avLst/>
          </a:prstGeom>
          <a:solidFill>
            <a:srgbClr val="729fcf"/>
          </a:solidFill>
          <a:ln w="9360">
            <a:solidFill>
              <a:srgbClr val="3465a4"/>
            </a:solidFill>
            <a:round/>
          </a:ln>
          <a:effectLst>
            <a:outerShdw dir="2700000" dist="101823">
              <a:srgbClr val="808080"/>
            </a:outerShdw>
          </a:effectLst>
        </p:spPr>
        <p:style>
          <a:lnRef idx="0"/>
          <a:fillRef idx="0"/>
          <a:effectRef idx="0"/>
          <a:fontRef idx="minor"/>
        </p:style>
        <p:txBody>
          <a:bodyPr lIns="90000" rIns="90000" tIns="49680" bIns="45000" anchor="ctr">
            <a:noAutofit/>
          </a:bodyPr>
          <a:p>
            <a:pPr algn="ctr">
              <a:lnSpc>
                <a:spcPct val="98000"/>
              </a:lnSpc>
              <a:tabLst>
                <a:tab algn="l" pos="0"/>
              </a:tabLst>
            </a:pPr>
            <a:r>
              <a:rPr b="1" lang="sc-IT" sz="2600" spc="-1" strike="noStrike">
                <a:solidFill>
                  <a:srgbClr val="ffffff"/>
                </a:solidFill>
                <a:latin typeface="Noto Sans"/>
                <a:ea typeface="Noto Sans"/>
              </a:rPr>
              <a:t>Glutathione</a:t>
            </a:r>
            <a:r>
              <a:rPr b="1" lang="en-US" sz="2600" spc="-1" strike="noStrike">
                <a:solidFill>
                  <a:srgbClr val="ffffff"/>
                </a:solidFill>
                <a:latin typeface="Noto Sans"/>
                <a:ea typeface="Noto Sans"/>
              </a:rPr>
              <a:t> </a:t>
            </a:r>
            <a:r>
              <a:rPr b="1" lang="sc-IT" sz="2600" spc="-1" strike="noStrike">
                <a:solidFill>
                  <a:srgbClr val="ffffff"/>
                </a:solidFill>
                <a:latin typeface="Noto Sans"/>
                <a:ea typeface="Noto Sans"/>
              </a:rPr>
              <a:t>Peroxidase</a:t>
            </a:r>
            <a:r>
              <a:rPr b="1" lang="en-US" sz="2600" spc="-1" strike="noStrike">
                <a:solidFill>
                  <a:srgbClr val="ffffff"/>
                </a:solidFill>
                <a:latin typeface="Noto Sans"/>
                <a:ea typeface="Noto Sans"/>
              </a:rPr>
              <a:t> I</a:t>
            </a:r>
            <a:r>
              <a:rPr b="1" lang="sc-IT" sz="2600" spc="-1" strike="noStrike">
                <a:solidFill>
                  <a:srgbClr val="ffffff"/>
                </a:solidFill>
                <a:latin typeface="Noto Sans"/>
                <a:ea typeface="Noto Sans"/>
              </a:rPr>
              <a:t>soforms</a:t>
            </a:r>
            <a:endParaRPr b="0" lang="en-IN" sz="2600" spc="-1" strike="noStrike">
              <a:latin typeface="Arial"/>
            </a:endParaRPr>
          </a:p>
        </p:txBody>
      </p:sp>
      <p:sp>
        <p:nvSpPr>
          <p:cNvPr id="190" name="CustomShape 4"/>
          <p:cNvSpPr/>
          <p:nvPr/>
        </p:nvSpPr>
        <p:spPr>
          <a:xfrm>
            <a:off x="503640" y="4036320"/>
            <a:ext cx="2508840" cy="1861200"/>
          </a:xfrm>
          <a:prstGeom prst="rect">
            <a:avLst/>
          </a:prstGeom>
          <a:solidFill>
            <a:srgbClr val="729fcf"/>
          </a:solidFill>
          <a:ln w="9360">
            <a:solidFill>
              <a:srgbClr val="3465a4"/>
            </a:solidFill>
            <a:round/>
          </a:ln>
          <a:effectLst>
            <a:outerShdw dir="2700000" dist="101823">
              <a:srgbClr val="808080"/>
            </a:outerShdw>
          </a:effectLst>
        </p:spPr>
        <p:style>
          <a:lnRef idx="0"/>
          <a:fillRef idx="0"/>
          <a:effectRef idx="0"/>
          <a:fontRef idx="minor"/>
        </p:style>
      </p:sp>
      <p:sp>
        <p:nvSpPr>
          <p:cNvPr id="191" name="CustomShape 5"/>
          <p:cNvSpPr/>
          <p:nvPr/>
        </p:nvSpPr>
        <p:spPr>
          <a:xfrm>
            <a:off x="3387960" y="2808000"/>
            <a:ext cx="2437560" cy="637200"/>
          </a:xfrm>
          <a:prstGeom prst="rect">
            <a:avLst/>
          </a:prstGeom>
          <a:solidFill>
            <a:srgbClr val="729fcf"/>
          </a:solidFill>
          <a:ln w="9360">
            <a:solidFill>
              <a:srgbClr val="3465a4"/>
            </a:solidFill>
            <a:round/>
          </a:ln>
          <a:effectLst>
            <a:outerShdw dir="2700000" dist="101823">
              <a:srgbClr val="808080"/>
            </a:outerShdw>
          </a:effectLst>
        </p:spPr>
        <p:style>
          <a:lnRef idx="0"/>
          <a:fillRef idx="0"/>
          <a:effectRef idx="0"/>
          <a:fontRef idx="minor"/>
        </p:style>
      </p:sp>
      <p:sp>
        <p:nvSpPr>
          <p:cNvPr id="192" name="CustomShape 6"/>
          <p:cNvSpPr/>
          <p:nvPr/>
        </p:nvSpPr>
        <p:spPr>
          <a:xfrm>
            <a:off x="6627960" y="2808000"/>
            <a:ext cx="2437560" cy="637200"/>
          </a:xfrm>
          <a:prstGeom prst="rect">
            <a:avLst/>
          </a:prstGeom>
          <a:solidFill>
            <a:srgbClr val="729fcf"/>
          </a:solidFill>
          <a:ln w="9360">
            <a:solidFill>
              <a:srgbClr val="3465a4"/>
            </a:solidFill>
            <a:round/>
          </a:ln>
          <a:effectLst>
            <a:outerShdw dir="2700000" dist="101823">
              <a:srgbClr val="808080"/>
            </a:outerShdw>
          </a:effectLst>
        </p:spPr>
        <p:style>
          <a:lnRef idx="0"/>
          <a:fillRef idx="0"/>
          <a:effectRef idx="0"/>
          <a:fontRef idx="minor"/>
        </p:style>
      </p:sp>
      <p:sp>
        <p:nvSpPr>
          <p:cNvPr id="193" name="CustomShape 7"/>
          <p:cNvSpPr/>
          <p:nvPr/>
        </p:nvSpPr>
        <p:spPr>
          <a:xfrm>
            <a:off x="215640" y="2808000"/>
            <a:ext cx="2293200" cy="546840"/>
          </a:xfrm>
          <a:prstGeom prst="rect">
            <a:avLst/>
          </a:prstGeom>
          <a:noFill/>
          <a:ln>
            <a:noFill/>
          </a:ln>
        </p:spPr>
        <p:style>
          <a:lnRef idx="0"/>
          <a:fillRef idx="0"/>
          <a:effectRef idx="0"/>
          <a:fontRef idx="minor"/>
        </p:style>
      </p:sp>
      <p:sp>
        <p:nvSpPr>
          <p:cNvPr id="194" name="CustomShape 8"/>
          <p:cNvSpPr/>
          <p:nvPr/>
        </p:nvSpPr>
        <p:spPr>
          <a:xfrm>
            <a:off x="70920" y="4335120"/>
            <a:ext cx="2437560" cy="1774080"/>
          </a:xfrm>
          <a:prstGeom prst="rect">
            <a:avLst/>
          </a:prstGeom>
          <a:noFill/>
          <a:ln>
            <a:noFill/>
          </a:ln>
        </p:spPr>
        <p:style>
          <a:lnRef idx="0"/>
          <a:fillRef idx="0"/>
          <a:effectRef idx="0"/>
          <a:fontRef idx="minor"/>
        </p:style>
      </p:sp>
      <p:sp>
        <p:nvSpPr>
          <p:cNvPr id="195" name="CustomShape 9"/>
          <p:cNvSpPr/>
          <p:nvPr/>
        </p:nvSpPr>
        <p:spPr>
          <a:xfrm>
            <a:off x="6767640" y="2879280"/>
            <a:ext cx="2297880" cy="492840"/>
          </a:xfrm>
          <a:prstGeom prst="rect">
            <a:avLst/>
          </a:prstGeom>
          <a:noFill/>
          <a:ln>
            <a:noFill/>
          </a:ln>
        </p:spPr>
        <p:style>
          <a:lnRef idx="0"/>
          <a:fillRef idx="0"/>
          <a:effectRef idx="0"/>
          <a:fontRef idx="minor"/>
        </p:style>
        <p:txBody>
          <a:bodyPr lIns="90000" rIns="90000" tIns="55800" bIns="45000">
            <a:noAutofit/>
          </a:bodyPr>
          <a:p>
            <a:pPr>
              <a:lnSpc>
                <a:spcPct val="93000"/>
              </a:lnSpc>
              <a:tabLst>
                <a:tab algn="l" pos="0"/>
              </a:tabLst>
            </a:pPr>
            <a:r>
              <a:rPr b="1" lang="en-US" sz="1200" spc="-1" strike="noStrike">
                <a:solidFill>
                  <a:srgbClr val="f2f2f2"/>
                </a:solidFill>
                <a:latin typeface="Arial"/>
                <a:ea typeface="Arial"/>
              </a:rPr>
              <a:t>Free energy calculations for reactivity </a:t>
            </a:r>
            <a:endParaRPr b="0" lang="en-IN" sz="1200" spc="-1" strike="noStrike">
              <a:latin typeface="Arial"/>
            </a:endParaRPr>
          </a:p>
        </p:txBody>
      </p:sp>
      <p:sp>
        <p:nvSpPr>
          <p:cNvPr id="196" name="CustomShape 10"/>
          <p:cNvSpPr/>
          <p:nvPr/>
        </p:nvSpPr>
        <p:spPr>
          <a:xfrm>
            <a:off x="3599640" y="2916000"/>
            <a:ext cx="2132640" cy="421200"/>
          </a:xfrm>
          <a:prstGeom prst="rect">
            <a:avLst/>
          </a:prstGeom>
          <a:noFill/>
          <a:ln>
            <a:noFill/>
          </a:ln>
        </p:spPr>
        <p:style>
          <a:lnRef idx="0"/>
          <a:fillRef idx="0"/>
          <a:effectRef idx="0"/>
          <a:fontRef idx="minor"/>
        </p:style>
        <p:txBody>
          <a:bodyPr lIns="90000" rIns="90000" tIns="55800" bIns="45000">
            <a:noAutofit/>
          </a:bodyPr>
          <a:p>
            <a:pPr>
              <a:lnSpc>
                <a:spcPct val="93000"/>
              </a:lnSpc>
              <a:tabLst>
                <a:tab algn="l" pos="0"/>
              </a:tabLst>
            </a:pPr>
            <a:r>
              <a:rPr b="1" lang="en-US" sz="1200" spc="-1" strike="noStrike">
                <a:solidFill>
                  <a:srgbClr val="f2f2f2"/>
                </a:solidFill>
                <a:latin typeface="arial"/>
                <a:ea typeface="arial"/>
              </a:rPr>
              <a:t>QM and QM/MM (reaction mechanism)</a:t>
            </a:r>
            <a:endParaRPr b="0" lang="en-IN" sz="1200" spc="-1" strike="noStrike">
              <a:latin typeface="Arial"/>
            </a:endParaRPr>
          </a:p>
        </p:txBody>
      </p:sp>
      <p:sp>
        <p:nvSpPr>
          <p:cNvPr id="197" name="CustomShape 11"/>
          <p:cNvSpPr/>
          <p:nvPr/>
        </p:nvSpPr>
        <p:spPr>
          <a:xfrm>
            <a:off x="3460680" y="4036320"/>
            <a:ext cx="2508840" cy="1861200"/>
          </a:xfrm>
          <a:prstGeom prst="rect">
            <a:avLst/>
          </a:prstGeom>
          <a:solidFill>
            <a:srgbClr val="729fcf"/>
          </a:solidFill>
          <a:ln w="9360">
            <a:solidFill>
              <a:srgbClr val="3465a4"/>
            </a:solidFill>
            <a:round/>
          </a:ln>
          <a:effectLst>
            <a:outerShdw dir="2700000" dist="101823">
              <a:srgbClr val="808080"/>
            </a:outerShdw>
          </a:effectLst>
        </p:spPr>
        <p:style>
          <a:lnRef idx="0"/>
          <a:fillRef idx="0"/>
          <a:effectRef idx="0"/>
          <a:fontRef idx="minor"/>
        </p:style>
      </p:sp>
      <p:sp>
        <p:nvSpPr>
          <p:cNvPr id="198" name="CustomShape 12"/>
          <p:cNvSpPr/>
          <p:nvPr/>
        </p:nvSpPr>
        <p:spPr>
          <a:xfrm>
            <a:off x="6772680" y="4031640"/>
            <a:ext cx="2508840" cy="1861200"/>
          </a:xfrm>
          <a:prstGeom prst="rect">
            <a:avLst/>
          </a:prstGeom>
          <a:solidFill>
            <a:srgbClr val="729fcf"/>
          </a:solidFill>
          <a:ln w="9360">
            <a:solidFill>
              <a:srgbClr val="3465a4"/>
            </a:solidFill>
            <a:round/>
          </a:ln>
          <a:effectLst>
            <a:outerShdw dir="2700000" dist="101823">
              <a:srgbClr val="808080"/>
            </a:outerShdw>
          </a:effectLst>
        </p:spPr>
        <p:style>
          <a:lnRef idx="0"/>
          <a:fillRef idx="0"/>
          <a:effectRef idx="0"/>
          <a:fontRef idx="minor"/>
        </p:style>
      </p:sp>
      <p:sp>
        <p:nvSpPr>
          <p:cNvPr id="199" name="CustomShape 13"/>
          <p:cNvSpPr/>
          <p:nvPr/>
        </p:nvSpPr>
        <p:spPr>
          <a:xfrm>
            <a:off x="6796440" y="4285080"/>
            <a:ext cx="2485080" cy="964440"/>
          </a:xfrm>
          <a:prstGeom prst="rect">
            <a:avLst/>
          </a:prstGeom>
          <a:noFill/>
          <a:ln>
            <a:noFill/>
          </a:ln>
        </p:spPr>
        <p:style>
          <a:lnRef idx="0"/>
          <a:fillRef idx="0"/>
          <a:effectRef idx="0"/>
          <a:fontRef idx="minor"/>
        </p:style>
        <p:txBody>
          <a:bodyPr lIns="90000" rIns="90000" tIns="48960" bIns="45000">
            <a:noAutofit/>
          </a:bodyPr>
          <a:p>
            <a:pPr>
              <a:lnSpc>
                <a:spcPct val="98000"/>
              </a:lnSpc>
              <a:tabLst>
                <a:tab algn="l" pos="0"/>
              </a:tabLst>
            </a:pPr>
            <a:r>
              <a:rPr b="1" lang="en-US" sz="1500" spc="-1" strike="noStrike">
                <a:solidFill>
                  <a:srgbClr val="ffffff"/>
                </a:solidFill>
                <a:latin typeface="Noto Sans"/>
                <a:ea typeface="Noto Sans"/>
              </a:rPr>
              <a:t>EVB simulations on the different mutants by Q6 program OpenMM and AMBER ff</a:t>
            </a:r>
            <a:endParaRPr b="0" lang="en-IN" sz="1500" spc="-1" strike="noStrike">
              <a:latin typeface="Arial"/>
            </a:endParaRPr>
          </a:p>
        </p:txBody>
      </p:sp>
      <p:sp>
        <p:nvSpPr>
          <p:cNvPr id="200" name="CustomShape 14"/>
          <p:cNvSpPr/>
          <p:nvPr/>
        </p:nvSpPr>
        <p:spPr>
          <a:xfrm>
            <a:off x="3311280" y="4395600"/>
            <a:ext cx="2581920" cy="2289960"/>
          </a:xfrm>
          <a:prstGeom prst="rect">
            <a:avLst/>
          </a:prstGeom>
          <a:noFill/>
          <a:ln>
            <a:noFill/>
          </a:ln>
        </p:spPr>
        <p:style>
          <a:lnRef idx="0"/>
          <a:fillRef idx="0"/>
          <a:effectRef idx="0"/>
          <a:fontRef idx="minor"/>
        </p:style>
        <p:txBody>
          <a:bodyPr lIns="90000" rIns="90000" tIns="48960" bIns="45000">
            <a:noAutofit/>
          </a:bodyPr>
          <a:p>
            <a:pPr>
              <a:lnSpc>
                <a:spcPct val="98000"/>
              </a:lnSpc>
              <a:tabLst>
                <a:tab algn="l" pos="0"/>
              </a:tabLst>
            </a:pPr>
            <a:r>
              <a:rPr b="1" lang="en-US" sz="1500" spc="-1" strike="noStrike">
                <a:solidFill>
                  <a:srgbClr val="ffffff"/>
                </a:solidFill>
                <a:latin typeface="Noto Sans"/>
                <a:ea typeface="Noto Sans"/>
              </a:rPr>
              <a:t>     </a:t>
            </a:r>
            <a:r>
              <a:rPr b="1" lang="en-US" sz="1500" spc="-1" strike="noStrike">
                <a:solidFill>
                  <a:srgbClr val="ffffff"/>
                </a:solidFill>
                <a:latin typeface="Noto Sans"/>
                <a:ea typeface="Noto Sans"/>
              </a:rPr>
              <a:t>QM (GAMESS) and       QM/MM (pDynamo)      methods</a:t>
            </a:r>
            <a:endParaRPr b="0" lang="en-IN" sz="1500" spc="-1" strike="noStrike">
              <a:latin typeface="Arial"/>
            </a:endParaRPr>
          </a:p>
        </p:txBody>
      </p:sp>
      <p:sp>
        <p:nvSpPr>
          <p:cNvPr id="201" name="CustomShape 15"/>
          <p:cNvSpPr/>
          <p:nvPr/>
        </p:nvSpPr>
        <p:spPr>
          <a:xfrm>
            <a:off x="431640" y="636480"/>
            <a:ext cx="6615000" cy="1010160"/>
          </a:xfrm>
          <a:prstGeom prst="rect">
            <a:avLst/>
          </a:prstGeom>
          <a:noFill/>
          <a:ln>
            <a:noFill/>
          </a:ln>
        </p:spPr>
        <p:style>
          <a:lnRef idx="0"/>
          <a:fillRef idx="0"/>
          <a:effectRef idx="0"/>
          <a:fontRef idx="minor"/>
        </p:style>
        <p:txBody>
          <a:bodyPr lIns="90000" rIns="90000" tIns="45000" bIns="45000">
            <a:noAutofit/>
          </a:bodyPr>
          <a:p>
            <a:pPr>
              <a:lnSpc>
                <a:spcPct val="98000"/>
              </a:lnSpc>
              <a:tabLst>
                <a:tab algn="l" pos="0"/>
              </a:tabLst>
            </a:pPr>
            <a:r>
              <a:rPr b="1" lang="en-US" sz="3200" spc="-1" strike="noStrike">
                <a:solidFill>
                  <a:srgbClr val="ffffff"/>
                </a:solidFill>
                <a:latin typeface="Noto Sans Black"/>
                <a:ea typeface="Noto Sans Black"/>
              </a:rPr>
              <a:t>Protocol for next steps</a:t>
            </a:r>
            <a:endParaRPr b="0" lang="en-IN" sz="3200" spc="-1" strike="noStrike">
              <a:latin typeface="Arial"/>
            </a:endParaRPr>
          </a:p>
        </p:txBody>
      </p:sp>
      <p:sp>
        <p:nvSpPr>
          <p:cNvPr id="202" name="CustomShape 16"/>
          <p:cNvSpPr/>
          <p:nvPr/>
        </p:nvSpPr>
        <p:spPr>
          <a:xfrm>
            <a:off x="1583640" y="3455640"/>
            <a:ext cx="207000" cy="568800"/>
          </a:xfrm>
          <a:custGeom>
            <a:avLst/>
            <a:gdLst/>
            <a:ahLst/>
            <a:rect l="l" t="t" r="r" b="b"/>
            <a:pathLst>
              <a:path w="602" h="1607">
                <a:moveTo>
                  <a:pt x="150" y="0"/>
                </a:moveTo>
                <a:lnTo>
                  <a:pt x="150" y="1204"/>
                </a:lnTo>
                <a:lnTo>
                  <a:pt x="0" y="1204"/>
                </a:lnTo>
                <a:lnTo>
                  <a:pt x="300" y="1606"/>
                </a:lnTo>
                <a:lnTo>
                  <a:pt x="601" y="1204"/>
                </a:lnTo>
                <a:lnTo>
                  <a:pt x="450" y="1204"/>
                </a:lnTo>
                <a:lnTo>
                  <a:pt x="450" y="0"/>
                </a:lnTo>
                <a:lnTo>
                  <a:pt x="150" y="0"/>
                </a:lnTo>
              </a:path>
            </a:pathLst>
          </a:custGeom>
          <a:solidFill>
            <a:srgbClr val="729fcf"/>
          </a:solidFill>
          <a:ln>
            <a:solidFill>
              <a:srgbClr val="3465a4"/>
            </a:solidFill>
          </a:ln>
        </p:spPr>
        <p:style>
          <a:lnRef idx="0"/>
          <a:fillRef idx="0"/>
          <a:effectRef idx="0"/>
          <a:fontRef idx="minor"/>
        </p:style>
      </p:sp>
      <p:sp>
        <p:nvSpPr>
          <p:cNvPr id="203" name="CustomShape 17"/>
          <p:cNvSpPr/>
          <p:nvPr/>
        </p:nvSpPr>
        <p:spPr>
          <a:xfrm>
            <a:off x="4535640" y="3454200"/>
            <a:ext cx="207000" cy="568800"/>
          </a:xfrm>
          <a:custGeom>
            <a:avLst/>
            <a:gdLst/>
            <a:ahLst/>
            <a:rect l="l" t="t" r="r" b="b"/>
            <a:pathLst>
              <a:path w="602" h="1607">
                <a:moveTo>
                  <a:pt x="150" y="0"/>
                </a:moveTo>
                <a:lnTo>
                  <a:pt x="150" y="1204"/>
                </a:lnTo>
                <a:lnTo>
                  <a:pt x="0" y="1204"/>
                </a:lnTo>
                <a:lnTo>
                  <a:pt x="300" y="1606"/>
                </a:lnTo>
                <a:lnTo>
                  <a:pt x="601" y="1204"/>
                </a:lnTo>
                <a:lnTo>
                  <a:pt x="450" y="1204"/>
                </a:lnTo>
                <a:lnTo>
                  <a:pt x="450" y="0"/>
                </a:lnTo>
                <a:lnTo>
                  <a:pt x="150" y="0"/>
                </a:lnTo>
              </a:path>
            </a:pathLst>
          </a:custGeom>
          <a:solidFill>
            <a:srgbClr val="729fcf"/>
          </a:solidFill>
          <a:ln>
            <a:solidFill>
              <a:srgbClr val="3465a4"/>
            </a:solidFill>
          </a:ln>
        </p:spPr>
        <p:style>
          <a:lnRef idx="0"/>
          <a:fillRef idx="0"/>
          <a:effectRef idx="0"/>
          <a:fontRef idx="minor"/>
        </p:style>
      </p:sp>
      <p:sp>
        <p:nvSpPr>
          <p:cNvPr id="204" name="CustomShape 18"/>
          <p:cNvSpPr/>
          <p:nvPr/>
        </p:nvSpPr>
        <p:spPr>
          <a:xfrm>
            <a:off x="7844760" y="3454200"/>
            <a:ext cx="207000" cy="568800"/>
          </a:xfrm>
          <a:custGeom>
            <a:avLst/>
            <a:gdLst/>
            <a:ahLst/>
            <a:rect l="l" t="t" r="r" b="b"/>
            <a:pathLst>
              <a:path w="602" h="1607">
                <a:moveTo>
                  <a:pt x="150" y="0"/>
                </a:moveTo>
                <a:lnTo>
                  <a:pt x="150" y="1204"/>
                </a:lnTo>
                <a:lnTo>
                  <a:pt x="0" y="1204"/>
                </a:lnTo>
                <a:lnTo>
                  <a:pt x="300" y="1606"/>
                </a:lnTo>
                <a:lnTo>
                  <a:pt x="601" y="1204"/>
                </a:lnTo>
                <a:lnTo>
                  <a:pt x="450" y="1204"/>
                </a:lnTo>
                <a:lnTo>
                  <a:pt x="450" y="0"/>
                </a:lnTo>
                <a:lnTo>
                  <a:pt x="150" y="0"/>
                </a:lnTo>
              </a:path>
            </a:pathLst>
          </a:custGeom>
          <a:solidFill>
            <a:srgbClr val="729fcf"/>
          </a:solidFill>
          <a:ln>
            <a:solidFill>
              <a:srgbClr val="3465a4"/>
            </a:solidFill>
          </a:ln>
        </p:spPr>
        <p:style>
          <a:lnRef idx="0"/>
          <a:fillRef idx="0"/>
          <a:effectRef idx="0"/>
          <a:fontRef idx="minor"/>
        </p:style>
      </p:sp>
      <p:sp>
        <p:nvSpPr>
          <p:cNvPr id="205" name="CustomShape 19"/>
          <p:cNvSpPr/>
          <p:nvPr/>
        </p:nvSpPr>
        <p:spPr>
          <a:xfrm>
            <a:off x="4538520" y="2377440"/>
            <a:ext cx="207000" cy="424440"/>
          </a:xfrm>
          <a:custGeom>
            <a:avLst/>
            <a:gdLst/>
            <a:ahLst/>
            <a:rect l="l" t="t" r="r" b="b"/>
            <a:pathLst>
              <a:path w="602" h="1206">
                <a:moveTo>
                  <a:pt x="150" y="0"/>
                </a:moveTo>
                <a:lnTo>
                  <a:pt x="150" y="903"/>
                </a:lnTo>
                <a:lnTo>
                  <a:pt x="0" y="903"/>
                </a:lnTo>
                <a:lnTo>
                  <a:pt x="300" y="1205"/>
                </a:lnTo>
                <a:lnTo>
                  <a:pt x="601" y="903"/>
                </a:lnTo>
                <a:lnTo>
                  <a:pt x="450" y="903"/>
                </a:lnTo>
                <a:lnTo>
                  <a:pt x="450" y="0"/>
                </a:lnTo>
                <a:lnTo>
                  <a:pt x="150" y="0"/>
                </a:lnTo>
              </a:path>
            </a:pathLst>
          </a:custGeom>
          <a:solidFill>
            <a:srgbClr val="729fcf"/>
          </a:solidFill>
          <a:ln>
            <a:solidFill>
              <a:srgbClr val="3465a4"/>
            </a:solidFill>
          </a:ln>
        </p:spPr>
        <p:style>
          <a:lnRef idx="0"/>
          <a:fillRef idx="0"/>
          <a:effectRef idx="0"/>
          <a:fontRef idx="minor"/>
        </p:style>
      </p:sp>
      <p:sp>
        <p:nvSpPr>
          <p:cNvPr id="206" name="CustomShape 20"/>
          <p:cNvSpPr/>
          <p:nvPr/>
        </p:nvSpPr>
        <p:spPr>
          <a:xfrm>
            <a:off x="1586520" y="2375640"/>
            <a:ext cx="207000" cy="424440"/>
          </a:xfrm>
          <a:custGeom>
            <a:avLst/>
            <a:gdLst/>
            <a:ahLst/>
            <a:rect l="l" t="t" r="r" b="b"/>
            <a:pathLst>
              <a:path w="602" h="1206">
                <a:moveTo>
                  <a:pt x="150" y="0"/>
                </a:moveTo>
                <a:lnTo>
                  <a:pt x="150" y="903"/>
                </a:lnTo>
                <a:lnTo>
                  <a:pt x="0" y="903"/>
                </a:lnTo>
                <a:lnTo>
                  <a:pt x="300" y="1205"/>
                </a:lnTo>
                <a:lnTo>
                  <a:pt x="601" y="903"/>
                </a:lnTo>
                <a:lnTo>
                  <a:pt x="450" y="903"/>
                </a:lnTo>
                <a:lnTo>
                  <a:pt x="450" y="0"/>
                </a:lnTo>
                <a:lnTo>
                  <a:pt x="150" y="0"/>
                </a:lnTo>
              </a:path>
            </a:pathLst>
          </a:custGeom>
          <a:solidFill>
            <a:srgbClr val="729fcf"/>
          </a:solidFill>
          <a:ln>
            <a:solidFill>
              <a:srgbClr val="3465a4"/>
            </a:solidFill>
          </a:ln>
        </p:spPr>
        <p:style>
          <a:lnRef idx="0"/>
          <a:fillRef idx="0"/>
          <a:effectRef idx="0"/>
          <a:fontRef idx="minor"/>
        </p:style>
      </p:sp>
      <p:sp>
        <p:nvSpPr>
          <p:cNvPr id="207" name="CustomShape 21"/>
          <p:cNvSpPr/>
          <p:nvPr/>
        </p:nvSpPr>
        <p:spPr>
          <a:xfrm>
            <a:off x="7844760" y="2377440"/>
            <a:ext cx="207000" cy="424440"/>
          </a:xfrm>
          <a:custGeom>
            <a:avLst/>
            <a:gdLst/>
            <a:ahLst/>
            <a:rect l="l" t="t" r="r" b="b"/>
            <a:pathLst>
              <a:path w="602" h="1206">
                <a:moveTo>
                  <a:pt x="150" y="0"/>
                </a:moveTo>
                <a:lnTo>
                  <a:pt x="150" y="903"/>
                </a:lnTo>
                <a:lnTo>
                  <a:pt x="0" y="903"/>
                </a:lnTo>
                <a:lnTo>
                  <a:pt x="300" y="1205"/>
                </a:lnTo>
                <a:lnTo>
                  <a:pt x="601" y="903"/>
                </a:lnTo>
                <a:lnTo>
                  <a:pt x="450" y="903"/>
                </a:lnTo>
                <a:lnTo>
                  <a:pt x="450" y="0"/>
                </a:lnTo>
                <a:lnTo>
                  <a:pt x="150" y="0"/>
                </a:lnTo>
              </a:path>
            </a:pathLst>
          </a:custGeom>
          <a:solidFill>
            <a:srgbClr val="729fcf"/>
          </a:solidFill>
          <a:ln>
            <a:solidFill>
              <a:srgbClr val="3465a4"/>
            </a:solidFill>
          </a:ln>
        </p:spPr>
        <p:style>
          <a:lnRef idx="0"/>
          <a:fillRef idx="0"/>
          <a:effectRef idx="0"/>
          <a:fontRef idx="minor"/>
        </p:style>
      </p:sp>
      <p:sp>
        <p:nvSpPr>
          <p:cNvPr id="208" name="CustomShape 22"/>
          <p:cNvSpPr/>
          <p:nvPr/>
        </p:nvSpPr>
        <p:spPr>
          <a:xfrm>
            <a:off x="503640" y="4175640"/>
            <a:ext cx="2297880" cy="157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600" spc="-1" strike="noStrike">
                <a:solidFill>
                  <a:srgbClr val="f2f2f2"/>
                </a:solidFill>
                <a:latin typeface="Arial"/>
                <a:ea typeface="Arial"/>
              </a:rPr>
              <a:t>Open</a:t>
            </a:r>
            <a:r>
              <a:rPr b="1" lang="en-IN" sz="1600" spc="-1" strike="noStrike">
                <a:solidFill>
                  <a:srgbClr val="f2f2f2"/>
                </a:solidFill>
                <a:latin typeface="Arial"/>
                <a:ea typeface="Arial"/>
              </a:rPr>
              <a:t>MM</a:t>
            </a:r>
            <a:r>
              <a:rPr b="1" lang="en-US" sz="1600" spc="-1" strike="noStrike">
                <a:solidFill>
                  <a:srgbClr val="f2f2f2"/>
                </a:solidFill>
                <a:latin typeface="Arial"/>
                <a:ea typeface="Arial"/>
              </a:rPr>
              <a:t> molecular dynamic simulations.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o" sz="1600" spc="-1" strike="noStrike">
                <a:solidFill>
                  <a:srgbClr val="f2f2f2"/>
                </a:solidFill>
                <a:latin typeface="Arial"/>
                <a:ea typeface="Arial"/>
              </a:rPr>
              <a:t>MDTraj and Markov state models </a:t>
            </a:r>
            <a:endParaRPr b="0" lang="en-IN" sz="1600" spc="-1" strike="noStrike">
              <a:latin typeface="Arial"/>
            </a:endParaRPr>
          </a:p>
        </p:txBody>
      </p:sp>
      <p:sp>
        <p:nvSpPr>
          <p:cNvPr id="209" name="CustomShape 23"/>
          <p:cNvSpPr/>
          <p:nvPr/>
        </p:nvSpPr>
        <p:spPr>
          <a:xfrm>
            <a:off x="507960" y="2929320"/>
            <a:ext cx="2437560" cy="4255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solidFill>
                  <a:srgbClr val="f2f2f2"/>
                </a:solidFill>
                <a:latin typeface="Arial"/>
                <a:ea typeface="Arial"/>
              </a:rPr>
              <a:t>Sequence and Structure (MD for </a:t>
            </a:r>
            <a:r>
              <a:rPr b="1" lang="en-IN" sz="1200" spc="-1" strike="noStrike">
                <a:solidFill>
                  <a:srgbClr val="f2f2f2"/>
                </a:solidFill>
                <a:latin typeface="Arial"/>
                <a:ea typeface="Arial"/>
              </a:rPr>
              <a:t>conformational</a:t>
            </a:r>
            <a:r>
              <a:rPr b="1" lang="en-US" sz="1200" spc="-1" strike="noStrike">
                <a:solidFill>
                  <a:srgbClr val="f2f2f2"/>
                </a:solidFill>
                <a:latin typeface="Arial"/>
                <a:ea typeface="Arial"/>
              </a:rPr>
              <a:t> analysis)</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499</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2023-02-20T21:49:18Z</dcterms:created>
  <dc:creator/>
  <dc:description/>
  <dc:language>en-IN</dc:language>
  <cp:lastModifiedBy/>
  <dcterms:modified xsi:type="dcterms:W3CDTF">2023-03-09T23:32:39Z</dcterms:modified>
  <cp:revision>123</cp:revision>
  <dc:subject/>
  <dc:title/>
</cp:coreProperties>
</file>