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AD7A-8C95-269B-3A97-35C6DE69D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A3633-CED7-EA77-3300-14D30E928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A16C-2DD3-8F5D-B6E4-2A0C58E7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87B6-DDB4-4B04-9288-35C6980097C5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D395-414E-EE27-C51A-10CA6D0A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8380F-B251-ED0B-EEC4-7F2A34AC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054-2C7E-483E-9081-DA0BEE8B7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78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B28D-AD57-7EB1-C560-0FE6C673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6901B-D480-3891-5682-81027AEC4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7930-109A-724A-B478-3EA61DBA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87B6-DDB4-4B04-9288-35C6980097C5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02F2D-45A2-39C2-150F-18DD1C22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CFDD5-E600-F5A5-D52B-0641DE20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054-2C7E-483E-9081-DA0BEE8B7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3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D5D49-4FCE-333A-CED0-EC9B4F390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536CF-5600-B069-2C71-231808089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C531-8AB5-BE44-8A29-7782A3C3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87B6-DDB4-4B04-9288-35C6980097C5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E53E4-368F-BF36-EFE6-1C6EFE2E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2EE7-24FB-F735-D3C7-D80CB340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054-2C7E-483E-9081-DA0BEE8B7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4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263C-BF9E-434E-E649-76E01894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33DC-8D51-43F8-C115-06D09659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C318D-E108-9F9B-445E-BD4802C2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87B6-DDB4-4B04-9288-35C6980097C5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CECCF-8467-FCDA-C0E2-6ADCEED5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120CD-2DE0-A651-6278-C0D1BF75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054-2C7E-483E-9081-DA0BEE8B7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56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D014-00E6-DA1C-BAFA-2F2311B9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BD0C2-0EAA-BAED-E313-7EBEC79CB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DB2E-DDC1-DABE-9210-A6C1391F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87B6-DDB4-4B04-9288-35C6980097C5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599A8-0BB0-3673-9ABB-44F36C3C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4946-09B8-3CE3-95C6-13476351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054-2C7E-483E-9081-DA0BEE8B7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9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4A73-FC6F-FD64-1C59-9E688BDE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F893-97C2-762E-C8C3-B1B11C95F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42555-2150-9BCC-8CBB-5657238C0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59872-06AB-F1DD-E176-02019AD7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87B6-DDB4-4B04-9288-35C6980097C5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98651-D8A8-7A05-BD71-77A61619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BC9D7-DDC7-08DE-6D68-3D844C15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054-2C7E-483E-9081-DA0BEE8B7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21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D570-18F1-0594-678A-DC768DD5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7DF74-260B-6FA5-AF1F-A213014FA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7BC9F-59CF-3B00-4986-245C91E33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0A355-AE96-5A9C-D885-B9B10655F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85346-FA8C-896F-640D-8597017CB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7C280-9480-0971-A965-E6B3F1F8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87B6-DDB4-4B04-9288-35C6980097C5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EBF80-0CA1-DFC1-72A2-71604D29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AFDDB-002E-782F-9833-67BAED80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054-2C7E-483E-9081-DA0BEE8B7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8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676B-0987-E7BB-E73D-E09FE215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2DD53-A000-78FA-9C41-6ECBC761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87B6-DDB4-4B04-9288-35C6980097C5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595ED-77C5-B5AD-83EE-80F0308D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5102A-E046-4B62-3ADF-71E5F8B4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054-2C7E-483E-9081-DA0BEE8B7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73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C89EE-EE2E-0D3E-9BED-98CCE9E6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87B6-DDB4-4B04-9288-35C6980097C5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4DFDC-598C-5694-76BA-D2095132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AD662-571D-A761-92FF-F4F37A73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054-2C7E-483E-9081-DA0BEE8B7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71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660B-B027-8240-EE8C-5E1A91F6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BD60-E7CA-F896-BC0B-BE3F7204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15F19-CCFF-4C32-46A0-F243306D2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409C3-DC27-6848-D41A-7E593707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87B6-DDB4-4B04-9288-35C6980097C5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51973-4D8A-28A0-CAB1-3E92FDDE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0970D-78FD-6DA8-2739-CE1666C1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054-2C7E-483E-9081-DA0BEE8B7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3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256E-5ADE-CC69-2476-A906DA82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5BB5C-B39F-1863-578A-B2526F51A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870AD-F591-D940-B3AD-2333EE467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76F95-D0BD-3221-432D-753A481F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87B6-DDB4-4B04-9288-35C6980097C5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03122-5B8E-C140-E81C-B0A1E94C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3C81C-6C0E-2814-8C28-62D211B6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F054-2C7E-483E-9081-DA0BEE8B7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5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B937C-6985-0791-5F83-8B05D8E5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2C137-3178-1000-C7AB-4D986531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7577-412A-9286-5994-9B4E65FB1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87B6-DDB4-4B04-9288-35C6980097C5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E6FA5-0B6A-9810-DA28-8CB15DC0B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B43A-51EF-3593-0355-A1CAD4FFB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F054-2C7E-483E-9081-DA0BEE8B7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248876-9E3B-1053-BF2A-EB0BDA5B2A14}"/>
              </a:ext>
            </a:extLst>
          </p:cNvPr>
          <p:cNvSpPr/>
          <p:nvPr/>
        </p:nvSpPr>
        <p:spPr>
          <a:xfrm>
            <a:off x="2969342" y="891157"/>
            <a:ext cx="997973" cy="55060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MAKEFEP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9B7A48-A9FD-454C-0FE0-2CA46562A231}"/>
              </a:ext>
            </a:extLst>
          </p:cNvPr>
          <p:cNvSpPr/>
          <p:nvPr/>
        </p:nvSpPr>
        <p:spPr>
          <a:xfrm>
            <a:off x="1777931" y="3501933"/>
            <a:ext cx="1959023" cy="55060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MINIMIZATION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E82B5B-D1BB-113B-7F17-C414D2EB95A5}"/>
              </a:ext>
            </a:extLst>
          </p:cNvPr>
          <p:cNvSpPr/>
          <p:nvPr/>
        </p:nvSpPr>
        <p:spPr>
          <a:xfrm>
            <a:off x="10146387" y="1976648"/>
            <a:ext cx="924232" cy="55060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FEP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22C0AD-5829-0D39-20F9-65A6816DBF87}"/>
              </a:ext>
            </a:extLst>
          </p:cNvPr>
          <p:cNvSpPr/>
          <p:nvPr/>
        </p:nvSpPr>
        <p:spPr>
          <a:xfrm>
            <a:off x="5712994" y="378818"/>
            <a:ext cx="1592822" cy="55060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EQUILIBRATION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C93F35-8D69-63C9-0295-31C3E5A680E7}"/>
              </a:ext>
            </a:extLst>
          </p:cNvPr>
          <p:cNvSpPr/>
          <p:nvPr/>
        </p:nvSpPr>
        <p:spPr>
          <a:xfrm>
            <a:off x="925922" y="881220"/>
            <a:ext cx="997972" cy="55060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PREPARE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1EA17-C9F5-8BC5-7A87-CED8FA4CFCA2}"/>
              </a:ext>
            </a:extLst>
          </p:cNvPr>
          <p:cNvSpPr txBox="1"/>
          <p:nvPr/>
        </p:nvSpPr>
        <p:spPr>
          <a:xfrm>
            <a:off x="3152469" y="3213660"/>
            <a:ext cx="814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F2C611-ACB3-B995-5407-F7A5ACAC39E8}"/>
              </a:ext>
            </a:extLst>
          </p:cNvPr>
          <p:cNvSpPr txBox="1"/>
          <p:nvPr/>
        </p:nvSpPr>
        <p:spPr>
          <a:xfrm>
            <a:off x="503128" y="1879684"/>
            <a:ext cx="8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87FB439-3C20-A79B-AB6A-142F095572F6}"/>
              </a:ext>
            </a:extLst>
          </p:cNvPr>
          <p:cNvSpPr/>
          <p:nvPr/>
        </p:nvSpPr>
        <p:spPr>
          <a:xfrm>
            <a:off x="351651" y="2163814"/>
            <a:ext cx="1009621" cy="799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GPX.lib</a:t>
            </a:r>
          </a:p>
          <a:p>
            <a:pPr algn="ctr"/>
            <a:r>
              <a:rPr lang="en-US" sz="1050" dirty="0"/>
              <a:t>qoplsaa.lib , </a:t>
            </a:r>
            <a:r>
              <a:rPr lang="en-US" sz="1050" dirty="0" err="1"/>
              <a:t>qoplsaa.prm</a:t>
            </a:r>
            <a:r>
              <a:rPr lang="en-US" sz="1050" dirty="0"/>
              <a:t>, original </a:t>
            </a:r>
            <a:r>
              <a:rPr lang="en-US" sz="1050" dirty="0" err="1"/>
              <a:t>pdb</a:t>
            </a:r>
            <a:endParaRPr lang="en-IN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3BB4FA-3E59-02A3-52C0-442744EF7B40}"/>
              </a:ext>
            </a:extLst>
          </p:cNvPr>
          <p:cNvSpPr txBox="1"/>
          <p:nvPr/>
        </p:nvSpPr>
        <p:spPr>
          <a:xfrm>
            <a:off x="1569440" y="1928455"/>
            <a:ext cx="84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</a:t>
            </a:r>
            <a:endParaRPr lang="en-IN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6AE652-2C4B-800C-7D27-D42BAEA31D93}"/>
              </a:ext>
            </a:extLst>
          </p:cNvPr>
          <p:cNvSpPr/>
          <p:nvPr/>
        </p:nvSpPr>
        <p:spPr>
          <a:xfrm>
            <a:off x="1457772" y="2169337"/>
            <a:ext cx="1009621" cy="799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.top</a:t>
            </a:r>
          </a:p>
          <a:p>
            <a:pPr algn="ctr"/>
            <a:r>
              <a:rPr lang="en-US" sz="1050" dirty="0"/>
              <a:t>solvated.pdb</a:t>
            </a:r>
            <a:endParaRPr lang="en-IN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69D667-3524-6770-73B7-A095C9B08054}"/>
              </a:ext>
            </a:extLst>
          </p:cNvPr>
          <p:cNvSpPr txBox="1"/>
          <p:nvPr/>
        </p:nvSpPr>
        <p:spPr>
          <a:xfrm>
            <a:off x="2688117" y="1866900"/>
            <a:ext cx="8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28FE568-AC49-748A-FEC9-E77BAA948A93}"/>
              </a:ext>
            </a:extLst>
          </p:cNvPr>
          <p:cNvSpPr/>
          <p:nvPr/>
        </p:nvSpPr>
        <p:spPr>
          <a:xfrm>
            <a:off x="2533799" y="2202951"/>
            <a:ext cx="1009621" cy="799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000" dirty="0" err="1"/>
              <a:t>fep.qmap</a:t>
            </a:r>
            <a:endParaRPr lang="en-US" sz="1000" dirty="0"/>
          </a:p>
          <a:p>
            <a:pPr algn="ctr"/>
            <a:r>
              <a:rPr lang="en-US" sz="1000" dirty="0"/>
              <a:t>solvated.pdb</a:t>
            </a:r>
          </a:p>
          <a:p>
            <a:pPr algn="ctr"/>
            <a:r>
              <a:rPr lang="en-US" sz="1000" dirty="0"/>
              <a:t>qoplsaa.lib</a:t>
            </a:r>
          </a:p>
          <a:p>
            <a:pPr algn="ctr"/>
            <a:r>
              <a:rPr lang="en-US" sz="1000" dirty="0" err="1"/>
              <a:t>qoplsaa.prm</a:t>
            </a:r>
            <a:endParaRPr lang="en-US" sz="1000" dirty="0"/>
          </a:p>
          <a:p>
            <a:pPr algn="ctr"/>
            <a:r>
              <a:rPr lang="en-US" sz="1000" dirty="0"/>
              <a:t>GPX.lib</a:t>
            </a:r>
          </a:p>
          <a:p>
            <a:pPr algn="ctr"/>
            <a:endParaRPr lang="en-IN" sz="10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518B1F0-1791-0F7F-735A-4C08C86C8D3E}"/>
              </a:ext>
            </a:extLst>
          </p:cNvPr>
          <p:cNvSpPr/>
          <p:nvPr/>
        </p:nvSpPr>
        <p:spPr>
          <a:xfrm>
            <a:off x="3589184" y="2187900"/>
            <a:ext cx="1009621" cy="799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.</a:t>
            </a:r>
            <a:r>
              <a:rPr lang="en-US" sz="1000" dirty="0" err="1"/>
              <a:t>fep</a:t>
            </a:r>
            <a:endParaRPr lang="en-IN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56BD68-E07F-1AB6-066A-115CED8FFA5F}"/>
              </a:ext>
            </a:extLst>
          </p:cNvPr>
          <p:cNvSpPr txBox="1"/>
          <p:nvPr/>
        </p:nvSpPr>
        <p:spPr>
          <a:xfrm>
            <a:off x="3708140" y="1890443"/>
            <a:ext cx="84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</a:t>
            </a:r>
            <a:endParaRPr lang="en-IN" sz="1400" dirty="0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AB430484-5562-6F49-B7A7-F8F41202EE50}"/>
              </a:ext>
            </a:extLst>
          </p:cNvPr>
          <p:cNvSpPr/>
          <p:nvPr/>
        </p:nvSpPr>
        <p:spPr>
          <a:xfrm rot="2252279">
            <a:off x="984001" y="1432823"/>
            <a:ext cx="272389" cy="57854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A5ED48B-CDE7-BA1F-4978-36B7B2100734}"/>
              </a:ext>
            </a:extLst>
          </p:cNvPr>
          <p:cNvSpPr/>
          <p:nvPr/>
        </p:nvSpPr>
        <p:spPr>
          <a:xfrm rot="18477186">
            <a:off x="1617373" y="1375508"/>
            <a:ext cx="272389" cy="63806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FB5CEF6D-8A71-E80E-4C73-1A6DF15745C5}"/>
              </a:ext>
            </a:extLst>
          </p:cNvPr>
          <p:cNvSpPr/>
          <p:nvPr/>
        </p:nvSpPr>
        <p:spPr>
          <a:xfrm rot="2252279">
            <a:off x="3025794" y="1433289"/>
            <a:ext cx="272389" cy="57854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3859C04B-55E5-190D-9279-F8EAE5994EFE}"/>
              </a:ext>
            </a:extLst>
          </p:cNvPr>
          <p:cNvSpPr/>
          <p:nvPr/>
        </p:nvSpPr>
        <p:spPr>
          <a:xfrm rot="18477186">
            <a:off x="3672233" y="1387514"/>
            <a:ext cx="272389" cy="63298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9927E2EA-54DA-5386-3AF1-34874774F216}"/>
              </a:ext>
            </a:extLst>
          </p:cNvPr>
          <p:cNvSpPr/>
          <p:nvPr/>
        </p:nvSpPr>
        <p:spPr>
          <a:xfrm rot="19299658">
            <a:off x="2077073" y="2959672"/>
            <a:ext cx="301819" cy="59909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CF0FDA96-1217-9343-8C9F-B7A8004B178A}"/>
              </a:ext>
            </a:extLst>
          </p:cNvPr>
          <p:cNvSpPr/>
          <p:nvPr/>
        </p:nvSpPr>
        <p:spPr>
          <a:xfrm rot="2252279">
            <a:off x="3416960" y="2961529"/>
            <a:ext cx="311836" cy="5926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AF7C86-6A83-52B7-69B7-E8C038F039DB}"/>
              </a:ext>
            </a:extLst>
          </p:cNvPr>
          <p:cNvSpPr txBox="1"/>
          <p:nvPr/>
        </p:nvSpPr>
        <p:spPr>
          <a:xfrm>
            <a:off x="1866790" y="4436592"/>
            <a:ext cx="8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B4193CF-5FC5-CC77-9464-052314AE4A99}"/>
              </a:ext>
            </a:extLst>
          </p:cNvPr>
          <p:cNvSpPr/>
          <p:nvPr/>
        </p:nvSpPr>
        <p:spPr>
          <a:xfrm>
            <a:off x="1715313" y="4720722"/>
            <a:ext cx="1009621" cy="799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genrelax.proc</a:t>
            </a:r>
            <a:endParaRPr lang="en-US" sz="1050" dirty="0"/>
          </a:p>
          <a:p>
            <a:pPr algn="ctr"/>
            <a:r>
              <a:rPr lang="en-US" sz="1050" dirty="0"/>
              <a:t>.top</a:t>
            </a:r>
          </a:p>
          <a:p>
            <a:pPr algn="ctr"/>
            <a:r>
              <a:rPr lang="en-US" sz="1050" dirty="0"/>
              <a:t>solvated.pdb</a:t>
            </a:r>
          </a:p>
          <a:p>
            <a:pPr algn="ctr"/>
            <a:r>
              <a:rPr lang="en-US" sz="1050" dirty="0"/>
              <a:t>.</a:t>
            </a:r>
            <a:r>
              <a:rPr lang="en-US" sz="1050" dirty="0" err="1"/>
              <a:t>fep</a:t>
            </a:r>
            <a:endParaRPr lang="en-IN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B6A10D-5FC0-92C2-C34D-82D81A759777}"/>
              </a:ext>
            </a:extLst>
          </p:cNvPr>
          <p:cNvSpPr txBox="1"/>
          <p:nvPr/>
        </p:nvSpPr>
        <p:spPr>
          <a:xfrm>
            <a:off x="3510448" y="4452627"/>
            <a:ext cx="84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</a:t>
            </a:r>
            <a:endParaRPr lang="en-IN" sz="14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4FFA427-601D-DBB2-7FD6-D216043FEEBE}"/>
              </a:ext>
            </a:extLst>
          </p:cNvPr>
          <p:cNvSpPr/>
          <p:nvPr/>
        </p:nvSpPr>
        <p:spPr>
          <a:xfrm>
            <a:off x="2808607" y="4729162"/>
            <a:ext cx="2085846" cy="799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relax_000.log - relax_012.log</a:t>
            </a:r>
          </a:p>
          <a:p>
            <a:pPr algn="ctr"/>
            <a:r>
              <a:rPr lang="en-US" sz="1050" dirty="0"/>
              <a:t>relax_000.dcd - relax_012.dcd</a:t>
            </a:r>
          </a:p>
          <a:p>
            <a:pPr algn="ctr"/>
            <a:r>
              <a:rPr lang="en-US" sz="1050" dirty="0"/>
              <a:t>relax_000.re - relax_012.re</a:t>
            </a:r>
            <a:endParaRPr lang="en-IN" sz="1050" dirty="0"/>
          </a:p>
          <a:p>
            <a:pPr algn="ctr"/>
            <a:endParaRPr lang="en-IN" sz="1050" dirty="0"/>
          </a:p>
          <a:p>
            <a:pPr algn="ctr"/>
            <a:endParaRPr lang="en-IN" sz="1050" dirty="0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5DCAEEBB-F3A8-B29E-840A-59F198A100C5}"/>
              </a:ext>
            </a:extLst>
          </p:cNvPr>
          <p:cNvSpPr/>
          <p:nvPr/>
        </p:nvSpPr>
        <p:spPr>
          <a:xfrm rot="2252279">
            <a:off x="2289098" y="4040015"/>
            <a:ext cx="301395" cy="53678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E36E55D5-C436-BAEB-76C2-5E66EF8D3633}"/>
              </a:ext>
            </a:extLst>
          </p:cNvPr>
          <p:cNvSpPr/>
          <p:nvPr/>
        </p:nvSpPr>
        <p:spPr>
          <a:xfrm rot="18477186">
            <a:off x="3122560" y="3974005"/>
            <a:ext cx="284480" cy="63883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4AE3AFF9-9A95-3797-26ED-A860612110D8}"/>
              </a:ext>
            </a:extLst>
          </p:cNvPr>
          <p:cNvSpPr/>
          <p:nvPr/>
        </p:nvSpPr>
        <p:spPr>
          <a:xfrm>
            <a:off x="2035372" y="5533985"/>
            <a:ext cx="254212" cy="44831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DF85B15-2A88-B6F5-A86E-14816B3882DF}"/>
              </a:ext>
            </a:extLst>
          </p:cNvPr>
          <p:cNvSpPr/>
          <p:nvPr/>
        </p:nvSpPr>
        <p:spPr>
          <a:xfrm>
            <a:off x="1052052" y="5976780"/>
            <a:ext cx="1825689" cy="799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Generates Input Files to run minimization</a:t>
            </a:r>
          </a:p>
          <a:p>
            <a:pPr algn="ctr"/>
            <a:r>
              <a:rPr lang="en-US" sz="1000" dirty="0"/>
              <a:t>relax_000.inp – relax_012.inp</a:t>
            </a:r>
            <a:endParaRPr lang="en-IN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555282-C501-B836-E950-C11F79383FDF}"/>
              </a:ext>
            </a:extLst>
          </p:cNvPr>
          <p:cNvSpPr txBox="1"/>
          <p:nvPr/>
        </p:nvSpPr>
        <p:spPr>
          <a:xfrm>
            <a:off x="3631276" y="5888123"/>
            <a:ext cx="1276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Running </a:t>
            </a:r>
            <a:r>
              <a:rPr lang="en-US" sz="1100" b="1" dirty="0" err="1"/>
              <a:t>qdyn</a:t>
            </a:r>
            <a:r>
              <a:rPr lang="en-US" sz="1100" b="1" dirty="0"/>
              <a:t> on each input</a:t>
            </a:r>
            <a:endParaRPr lang="en-IN" sz="1100" b="1" dirty="0"/>
          </a:p>
        </p:txBody>
      </p:sp>
      <p:sp>
        <p:nvSpPr>
          <p:cNvPr id="83" name="Arrow: Bent-Up 82">
            <a:extLst>
              <a:ext uri="{FF2B5EF4-FFF2-40B4-BE49-F238E27FC236}">
                <a16:creationId xmlns:a16="http://schemas.microsoft.com/office/drawing/2014/main" id="{0D8AAF1C-48EA-3BA7-1ECE-03C4893D88D2}"/>
              </a:ext>
            </a:extLst>
          </p:cNvPr>
          <p:cNvSpPr/>
          <p:nvPr/>
        </p:nvSpPr>
        <p:spPr>
          <a:xfrm>
            <a:off x="4907280" y="4799413"/>
            <a:ext cx="845588" cy="47220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344367-5534-F6E5-9A04-6DF3D28F575E}"/>
              </a:ext>
            </a:extLst>
          </p:cNvPr>
          <p:cNvSpPr txBox="1"/>
          <p:nvPr/>
        </p:nvSpPr>
        <p:spPr>
          <a:xfrm>
            <a:off x="5367825" y="3521437"/>
            <a:ext cx="8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463A5D9-7542-F9D9-2949-406A43589C05}"/>
              </a:ext>
            </a:extLst>
          </p:cNvPr>
          <p:cNvSpPr/>
          <p:nvPr/>
        </p:nvSpPr>
        <p:spPr>
          <a:xfrm>
            <a:off x="5178597" y="3883742"/>
            <a:ext cx="1094384" cy="902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relax_012.re</a:t>
            </a:r>
          </a:p>
          <a:p>
            <a:pPr algn="ctr"/>
            <a:r>
              <a:rPr lang="en-US" sz="1050" dirty="0"/>
              <a:t>.top</a:t>
            </a:r>
          </a:p>
          <a:p>
            <a:pPr algn="ctr"/>
            <a:r>
              <a:rPr lang="en-US" sz="1050" dirty="0"/>
              <a:t>GPX.lib</a:t>
            </a:r>
          </a:p>
          <a:p>
            <a:pPr algn="ctr"/>
            <a:r>
              <a:rPr lang="en-US" sz="1050" dirty="0"/>
              <a:t>qoplsaa.lib </a:t>
            </a:r>
            <a:r>
              <a:rPr lang="en-US" sz="1050" dirty="0" err="1"/>
              <a:t>qoplsaa.prm</a:t>
            </a:r>
            <a:endParaRPr lang="en-IN" sz="105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0F74BB-E454-CE7E-2FAE-CB5EF5A27E18}"/>
              </a:ext>
            </a:extLst>
          </p:cNvPr>
          <p:cNvSpPr txBox="1"/>
          <p:nvPr/>
        </p:nvSpPr>
        <p:spPr>
          <a:xfrm>
            <a:off x="6544298" y="3571689"/>
            <a:ext cx="84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</a:t>
            </a:r>
            <a:endParaRPr lang="en-IN" sz="14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1254B0D-8211-3CB2-1ACD-9DCEB9884283}"/>
              </a:ext>
            </a:extLst>
          </p:cNvPr>
          <p:cNvSpPr/>
          <p:nvPr/>
        </p:nvSpPr>
        <p:spPr>
          <a:xfrm>
            <a:off x="6398238" y="3877977"/>
            <a:ext cx="1134259" cy="902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minimized.pdb</a:t>
            </a:r>
            <a:endParaRPr lang="en-IN" sz="1100" dirty="0"/>
          </a:p>
        </p:txBody>
      </p:sp>
      <p:sp>
        <p:nvSpPr>
          <p:cNvPr id="89" name="Arrow: Bent-Up 88">
            <a:extLst>
              <a:ext uri="{FF2B5EF4-FFF2-40B4-BE49-F238E27FC236}">
                <a16:creationId xmlns:a16="http://schemas.microsoft.com/office/drawing/2014/main" id="{E1F60621-D1F5-2B43-BD9D-ECA0EFC1C614}"/>
              </a:ext>
            </a:extLst>
          </p:cNvPr>
          <p:cNvSpPr/>
          <p:nvPr/>
        </p:nvSpPr>
        <p:spPr>
          <a:xfrm>
            <a:off x="2895197" y="5533986"/>
            <a:ext cx="841757" cy="883098"/>
          </a:xfrm>
          <a:prstGeom prst="bentUpArrow">
            <a:avLst>
              <a:gd name="adj1" fmla="val 12098"/>
              <a:gd name="adj2" fmla="val 24413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44F5DE02-9BF5-F27B-3C7C-E37697FBD11D}"/>
              </a:ext>
            </a:extLst>
          </p:cNvPr>
          <p:cNvSpPr/>
          <p:nvPr/>
        </p:nvSpPr>
        <p:spPr>
          <a:xfrm>
            <a:off x="7533876" y="3501933"/>
            <a:ext cx="1094384" cy="902380"/>
          </a:xfrm>
          <a:prstGeom prst="bentUpArrow">
            <a:avLst>
              <a:gd name="adj1" fmla="val 12098"/>
              <a:gd name="adj2" fmla="val 24413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42F5D28-028C-2F07-E3C2-DA20FEA2AB14}"/>
              </a:ext>
            </a:extLst>
          </p:cNvPr>
          <p:cNvSpPr txBox="1"/>
          <p:nvPr/>
        </p:nvSpPr>
        <p:spPr>
          <a:xfrm>
            <a:off x="8108985" y="2309909"/>
            <a:ext cx="84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</a:t>
            </a:r>
            <a:endParaRPr lang="en-IN" sz="1400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8B5FC5C-719C-BEA6-FFED-871AD475FBF2}"/>
              </a:ext>
            </a:extLst>
          </p:cNvPr>
          <p:cNvSpPr/>
          <p:nvPr/>
        </p:nvSpPr>
        <p:spPr>
          <a:xfrm>
            <a:off x="7900289" y="2596367"/>
            <a:ext cx="1134259" cy="902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 err="1"/>
              <a:t>genfeps.proc</a:t>
            </a:r>
            <a:endParaRPr lang="en-US" sz="900" dirty="0"/>
          </a:p>
          <a:p>
            <a:pPr algn="ctr"/>
            <a:r>
              <a:rPr lang="en-US" sz="900" dirty="0"/>
              <a:t>minimized.pdb</a:t>
            </a:r>
          </a:p>
          <a:p>
            <a:pPr algn="ctr"/>
            <a:r>
              <a:rPr lang="en-US" sz="900" dirty="0" err="1"/>
              <a:t>fep</a:t>
            </a:r>
            <a:endParaRPr lang="en-US" sz="900" dirty="0"/>
          </a:p>
          <a:p>
            <a:pPr algn="ctr"/>
            <a:r>
              <a:rPr lang="en-US" sz="900" dirty="0"/>
              <a:t>frames</a:t>
            </a:r>
          </a:p>
          <a:p>
            <a:pPr algn="ctr"/>
            <a:r>
              <a:rPr lang="en-US" sz="900" dirty="0"/>
              <a:t>lambda</a:t>
            </a:r>
          </a:p>
          <a:p>
            <a:pPr algn="ctr"/>
            <a:r>
              <a:rPr lang="en-US" sz="900" dirty="0"/>
              <a:t>repeats </a:t>
            </a:r>
          </a:p>
          <a:p>
            <a:pPr algn="ctr"/>
            <a:endParaRPr lang="en-IN" sz="900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6B9FF70-A488-447D-3C73-9C9E09C32DDB}"/>
              </a:ext>
            </a:extLst>
          </p:cNvPr>
          <p:cNvSpPr/>
          <p:nvPr/>
        </p:nvSpPr>
        <p:spPr>
          <a:xfrm>
            <a:off x="5485393" y="2587472"/>
            <a:ext cx="1825689" cy="799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Generates Input Files to run equilibration and FEP</a:t>
            </a:r>
            <a:r>
              <a:rPr lang="en-US" sz="1000" dirty="0"/>
              <a:t> equil_000.inp – equil_008.inp</a:t>
            </a:r>
          </a:p>
          <a:p>
            <a:pPr algn="ctr"/>
            <a:r>
              <a:rPr lang="en-US" sz="1000" dirty="0"/>
              <a:t>fep_000.inp – fep_050.inp</a:t>
            </a:r>
            <a:endParaRPr lang="en-IN" sz="1000" dirty="0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1FF3EE4F-D08F-AF51-EB5A-0F05F7DE0124}"/>
              </a:ext>
            </a:extLst>
          </p:cNvPr>
          <p:cNvSpPr/>
          <p:nvPr/>
        </p:nvSpPr>
        <p:spPr>
          <a:xfrm rot="5400000">
            <a:off x="7473166" y="2690748"/>
            <a:ext cx="272389" cy="57854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2D6D9623-BAD2-C23D-9243-3CE2A854AC07}"/>
              </a:ext>
            </a:extLst>
          </p:cNvPr>
          <p:cNvSpPr/>
          <p:nvPr/>
        </p:nvSpPr>
        <p:spPr>
          <a:xfrm rot="10800000">
            <a:off x="6319421" y="2000719"/>
            <a:ext cx="272389" cy="57854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0DD407E-1975-2BBD-074A-227123AD24D0}"/>
              </a:ext>
            </a:extLst>
          </p:cNvPr>
          <p:cNvSpPr/>
          <p:nvPr/>
        </p:nvSpPr>
        <p:spPr>
          <a:xfrm>
            <a:off x="5818683" y="1285628"/>
            <a:ext cx="1405083" cy="711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  <a:p>
            <a:pPr algn="ctr"/>
            <a:endParaRPr lang="en-US" sz="700" dirty="0"/>
          </a:p>
          <a:p>
            <a:pPr algn="ctr"/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equil_000.log – equil_008.log</a:t>
            </a:r>
          </a:p>
          <a:p>
            <a:r>
              <a:rPr lang="en-US" sz="700" dirty="0"/>
              <a:t>equil_000.dcd – equil_008.dcd</a:t>
            </a:r>
          </a:p>
          <a:p>
            <a:r>
              <a:rPr lang="en-US" sz="700" dirty="0"/>
              <a:t>equil_000.re – equil_008.re</a:t>
            </a:r>
          </a:p>
          <a:p>
            <a:endParaRPr lang="en-US" sz="700" dirty="0"/>
          </a:p>
          <a:p>
            <a:pPr algn="ctr"/>
            <a:endParaRPr lang="en-US" sz="700" dirty="0"/>
          </a:p>
          <a:p>
            <a:pPr algn="ctr"/>
            <a:endParaRPr lang="en-US" sz="700" dirty="0"/>
          </a:p>
          <a:p>
            <a:pPr algn="ctr"/>
            <a:endParaRPr lang="en-US" sz="700" dirty="0"/>
          </a:p>
          <a:p>
            <a:pPr algn="ctr"/>
            <a:endParaRPr lang="en-IN" sz="700" dirty="0"/>
          </a:p>
          <a:p>
            <a:pPr algn="ctr"/>
            <a:endParaRPr lang="en-US" sz="700" dirty="0"/>
          </a:p>
          <a:p>
            <a:pPr algn="ctr"/>
            <a:endParaRPr lang="en-US" sz="7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B6A99D3-B16B-889C-6F1A-0CA8FB44AE08}"/>
              </a:ext>
            </a:extLst>
          </p:cNvPr>
          <p:cNvSpPr txBox="1"/>
          <p:nvPr/>
        </p:nvSpPr>
        <p:spPr>
          <a:xfrm>
            <a:off x="6455615" y="2132499"/>
            <a:ext cx="1276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Running </a:t>
            </a:r>
            <a:r>
              <a:rPr lang="en-US" sz="1100" b="1" dirty="0" err="1"/>
              <a:t>qdyn</a:t>
            </a:r>
            <a:r>
              <a:rPr lang="en-US" sz="1100" b="1" dirty="0"/>
              <a:t> on each input</a:t>
            </a:r>
            <a:endParaRPr lang="en-IN" sz="1100" b="1" dirty="0"/>
          </a:p>
        </p:txBody>
      </p:sp>
      <p:sp>
        <p:nvSpPr>
          <p:cNvPr id="104" name="Arrow: Bent-Up 103">
            <a:extLst>
              <a:ext uri="{FF2B5EF4-FFF2-40B4-BE49-F238E27FC236}">
                <a16:creationId xmlns:a16="http://schemas.microsoft.com/office/drawing/2014/main" id="{A99D1A61-2603-2B16-3EDB-0F0D79B3EF49}"/>
              </a:ext>
            </a:extLst>
          </p:cNvPr>
          <p:cNvSpPr/>
          <p:nvPr/>
        </p:nvSpPr>
        <p:spPr>
          <a:xfrm>
            <a:off x="7225071" y="1480369"/>
            <a:ext cx="845589" cy="403056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09DB52B-2EEE-6AA2-28B4-15382E5693C1}"/>
              </a:ext>
            </a:extLst>
          </p:cNvPr>
          <p:cNvSpPr txBox="1"/>
          <p:nvPr/>
        </p:nvSpPr>
        <p:spPr>
          <a:xfrm>
            <a:off x="7757303" y="269602"/>
            <a:ext cx="8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98FCCCA-175A-5B8D-4D90-380357B97DE9}"/>
              </a:ext>
            </a:extLst>
          </p:cNvPr>
          <p:cNvSpPr/>
          <p:nvPr/>
        </p:nvSpPr>
        <p:spPr>
          <a:xfrm>
            <a:off x="7559094" y="588649"/>
            <a:ext cx="1094384" cy="902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equil_008.re</a:t>
            </a:r>
          </a:p>
          <a:p>
            <a:pPr algn="ctr"/>
            <a:r>
              <a:rPr lang="en-US" sz="1050" dirty="0"/>
              <a:t>.top</a:t>
            </a:r>
          </a:p>
          <a:p>
            <a:pPr algn="ctr"/>
            <a:r>
              <a:rPr lang="en-US" sz="1050" dirty="0"/>
              <a:t>GPX.lib</a:t>
            </a:r>
          </a:p>
          <a:p>
            <a:pPr algn="ctr"/>
            <a:r>
              <a:rPr lang="en-US" sz="1050" dirty="0"/>
              <a:t>qoplsaa.lib </a:t>
            </a:r>
            <a:r>
              <a:rPr lang="en-US" sz="1050" dirty="0" err="1"/>
              <a:t>qoplsaa.prm</a:t>
            </a:r>
            <a:endParaRPr lang="en-IN" sz="105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C7CBBAD-3941-A3A8-9814-40AB13F99477}"/>
              </a:ext>
            </a:extLst>
          </p:cNvPr>
          <p:cNvSpPr txBox="1"/>
          <p:nvPr/>
        </p:nvSpPr>
        <p:spPr>
          <a:xfrm>
            <a:off x="8994554" y="331157"/>
            <a:ext cx="84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</a:t>
            </a:r>
            <a:endParaRPr lang="en-IN" sz="1400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BC2706D2-E1DD-EB88-954C-8023AB540AD1}"/>
              </a:ext>
            </a:extLst>
          </p:cNvPr>
          <p:cNvSpPr/>
          <p:nvPr/>
        </p:nvSpPr>
        <p:spPr>
          <a:xfrm>
            <a:off x="8834530" y="599868"/>
            <a:ext cx="1134259" cy="902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equilibrated.pdb</a:t>
            </a:r>
            <a:br>
              <a:rPr lang="en-US" sz="1000" dirty="0"/>
            </a:br>
            <a:r>
              <a:rPr lang="en-US" sz="1000" b="1" dirty="0"/>
              <a:t>(use this file to run all </a:t>
            </a:r>
            <a:r>
              <a:rPr lang="en-US" sz="1000" b="1" dirty="0" err="1"/>
              <a:t>fep</a:t>
            </a:r>
            <a:r>
              <a:rPr lang="en-US" sz="1000" b="1" dirty="0"/>
              <a:t> calculations)</a:t>
            </a:r>
            <a:endParaRPr lang="en-IN" sz="1000" b="1" dirty="0"/>
          </a:p>
        </p:txBody>
      </p:sp>
      <p:sp>
        <p:nvSpPr>
          <p:cNvPr id="109" name="Arrow: Bent-Up 108">
            <a:extLst>
              <a:ext uri="{FF2B5EF4-FFF2-40B4-BE49-F238E27FC236}">
                <a16:creationId xmlns:a16="http://schemas.microsoft.com/office/drawing/2014/main" id="{7B679F10-B0D0-98A8-CECC-02DD4587A34D}"/>
              </a:ext>
            </a:extLst>
          </p:cNvPr>
          <p:cNvSpPr/>
          <p:nvPr/>
        </p:nvSpPr>
        <p:spPr>
          <a:xfrm flipV="1">
            <a:off x="9973788" y="1009066"/>
            <a:ext cx="841757" cy="963926"/>
          </a:xfrm>
          <a:prstGeom prst="bentUpArrow">
            <a:avLst>
              <a:gd name="adj1" fmla="val 12098"/>
              <a:gd name="adj2" fmla="val 24413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C2DD4E-81C2-B1D9-1A74-3E062F825640}"/>
              </a:ext>
            </a:extLst>
          </p:cNvPr>
          <p:cNvSpPr txBox="1"/>
          <p:nvPr/>
        </p:nvSpPr>
        <p:spPr>
          <a:xfrm>
            <a:off x="6045910" y="991328"/>
            <a:ext cx="84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</a:t>
            </a:r>
            <a:endParaRPr lang="en-IN" sz="1400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DFF3397-ADA5-E871-B762-AE63CA8F9B68}"/>
              </a:ext>
            </a:extLst>
          </p:cNvPr>
          <p:cNvSpPr/>
          <p:nvPr/>
        </p:nvSpPr>
        <p:spPr>
          <a:xfrm>
            <a:off x="9988449" y="3380163"/>
            <a:ext cx="1405083" cy="7117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/>
          </a:p>
          <a:p>
            <a:pPr algn="ctr"/>
            <a:endParaRPr lang="en-US" sz="700" dirty="0"/>
          </a:p>
          <a:p>
            <a:pPr algn="ctr"/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r>
              <a:rPr lang="en-US" sz="700" dirty="0"/>
              <a:t>fep_000.log – fep_050.log</a:t>
            </a:r>
          </a:p>
          <a:p>
            <a:r>
              <a:rPr lang="en-US" sz="700" dirty="0"/>
              <a:t>fep_000.dcd – fep_050.dcd</a:t>
            </a:r>
          </a:p>
          <a:p>
            <a:r>
              <a:rPr lang="en-US" sz="700" dirty="0"/>
              <a:t>fep_000.re – fep_050.re</a:t>
            </a:r>
          </a:p>
          <a:p>
            <a:r>
              <a:rPr lang="en-US" sz="700" dirty="0"/>
              <a:t>fep_000.en – fep_050.en</a:t>
            </a:r>
          </a:p>
          <a:p>
            <a:endParaRPr lang="en-US" sz="700" dirty="0"/>
          </a:p>
          <a:p>
            <a:pPr algn="ctr"/>
            <a:endParaRPr lang="en-US" sz="700" dirty="0"/>
          </a:p>
          <a:p>
            <a:pPr algn="ctr"/>
            <a:endParaRPr lang="en-US" sz="700" dirty="0"/>
          </a:p>
          <a:p>
            <a:pPr algn="ctr"/>
            <a:endParaRPr lang="en-US" sz="700" dirty="0"/>
          </a:p>
          <a:p>
            <a:pPr algn="ctr"/>
            <a:endParaRPr lang="en-IN" sz="700" dirty="0"/>
          </a:p>
          <a:p>
            <a:pPr algn="ctr"/>
            <a:endParaRPr lang="en-US" sz="700" dirty="0"/>
          </a:p>
          <a:p>
            <a:pPr algn="ctr"/>
            <a:endParaRPr lang="en-US" sz="7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F81F6C1-5369-DFE3-5B9D-D9235ED9E2EB}"/>
              </a:ext>
            </a:extLst>
          </p:cNvPr>
          <p:cNvSpPr txBox="1"/>
          <p:nvPr/>
        </p:nvSpPr>
        <p:spPr>
          <a:xfrm>
            <a:off x="10268197" y="3103959"/>
            <a:ext cx="84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</a:t>
            </a:r>
            <a:endParaRPr lang="en-IN" sz="1400" dirty="0"/>
          </a:p>
        </p:txBody>
      </p: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331ED652-8C97-9BB9-3D7C-D26277264330}"/>
              </a:ext>
            </a:extLst>
          </p:cNvPr>
          <p:cNvSpPr/>
          <p:nvPr/>
        </p:nvSpPr>
        <p:spPr>
          <a:xfrm>
            <a:off x="10471748" y="2518101"/>
            <a:ext cx="272389" cy="57854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64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Widescreen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Nayanika Das</dc:creator>
  <cp:lastModifiedBy>Nayanika Das</cp:lastModifiedBy>
  <cp:revision>1</cp:revision>
  <dcterms:created xsi:type="dcterms:W3CDTF">2025-01-15T18:15:11Z</dcterms:created>
  <dcterms:modified xsi:type="dcterms:W3CDTF">2025-01-15T18:15:32Z</dcterms:modified>
</cp:coreProperties>
</file>