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4" r:id="rId1"/>
  </p:sldMasterIdLst>
  <p:notesMasterIdLst>
    <p:notesMasterId r:id="rId43"/>
  </p:notesMasterIdLst>
  <p:sldIdLst>
    <p:sldId id="257" r:id="rId2"/>
    <p:sldId id="258" r:id="rId3"/>
    <p:sldId id="261" r:id="rId4"/>
    <p:sldId id="301" r:id="rId5"/>
    <p:sldId id="300" r:id="rId6"/>
    <p:sldId id="290" r:id="rId7"/>
    <p:sldId id="291" r:id="rId8"/>
    <p:sldId id="262" r:id="rId9"/>
    <p:sldId id="263" r:id="rId10"/>
    <p:sldId id="298" r:id="rId11"/>
    <p:sldId id="260" r:id="rId12"/>
    <p:sldId id="259" r:id="rId13"/>
    <p:sldId id="295" r:id="rId14"/>
    <p:sldId id="264" r:id="rId15"/>
    <p:sldId id="266" r:id="rId16"/>
    <p:sldId id="268" r:id="rId17"/>
    <p:sldId id="269" r:id="rId18"/>
    <p:sldId id="296" r:id="rId19"/>
    <p:sldId id="267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5" r:id="rId35"/>
    <p:sldId id="286" r:id="rId36"/>
    <p:sldId id="299" r:id="rId37"/>
    <p:sldId id="287" r:id="rId38"/>
    <p:sldId id="294" r:id="rId39"/>
    <p:sldId id="289" r:id="rId40"/>
    <p:sldId id="293" r:id="rId41"/>
    <p:sldId id="29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660"/>
  </p:normalViewPr>
  <p:slideViewPr>
    <p:cSldViewPr snapToGrid="0">
      <p:cViewPr varScale="1">
        <p:scale>
          <a:sx n="66" d="100"/>
          <a:sy n="66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6D0C6-6E29-4BEE-9745-ED05C3FCBD5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6D00D-7ADB-49A1-870C-34FE0088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1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6D00D-7ADB-49A1-870C-34FE0088A9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84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6D00D-7ADB-49A1-870C-34FE0088A96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75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6D00D-7ADB-49A1-870C-34FE0088A96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8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57D0-5CE7-424B-9A62-B3E22D146776}" type="datetime1">
              <a:rPr lang="en-IN" smtClean="0"/>
              <a:t>23-05-2019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64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6251-9D27-4A1E-AFAD-09D71004E5FC}" type="datetime1">
              <a:rPr lang="en-IN" smtClean="0"/>
              <a:t>23-05-2019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809029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6251-9D27-4A1E-AFAD-09D71004E5FC}" type="datetime1">
              <a:rPr lang="en-IN" smtClean="0"/>
              <a:t>23-05-2019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8179926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6251-9D27-4A1E-AFAD-09D71004E5FC}" type="datetime1">
              <a:rPr lang="en-IN" smtClean="0"/>
              <a:t>23-05-2019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02657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6251-9D27-4A1E-AFAD-09D71004E5FC}" type="datetime1">
              <a:rPr lang="en-IN" smtClean="0"/>
              <a:t>23-05-2019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6629534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6251-9D27-4A1E-AFAD-09D71004E5FC}" type="datetime1">
              <a:rPr lang="en-IN" smtClean="0"/>
              <a:t>23-05-2019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827210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E26B-F63A-4C9A-B3DB-6A3641D89AA1}" type="datetime1">
              <a:rPr lang="en-IN" smtClean="0"/>
              <a:t>23-05-2019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919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35F6-D8DF-467D-8819-0689585F4A39}" type="datetime1">
              <a:rPr lang="en-IN" smtClean="0"/>
              <a:t>23-05-2019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56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BD0-ADC1-4174-B381-A42D85AA6974}" type="datetime1">
              <a:rPr lang="en-IN" smtClean="0"/>
              <a:t>23-05-2019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07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F353-AD74-4DDE-A909-2F46162787FF}" type="datetime1">
              <a:rPr lang="en-IN" smtClean="0"/>
              <a:t>23-05-2019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82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ECB5-D602-43A8-A95E-B6906F5CF54F}" type="datetime1">
              <a:rPr lang="en-IN" smtClean="0"/>
              <a:t>23-05-2019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7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EB26-BD96-4608-9CFC-B2671C63922D}" type="datetime1">
              <a:rPr lang="en-IN" smtClean="0"/>
              <a:t>23-05-2019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23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9D0C-AE6E-4BB8-82E2-D14177C04345}" type="datetime1">
              <a:rPr lang="en-IN" smtClean="0"/>
              <a:t>23-05-2019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89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0D7F-EF3D-484B-A1D6-C2A376B7414E}" type="datetime1">
              <a:rPr lang="en-IN" smtClean="0"/>
              <a:t>23-05-2019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48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C0C4-73C3-4A00-B0E7-30FD922525A2}" type="datetime1">
              <a:rPr lang="en-IN" smtClean="0"/>
              <a:t>23-05-2019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05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B180-6D67-4AE3-8CC5-D47732FC1154}" type="datetime1">
              <a:rPr lang="en-IN" smtClean="0"/>
              <a:t>23-05-2019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84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96251-9D27-4A1E-AFAD-09D71004E5FC}" type="datetime1">
              <a:rPr lang="en-IN" smtClean="0"/>
              <a:t>23-05-2019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3C54B2-4AAB-4E98-AAEC-081E1E12C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45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  <p:sldLayoutId id="2147483977" r:id="rId13"/>
    <p:sldLayoutId id="2147483978" r:id="rId14"/>
    <p:sldLayoutId id="2147483979" r:id="rId15"/>
    <p:sldLayoutId id="2147483980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458" y="391886"/>
            <a:ext cx="9376228" cy="1349828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3ds SemiBold" panose="02000503020000020004" pitchFamily="2" charset="0"/>
              </a:rPr>
              <a:t>Identification </a:t>
            </a:r>
            <a:r>
              <a:rPr lang="en-US" sz="3200" dirty="0">
                <a:solidFill>
                  <a:schemeClr val="tx1"/>
                </a:solidFill>
                <a:latin typeface="3ds SemiBold" panose="02000503020000020004" pitchFamily="2" charset="0"/>
              </a:rPr>
              <a:t>Of Novel Inhibitors Against NRAS </a:t>
            </a:r>
            <a:r>
              <a:rPr lang="en-US" sz="3200" dirty="0" smtClean="0">
                <a:solidFill>
                  <a:schemeClr val="tx1"/>
                </a:solidFill>
                <a:latin typeface="3ds SemiBold" panose="02000503020000020004" pitchFamily="2" charset="0"/>
              </a:rPr>
              <a:t>Target </a:t>
            </a:r>
            <a:r>
              <a:rPr lang="en-US" sz="3200" dirty="0">
                <a:solidFill>
                  <a:schemeClr val="tx1"/>
                </a:solidFill>
                <a:latin typeface="3ds SemiBold" panose="02000503020000020004" pitchFamily="2" charset="0"/>
              </a:rPr>
              <a:t>In Melanoma Using </a:t>
            </a:r>
            <a:r>
              <a:rPr lang="en-US" sz="3200" i="1" dirty="0">
                <a:solidFill>
                  <a:schemeClr val="tx1"/>
                </a:solidFill>
                <a:latin typeface="3ds SemiBold" panose="02000503020000020004" pitchFamily="2" charset="0"/>
              </a:rPr>
              <a:t>In </a:t>
            </a:r>
            <a:r>
              <a:rPr lang="en-US" sz="3200" i="1" dirty="0" err="1">
                <a:solidFill>
                  <a:schemeClr val="tx1"/>
                </a:solidFill>
                <a:latin typeface="3ds SemiBold" panose="02000503020000020004" pitchFamily="2" charset="0"/>
              </a:rPr>
              <a:t>Silico</a:t>
            </a:r>
            <a:r>
              <a:rPr lang="en-US" sz="3200" i="1" dirty="0">
                <a:solidFill>
                  <a:schemeClr val="tx1"/>
                </a:solidFill>
                <a:latin typeface="3ds SemiBold" panose="02000503020000020004" pitchFamily="2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3ds SemiBold" panose="02000503020000020004" pitchFamily="2" charset="0"/>
              </a:rPr>
              <a:t>Approach.</a:t>
            </a:r>
            <a:endParaRPr lang="en-US" sz="3200" dirty="0">
              <a:solidFill>
                <a:schemeClr val="tx1"/>
              </a:solidFill>
              <a:latin typeface="3ds SemiBold" panose="0200050302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59" y="5558971"/>
            <a:ext cx="10203542" cy="377371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7200" dirty="0"/>
              <a:t>Presented By</a:t>
            </a:r>
          </a:p>
          <a:p>
            <a:pPr algn="l"/>
            <a:r>
              <a:rPr lang="en-US" sz="7200" dirty="0"/>
              <a:t>Nayanika Das</a:t>
            </a:r>
          </a:p>
          <a:p>
            <a:pPr algn="l"/>
            <a:r>
              <a:rPr lang="en-US" sz="7200" dirty="0" smtClean="0"/>
              <a:t>BIM_2017_07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14855-B84D-40E9-A416-AB87D3C2E5EF}" type="datetime1">
              <a:rPr lang="en-IN" smtClean="0"/>
              <a:t>23-05-2019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1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7547429" y="4513943"/>
            <a:ext cx="44413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Under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Guidance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Vijay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Baladhye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(Guide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Rohan J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Meshram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(Co-guide)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669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BD0-ADC1-4174-B381-A42D85AA6974}" type="datetime1">
              <a:rPr lang="en-IN" smtClean="0"/>
              <a:t>23-05-2019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96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115" y="0"/>
            <a:ext cx="8943956" cy="1264007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Of Methodologies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56" y="841829"/>
            <a:ext cx="10711543" cy="525543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Building the mutant structure of NRAS in SPDBV and it’s validation using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ProSA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PROCHECK</a:t>
            </a:r>
          </a:p>
          <a:p>
            <a:pPr marL="0" indent="0" algn="just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Obtaining data from Zinc DB natural products</a:t>
            </a:r>
          </a:p>
          <a:p>
            <a:pPr marL="0" indent="0" algn="just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Filtration of the compounds using FAFdrugs4 (ADME/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Tox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tool)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Natural compounds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PyRx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Virtual Screening tool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the best compounds after docking based on the binding free energy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F572-0E03-443B-B158-573259592714}" type="datetime1">
              <a:rPr lang="en-IN" smtClean="0"/>
              <a:t>23-05-2019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11</a:t>
            </a:fld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4805806" y="1650735"/>
            <a:ext cx="580573" cy="513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14" name="Down Arrow 13"/>
          <p:cNvSpPr/>
          <p:nvPr/>
        </p:nvSpPr>
        <p:spPr>
          <a:xfrm>
            <a:off x="4805806" y="2574364"/>
            <a:ext cx="580573" cy="513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15" name="Down Arrow 14"/>
          <p:cNvSpPr/>
          <p:nvPr/>
        </p:nvSpPr>
        <p:spPr>
          <a:xfrm>
            <a:off x="4824316" y="3423902"/>
            <a:ext cx="580573" cy="513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16" name="Down Arrow 15"/>
          <p:cNvSpPr/>
          <p:nvPr/>
        </p:nvSpPr>
        <p:spPr>
          <a:xfrm>
            <a:off x="4805806" y="4348592"/>
            <a:ext cx="580573" cy="513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17" name="Down Arrow 16"/>
          <p:cNvSpPr/>
          <p:nvPr/>
        </p:nvSpPr>
        <p:spPr>
          <a:xfrm>
            <a:off x="4805806" y="5222928"/>
            <a:ext cx="580573" cy="513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6" name="Right Arrow 5"/>
          <p:cNvSpPr/>
          <p:nvPr/>
        </p:nvSpPr>
        <p:spPr>
          <a:xfrm>
            <a:off x="4359861" y="5823374"/>
            <a:ext cx="1733024" cy="478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7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348" y="37260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Methodologies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4" y="1901371"/>
            <a:ext cx="10290629" cy="429622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ligplot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conserved residues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 using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Ligplot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Plus </a:t>
            </a:r>
          </a:p>
          <a:p>
            <a:pPr marL="0" indent="0" algn="just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the compounds highly stable for further analysis based on the molecular docking results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as to why these compounds were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chosen as inhibitors for further analysis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9158-59BF-48BD-8345-5EEFA49DE6F9}" type="datetime1">
              <a:rPr lang="en-IN" smtClean="0"/>
              <a:t>23-05-2019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12</a:t>
            </a:fld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4626063" y="3622747"/>
            <a:ext cx="580573" cy="513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12" name="Down Arrow 11"/>
          <p:cNvSpPr/>
          <p:nvPr/>
        </p:nvSpPr>
        <p:spPr>
          <a:xfrm>
            <a:off x="4626063" y="2740288"/>
            <a:ext cx="580573" cy="513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6901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229" y="1465943"/>
            <a:ext cx="8533773" cy="4575419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DISCUSSION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BD0-ADC1-4174-B381-A42D85AA6974}" type="datetime1">
              <a:rPr lang="en-IN" smtClean="0"/>
              <a:t>23-05-2019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2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Wild Type NRAS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1862"/>
            <a:ext cx="4337512" cy="345585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BD0-ADC1-4174-B381-A42D85AA6974}" type="datetime1">
              <a:rPr lang="en-IN" smtClean="0"/>
              <a:t>23-05-2019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14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38200" y="5428343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1.Wild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Structure of NRAS [PDB ID-5UHV]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23429" y="2177143"/>
            <a:ext cx="47171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first crystal structure of NRAS solved at 1.67Å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resolution. The ligand bound to 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phosphoaminophosphonic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acid-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guanylate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ester (Johnson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CW, Reid D, Parker JA, et al. 2017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034971" y="1335314"/>
            <a:ext cx="2569029" cy="132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04000" y="1016000"/>
            <a:ext cx="288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ACTIVE 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29" y="1"/>
            <a:ext cx="11019971" cy="87085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Mutant NRAS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229" y="4512217"/>
            <a:ext cx="10105571" cy="1576354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NRAS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most frequently mutated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12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13 and 61 positions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G-D = 12 (Glycine-Aspartic Acid)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G-D = 13 (Glycine-Aspartic Acid)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Q-R = 61 (Glutamine-Arginine)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BD0-ADC1-4174-B381-A42D85AA6974}" type="datetime1">
              <a:rPr lang="en-IN" smtClean="0"/>
              <a:t>23-05-2019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15</a:t>
            </a:fld>
            <a:endParaRPr lang="en-IN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596572" y="870857"/>
            <a:ext cx="3338285" cy="2770504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878" y="870857"/>
            <a:ext cx="3390900" cy="27705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448878" y="383177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3.Building</a:t>
            </a:r>
            <a:r>
              <a:rPr lang="en-US" dirty="0" smtClean="0"/>
              <a:t> Of Mutant NRAS in SPDBV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80458" y="3831771"/>
            <a:ext cx="345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2.Visualization of Mutant NRAS  in Discovery studio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00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475553"/>
            <a:ext cx="10261600" cy="1454847"/>
          </a:xfrm>
        </p:spPr>
        <p:txBody>
          <a:bodyPr/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Mutant NRAS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tructure Validation Using ProSA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35" y="1611086"/>
            <a:ext cx="4062151" cy="329474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BD0-ADC1-4174-B381-A42D85AA6974}" type="datetime1">
              <a:rPr lang="en-IN" smtClean="0"/>
              <a:t>23-05-2019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16</a:t>
            </a:fld>
            <a:endParaRPr lang="en-IN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830" y="1611086"/>
            <a:ext cx="4151084" cy="329474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712686" y="5094514"/>
            <a:ext cx="737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4.ProSA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Mutant NRAS</a:t>
            </a:r>
          </a:p>
        </p:txBody>
      </p:sp>
    </p:spTree>
    <p:extLst>
      <p:ext uri="{BB962C8B-B14F-4D97-AF65-F5344CB8AC3E}">
        <p14:creationId xmlns:p14="http://schemas.microsoft.com/office/powerpoint/2010/main" val="313640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526209" cy="91440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Mutant NRAS structure Validation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PROCHECK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38515"/>
            <a:ext cx="3646714" cy="370114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BD0-ADC1-4174-B381-A42D85AA6974}" type="datetime1">
              <a:rPr lang="en-IN" smtClean="0"/>
              <a:t>23-05-2019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17</a:t>
            </a:fld>
            <a:endParaRPr lang="en-IN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915" y="2409371"/>
            <a:ext cx="4702628" cy="22352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838200" y="5617029"/>
            <a:ext cx="5794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Fig.5 </a:t>
            </a:r>
            <a:r>
              <a:rPr lang="en-US" dirty="0"/>
              <a:t>PROCHECK analysis of Mutant NRAS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3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56" y="580571"/>
            <a:ext cx="11538857" cy="827315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Comparison Of Molecular Interactions Between Wild Type NRAS and Mutant NRAS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456" y="1796782"/>
            <a:ext cx="4191907" cy="3724698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112323" y="1796782"/>
            <a:ext cx="4185620" cy="370744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BD0-ADC1-4174-B381-A42D85AA6974}" type="datetime1">
              <a:rPr lang="en-IN" smtClean="0"/>
              <a:t>23-05-2019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18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131149" y="6041362"/>
            <a:ext cx="4658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Fig.6 Wild Type NRAS with Hydrophobic Interactions of Gly-12,Gly-13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24517" y="5967118"/>
            <a:ext cx="4049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Fig.7 Mutant NRAS </a:t>
            </a:r>
            <a:r>
              <a:rPr lang="en-US" dirty="0"/>
              <a:t>Molecular Interactions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7657" y="191675"/>
            <a:ext cx="4420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Molecular Docking</a:t>
            </a:r>
            <a:endParaRPr lang="en-US" sz="3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74002" y="2612571"/>
            <a:ext cx="27293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Hydrogen Bonding Pairs 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Asp-12::Unl1=3.12 Å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Asp-13::Unl1=3.09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Å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9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ocking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0" y="1625600"/>
            <a:ext cx="11088916" cy="44157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natural compounds that were to be screened were obtained from Zinc Database natural product library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databases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provided under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agreements with each respective catalog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owner. Most of it is for sale.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compounds were 1,12,170 which after filtering using FAFdrugs4,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were 5322 compounds.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filters used were LEAD-LIKE and PAINS.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BD0-ADC1-4174-B381-A42D85AA6974}" type="datetime1">
              <a:rPr lang="en-IN" smtClean="0"/>
              <a:t>23-05-2019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11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14" y="0"/>
            <a:ext cx="11034486" cy="101600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31" y="812800"/>
            <a:ext cx="11335656" cy="6545943"/>
          </a:xfrm>
        </p:spPr>
        <p:txBody>
          <a:bodyPr>
            <a:no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Melanoma &amp; Statistics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Melanoma Pathway &amp; MAPK pathway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 &amp; NRAS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of Methodologies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Wild Type NRAS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Mutant NRAS Structure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of Mutant NRAS Structure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Compounds obtained for screening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Filtration of Compounds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Screening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analysis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928B-D6F2-4B7A-A2D7-683D7EBF2204}" type="datetime1">
              <a:rPr lang="en-IN" smtClean="0"/>
              <a:t>23-05-2019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2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These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ilters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890552" cy="3880773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PAINS moieties, standing for Pan Assay Interference Compounds, are compounds that are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frequently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occurring(promiscuous compounds)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biochemical high throughput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Pan-assay interference compounds (PAINS) are chemical compounds that often give false positive results in high-throughput screens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LEAD-LIKE filter has a goal to have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relatively small log P and thus molecules that could be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to increase affinity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BD0-ADC1-4174-B381-A42D85AA6974}" type="datetime1">
              <a:rPr lang="en-IN" smtClean="0"/>
              <a:t>23-05-2019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99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9" y="159657"/>
            <a:ext cx="10918371" cy="769983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Screening 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0170437"/>
              </p:ext>
            </p:extLst>
          </p:nvPr>
        </p:nvGraphicFramePr>
        <p:xfrm>
          <a:off x="435429" y="1402085"/>
          <a:ext cx="9942285" cy="40117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5184"/>
                <a:gridCol w="2744156"/>
                <a:gridCol w="3672945"/>
              </a:tblGrid>
              <a:tr h="3309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Ligand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Target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Binding free energy (kcal/</a:t>
                      </a:r>
                      <a:r>
                        <a:rPr lang="en-US" sz="1100" dirty="0" err="1" smtClean="0">
                          <a:effectLst/>
                        </a:rPr>
                        <a:t>mol</a:t>
                      </a:r>
                      <a:r>
                        <a:rPr lang="en-US" sz="1100" dirty="0" smtClean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09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ZINC02107288_19972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promutation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-10.62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09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ZINC02096813_6040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promutation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-10.61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09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ZINC02096815_6057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promutation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-10.33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09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ZINC02114326_14245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promutation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-10.23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09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ZINC01020381_6354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promutation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-10.16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09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ZINC06167356_6831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promutation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-10.16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09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ZINC02120343_9364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promutation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-10.14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09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ZINC02102162_14892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promutation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-10.14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09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ZINC02114643_7056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promutation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-10.1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09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ZINC00518885_18475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promutation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-10.06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10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ZINC03882094_17080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promutation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-10.04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BD0-ADC1-4174-B381-A42D85AA6974}" type="datetime1">
              <a:rPr lang="en-IN" smtClean="0"/>
              <a:t>23-05-2019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21</a:t>
            </a:fld>
            <a:endParaRPr lang="en-IN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0"/>
            <a:ext cx="1317823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53029" y="5413829"/>
            <a:ext cx="5950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II. Top eleven compounds  after docking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7657" y="929640"/>
            <a:ext cx="911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compounds were selected on the basis of binding free energy scores.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37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29" y="145143"/>
            <a:ext cx="9041773" cy="178525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Molecular Interactions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4" y="1436916"/>
            <a:ext cx="4791983" cy="412205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BD0-ADC1-4174-B381-A42D85AA6974}" type="datetime1">
              <a:rPr lang="en-IN" smtClean="0"/>
              <a:t>23-05-2019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22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386286" y="1690688"/>
            <a:ext cx="43542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Hydrogen Bonding Pairs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Lys-16(N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):: Unk0(C)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OXT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Lys-16(NZ):: Unk0(C)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OXT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Gly-15(N):: Unk0(C)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OXT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Ser-17(N)::Unk0(C)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Asp-33(N)::Unk0(C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86286" y="3744686"/>
            <a:ext cx="39769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Hydrophobic Interactions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Val-14,Asp-13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Gly-60,Asp-12,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Tyr-32,Glu-31,Ala-18,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Asn-116,Lys-117,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Asp-119,Lys-147,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Phe-28,Pro-34</a:t>
            </a:r>
          </a:p>
        </p:txBody>
      </p:sp>
      <p:sp>
        <p:nvSpPr>
          <p:cNvPr id="9" name="Rectangle 8"/>
          <p:cNvSpPr/>
          <p:nvPr/>
        </p:nvSpPr>
        <p:spPr>
          <a:xfrm>
            <a:off x="621566" y="5776011"/>
            <a:ext cx="5352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Fig.8 Molecular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Docking Interaction of ZINC02107288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8857" y="986971"/>
            <a:ext cx="447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Zinc ID-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ZINC02107288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4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72457"/>
            <a:ext cx="4982029" cy="454963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BD0-ADC1-4174-B381-A42D85AA6974}" type="datetime1">
              <a:rPr lang="en-IN" smtClean="0"/>
              <a:t>23-05-2019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23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7257142" y="1422399"/>
            <a:ext cx="4238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Hydrogen Bonding Pairs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Thr-35(N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):: Unl1(C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Asp-12(OD1):: Unl1(N) Distance = 2.88 Å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Gly-60(N):: Unl1(OXT)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Lys-16(NZ):: Unl1(OXT)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42628" y="3744686"/>
            <a:ext cx="39769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Hydrophobic Interactions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Ser-17,Gly-15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Asn-116,Lys-117,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Phe-28,Lys-147,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Ala-146,Asp-119,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Ser-145,Ala-18,Tyr-32,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Asp-13</a:t>
            </a:r>
          </a:p>
        </p:txBody>
      </p:sp>
      <p:sp>
        <p:nvSpPr>
          <p:cNvPr id="2" name="Rectangle 1"/>
          <p:cNvSpPr/>
          <p:nvPr/>
        </p:nvSpPr>
        <p:spPr>
          <a:xfrm>
            <a:off x="727508" y="5522095"/>
            <a:ext cx="54700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Fig.9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Molecular Docking Interaction of ZINC02096813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58857" y="638629"/>
            <a:ext cx="281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20914"/>
            <a:ext cx="4314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Zinc ID-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ZINC02096813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7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24" y="1073461"/>
            <a:ext cx="5064776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BD0-ADC1-4174-B381-A42D85AA6974}" type="datetime1">
              <a:rPr lang="en-IN" smtClean="0"/>
              <a:t>23-05-2019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24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604000" y="761773"/>
            <a:ext cx="3947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Hydrogen Bonding Pairs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Lys-16(N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):: Unl1(C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Lys-16(NZ):: Unl1(C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)OXT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Gly15(N):: Unl1(C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Ser17(OG):: Unl1(C20)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60457" y="2859314"/>
            <a:ext cx="44558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Hydrophobic Interactions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Asp-12,Thr-58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Asp-13,Asp-33,Try-32,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Glu-31,Phe-28,Lys-147,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Asp-119,Ala-146,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Lys-117,Asn-116,Thr-35</a:t>
            </a:r>
          </a:p>
        </p:txBody>
      </p:sp>
      <p:sp>
        <p:nvSpPr>
          <p:cNvPr id="2" name="Rectangle 1"/>
          <p:cNvSpPr/>
          <p:nvPr/>
        </p:nvSpPr>
        <p:spPr>
          <a:xfrm>
            <a:off x="894664" y="5424799"/>
            <a:ext cx="552587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Fig.10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Molecular Docking Interaction of  ZINC02096815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8857" y="449943"/>
            <a:ext cx="4194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Zinc ID-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ZINC02096815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7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43" y="925371"/>
            <a:ext cx="4960515" cy="44849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BD0-ADC1-4174-B381-A42D85AA6974}" type="datetime1">
              <a:rPr lang="en-IN" smtClean="0"/>
              <a:t>23-05-2019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25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7024914" y="986971"/>
            <a:ext cx="4005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Hydrogen Bonding Pairs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Asn-116(ND2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):: Unl1(CL)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Lys-147(NZ):: Unl1(OXT)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Asp-33(N):: Unl1 (C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24914" y="3193143"/>
            <a:ext cx="30915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Hydrophobic Interactions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Phe-28,Asp-119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Leu-120,Gly-15,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Lys-117,Asp-30,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Lys-16,Ser-17,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Ala-18,Tyr-32,Glu-31</a:t>
            </a:r>
          </a:p>
        </p:txBody>
      </p:sp>
      <p:sp>
        <p:nvSpPr>
          <p:cNvPr id="2" name="Rectangle 1"/>
          <p:cNvSpPr/>
          <p:nvPr/>
        </p:nvSpPr>
        <p:spPr>
          <a:xfrm>
            <a:off x="612970" y="5410285"/>
            <a:ext cx="550868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Fig.11 Molecular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Docking Interaction of  ZINC02114326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48229" y="464457"/>
            <a:ext cx="4223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Zinc ID-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ZINC02114326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1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14" y="711200"/>
            <a:ext cx="5304972" cy="474617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BD0-ADC1-4174-B381-A42D85AA6974}" type="datetime1">
              <a:rPr lang="en-IN" smtClean="0"/>
              <a:t>23-05-2019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26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560457" y="943429"/>
            <a:ext cx="3947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Hydrogen Bonding Pairs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Gly-15(N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):: Unl1(C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Lys-16(N):: Unl1(C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Lys-16(NZ):: Unl1(C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04000" y="3091543"/>
            <a:ext cx="40349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Hydrophobic Interactions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Asp-119,Lys-147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Asn-116,Ala-146,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Ser-145,Glu-31,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Phe-28,Asp-30,Asp-13,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Thr-58,Asp-33</a:t>
            </a:r>
          </a:p>
        </p:txBody>
      </p:sp>
      <p:sp>
        <p:nvSpPr>
          <p:cNvPr id="2" name="Rectangle 1"/>
          <p:cNvSpPr/>
          <p:nvPr/>
        </p:nvSpPr>
        <p:spPr>
          <a:xfrm>
            <a:off x="638628" y="4946101"/>
            <a:ext cx="6096000" cy="10515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Fig.12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Molecular Docking Interaction of  ZINC01020381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2457" y="304800"/>
            <a:ext cx="4136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Zinc ID-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ZINC01020381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4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82764"/>
            <a:ext cx="5408165" cy="435376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BD0-ADC1-4174-B381-A42D85AA6974}" type="datetime1">
              <a:rPr lang="en-IN" smtClean="0"/>
              <a:t>23-05-2019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27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6647543" y="882764"/>
            <a:ext cx="406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Hydrogen Bonding Pairs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Thr-58(O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)::Unl1(C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Gly-60(N):: Unl1(C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Lys-117(NZ):: Unl1(C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Asp-30(N):: Unl1(C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Glu-31(N):: Unl1(C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Ala-18(N):: Unl1(C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Ser-17(N):: Unl1(O1)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63657" y="3759200"/>
            <a:ext cx="406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Hydrophobic Interactions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Asp-33,Asp-12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Lys-16,Thr-35,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Gly-15,Pro-34,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Ala-59,Asp-13,Val-29</a:t>
            </a:r>
          </a:p>
        </p:txBody>
      </p:sp>
      <p:sp>
        <p:nvSpPr>
          <p:cNvPr id="2" name="Rectangle 1"/>
          <p:cNvSpPr/>
          <p:nvPr/>
        </p:nvSpPr>
        <p:spPr>
          <a:xfrm>
            <a:off x="720493" y="5248987"/>
            <a:ext cx="552587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Fig.13 Molecular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Docking Interaction of  ZINC06167356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199" y="377372"/>
            <a:ext cx="4822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Zinc ID-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ZINC06167356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8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42" y="1180193"/>
            <a:ext cx="5272315" cy="456746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BD0-ADC1-4174-B381-A42D85AA6974}" type="datetime1">
              <a:rPr lang="en-IN" smtClean="0"/>
              <a:t>23-05-2019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28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6407614" y="1030514"/>
            <a:ext cx="4681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Hydrogen Bonding Pairs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Asp-33(N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):: Unl1(C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Ser-17(N):: Unl1(C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Lys-16(N):: Unl1(C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Lys-16(NZ):: Unl1(C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Asp-13(N)::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Unl1(C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Distance 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3.05 Å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Gly-15(N):: Unl1(C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2128" y="3556000"/>
            <a:ext cx="4144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Hydrophobic Interactions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Asp-119,Ser-145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Lys-147,Ala-146,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Phe-28,Ala-18,Asn-116,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Lys-117,Glu-31,Tyr-32,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Pro-34,Asp-12,Val-14</a:t>
            </a:r>
          </a:p>
        </p:txBody>
      </p:sp>
      <p:sp>
        <p:nvSpPr>
          <p:cNvPr id="2" name="Rectangle 1"/>
          <p:cNvSpPr/>
          <p:nvPr/>
        </p:nvSpPr>
        <p:spPr>
          <a:xfrm>
            <a:off x="881742" y="5970008"/>
            <a:ext cx="552587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Fig.14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Molecular Docking Interaction of  ZINC02120343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5029" y="478971"/>
            <a:ext cx="477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Zinc ID-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ZINC02120343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31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045029"/>
            <a:ext cx="5219479" cy="470318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BD0-ADC1-4174-B381-A42D85AA6974}" type="datetime1">
              <a:rPr lang="en-IN" smtClean="0"/>
              <a:t>23-05-2019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29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691086" y="1045030"/>
            <a:ext cx="42091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Hydrogen Bonding Pairs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Lys-16(N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):: Unl1(C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Lys-16(N)::Unl1(C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Val-14(N):: Unl1(C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Gly-15(N):: Unl1(C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Ser-17(N):: Unl1(C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6229" y="3439886"/>
            <a:ext cx="39333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Hydrophobic Interactions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Pro-34,Asp-12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Asp-13,Asp-33,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Glu-31,Tyr-32,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Phe-28,Lys-117,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Asn-116,Ala-18,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Ala-146,Lys-147,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Asp-119</a:t>
            </a:r>
          </a:p>
        </p:txBody>
      </p:sp>
      <p:sp>
        <p:nvSpPr>
          <p:cNvPr id="2" name="Rectangle 1"/>
          <p:cNvSpPr/>
          <p:nvPr/>
        </p:nvSpPr>
        <p:spPr>
          <a:xfrm>
            <a:off x="531807" y="5856696"/>
            <a:ext cx="5525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Fig.15 Molecular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Docking Interaction of  ZINC02102162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624114"/>
            <a:ext cx="485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Zinc ID-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ZINC02102162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Melanoma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114" y="1219200"/>
            <a:ext cx="10729686" cy="4957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Melanoma, is a type of skin cancer which , develops in the cells (melanocytes) that produce melanin (the pigment) that gives skin its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colour.The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major types are Superficial spreading melanoma,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Lentigo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maligna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Acral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lentiginous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melanoma and Nodular melanoma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causes is UV radiations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Symptoms :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melanomas are detected by moles at early stages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These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moles are of 4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symmetricity in shape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rough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dark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coloured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changes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size and shape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other ways of detecting melanoma are :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healing of sores or moles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redness, pigments, itchiness, pain, blurred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3213-E219-4835-A894-F5902D7D117E}" type="datetime1">
              <a:rPr lang="en-IN" smtClean="0"/>
              <a:t>23-05-2019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08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17" y="957943"/>
            <a:ext cx="5182525" cy="44703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BD0-ADC1-4174-B381-A42D85AA6974}" type="datetime1">
              <a:rPr lang="en-IN" smtClean="0"/>
              <a:t>23-05-2019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30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923314" y="957943"/>
            <a:ext cx="41510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Hydrogen Bonding Pairs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Asp-33(N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)::Unl1(C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Lys-16(N)::Unl1(C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Lys-16(NZ)::Unl1(C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Gly-15(N)::Unl1(C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23314" y="3236686"/>
            <a:ext cx="32802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Hydrophobic Interactions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Asp-19,Phe-28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Lys-147,Lys-147,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Leu-120,Tyr-32,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Ala-18,Ala-146,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Lys-117,Thr-35,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Glu-31,Pro-34,Asp-13</a:t>
            </a:r>
          </a:p>
        </p:txBody>
      </p:sp>
      <p:sp>
        <p:nvSpPr>
          <p:cNvPr id="2" name="Rectangle 1"/>
          <p:cNvSpPr/>
          <p:nvPr/>
        </p:nvSpPr>
        <p:spPr>
          <a:xfrm>
            <a:off x="652217" y="5533531"/>
            <a:ext cx="551728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Fig.15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Molecular Docking Interaction of  ZINC02114643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3771" y="609600"/>
            <a:ext cx="3947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Zinc ID-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ZINC02114643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39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28915"/>
            <a:ext cx="5272313" cy="46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BD0-ADC1-4174-B381-A42D85AA6974}" type="datetime1">
              <a:rPr lang="en-IN" smtClean="0"/>
              <a:t>23-05-2019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31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429829" y="1132114"/>
            <a:ext cx="43252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Hydrogen Bonding Pairs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Lys-117(N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):: Unk0(C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Ala-146(N):: Unk0(C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Asn-116(ND2)::Unk0(O3)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Asp-13(N):: Unk0(OXT) Distance = 2.84 Å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Lys-16(N)::Unk0(O)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Lys-16(NZ)::Unk0(O)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Gly-15(N)::Unk0(O)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Val-14(N)::Unk0(O)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29829" y="4238171"/>
            <a:ext cx="3817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Hydrophobic Interactions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Asp-119,Phe-28,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Asp-33,Pro-34,Asp-12,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Ala-18,Ser-17,Lys-147,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Ser-145</a:t>
            </a:r>
          </a:p>
        </p:txBody>
      </p:sp>
      <p:sp>
        <p:nvSpPr>
          <p:cNvPr id="2" name="Rectangle 1"/>
          <p:cNvSpPr/>
          <p:nvPr/>
        </p:nvSpPr>
        <p:spPr>
          <a:xfrm>
            <a:off x="788541" y="5624515"/>
            <a:ext cx="564128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Fig.16  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Molecular Docking Interaction of  ZINC00518885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1486" y="391886"/>
            <a:ext cx="4630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Zinc ID-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ZINC00518885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0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98285"/>
            <a:ext cx="5519057" cy="491780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BD0-ADC1-4174-B381-A42D85AA6974}" type="datetime1">
              <a:rPr lang="en-IN" smtClean="0"/>
              <a:t>23-05-2019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32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937829" y="1161143"/>
            <a:ext cx="3222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Hydrogen Bonding Pairs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Lys-16(NZ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)::Unl1(C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Gly-15(N):: Unl1(C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Ser-17(N)::Unl1(C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84571" y="3309257"/>
            <a:ext cx="33673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Hydrophobic Interaction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Thr-35,Asp-13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Val-14,Asp-12,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Asp-30,Glu-13,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Asp-119,Lys-117,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Phe-28,Asp-57,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Ala-18,Thr-58</a:t>
            </a:r>
          </a:p>
        </p:txBody>
      </p:sp>
      <p:sp>
        <p:nvSpPr>
          <p:cNvPr id="2" name="Rectangle 1"/>
          <p:cNvSpPr/>
          <p:nvPr/>
        </p:nvSpPr>
        <p:spPr>
          <a:xfrm>
            <a:off x="720492" y="5716093"/>
            <a:ext cx="552587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Fig.17 Molecular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Docking Interaction of  ZINC03882094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3429" y="391886"/>
            <a:ext cx="4659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Zinc ID-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ZINC03882094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6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9218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conserved residues in inhibition of NRAS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524001"/>
            <a:ext cx="10845800" cy="4652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Thr-35</a:t>
            </a: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residue shows hydrophobic interactions which are responsible for the stability of the structure. Thr-35 residues are important for Mg2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interactions.( Johnson CW, Reid D, Parker JA, et al. 2017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complex 2 with Zinc ID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ZINC02096813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Thr-35 forms a hydrogen bond between N of Thr-35 and O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Unl1(ligand) at a distance of  3.25 Å 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nine and eleven with Zinc IDs-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ZINC02114643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ZINC03882094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respectively it shows hydrophobic interactions.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BD0-ADC1-4174-B381-A42D85AA6974}" type="datetime1">
              <a:rPr lang="en-IN" smtClean="0"/>
              <a:t>23-05-2019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26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4" y="2119085"/>
            <a:ext cx="11136086" cy="4057877"/>
          </a:xfrm>
        </p:spPr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Phe-28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Phe-28 is a residue showing hydrophobic interactions in complex one, two, three, four, five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seven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eight, nine, ten,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eleven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Phe-28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helps to stabilize nucleotide binding(Johnson CW, Reid D, Parker JA, et al. 2017).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BD0-ADC1-4174-B381-A42D85AA6974}" type="datetime1">
              <a:rPr lang="en-IN" smtClean="0"/>
              <a:t>23-05-2019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34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17714" y="493486"/>
            <a:ext cx="102906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Role 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conserved residues in inhibition of NRAS</a:t>
            </a:r>
            <a:b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28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58" y="2119085"/>
            <a:ext cx="10889342" cy="4057877"/>
          </a:xfrm>
        </p:spPr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Asp-119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Asp-119 makes nucleotide-specific interactions with the guanine base and is critical for nucleotide binding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(Johnson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CW, Reid D, Parker JA, et al. 2017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show hydrophobic interactions or Van der Waals contact in complex six and nine with Zinc IDs-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ZINC06167356, ZINC02114643 respectively and found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showing stability in rest of the nine complexes.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BD0-ADC1-4174-B381-A42D85AA6974}" type="datetime1">
              <a:rPr lang="en-IN" smtClean="0"/>
              <a:t>23-05-2019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35</a:t>
            </a:fld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580571" y="696464"/>
            <a:ext cx="94487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 of conserved residues in inhibition of NRAS</a:t>
            </a:r>
            <a:b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72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914" y="1548671"/>
            <a:ext cx="10958286" cy="449269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Zinc ID- ZINC02096813,the glycine residue at position 12 in wild type NRAS being mutated to Asp-12 in mutant  NRAS shows formation of hydrogen bond with the ligand at a distance of 2.88 Å and , and Asp-13 forms hydrophobic interaction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Zinc ID- ZINC02120343 and ZINC00518885 respectively Asp-13 which is also a mutated residue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mutant NRAS shows formation of hydrogen bond at a distance of 3.05 Å and 2.84 Å respectively and Asp-12 forms hydrophobic interaction around the compound.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Phe-28 and Asp-119 which are critical stabilizers are also present in all the three compounds showing hydrophobic interactions. 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BD0-ADC1-4174-B381-A42D85AA6974}" type="datetime1">
              <a:rPr lang="en-IN" smtClean="0"/>
              <a:t>23-05-2019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36</a:t>
            </a:fld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1291770" y="348343"/>
            <a:ext cx="7982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Of Molecular Interactions</a:t>
            </a:r>
            <a:endParaRPr lang="en-US" sz="3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83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714" y="1553029"/>
            <a:ext cx="10628086" cy="462393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molecular docking studies, these three compounds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       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Zinc ID-ZINC02096813, ZINC02120343 and ZINC00518885 can act as a potential inhibitors of mutant NRAS.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BD0-ADC1-4174-B381-A42D85AA6974}" type="datetime1">
              <a:rPr lang="en-IN" smtClean="0"/>
              <a:t>23-05-2019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62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988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57" y="1712687"/>
            <a:ext cx="11146972" cy="432867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inhibitory activity shown by some specific compounds after screening and further analysis, can be computationally validated by molecular dynamics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simulations.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the stability of the system during its inhibition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by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techniques on the selected compounds so as to further justify the action of the inhibitors and prove them as potent drugs against the activity of NRAS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melanoma.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BD0-ADC1-4174-B381-A42D85AA6974}" type="datetime1">
              <a:rPr lang="en-IN" smtClean="0"/>
              <a:t>23-05-2019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00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3657"/>
            <a:ext cx="8596668" cy="4357705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1.Johnson CW, Reid D, Parker JA, et al. The small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GTPases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H-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distinct biochemical properties determined by allosteric effects.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Biol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2017;292(31):12981–12993.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doi:10.1074/jbc.M117.778886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Inamdar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Madhunapantula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SV, Robertson GP. Targeting the MAPK pathway in melanoma: why some approaches succeed and other fail. 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Biochem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Pharmacol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2010;80(5):624–637.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doi:10.1016/j.bcp.2010.04.029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Shtivelman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E, Davies MQ,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Hwu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P, et al. Pathways and therapeutic targets in melanoma.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Oncotarget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;5(7):1701–1752.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doi:10.18632/oncotarget.1892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Wellbrock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Arozarena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I. The Complexity of the ERK/MAP-Kinase Pathway and the Treatment of Melanoma Skin Cancer.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Cell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2016;4:33. Published 2016 Apr 27. doi:10.3389/fcell.2016.00033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BD0-ADC1-4174-B381-A42D85AA6974}" type="datetime1">
              <a:rPr lang="en-IN" smtClean="0"/>
              <a:t>23-05-2019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22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028" y="232230"/>
            <a:ext cx="8736973" cy="116114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Melanoma Statistics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1074057"/>
            <a:ext cx="10885715" cy="5529944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few reports in the literature on cutaneous malignant melanoma (CMM) in the Asian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2017, the National Institute of Health (NIH) had estimated that there will be 87,110 new cases of melanoma and 9,730 deaths.(https://www.nih.gov/)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World’s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melanoma risk is accounted in Australia and New Zealand followed by North America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Melanoma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third most frequent cancer among women age 20-39 and in men age 20-39. 10% of all people with melanoma have a genetic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BD0-ADC1-4174-B381-A42D85AA6974}" type="datetime1">
              <a:rPr lang="en-IN" smtClean="0"/>
              <a:t>23-05-2019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36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182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982" y="1806009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 of Bioinformatics Centre, Dr.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Sangeeta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Sawant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Bioinformatics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Centre,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SPPU.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Vijay B.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Baladhye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Co-guide Dr. Rohan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Meshram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Assistant Professors,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SPPU.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Bagul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Research Associate,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SPPU.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My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lassmates.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BD0-ADC1-4174-B381-A42D85AA6974}" type="datetime1">
              <a:rPr lang="en-IN" smtClean="0"/>
              <a:t>23-05-2019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29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257" y="2191658"/>
            <a:ext cx="9637486" cy="827313"/>
          </a:xfrm>
          <a:scene3d>
            <a:camera prst="perspectiveContrastingRightFacing"/>
            <a:lightRig rig="threePt" dir="t"/>
          </a:scene3d>
          <a:sp3d>
            <a:bevelT prst="relaxedInset"/>
          </a:sp3d>
        </p:spPr>
        <p:txBody>
          <a:bodyPr>
            <a:normAutofit fontScale="90000"/>
          </a:bodyPr>
          <a:lstStyle/>
          <a:p>
            <a:pPr algn="ctr"/>
            <a:r>
              <a:rPr lang="en-US" sz="7200" b="1" i="1" dirty="0" smtClean="0">
                <a:solidFill>
                  <a:srgbClr val="00B0F0"/>
                </a:solidFill>
                <a:latin typeface="Matura MT Script Capitals" panose="03020802060602070202" pitchFamily="66" charset="0"/>
              </a:rPr>
              <a:t>THANK  YOU !</a:t>
            </a:r>
            <a:endParaRPr lang="en-US" sz="7200" b="1" i="1" dirty="0">
              <a:solidFill>
                <a:srgbClr val="00B0F0"/>
              </a:solidFill>
              <a:latin typeface="Matura MT Script Capitals" panose="03020802060602070202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3476" y="6041363"/>
            <a:ext cx="793596" cy="273844"/>
          </a:xfrm>
        </p:spPr>
        <p:txBody>
          <a:bodyPr/>
          <a:lstStyle/>
          <a:p>
            <a:fld id="{858157D0-5CE7-424B-9A62-B3E22D146776}" type="datetime1">
              <a:rPr lang="en-IN" smtClean="0"/>
              <a:t>23-05-2019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79341" y="6041363"/>
            <a:ext cx="594661" cy="273844"/>
          </a:xfrm>
        </p:spPr>
        <p:txBody>
          <a:bodyPr/>
          <a:lstStyle/>
          <a:p>
            <a:fld id="{913C54B2-4AAB-4E98-AAEC-081E1E12C045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40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BD0-ADC1-4174-B381-A42D85AA6974}" type="datetime1">
              <a:rPr lang="en-IN" smtClean="0"/>
              <a:t>23-05-2019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5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73" y="812800"/>
            <a:ext cx="7369392" cy="44869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7028" y="5529944"/>
            <a:ext cx="9202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has been </a:t>
            </a:r>
            <a:r>
              <a:rPr lang="en-US" dirty="0"/>
              <a:t>borrowed from https://www.kegg.jp/kegg-bin/highlight_pathway?scale=1.0&amp;map=hsa05218&amp;keyword=melanoma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2373" y="301382"/>
            <a:ext cx="8661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Melanoma Pathway in </a:t>
            </a:r>
            <a:r>
              <a:rPr lang="en-US" sz="2000" i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 sapiens. </a:t>
            </a:r>
            <a:endParaRPr lang="en-US" sz="2000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42320" y="3302967"/>
            <a:ext cx="3441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Oncogenic </a:t>
            </a:r>
            <a:r>
              <a:rPr lang="en-US" dirty="0"/>
              <a:t>NRAS mutations activate both </a:t>
            </a:r>
            <a:r>
              <a:rPr lang="en-US" dirty="0" smtClean="0"/>
              <a:t>pathways </a:t>
            </a:r>
            <a:r>
              <a:rPr lang="en-US" dirty="0" err="1"/>
              <a:t>Raf</a:t>
            </a:r>
            <a:r>
              <a:rPr lang="en-US" dirty="0"/>
              <a:t>-MEK-ERK and PI3K-Akt</a:t>
            </a:r>
          </a:p>
        </p:txBody>
      </p:sp>
    </p:spTree>
    <p:extLst>
      <p:ext uri="{BB962C8B-B14F-4D97-AF65-F5344CB8AC3E}">
        <p14:creationId xmlns:p14="http://schemas.microsoft.com/office/powerpoint/2010/main" val="203261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4144" y="369332"/>
            <a:ext cx="10538086" cy="51138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BD0-ADC1-4174-B381-A42D85AA6974}" type="datetime1">
              <a:rPr lang="en-IN" smtClean="0"/>
              <a:t>23-05-2019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6</a:t>
            </a:fld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1059543" y="377371"/>
            <a:ext cx="6865257" cy="40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4617" y="0"/>
            <a:ext cx="7340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Pathways Involved In Melanoma</a:t>
            </a:r>
            <a:endParaRPr lang="en-US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8200" y="5540831"/>
            <a:ext cx="8828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I. The contents of this table has been borrowed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Shtivelman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E, Davies MQ,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Hwu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P, et al. Pathways and therapeutic targets in melanoma.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Oncotarget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2014;5(7):1701-52.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25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MAPK pathway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1" y="1436914"/>
            <a:ext cx="9927772" cy="4604448"/>
          </a:xfrm>
        </p:spPr>
        <p:txBody>
          <a:bodyPr>
            <a:normAutofit fontScale="92500"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Dysregulation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MAPK pathway is very common in many cancers due to mutations in RAS genes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Inamdar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Madhunapantula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SV, Robertson GP 2010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28% of the mutations are seen in NRAS of this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pathway(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Wellbrock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Arozarena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2016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harbors BRAF,NRAS,ERK and MEK as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MAPK pathway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pathway for quite sometime MEK inhibitors were designed to target BRAF and NRAS, but it did not show 100% inhibitory activity towards both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crosstalks with MAPK and the other pathways is very important for further targeting NRAS in future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BD0-ADC1-4174-B381-A42D85AA6974}" type="datetime1">
              <a:rPr lang="en-IN" smtClean="0"/>
              <a:t>23-05-2019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56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NRAS 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Neuroblastoma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 viral oncogene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family includes mainly 3 types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genes,HRAS,KRAS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NRAS.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 is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GTPase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means it converts a molecule called GTP into another molecule called GDP.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protein acts like a switch and it is turned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by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attachment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GTP molecule and turned off when GTP gets converted to GDP.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BD0-ADC1-4174-B381-A42D85AA6974}" type="datetime1">
              <a:rPr lang="en-IN" smtClean="0"/>
              <a:t>23-05-2019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05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NRAS As A Target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494971"/>
            <a:ext cx="9012745" cy="4546391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cancer therapies have shown some progress in treating BRAF-mutant melanoma, but not against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NRAS-mutant.</a:t>
            </a: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oncogenic mutation in 20– 25% of melanomas are due to affects of NRAS gene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aggressive nature and the complex changes in molecular signalling, NRAS becomes the second most significant target after BRAF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MEK inhibitor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Binimetinib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particularly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NRAS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mutant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melanoma at 61 residue.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BD0-ADC1-4174-B381-A42D85AA6974}" type="datetime1">
              <a:rPr lang="en-IN" smtClean="0"/>
              <a:t>23-05-2019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54B2-4AAB-4E98-AAEC-081E1E12C04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73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1413</TotalTime>
  <Words>1974</Words>
  <Application>Microsoft Office PowerPoint</Application>
  <PresentationFormat>Widescreen</PresentationFormat>
  <Paragraphs>463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3ds SemiBold</vt:lpstr>
      <vt:lpstr>Arial</vt:lpstr>
      <vt:lpstr>Calibri</vt:lpstr>
      <vt:lpstr>Matura MT Script Capitals</vt:lpstr>
      <vt:lpstr>Times New Roman</vt:lpstr>
      <vt:lpstr>Trebuchet MS</vt:lpstr>
      <vt:lpstr>Wingdings 3</vt:lpstr>
      <vt:lpstr>Facet</vt:lpstr>
      <vt:lpstr>Identification Of Novel Inhibitors Against NRAS Target In Melanoma Using In Silico Approach.</vt:lpstr>
      <vt:lpstr>Contents</vt:lpstr>
      <vt:lpstr>Introduction To Melanoma </vt:lpstr>
      <vt:lpstr>Melanoma Statistics</vt:lpstr>
      <vt:lpstr>PowerPoint Presentation</vt:lpstr>
      <vt:lpstr>PowerPoint Presentation</vt:lpstr>
      <vt:lpstr>MAPK pathway </vt:lpstr>
      <vt:lpstr>NRAS (Neuroblastoma RAS viral oncogene )</vt:lpstr>
      <vt:lpstr>NRAS As A Target </vt:lpstr>
      <vt:lpstr>PowerPoint Presentation</vt:lpstr>
      <vt:lpstr>Workflow Of Methodologies</vt:lpstr>
      <vt:lpstr>Workflow Of Methodologies Continued..</vt:lpstr>
      <vt:lpstr>PowerPoint Presentation</vt:lpstr>
      <vt:lpstr>Wild Type NRAS</vt:lpstr>
      <vt:lpstr>Mutant NRAS</vt:lpstr>
      <vt:lpstr>Mutant NRAS Structure Validation Using ProSA</vt:lpstr>
      <vt:lpstr>Mutant NRAS structure Validation Using PROCHECK</vt:lpstr>
      <vt:lpstr> A Comparison Of Molecular Interactions Between Wild Type NRAS and Mutant NRAS</vt:lpstr>
      <vt:lpstr>Data Collection For Docking </vt:lpstr>
      <vt:lpstr>Why These Filters ?</vt:lpstr>
      <vt:lpstr>Screening Results</vt:lpstr>
      <vt:lpstr>Molecular Interactions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Role of conserved residues in inhibition of NRAS </vt:lpstr>
      <vt:lpstr>PowerPoint Presentation</vt:lpstr>
      <vt:lpstr>PowerPoint Presentation</vt:lpstr>
      <vt:lpstr>PowerPoint Presentation</vt:lpstr>
      <vt:lpstr>Conclusion</vt:lpstr>
      <vt:lpstr>Future Work</vt:lpstr>
      <vt:lpstr>References</vt:lpstr>
      <vt:lpstr>Acknowledgements</vt:lpstr>
      <vt:lpstr>THANK 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NAYANIKA DAS</dc:creator>
  <cp:lastModifiedBy>NAYANIKA DAS</cp:lastModifiedBy>
  <cp:revision>205</cp:revision>
  <dcterms:created xsi:type="dcterms:W3CDTF">2019-05-10T11:40:54Z</dcterms:created>
  <dcterms:modified xsi:type="dcterms:W3CDTF">2019-05-23T05:08:53Z</dcterms:modified>
</cp:coreProperties>
</file>