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5083175" y="1768475"/>
            <a:ext cx="7108190" cy="686435"/>
          </a:xfrm>
        </p:spPr>
        <p:txBody>
          <a:bodyPr/>
          <a:p>
            <a:pPr marL="457200" indent="-457200" algn="l">
              <a:buFont typeface="Wingdings" panose="05000000000000000000" charset="0"/>
              <a:buChar char="q"/>
            </a:pPr>
            <a:r>
              <a:rPr lang="en-US" altLang="en-US" b="1">
                <a:latin typeface="+mn-lt"/>
                <a:cs typeface="+mn-lt"/>
              </a:rPr>
              <a:t>Objective</a:t>
            </a:r>
            <a:endParaRPr lang="en-US" altLang="en-US" b="1">
              <a:latin typeface="+mn-lt"/>
              <a:cs typeface="+mn-lt"/>
            </a:endParaRPr>
          </a:p>
        </p:txBody>
      </p:sp>
      <p:sp>
        <p:nvSpPr>
          <p:cNvPr id="7" name="Content Placeholder 6"/>
          <p:cNvSpPr>
            <a:spLocks noGrp="1"/>
          </p:cNvSpPr>
          <p:nvPr>
            <p:ph idx="1"/>
          </p:nvPr>
        </p:nvSpPr>
        <p:spPr>
          <a:xfrm>
            <a:off x="5083175" y="2454910"/>
            <a:ext cx="7108190" cy="4131945"/>
          </a:xfrm>
          <a:noFill/>
        </p:spPr>
        <p:txBody>
          <a:bodyPr>
            <a:normAutofit fontScale="75000"/>
          </a:bodyPr>
          <a:p>
            <a:pPr>
              <a:buFont typeface="Wingdings" panose="05000000000000000000" charset="0"/>
              <a:buChar char="Ø"/>
            </a:pPr>
            <a:r>
              <a:rPr lang="en-US" altLang="en-US"/>
              <a:t>Streamline Administrative Workflows</a:t>
            </a:r>
            <a:endParaRPr lang="en-US" altLang="en-US"/>
          </a:p>
          <a:p>
            <a:pPr>
              <a:buFont typeface="Wingdings" panose="05000000000000000000" charset="0"/>
              <a:buChar char="Ø"/>
            </a:pPr>
            <a:r>
              <a:rPr lang="en-US" altLang="en-US"/>
              <a:t>Enhance Data Accuracy</a:t>
            </a:r>
            <a:endParaRPr lang="en-US" altLang="en-US"/>
          </a:p>
          <a:p>
            <a:pPr>
              <a:buFont typeface="Wingdings" panose="05000000000000000000" charset="0"/>
              <a:buChar char="Ø"/>
            </a:pPr>
            <a:r>
              <a:rPr lang="en-US" altLang="en-US"/>
              <a:t>Improve Accessibility and User Experience</a:t>
            </a:r>
            <a:endParaRPr lang="en-US" altLang="en-US"/>
          </a:p>
          <a:p>
            <a:pPr>
              <a:buFont typeface="Wingdings" panose="05000000000000000000" charset="0"/>
              <a:buChar char="Ø"/>
            </a:pPr>
            <a:r>
              <a:rPr lang="en-US" altLang="en-US"/>
              <a:t>Ensure Data Security</a:t>
            </a:r>
            <a:endParaRPr lang="en-US" altLang="en-US"/>
          </a:p>
          <a:p>
            <a:pPr>
              <a:buFont typeface="Wingdings" panose="05000000000000000000" charset="0"/>
              <a:buChar char="Ø"/>
            </a:pPr>
            <a:r>
              <a:rPr lang="en-US" altLang="en-US"/>
              <a:t>Facilitate Decision-Making</a:t>
            </a:r>
            <a:endParaRPr lang="en-US" altLang="en-US"/>
          </a:p>
          <a:p>
            <a:pPr>
              <a:buFont typeface="Wingdings" panose="05000000000000000000" charset="0"/>
              <a:buChar char="Ø"/>
            </a:pPr>
            <a:r>
              <a:rPr lang="en-US" altLang="en-US"/>
              <a:t>Support Scalability</a:t>
            </a:r>
            <a:endParaRPr lang="en-US" altLang="en-US"/>
          </a:p>
          <a:p>
            <a:pPr>
              <a:buFont typeface="Wingdings" panose="05000000000000000000" charset="0"/>
              <a:buChar char="Ø"/>
            </a:pPr>
            <a:r>
              <a:rPr lang="en-US" altLang="en-US"/>
              <a:t>Promote Sustainability</a:t>
            </a:r>
            <a:endParaRPr lang="en-US" altLang="en-US"/>
          </a:p>
          <a:p>
            <a:pPr>
              <a:buFont typeface="Wingdings" panose="05000000000000000000" charset="0"/>
              <a:buChar char="Ø"/>
            </a:pPr>
            <a:r>
              <a:rPr lang="en-US" altLang="en-US"/>
              <a:t>Integrate Notifications and Alerts</a:t>
            </a:r>
            <a:endParaRPr lang="en-US" altLang="en-US"/>
          </a:p>
          <a:p>
            <a:pPr>
              <a:buFont typeface="Wingdings" panose="05000000000000000000" charset="0"/>
              <a:buChar char="Ø"/>
            </a:pPr>
            <a:r>
              <a:rPr lang="en-US" altLang="en-US"/>
              <a:t>Ensure Compatibility</a:t>
            </a:r>
            <a:endParaRPr lang="en-US" altLang="en-US"/>
          </a:p>
        </p:txBody>
      </p:sp>
      <p:sp>
        <p:nvSpPr>
          <p:cNvPr id="8" name="Text Placeholder 7"/>
          <p:cNvSpPr>
            <a:spLocks noGrp="1"/>
          </p:cNvSpPr>
          <p:nvPr>
            <p:ph type="body" sz="half" idx="2"/>
          </p:nvPr>
        </p:nvSpPr>
        <p:spPr>
          <a:xfrm>
            <a:off x="587375" y="3505835"/>
            <a:ext cx="4184650" cy="2976245"/>
          </a:xfrm>
        </p:spPr>
        <p:txBody>
          <a:bodyPr/>
          <a:p>
            <a:pPr algn="l"/>
            <a:r>
              <a:rPr lang="en-US" altLang="en-US" sz="2100"/>
              <a:t>Names:NDAYISABA KAMARIZA Belie</a:t>
            </a:r>
            <a:endParaRPr lang="en-US" altLang="en-US" sz="2100"/>
          </a:p>
          <a:p>
            <a:pPr algn="l"/>
            <a:r>
              <a:rPr lang="en-US" altLang="en-US" sz="2100"/>
              <a:t>ID:27174</a:t>
            </a:r>
            <a:endParaRPr lang="en-US" altLang="en-US" sz="2100"/>
          </a:p>
          <a:p>
            <a:pPr algn="l"/>
            <a:r>
              <a:rPr lang="en-US" altLang="en-US" sz="2100"/>
              <a:t>Software Engineering</a:t>
            </a:r>
            <a:endParaRPr lang="en-US" altLang="en-US" sz="2100"/>
          </a:p>
          <a:p>
            <a:pPr algn="l"/>
            <a:r>
              <a:rPr lang="en-US" altLang="en-US" sz="2100">
                <a:sym typeface="+mn-ea"/>
              </a:rPr>
              <a:t>Database Development with PL/SQL </a:t>
            </a:r>
            <a:endParaRPr lang="en-US" altLang="en-US" sz="2100"/>
          </a:p>
          <a:p>
            <a:pPr algn="ctr"/>
            <a:r>
              <a:rPr lang="en-US" altLang="en-US" sz="2100" b="1"/>
              <a:t>Capstone Project  Proposal</a:t>
            </a:r>
            <a:endParaRPr lang="en-US" altLang="en-US" sz="2100" b="1"/>
          </a:p>
          <a:p>
            <a:pPr algn="l"/>
            <a:endParaRPr lang="en-US" altLang="en-US" sz="2100" b="1"/>
          </a:p>
        </p:txBody>
      </p:sp>
      <p:pic>
        <p:nvPicPr>
          <p:cNvPr id="4" name="Picture 3" descr="cropped-AUCA-logo-wide-webblue-2-1-1"/>
          <p:cNvPicPr>
            <a:picLocks noChangeAspect="1"/>
          </p:cNvPicPr>
          <p:nvPr/>
        </p:nvPicPr>
        <p:blipFill>
          <a:blip r:embed="rId1"/>
          <a:stretch>
            <a:fillRect/>
          </a:stretch>
        </p:blipFill>
        <p:spPr>
          <a:xfrm>
            <a:off x="202565" y="2070100"/>
            <a:ext cx="4569460" cy="993775"/>
          </a:xfrm>
          <a:prstGeom prst="rect">
            <a:avLst/>
          </a:prstGeom>
        </p:spPr>
      </p:pic>
      <p:sp>
        <p:nvSpPr>
          <p:cNvPr id="10" name="Text Box 9"/>
          <p:cNvSpPr txBox="1"/>
          <p:nvPr/>
        </p:nvSpPr>
        <p:spPr>
          <a:xfrm>
            <a:off x="0" y="0"/>
            <a:ext cx="12192000" cy="1767840"/>
          </a:xfrm>
          <a:prstGeom prst="rect">
            <a:avLst/>
          </a:prstGeom>
          <a:solidFill>
            <a:schemeClr val="accent1">
              <a:lumMod val="50000"/>
            </a:schemeClr>
          </a:solidFill>
        </p:spPr>
        <p:txBody>
          <a:bodyPr wrap="square" rtlCol="0">
            <a:noAutofit/>
          </a:bodyPr>
          <a:p>
            <a:pPr algn="ctr"/>
            <a:endParaRPr lang="en-US" altLang="en-US" sz="4800" b="1">
              <a:solidFill>
                <a:schemeClr val="bg1"/>
              </a:solidFill>
              <a:sym typeface="+mn-ea"/>
            </a:endParaRPr>
          </a:p>
          <a:p>
            <a:pPr algn="ctr"/>
            <a:r>
              <a:rPr lang="en-US" altLang="en-US" sz="4800" b="1">
                <a:solidFill>
                  <a:schemeClr val="bg1"/>
                </a:solidFill>
                <a:sym typeface="+mn-ea"/>
              </a:rPr>
              <a:t>X_Wisdom University Management System</a:t>
            </a:r>
            <a:endParaRPr lang="en-US" altLang="en-US" sz="4800" b="1">
              <a:solidFill>
                <a:schemeClr val="bg1"/>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 name="Title 3"/>
          <p:cNvSpPr>
            <a:spLocks noGrp="1"/>
          </p:cNvSpPr>
          <p:nvPr>
            <p:ph type="title"/>
          </p:nvPr>
        </p:nvSpPr>
        <p:spPr>
          <a:xfrm>
            <a:off x="635" y="-92075"/>
            <a:ext cx="12191365" cy="1120775"/>
          </a:xfrm>
          <a:solidFill>
            <a:schemeClr val="accent1">
              <a:lumMod val="50000"/>
            </a:schemeClr>
          </a:solidFill>
        </p:spPr>
        <p:txBody>
          <a:bodyPr/>
          <a:p>
            <a:pPr marL="742950" indent="-742950" algn="ctr">
              <a:buFont typeface="Wingdings" panose="05000000000000000000" charset="0"/>
              <a:buChar char="q"/>
            </a:pPr>
            <a:r>
              <a:rPr lang="en-US" altLang="en-US" sz="4800" b="1">
                <a:solidFill>
                  <a:schemeClr val="bg1"/>
                </a:solidFill>
                <a:sym typeface="+mn-ea"/>
              </a:rPr>
              <a:t>Problem Statement</a:t>
            </a:r>
            <a:endParaRPr lang="en-US" altLang="en-US" sz="4800" b="1">
              <a:solidFill>
                <a:schemeClr val="bg1"/>
              </a:solidFill>
              <a:sym typeface="+mn-ea"/>
            </a:endParaRPr>
          </a:p>
        </p:txBody>
      </p:sp>
      <p:sp>
        <p:nvSpPr>
          <p:cNvPr id="5" name="Text Placeholder 4"/>
          <p:cNvSpPr>
            <a:spLocks noGrp="1"/>
          </p:cNvSpPr>
          <p:nvPr>
            <p:ph type="body" idx="1"/>
          </p:nvPr>
        </p:nvSpPr>
        <p:spPr>
          <a:xfrm>
            <a:off x="564515" y="1954530"/>
            <a:ext cx="5157470" cy="661035"/>
          </a:xfrm>
        </p:spPr>
        <p:txBody>
          <a:bodyPr/>
          <a:p>
            <a:pPr marL="342900" indent="-342900" algn="ctr">
              <a:buFont typeface="Wingdings" panose="05000000000000000000" charset="0"/>
              <a:buChar char="q"/>
            </a:pPr>
            <a:r>
              <a:rPr lang="en-US" altLang="en-US">
                <a:sym typeface="+mn-ea"/>
              </a:rPr>
              <a:t>Problem Definition:</a:t>
            </a:r>
            <a:endParaRPr lang="en-US" altLang="en-US" b="1"/>
          </a:p>
          <a:p>
            <a:pPr algn="ctr"/>
            <a:endParaRPr lang="en-US"/>
          </a:p>
        </p:txBody>
      </p:sp>
      <p:sp>
        <p:nvSpPr>
          <p:cNvPr id="6" name="Content Placeholder 5"/>
          <p:cNvSpPr>
            <a:spLocks noGrp="1"/>
          </p:cNvSpPr>
          <p:nvPr>
            <p:ph sz="half" idx="2"/>
          </p:nvPr>
        </p:nvSpPr>
        <p:spPr>
          <a:xfrm>
            <a:off x="564515" y="2543175"/>
            <a:ext cx="5157470" cy="3810635"/>
          </a:xfrm>
        </p:spPr>
        <p:txBody>
          <a:bodyPr>
            <a:noAutofit/>
          </a:bodyPr>
          <a:p>
            <a:pPr marL="0" indent="0">
              <a:buNone/>
            </a:pPr>
            <a:r>
              <a:rPr lang="en-US" altLang="en-US" sz="2000">
                <a:sym typeface="+mn-ea"/>
              </a:rPr>
              <a:t>X_Wisdom University faces challenges in efficiently managing administrative and academic workflows, such as student enrollment, course registration, examination scheduling, and fee management. Currently, these processes are disjointed or manual methods system, leading to data inconsistencies, inefficiencies, and delays in decision-making. This project aims to develop a centralized Oracle database, powered by PL/SQL, to automate and integrate these core functions, offering a seamless solution for university management.</a:t>
            </a:r>
            <a:endParaRPr lang="en-US" altLang="en-US" sz="2000">
              <a:sym typeface="+mn-ea"/>
            </a:endParaRPr>
          </a:p>
          <a:p>
            <a:pPr marL="0" indent="0">
              <a:buNone/>
            </a:pPr>
            <a:endParaRPr lang="en-US" altLang="en-US" sz="2000">
              <a:sym typeface="+mn-ea"/>
            </a:endParaRPr>
          </a:p>
        </p:txBody>
      </p:sp>
      <p:sp>
        <p:nvSpPr>
          <p:cNvPr id="7" name="Text Placeholder 6"/>
          <p:cNvSpPr>
            <a:spLocks noGrp="1"/>
          </p:cNvSpPr>
          <p:nvPr>
            <p:ph type="body" sz="quarter" idx="3"/>
          </p:nvPr>
        </p:nvSpPr>
        <p:spPr>
          <a:xfrm>
            <a:off x="6172200" y="1165543"/>
            <a:ext cx="5183188" cy="823912"/>
          </a:xfrm>
        </p:spPr>
        <p:txBody>
          <a:bodyPr/>
          <a:p>
            <a:pPr marL="342900" indent="-342900" algn="ctr">
              <a:buFont typeface="Wingdings" panose="05000000000000000000" charset="0"/>
              <a:buChar char="q"/>
            </a:pPr>
            <a:r>
              <a:rPr lang="en-US" altLang="en-US">
                <a:sym typeface="+mn-ea"/>
              </a:rPr>
              <a:t>Context:</a:t>
            </a:r>
            <a:endParaRPr lang="en-US" altLang="en-US" b="1"/>
          </a:p>
          <a:p>
            <a:pPr marL="342900" indent="-342900" algn="ctr">
              <a:buFont typeface="Wingdings" panose="05000000000000000000" charset="0"/>
              <a:buChar char="q"/>
            </a:pPr>
            <a:endParaRPr lang="en-US"/>
          </a:p>
        </p:txBody>
      </p:sp>
      <p:sp>
        <p:nvSpPr>
          <p:cNvPr id="8" name="Content Placeholder 7"/>
          <p:cNvSpPr>
            <a:spLocks noGrp="1"/>
          </p:cNvSpPr>
          <p:nvPr>
            <p:ph sz="quarter" idx="4"/>
          </p:nvPr>
        </p:nvSpPr>
        <p:spPr>
          <a:xfrm>
            <a:off x="6172200" y="1423035"/>
            <a:ext cx="5183505" cy="5173980"/>
          </a:xfrm>
          <a:solidFill>
            <a:schemeClr val="lt1"/>
          </a:solidFill>
        </p:spPr>
        <p:txBody>
          <a:bodyPr>
            <a:noAutofit/>
          </a:bodyPr>
          <a:p>
            <a:pPr marL="0" indent="0" algn="l">
              <a:buNone/>
            </a:pPr>
            <a:r>
              <a:rPr lang="en-US" altLang="en-US" sz="1800" b="1">
                <a:sym typeface="+mn-ea"/>
              </a:rPr>
              <a:t>Where &amp; How:</a:t>
            </a:r>
            <a:r>
              <a:rPr lang="en-US" altLang="en-US" sz="1800">
                <a:sym typeface="+mn-ea"/>
              </a:rPr>
              <a:t> The system will be implemented in universities to replace paper-based or fragmented digital workflows, ensuring a seamless and centralized management process.</a:t>
            </a:r>
            <a:endParaRPr lang="en-US" altLang="en-US" sz="1800"/>
          </a:p>
          <a:p>
            <a:pPr algn="ctr">
              <a:buFont typeface="Wingdings" panose="05000000000000000000" charset="0"/>
              <a:buChar char="v"/>
            </a:pPr>
            <a:r>
              <a:rPr lang="en-US" altLang="en-US" sz="1800" b="1">
                <a:sym typeface="+mn-ea"/>
              </a:rPr>
              <a:t>Core Features:</a:t>
            </a:r>
            <a:endParaRPr lang="en-US" altLang="en-US" sz="1800" b="1"/>
          </a:p>
          <a:p>
            <a:pPr>
              <a:buFont typeface="Wingdings" panose="05000000000000000000" charset="0"/>
              <a:buChar char="ü"/>
            </a:pPr>
            <a:r>
              <a:rPr lang="en-US" altLang="en-US" sz="1800">
                <a:sym typeface="+mn-ea"/>
              </a:rPr>
              <a:t>Student registration and tracking.</a:t>
            </a:r>
            <a:endParaRPr lang="en-US" altLang="en-US" sz="1800"/>
          </a:p>
          <a:p>
            <a:pPr>
              <a:buFont typeface="Wingdings" panose="05000000000000000000" charset="0"/>
              <a:buChar char="ü"/>
            </a:pPr>
            <a:r>
              <a:rPr lang="en-US" altLang="en-US" sz="1800">
                <a:sym typeface="+mn-ea"/>
              </a:rPr>
              <a:t>Course and faculty assignment.</a:t>
            </a:r>
            <a:endParaRPr lang="en-US" altLang="en-US" sz="1800"/>
          </a:p>
          <a:p>
            <a:pPr>
              <a:buFont typeface="Wingdings" panose="05000000000000000000" charset="0"/>
              <a:buChar char="ü"/>
            </a:pPr>
            <a:r>
              <a:rPr lang="en-US" altLang="en-US" sz="1800">
                <a:sym typeface="+mn-ea"/>
              </a:rPr>
              <a:t>Examination and results management.</a:t>
            </a:r>
            <a:endParaRPr lang="en-US" altLang="en-US" sz="1800"/>
          </a:p>
          <a:p>
            <a:pPr>
              <a:buFont typeface="Wingdings" panose="05000000000000000000" charset="0"/>
              <a:buChar char="ü"/>
            </a:pPr>
            <a:r>
              <a:rPr lang="en-US" altLang="en-US" sz="1800">
                <a:sym typeface="+mn-ea"/>
              </a:rPr>
              <a:t>Fee payment tracking and financial reports.</a:t>
            </a:r>
            <a:endParaRPr lang="en-US" altLang="en-US" sz="1800">
              <a:sym typeface="+mn-ea"/>
            </a:endParaRPr>
          </a:p>
          <a:p>
            <a:pPr algn="ctr">
              <a:buFont typeface="Wingdings" panose="05000000000000000000" charset="0"/>
              <a:buChar char="q"/>
            </a:pPr>
            <a:r>
              <a:rPr lang="en-US" altLang="en-US" sz="2400" b="1">
                <a:sym typeface="+mn-ea"/>
              </a:rPr>
              <a:t>Target Users:</a:t>
            </a:r>
            <a:endParaRPr lang="en-US" altLang="en-US" sz="2400" b="1"/>
          </a:p>
          <a:p>
            <a:pPr>
              <a:buFont typeface="Wingdings" panose="05000000000000000000" charset="0"/>
              <a:buChar char="ü"/>
            </a:pPr>
            <a:r>
              <a:rPr lang="en-US" altLang="en-US" sz="1800">
                <a:sym typeface="+mn-ea"/>
              </a:rPr>
              <a:t>University administrative staff (registrars, finance officers, and academic coordinators).</a:t>
            </a:r>
            <a:endParaRPr lang="en-US" altLang="en-US" sz="1800"/>
          </a:p>
          <a:p>
            <a:pPr>
              <a:buFont typeface="Wingdings" panose="05000000000000000000" charset="0"/>
              <a:buChar char="ü"/>
            </a:pPr>
            <a:r>
              <a:rPr lang="en-US" altLang="en-US" sz="1800">
                <a:sym typeface="+mn-ea"/>
              </a:rPr>
              <a:t>Faculty members (course instructors and examiners).</a:t>
            </a:r>
            <a:endParaRPr lang="en-US" altLang="en-US" sz="1800"/>
          </a:p>
          <a:p>
            <a:pPr>
              <a:buFont typeface="Wingdings" panose="05000000000000000000" charset="0"/>
              <a:buChar char="ü"/>
            </a:pPr>
            <a:r>
              <a:rPr lang="en-US" altLang="en-US" sz="1800">
                <a:sym typeface="+mn-ea"/>
              </a:rPr>
              <a:t>Students (for registration, results access, and fee payments).</a:t>
            </a:r>
            <a:endParaRPr lang="en-US" altLang="en-US" sz="1800"/>
          </a:p>
          <a:p>
            <a:pPr>
              <a:buFont typeface="Wingdings" panose="05000000000000000000" charset="0"/>
              <a:buChar char="ü"/>
            </a:pPr>
            <a:endParaRPr lang="en-US" altLang="en-US" sz="1700"/>
          </a:p>
          <a:p>
            <a:endParaRPr lang="en-US" altLang="en-US"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 name="Title 3"/>
          <p:cNvSpPr>
            <a:spLocks noGrp="1"/>
          </p:cNvSpPr>
          <p:nvPr>
            <p:ph type="title"/>
          </p:nvPr>
        </p:nvSpPr>
        <p:spPr>
          <a:xfrm>
            <a:off x="0" y="0"/>
            <a:ext cx="12192635" cy="1403350"/>
          </a:xfrm>
          <a:solidFill>
            <a:schemeClr val="accent1">
              <a:lumMod val="50000"/>
            </a:schemeClr>
          </a:solidFill>
        </p:spPr>
        <p:txBody>
          <a:bodyPr/>
          <a:p>
            <a:pPr marL="571500" indent="-571500" algn="ctr">
              <a:buFont typeface="Wingdings" panose="05000000000000000000" charset="0"/>
              <a:buChar char="q"/>
            </a:pPr>
            <a:r>
              <a:rPr lang="en-US" altLang="en-US" b="1">
                <a:solidFill>
                  <a:schemeClr val="bg1"/>
                </a:solidFill>
                <a:sym typeface="+mn-ea"/>
              </a:rPr>
              <a:t>Project Goals:</a:t>
            </a:r>
            <a:endParaRPr lang="en-US" altLang="en-US" b="1">
              <a:solidFill>
                <a:schemeClr val="bg1"/>
              </a:solidFill>
              <a:sym typeface="+mn-ea"/>
            </a:endParaRPr>
          </a:p>
        </p:txBody>
      </p:sp>
      <p:sp>
        <p:nvSpPr>
          <p:cNvPr id="5" name="Content Placeholder 4"/>
          <p:cNvSpPr>
            <a:spLocks noGrp="1"/>
          </p:cNvSpPr>
          <p:nvPr>
            <p:ph idx="1"/>
          </p:nvPr>
        </p:nvSpPr>
        <p:spPr>
          <a:xfrm>
            <a:off x="838200" y="1851025"/>
            <a:ext cx="10515600" cy="4488180"/>
          </a:xfrm>
        </p:spPr>
        <p:txBody>
          <a:bodyPr>
            <a:normAutofit fontScale="80000"/>
          </a:bodyPr>
          <a:p>
            <a:pPr>
              <a:buFont typeface="Wingdings" panose="05000000000000000000" charset="0"/>
              <a:buChar char="ü"/>
            </a:pPr>
            <a:r>
              <a:rPr lang="en-US" altLang="en-US" b="1"/>
              <a:t>Streamline Administrative and Academic Processes:</a:t>
            </a:r>
            <a:r>
              <a:rPr lang="en-US" altLang="en-US"/>
              <a:t> Automate key workflows such as student enrollment, course registration, examination scheduling, and fee management.</a:t>
            </a:r>
            <a:endParaRPr lang="en-US" altLang="en-US"/>
          </a:p>
          <a:p>
            <a:pPr>
              <a:buFont typeface="Wingdings" panose="05000000000000000000" charset="0"/>
              <a:buChar char="ü"/>
            </a:pPr>
            <a:r>
              <a:rPr lang="en-US" altLang="en-US" b="1"/>
              <a:t>Ensure Data Accuracy and Consistency:</a:t>
            </a:r>
            <a:r>
              <a:rPr lang="en-US" altLang="en-US"/>
              <a:t> Integrate all university operations into a centralized Oracle database to reduce redundancy and errors.</a:t>
            </a:r>
            <a:endParaRPr lang="en-US" altLang="en-US"/>
          </a:p>
          <a:p>
            <a:pPr>
              <a:buFont typeface="Wingdings" panose="05000000000000000000" charset="0"/>
              <a:buChar char="ü"/>
            </a:pPr>
            <a:r>
              <a:rPr lang="en-US" altLang="en-US" b="1"/>
              <a:t>Enhance Decision-Making:</a:t>
            </a:r>
            <a:r>
              <a:rPr lang="en-US" altLang="en-US"/>
              <a:t> Provide real-time data access and reporting to support informed decision-making by university administrators.</a:t>
            </a:r>
            <a:endParaRPr lang="en-US" altLang="en-US"/>
          </a:p>
          <a:p>
            <a:pPr>
              <a:buFont typeface="Wingdings" panose="05000000000000000000" charset="0"/>
              <a:buChar char="ü"/>
            </a:pPr>
            <a:r>
              <a:rPr lang="en-US" altLang="en-US" b="1"/>
              <a:t>Improve System Security:</a:t>
            </a:r>
            <a:r>
              <a:rPr lang="en-US" altLang="en-US"/>
              <a:t> Implement robust security measures, including role-based access control, to protect sensitive academic and financial data.</a:t>
            </a:r>
            <a:endParaRPr lang="en-US" altLang="en-US"/>
          </a:p>
          <a:p>
            <a:pPr>
              <a:buFont typeface="Wingdings" panose="05000000000000000000" charset="0"/>
              <a:buChar char="ü"/>
            </a:pPr>
            <a:r>
              <a:rPr lang="en-US" altLang="en-US" b="1"/>
              <a:t>Increase Efficiency and Reduce Delays:</a:t>
            </a:r>
            <a:r>
              <a:rPr lang="en-US" altLang="en-US"/>
              <a:t> Minimize manual tasks and paperwork, speeding up administrative approvals and student-related processes.</a:t>
            </a:r>
            <a:endParaRPr lang="en-US" altLang="en-US"/>
          </a:p>
          <a:p>
            <a:pPr>
              <a:buFont typeface="Wingdings" panose="05000000000000000000" charset="0"/>
              <a:buChar char="ü"/>
            </a:pPr>
            <a:r>
              <a:rPr lang="en-US" altLang="en-US" b="1"/>
              <a:t>Support Future Scalability:</a:t>
            </a:r>
            <a:r>
              <a:rPr lang="en-US" altLang="en-US"/>
              <a:t> Design a flexible and scalable system that can accommodate the university’s growing student population and evolving academic needs.</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2415</Words>
  <Application>WPS Presentation</Application>
  <PresentationFormat>Widescreen</PresentationFormat>
  <Paragraphs>54</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Arial Unicode MS</vt:lpstr>
      <vt:lpstr>Calibri Light</vt:lpstr>
      <vt:lpstr>Calibri</vt:lpstr>
      <vt:lpstr>Microsoft YaHei</vt:lpstr>
      <vt:lpstr>Wingdings</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N K Belie</dc:creator>
  <cp:lastModifiedBy>N K Belie</cp:lastModifiedBy>
  <cp:revision>2</cp:revision>
  <dcterms:created xsi:type="dcterms:W3CDTF">2025-03-24T16:52:11Z</dcterms:created>
  <dcterms:modified xsi:type="dcterms:W3CDTF">2025-03-24T16:56:20Z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D32545A957864385A4F2DED7CF3C0487_11</vt:lpwstr>
  </property>
  <property fmtid="{D5CDD505-2E9C-101B-9397-08002B2CF9AE}" pid="3" name="KSOProductBuildVer">
    <vt:lpwstr>1033-12.2.0.20326</vt:lpwstr>
  </property>
</Properties>
</file>