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sldIdLst>
    <p:sldId id="256" r:id="rId4"/>
    <p:sldId id="260" r:id="rId5"/>
    <p:sldId id="265" r:id="rId6"/>
    <p:sldId id="266" r:id="rId7"/>
    <p:sldId id="261" r:id="rId8"/>
    <p:sldId id="262" r:id="rId9"/>
    <p:sldId id="263" r:id="rId10"/>
    <p:sldId id="26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folHlink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folHlink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folHlink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folHlink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folHlink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folHlink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folHlink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folHlink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fol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B6C7CA"/>
    <a:srgbClr val="FFFFFF"/>
    <a:srgbClr val="0B1A45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M62GS&amp;H002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2988" y="1938338"/>
            <a:ext cx="7772400" cy="1470025"/>
          </a:xfrm>
        </p:spPr>
        <p:txBody>
          <a:bodyPr anchor="b"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429000"/>
            <a:ext cx="6400800" cy="17526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i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fld id="{FEE45FA8-CA1B-47AB-9ABB-3DFA664653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446BE-D00E-4E26-AF1D-05DAEB0DF7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3875" y="176213"/>
            <a:ext cx="2062163" cy="6132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76213"/>
            <a:ext cx="6037262" cy="6132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54EF6-10DC-4E7C-9B3E-E203D5F0D8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5AE57-C220-4392-9D2D-4BACF433D6C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CED38-D36D-45CD-A1E8-52B3B6E6580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2814A-492A-4A33-B8D8-1433B59CA7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908050"/>
            <a:ext cx="381158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3811588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76E2D-B6D7-43FE-A464-8A520EA789F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BA846-3B28-4631-A603-B84D41850B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D8F94-B44E-4FBE-B581-757A9B7537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071CC-C0B9-43EF-AC46-85CC4A738E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438E8-D162-4A4E-A639-06FA33D32E9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736B5-8F55-4CBD-9C11-6B8D111481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F6F8E0-C731-4F84-BF26-34A45ECD76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4042E-9D1E-46D6-9FF4-3E76D0B634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3875" y="176213"/>
            <a:ext cx="2062163" cy="6132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76213"/>
            <a:ext cx="6037262" cy="6132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C9445-A512-4AE1-9D18-93EF5C4ED80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16BC0-8507-451B-96A8-185489D865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99991-0D94-487B-B781-7AF328EE48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72C3D-84D6-4748-8391-6DCF6AF2C9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908050"/>
            <a:ext cx="381158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3811588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48685-448D-4B84-AAA5-94612E9A2D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EB721-7589-456C-A8F8-0E764439BD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41E7B-0876-454D-BBAF-0F124BA70C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9307D-ABB3-4E3A-81B7-B732E79593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5804C-1D93-4027-89CB-8644072EF4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6D912-D195-4866-BE94-A9F4000086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1DC9D-CCAB-4C6A-9553-192DE2805C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C4AD8-B51A-4282-8597-F5084AC5A5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3875" y="176213"/>
            <a:ext cx="2062163" cy="6132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76213"/>
            <a:ext cx="6037262" cy="6132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B76DC-1B3B-447C-BB9F-DF6494A11C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908050"/>
            <a:ext cx="381158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3811588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11403-5A4D-469F-967D-E9550B5413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86936-57BF-4FFB-8B2C-8EAF77D385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89171-4471-4E85-B085-84B2E4817B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EC6CE-1CF1-4E17-A6B6-DD9507F405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7BC45-8C02-4E38-86F6-A6E5A7BD70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939AD-1C2E-4139-B27F-973759E862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M62GS&amp;H002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908050"/>
            <a:ext cx="77755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53188"/>
            <a:ext cx="1152525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bg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453188"/>
            <a:ext cx="70564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bg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6163" y="6453188"/>
            <a:ext cx="442912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3984031C-8B9C-4D19-B055-E3C414E35692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9" name="Picture 15" descr="t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285875" y="188913"/>
            <a:ext cx="7858125" cy="495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1050" y="176213"/>
            <a:ext cx="688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M62GS&amp;H002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908050"/>
            <a:ext cx="77755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53188"/>
            <a:ext cx="1152525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bg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453188"/>
            <a:ext cx="70564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bg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6163" y="6453188"/>
            <a:ext cx="442912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AB21052E-F122-47B9-8F29-B7F2E44E0564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3015" name="Picture 7" descr="t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285875" y="188913"/>
            <a:ext cx="7858125" cy="495300"/>
          </a:xfrm>
          <a:prstGeom prst="rect">
            <a:avLst/>
          </a:prstGeom>
          <a:noFill/>
        </p:spPr>
      </p:pic>
      <p:sp>
        <p:nvSpPr>
          <p:cNvPr id="4301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051050" y="176213"/>
            <a:ext cx="688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016" grpId="0"/>
    </p:bldLst>
  </p:timing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M62GS&amp;H002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908050"/>
            <a:ext cx="77755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53188"/>
            <a:ext cx="1152525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bg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453188"/>
            <a:ext cx="7056438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bg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6163" y="6453188"/>
            <a:ext cx="442912" cy="26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524F3736-E363-4BDB-A8A9-6A24C25EEA5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506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051050" y="176213"/>
            <a:ext cx="688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05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05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05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05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0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064" grpId="0"/>
    </p:bldLst>
  </p:timing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bg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ministrator\Desktop\MyEclipse%206.0.1.lnk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 smtClean="0"/>
              <a:t>QQ</a:t>
            </a:r>
            <a:r>
              <a:rPr lang="zh-CN" altLang="en-US" sz="5400" dirty="0" smtClean="0"/>
              <a:t>项目答辩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8662" y="3429000"/>
            <a:ext cx="6400800" cy="1752600"/>
          </a:xfrm>
        </p:spPr>
        <p:txBody>
          <a:bodyPr/>
          <a:lstStyle/>
          <a:p>
            <a:pPr lvl="8"/>
            <a:endParaRPr lang="en-US" altLang="zh-CN" dirty="0" smtClean="0">
              <a:solidFill>
                <a:schemeClr val="accent1"/>
              </a:solidFill>
            </a:endParaRPr>
          </a:p>
          <a:p>
            <a:pPr lvl="8"/>
            <a:endParaRPr lang="en-US" altLang="zh-CN" dirty="0">
              <a:solidFill>
                <a:schemeClr val="accent1"/>
              </a:solidFill>
            </a:endParaRPr>
          </a:p>
          <a:p>
            <a:pPr lvl="8"/>
            <a:endParaRPr lang="en-US" altLang="zh-CN" dirty="0" smtClean="0">
              <a:solidFill>
                <a:schemeClr val="accent1"/>
              </a:solidFill>
            </a:endParaRPr>
          </a:p>
          <a:p>
            <a:pPr lvl="8">
              <a:buNone/>
            </a:pPr>
            <a:r>
              <a:rPr lang="zh-CN" altLang="en-US" dirty="0" smtClean="0">
                <a:solidFill>
                  <a:schemeClr val="accent1"/>
                </a:solidFill>
              </a:rPr>
              <a:t>作者：陈飞龙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8">
              <a:buNone/>
            </a:pPr>
            <a:r>
              <a:rPr lang="zh-CN" altLang="en-US" dirty="0" smtClean="0">
                <a:solidFill>
                  <a:schemeClr val="accent1"/>
                </a:solidFill>
              </a:rPr>
              <a:t>指导老师：赖老师</a:t>
            </a:r>
            <a:endParaRPr lang="zh-CN" altLang="zh-C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B6C7CA"/>
                </a:solidFill>
              </a:rPr>
              <a:t>QQ</a:t>
            </a:r>
            <a:r>
              <a:rPr lang="zh-CN" altLang="en-US" sz="3200" dirty="0">
                <a:solidFill>
                  <a:srgbClr val="B6C7CA"/>
                </a:solidFill>
              </a:rPr>
              <a:t>功能</a:t>
            </a:r>
            <a:endParaRPr lang="zh-CN" altLang="zh-CN" sz="3200" dirty="0">
              <a:solidFill>
                <a:srgbClr val="B6C7CA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、实现</a:t>
            </a:r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QQ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注册，登录，好友的添加</a:t>
            </a:r>
            <a:endParaRPr lang="en-US" altLang="zh-CN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、删除好友，变化状态</a:t>
            </a:r>
            <a:endParaRPr lang="en-US" altLang="zh-CN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、与好友聊天，自由开关背景音乐</a:t>
            </a:r>
            <a:endParaRPr lang="en-US" altLang="zh-CN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、进入</a:t>
            </a:r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QQ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空间，</a:t>
            </a:r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QQ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邮箱</a:t>
            </a:r>
            <a:endParaRPr lang="en-US" altLang="zh-CN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、进入腾讯首页观看新闻</a:t>
            </a:r>
            <a:endParaRPr lang="en-US" altLang="zh-CN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、在思念好友的同时试着视频聊天</a:t>
            </a:r>
            <a:endParaRPr lang="en-US" altLang="zh-CN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、给好友发送文件</a:t>
            </a:r>
            <a:endParaRPr lang="en-US" altLang="zh-CN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。。。。。。</a:t>
            </a:r>
            <a:endParaRPr lang="en-US" altLang="zh-CN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6"/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。。。。。。</a:t>
            </a:r>
            <a:endParaRPr lang="en-US" altLang="zh-CN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8"/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。。。。。。</a:t>
            </a:r>
            <a:endParaRPr lang="en-US" altLang="zh-CN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QQ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使用的技术</a:t>
            </a:r>
            <a:endParaRPr lang="zh-CN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三大特征：封装、继承、和多态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界面布局和框架设计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的输入输出流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、网络爬虫技术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、系统托盘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Desktop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的结合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网络编程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技术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、多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线程</a:t>
            </a:r>
            <a:endParaRPr lang="zh-CN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QQ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的特色</a:t>
            </a:r>
            <a:endParaRPr lang="zh-CN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、高仿腾讯登录，好友，聊天界面。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、加入视频聊天，连接各软件共同使用。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、在使用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QQ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时加入了小游戏。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、加入音乐，达到互动。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、考虑使用者的需求，功能的自由切换。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zh-CN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827088" y="4941888"/>
            <a:ext cx="7921625" cy="360362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918" y="285729"/>
            <a:ext cx="6884988" cy="428628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969696"/>
                </a:solidFill>
              </a:rPr>
              <a:t>QQ</a:t>
            </a:r>
            <a:r>
              <a:rPr lang="zh-CN" altLang="en-US" sz="3200" dirty="0" smtClean="0">
                <a:solidFill>
                  <a:srgbClr val="969696"/>
                </a:solidFill>
              </a:rPr>
              <a:t>制作的问题</a:t>
            </a:r>
            <a:endParaRPr lang="zh-CN" altLang="zh-CN" sz="3200" dirty="0">
              <a:solidFill>
                <a:srgbClr val="969696"/>
              </a:solidFill>
            </a:endParaRP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3573463" y="3733800"/>
            <a:ext cx="2114550" cy="1346200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4460875" y="3716338"/>
            <a:ext cx="355600" cy="3429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22550" name="Group 22"/>
          <p:cNvGrpSpPr>
            <a:grpSpLocks/>
          </p:cNvGrpSpPr>
          <p:nvPr/>
        </p:nvGrpSpPr>
        <p:grpSpPr bwMode="auto">
          <a:xfrm>
            <a:off x="4454525" y="3703638"/>
            <a:ext cx="368300" cy="357187"/>
            <a:chOff x="2806" y="2333"/>
            <a:chExt cx="232" cy="225"/>
          </a:xfrm>
        </p:grpSpPr>
        <p:sp>
          <p:nvSpPr>
            <p:cNvPr id="22544" name="Oval 16"/>
            <p:cNvSpPr>
              <a:spLocks noChangeArrowheads="1"/>
            </p:cNvSpPr>
            <p:nvPr/>
          </p:nvSpPr>
          <p:spPr bwMode="gray">
            <a:xfrm>
              <a:off x="2806" y="2333"/>
              <a:ext cx="232" cy="225"/>
            </a:xfrm>
            <a:prstGeom prst="ellipse">
              <a:avLst/>
            </a:prstGeom>
            <a:gradFill rotWithShape="0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2548" name="Oval 20"/>
            <p:cNvSpPr>
              <a:spLocks noChangeArrowheads="1"/>
            </p:cNvSpPr>
            <p:nvPr/>
          </p:nvSpPr>
          <p:spPr bwMode="gray">
            <a:xfrm>
              <a:off x="2817" y="2343"/>
              <a:ext cx="210" cy="20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  <a:alpha val="0"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22551" name="Group 23"/>
          <p:cNvGrpSpPr>
            <a:grpSpLocks/>
          </p:cNvGrpSpPr>
          <p:nvPr/>
        </p:nvGrpSpPr>
        <p:grpSpPr bwMode="auto">
          <a:xfrm rot="21088330">
            <a:off x="855662" y="3357562"/>
            <a:ext cx="7716865" cy="401638"/>
            <a:chOff x="476" y="2277"/>
            <a:chExt cx="4763" cy="91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476" y="2323"/>
              <a:ext cx="4763" cy="45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2540" name="AutoShape 12"/>
            <p:cNvSpPr>
              <a:spLocks noChangeArrowheads="1"/>
            </p:cNvSpPr>
            <p:nvPr/>
          </p:nvSpPr>
          <p:spPr bwMode="auto">
            <a:xfrm>
              <a:off x="531" y="2278"/>
              <a:ext cx="462" cy="44"/>
            </a:xfrm>
            <a:prstGeom prst="roundRect">
              <a:avLst>
                <a:gd name="adj" fmla="val 5000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3540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2541" name="AutoShape 13"/>
            <p:cNvSpPr>
              <a:spLocks noChangeArrowheads="1"/>
            </p:cNvSpPr>
            <p:nvPr/>
          </p:nvSpPr>
          <p:spPr bwMode="auto">
            <a:xfrm>
              <a:off x="4731" y="2277"/>
              <a:ext cx="458" cy="45"/>
            </a:xfrm>
            <a:prstGeom prst="roundRect">
              <a:avLst>
                <a:gd name="adj" fmla="val 5000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3540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57226" y="3143248"/>
            <a:ext cx="923330" cy="69826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腾讯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smtClean="0">
                <a:solidFill>
                  <a:srgbClr val="FFC000"/>
                </a:solidFill>
              </a:rPr>
              <a:t>QQ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17384" y="2285992"/>
            <a:ext cx="923330" cy="69826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我的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smtClean="0">
                <a:solidFill>
                  <a:srgbClr val="FFC000"/>
                </a:solidFill>
              </a:rPr>
              <a:t>QQ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00166" y="1428736"/>
            <a:ext cx="45111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QQ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传值，发送命令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无法达到低偶合，高聚合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程序的维护性不高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QQ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的感悟</a:t>
            </a:r>
            <a:endParaRPr lang="zh-CN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100" y="1142984"/>
            <a:ext cx="72549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B0F0"/>
                </a:solidFill>
              </a:rPr>
              <a:t>QQ</a:t>
            </a:r>
            <a:r>
              <a:rPr lang="zh-CN" altLang="en-US" dirty="0" smtClean="0">
                <a:solidFill>
                  <a:srgbClr val="00B0F0"/>
                </a:solidFill>
              </a:rPr>
              <a:t>程序本身具有高难度技术要求，对于初学者我深表感叹：一个字：难、两个字：很难，三个字非常难。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	</a:t>
            </a:r>
            <a:r>
              <a:rPr lang="en-US" altLang="zh-CN" dirty="0" smtClean="0">
                <a:solidFill>
                  <a:srgbClr val="00B0F0"/>
                </a:solidFill>
              </a:rPr>
              <a:t>QQ</a:t>
            </a:r>
            <a:r>
              <a:rPr lang="zh-CN" altLang="en-US" dirty="0" smtClean="0">
                <a:solidFill>
                  <a:srgbClr val="00B0F0"/>
                </a:solidFill>
              </a:rPr>
              <a:t>让我对</a:t>
            </a:r>
            <a:r>
              <a:rPr lang="en-US" altLang="zh-CN" dirty="0" smtClean="0">
                <a:solidFill>
                  <a:srgbClr val="00B0F0"/>
                </a:solidFill>
              </a:rPr>
              <a:t>Java</a:t>
            </a:r>
            <a:r>
              <a:rPr lang="zh-CN" altLang="en-US" dirty="0" smtClean="0">
                <a:solidFill>
                  <a:srgbClr val="00B0F0"/>
                </a:solidFill>
              </a:rPr>
              <a:t>的知识进一步理解，进一步理解如何实现对程序的维护，尽量达到高聚合的程度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	</a:t>
            </a:r>
            <a:r>
              <a:rPr lang="zh-CN" altLang="en-US" dirty="0" smtClean="0">
                <a:solidFill>
                  <a:srgbClr val="00B0F0"/>
                </a:solidFill>
              </a:rPr>
              <a:t>对</a:t>
            </a:r>
            <a:r>
              <a:rPr lang="en-US" altLang="zh-CN" dirty="0" err="1" smtClean="0">
                <a:solidFill>
                  <a:srgbClr val="00B0F0"/>
                </a:solidFill>
              </a:rPr>
              <a:t>Javabean</a:t>
            </a:r>
            <a:r>
              <a:rPr lang="zh-CN" altLang="en-US" dirty="0" smtClean="0">
                <a:solidFill>
                  <a:srgbClr val="00B0F0"/>
                </a:solidFill>
              </a:rPr>
              <a:t>和网络技术有了进一步的理解。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 smtClean="0">
                <a:solidFill>
                  <a:srgbClr val="00B0F0"/>
                </a:solidFill>
              </a:rPr>
              <a:t>这个项目本身就是给我们提供一个设计思想，为日后的编程生涯进行铺垫。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/>
              <a:t>	</a:t>
            </a:r>
            <a:endParaRPr lang="en-US" altLang="zh-CN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寻求帮助</a:t>
            </a:r>
            <a:endParaRPr lang="zh-CN" altLang="zh-CN" dirty="0">
              <a:solidFill>
                <a:srgbClr val="00B0F0"/>
              </a:solidFill>
            </a:endParaRP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857356" y="1571612"/>
          <a:ext cx="6096000" cy="4067175"/>
        </p:xfrm>
        <a:graphic>
          <a:graphicData uri="http://schemas.openxmlformats.org/presentationml/2006/ole">
            <p:oleObj spid="_x0000_s25605" name="Chart" r:id="rId3" imgW="6096000" imgH="4067175" progId="MSGraph.Chart.8">
              <p:embed followColorScheme="full"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8992" y="2714620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老师帮助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9124" y="4000504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自己解决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rot="16200000" flipH="1">
            <a:off x="6572264" y="4500570"/>
            <a:ext cx="714380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643702" y="51435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1" name="右箭头 10"/>
          <p:cNvSpPr/>
          <p:nvPr/>
        </p:nvSpPr>
        <p:spPr bwMode="auto">
          <a:xfrm>
            <a:off x="6786578" y="3357562"/>
            <a:ext cx="1285884" cy="2857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15338" y="3214686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课外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资料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6643702" y="4214818"/>
            <a:ext cx="285752" cy="107157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388" y="5286388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同学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合作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右箭头 16"/>
          <p:cNvSpPr/>
          <p:nvPr/>
        </p:nvSpPr>
        <p:spPr bwMode="auto">
          <a:xfrm rot="1788951">
            <a:off x="7000892" y="3929066"/>
            <a:ext cx="714380" cy="2857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72396" y="4286256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看书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OleChart spid="256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6215074" y="3929066"/>
            <a:ext cx="1811338" cy="2074862"/>
            <a:chOff x="1712" y="688"/>
            <a:chExt cx="2347" cy="2689"/>
          </a:xfrm>
        </p:grpSpPr>
        <p:sp>
          <p:nvSpPr>
            <p:cNvPr id="38917" name="Oval 5"/>
            <p:cNvSpPr>
              <a:spLocks noChangeArrowheads="1"/>
            </p:cNvSpPr>
            <p:nvPr/>
          </p:nvSpPr>
          <p:spPr bwMode="auto">
            <a:xfrm flipV="1">
              <a:off x="1746" y="2387"/>
              <a:ext cx="2313" cy="99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alpha val="85001"/>
                  </a:schemeClr>
                </a:gs>
                <a:gs pos="100000">
                  <a:schemeClr val="bg2">
                    <a:gamma/>
                    <a:shade val="63529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8" name="Oval 6"/>
            <p:cNvSpPr>
              <a:spLocks noChangeArrowheads="1"/>
            </p:cNvSpPr>
            <p:nvPr/>
          </p:nvSpPr>
          <p:spPr bwMode="auto">
            <a:xfrm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9" name="Oval 7"/>
            <p:cNvSpPr>
              <a:spLocks noChangeArrowheads="1"/>
            </p:cNvSpPr>
            <p:nvPr/>
          </p:nvSpPr>
          <p:spPr bwMode="auto">
            <a:xfrm rot="8982877"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0" name="Oval 8"/>
            <p:cNvSpPr>
              <a:spLocks noChangeArrowheads="1"/>
            </p:cNvSpPr>
            <p:nvPr/>
          </p:nvSpPr>
          <p:spPr bwMode="auto">
            <a:xfrm>
              <a:off x="1912" y="877"/>
              <a:ext cx="1951" cy="15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8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4800" dirty="0" smtClean="0">
                  <a:solidFill>
                    <a:srgbClr val="FFC000"/>
                  </a:solidFill>
                </a:rPr>
                <a:t>看</a:t>
              </a:r>
              <a:endParaRPr lang="zh-CN" altLang="en-US" sz="4800" dirty="0">
                <a:solidFill>
                  <a:srgbClr val="FFC000"/>
                </a:solidFill>
              </a:endParaRPr>
            </a:p>
          </p:txBody>
        </p:sp>
        <p:sp>
          <p:nvSpPr>
            <p:cNvPr id="38921" name="Oval 9"/>
            <p:cNvSpPr>
              <a:spLocks noChangeArrowheads="1"/>
            </p:cNvSpPr>
            <p:nvPr/>
          </p:nvSpPr>
          <p:spPr bwMode="auto">
            <a:xfrm>
              <a:off x="2211" y="1867"/>
              <a:ext cx="1407" cy="113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>
              <a:off x="3352" y="1536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3360" y="1550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3286" y="111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9" name="Group 17"/>
          <p:cNvGrpSpPr>
            <a:grpSpLocks/>
          </p:cNvGrpSpPr>
          <p:nvPr/>
        </p:nvGrpSpPr>
        <p:grpSpPr bwMode="auto">
          <a:xfrm>
            <a:off x="2643174" y="3429000"/>
            <a:ext cx="1946275" cy="2227262"/>
            <a:chOff x="1712" y="688"/>
            <a:chExt cx="2347" cy="2689"/>
          </a:xfrm>
        </p:grpSpPr>
        <p:sp>
          <p:nvSpPr>
            <p:cNvPr id="38930" name="Oval 18"/>
            <p:cNvSpPr>
              <a:spLocks noChangeArrowheads="1"/>
            </p:cNvSpPr>
            <p:nvPr/>
          </p:nvSpPr>
          <p:spPr bwMode="auto">
            <a:xfrm flipV="1">
              <a:off x="1746" y="2387"/>
              <a:ext cx="2313" cy="99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alpha val="85001"/>
                  </a:schemeClr>
                </a:gs>
                <a:gs pos="100000">
                  <a:schemeClr val="bg2">
                    <a:gamma/>
                    <a:shade val="63529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Oval 19"/>
            <p:cNvSpPr>
              <a:spLocks noChangeArrowheads="1"/>
            </p:cNvSpPr>
            <p:nvPr/>
          </p:nvSpPr>
          <p:spPr bwMode="auto">
            <a:xfrm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Oval 20"/>
            <p:cNvSpPr>
              <a:spLocks noChangeArrowheads="1"/>
            </p:cNvSpPr>
            <p:nvPr/>
          </p:nvSpPr>
          <p:spPr bwMode="auto">
            <a:xfrm rot="8982877"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Oval 21"/>
            <p:cNvSpPr>
              <a:spLocks noChangeArrowheads="1"/>
            </p:cNvSpPr>
            <p:nvPr/>
          </p:nvSpPr>
          <p:spPr bwMode="auto">
            <a:xfrm>
              <a:off x="1912" y="877"/>
              <a:ext cx="1951" cy="15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8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4800" dirty="0" smtClean="0">
                  <a:solidFill>
                    <a:srgbClr val="FFC000"/>
                  </a:solidFill>
                </a:rPr>
                <a:t>观</a:t>
              </a:r>
              <a:endParaRPr lang="zh-CN" altLang="en-US" sz="4800" dirty="0">
                <a:solidFill>
                  <a:srgbClr val="FFC000"/>
                </a:solidFill>
              </a:endParaRPr>
            </a:p>
          </p:txBody>
        </p:sp>
        <p:sp>
          <p:nvSpPr>
            <p:cNvPr id="38934" name="Oval 22"/>
            <p:cNvSpPr>
              <a:spLocks noChangeArrowheads="1"/>
            </p:cNvSpPr>
            <p:nvPr/>
          </p:nvSpPr>
          <p:spPr bwMode="auto">
            <a:xfrm>
              <a:off x="2211" y="1867"/>
              <a:ext cx="1407" cy="113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3352" y="1536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3360" y="1550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>
              <a:off x="3286" y="111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38" name="Group 26"/>
          <p:cNvGrpSpPr>
            <a:grpSpLocks/>
          </p:cNvGrpSpPr>
          <p:nvPr/>
        </p:nvGrpSpPr>
        <p:grpSpPr bwMode="auto">
          <a:xfrm>
            <a:off x="6215074" y="1214422"/>
            <a:ext cx="1946275" cy="2228850"/>
            <a:chOff x="1712" y="688"/>
            <a:chExt cx="2347" cy="2689"/>
          </a:xfrm>
        </p:grpSpPr>
        <p:sp>
          <p:nvSpPr>
            <p:cNvPr id="38939" name="Oval 27"/>
            <p:cNvSpPr>
              <a:spLocks noChangeArrowheads="1"/>
            </p:cNvSpPr>
            <p:nvPr/>
          </p:nvSpPr>
          <p:spPr bwMode="auto">
            <a:xfrm flipV="1">
              <a:off x="1746" y="2387"/>
              <a:ext cx="2313" cy="99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alpha val="85001"/>
                  </a:schemeClr>
                </a:gs>
                <a:gs pos="100000">
                  <a:schemeClr val="bg2">
                    <a:gamma/>
                    <a:shade val="63529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0" name="Oval 28"/>
            <p:cNvSpPr>
              <a:spLocks noChangeArrowheads="1"/>
            </p:cNvSpPr>
            <p:nvPr/>
          </p:nvSpPr>
          <p:spPr bwMode="auto">
            <a:xfrm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Oval 29"/>
            <p:cNvSpPr>
              <a:spLocks noChangeArrowheads="1"/>
            </p:cNvSpPr>
            <p:nvPr/>
          </p:nvSpPr>
          <p:spPr bwMode="auto">
            <a:xfrm rot="8982877"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Oval 30"/>
            <p:cNvSpPr>
              <a:spLocks noChangeArrowheads="1"/>
            </p:cNvSpPr>
            <p:nvPr/>
          </p:nvSpPr>
          <p:spPr bwMode="auto">
            <a:xfrm>
              <a:off x="1912" y="877"/>
              <a:ext cx="1951" cy="15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8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4800" dirty="0">
                  <a:solidFill>
                    <a:srgbClr val="FFC000"/>
                  </a:solidFill>
                </a:rPr>
                <a:t>谢</a:t>
              </a:r>
            </a:p>
          </p:txBody>
        </p:sp>
        <p:sp>
          <p:nvSpPr>
            <p:cNvPr id="38943" name="Oval 31"/>
            <p:cNvSpPr>
              <a:spLocks noChangeArrowheads="1"/>
            </p:cNvSpPr>
            <p:nvPr/>
          </p:nvSpPr>
          <p:spPr bwMode="auto">
            <a:xfrm>
              <a:off x="2211" y="1867"/>
              <a:ext cx="1407" cy="113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4" name="Line 32"/>
            <p:cNvSpPr>
              <a:spLocks noChangeShapeType="1"/>
            </p:cNvSpPr>
            <p:nvPr/>
          </p:nvSpPr>
          <p:spPr bwMode="auto">
            <a:xfrm>
              <a:off x="3352" y="1536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Line 33"/>
            <p:cNvSpPr>
              <a:spLocks noChangeShapeType="1"/>
            </p:cNvSpPr>
            <p:nvPr/>
          </p:nvSpPr>
          <p:spPr bwMode="auto">
            <a:xfrm>
              <a:off x="3360" y="1550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3286" y="111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65" name="Group 53"/>
          <p:cNvGrpSpPr>
            <a:grpSpLocks/>
          </p:cNvGrpSpPr>
          <p:nvPr/>
        </p:nvGrpSpPr>
        <p:grpSpPr bwMode="auto">
          <a:xfrm>
            <a:off x="1500166" y="714356"/>
            <a:ext cx="1635125" cy="1870075"/>
            <a:chOff x="1712" y="688"/>
            <a:chExt cx="2347" cy="2689"/>
          </a:xfrm>
        </p:grpSpPr>
        <p:sp>
          <p:nvSpPr>
            <p:cNvPr id="38966" name="Oval 54"/>
            <p:cNvSpPr>
              <a:spLocks noChangeArrowheads="1"/>
            </p:cNvSpPr>
            <p:nvPr/>
          </p:nvSpPr>
          <p:spPr bwMode="auto">
            <a:xfrm flipV="1">
              <a:off x="1746" y="2387"/>
              <a:ext cx="2313" cy="99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alpha val="85001"/>
                  </a:schemeClr>
                </a:gs>
                <a:gs pos="100000">
                  <a:schemeClr val="bg2">
                    <a:gamma/>
                    <a:shade val="63529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7" name="Oval 55"/>
            <p:cNvSpPr>
              <a:spLocks noChangeArrowheads="1"/>
            </p:cNvSpPr>
            <p:nvPr/>
          </p:nvSpPr>
          <p:spPr bwMode="auto">
            <a:xfrm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8" name="Oval 56"/>
            <p:cNvSpPr>
              <a:spLocks noChangeArrowheads="1"/>
            </p:cNvSpPr>
            <p:nvPr/>
          </p:nvSpPr>
          <p:spPr bwMode="auto">
            <a:xfrm rot="8982877"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9" name="Oval 57"/>
            <p:cNvSpPr>
              <a:spLocks noChangeArrowheads="1"/>
            </p:cNvSpPr>
            <p:nvPr/>
          </p:nvSpPr>
          <p:spPr bwMode="auto">
            <a:xfrm>
              <a:off x="1912" y="877"/>
              <a:ext cx="1951" cy="15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8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4800" dirty="0" smtClean="0">
                  <a:solidFill>
                    <a:srgbClr val="FFC000"/>
                  </a:solidFill>
                </a:rPr>
                <a:t>谢</a:t>
              </a:r>
              <a:endParaRPr lang="zh-CN" altLang="en-US" sz="4800" dirty="0">
                <a:solidFill>
                  <a:srgbClr val="FFC000"/>
                </a:solidFill>
              </a:endParaRPr>
            </a:p>
          </p:txBody>
        </p:sp>
        <p:sp>
          <p:nvSpPr>
            <p:cNvPr id="38970" name="Oval 58"/>
            <p:cNvSpPr>
              <a:spLocks noChangeArrowheads="1"/>
            </p:cNvSpPr>
            <p:nvPr/>
          </p:nvSpPr>
          <p:spPr bwMode="auto">
            <a:xfrm>
              <a:off x="2211" y="1867"/>
              <a:ext cx="1407" cy="113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1" name="Line 59"/>
            <p:cNvSpPr>
              <a:spLocks noChangeShapeType="1"/>
            </p:cNvSpPr>
            <p:nvPr/>
          </p:nvSpPr>
          <p:spPr bwMode="auto">
            <a:xfrm>
              <a:off x="3352" y="1536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Line 60"/>
            <p:cNvSpPr>
              <a:spLocks noChangeShapeType="1"/>
            </p:cNvSpPr>
            <p:nvPr/>
          </p:nvSpPr>
          <p:spPr bwMode="auto">
            <a:xfrm>
              <a:off x="3360" y="1550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3" name="Line 61"/>
            <p:cNvSpPr>
              <a:spLocks noChangeShapeType="1"/>
            </p:cNvSpPr>
            <p:nvPr/>
          </p:nvSpPr>
          <p:spPr bwMode="auto">
            <a:xfrm>
              <a:off x="3286" y="111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4114399" y="1828506"/>
            <a:ext cx="1785098" cy="1784736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6600" dirty="0"/>
              <a:t> </a:t>
            </a:r>
            <a:r>
              <a:rPr lang="en-US" altLang="zh-CN" sz="6600" dirty="0" smtClean="0"/>
              <a:t> </a:t>
            </a:r>
            <a:r>
              <a:rPr lang="en-US" altLang="zh-CN" sz="6600" dirty="0" smtClean="0">
                <a:solidFill>
                  <a:srgbClr val="FFC000"/>
                </a:solidFill>
              </a:rPr>
              <a:t>!</a:t>
            </a:r>
            <a:endParaRPr lang="zh-CN" altLang="en-US" sz="6600" dirty="0">
              <a:solidFill>
                <a:srgbClr val="FFC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28794" y="214290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</a:rPr>
              <a:t>登</a:t>
            </a:r>
            <a:r>
              <a:rPr lang="en-US" altLang="zh-CN" sz="3200" dirty="0" smtClean="0">
                <a:solidFill>
                  <a:srgbClr val="0070C0"/>
                </a:solidFill>
              </a:rPr>
              <a:t>QQ</a:t>
            </a:r>
            <a:r>
              <a:rPr lang="zh-CN" altLang="en-US" sz="3200" dirty="0" smtClean="0">
                <a:solidFill>
                  <a:srgbClr val="0070C0"/>
                </a:solidFill>
              </a:rPr>
              <a:t>去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910" y="614364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 action="ppaction://hlinkfile"/>
              </a:rPr>
              <a:t>QQ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ephoscope">
  <a:themeElements>
    <a:clrScheme name="M62GS&amp;H002 15">
      <a:dk1>
        <a:srgbClr val="FFFFFF"/>
      </a:dk1>
      <a:lt1>
        <a:srgbClr val="FFFFFF"/>
      </a:lt1>
      <a:dk2>
        <a:srgbClr val="FFFFFF"/>
      </a:dk2>
      <a:lt2>
        <a:srgbClr val="000000"/>
      </a:lt2>
      <a:accent1>
        <a:srgbClr val="5F9ECA"/>
      </a:accent1>
      <a:accent2>
        <a:srgbClr val="264C8D"/>
      </a:accent2>
      <a:accent3>
        <a:srgbClr val="FFFFFF"/>
      </a:accent3>
      <a:accent4>
        <a:srgbClr val="DADADA"/>
      </a:accent4>
      <a:accent5>
        <a:srgbClr val="B6CCE1"/>
      </a:accent5>
      <a:accent6>
        <a:srgbClr val="21447F"/>
      </a:accent6>
      <a:hlink>
        <a:srgbClr val="E7F2FF"/>
      </a:hlink>
      <a:folHlink>
        <a:srgbClr val="051846"/>
      </a:folHlink>
    </a:clrScheme>
    <a:fontScheme name="M62GS&amp;H0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62GS&amp;H0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S&amp;H0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S&amp;H0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S&amp;H0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S&amp;H0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S&amp;H0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S&amp;H0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S&amp;H0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S&amp;H0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S&amp;H0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S&amp;H0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S&amp;H0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S&amp;H002 13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122C74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AAACBC"/>
        </a:accent5>
        <a:accent6>
          <a:srgbClr val="008AE7"/>
        </a:accent6>
        <a:hlink>
          <a:srgbClr val="99CC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S&amp;H002 14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5C8F35"/>
        </a:accent1>
        <a:accent2>
          <a:srgbClr val="99CC00"/>
        </a:accent2>
        <a:accent3>
          <a:srgbClr val="FFFFFF"/>
        </a:accent3>
        <a:accent4>
          <a:srgbClr val="DADADA"/>
        </a:accent4>
        <a:accent5>
          <a:srgbClr val="B5C6AE"/>
        </a:accent5>
        <a:accent6>
          <a:srgbClr val="8AB900"/>
        </a:accent6>
        <a:hlink>
          <a:srgbClr val="DDDDDD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S&amp;H002 15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5F9ECA"/>
        </a:accent1>
        <a:accent2>
          <a:srgbClr val="264C8D"/>
        </a:accent2>
        <a:accent3>
          <a:srgbClr val="FFFFFF"/>
        </a:accent3>
        <a:accent4>
          <a:srgbClr val="DADADA"/>
        </a:accent4>
        <a:accent5>
          <a:srgbClr val="B6CCE1"/>
        </a:accent5>
        <a:accent6>
          <a:srgbClr val="21447F"/>
        </a:accent6>
        <a:hlink>
          <a:srgbClr val="E7F2FF"/>
        </a:hlink>
        <a:folHlink>
          <a:srgbClr val="0518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62GS&amp;H002">
  <a:themeElements>
    <a:clrScheme name="1_M62GS&amp;H002 15">
      <a:dk1>
        <a:srgbClr val="FFFFFF"/>
      </a:dk1>
      <a:lt1>
        <a:srgbClr val="FFFFFF"/>
      </a:lt1>
      <a:dk2>
        <a:srgbClr val="FFFFFF"/>
      </a:dk2>
      <a:lt2>
        <a:srgbClr val="000000"/>
      </a:lt2>
      <a:accent1>
        <a:srgbClr val="5F9ECA"/>
      </a:accent1>
      <a:accent2>
        <a:srgbClr val="264C8D"/>
      </a:accent2>
      <a:accent3>
        <a:srgbClr val="FFFFFF"/>
      </a:accent3>
      <a:accent4>
        <a:srgbClr val="DADADA"/>
      </a:accent4>
      <a:accent5>
        <a:srgbClr val="B6CCE1"/>
      </a:accent5>
      <a:accent6>
        <a:srgbClr val="21447F"/>
      </a:accent6>
      <a:hlink>
        <a:srgbClr val="E7F2FF"/>
      </a:hlink>
      <a:folHlink>
        <a:srgbClr val="051846"/>
      </a:folHlink>
    </a:clrScheme>
    <a:fontScheme name="1_M62GS&amp;H0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62GS&amp;H0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S&amp;H0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S&amp;H0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S&amp;H0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S&amp;H0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S&amp;H0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S&amp;H0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S&amp;H0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S&amp;H0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S&amp;H0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S&amp;H0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S&amp;H0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S&amp;H002 13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122C74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AAACBC"/>
        </a:accent5>
        <a:accent6>
          <a:srgbClr val="008AE7"/>
        </a:accent6>
        <a:hlink>
          <a:srgbClr val="99CC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S&amp;H002 14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5C8F35"/>
        </a:accent1>
        <a:accent2>
          <a:srgbClr val="99CC00"/>
        </a:accent2>
        <a:accent3>
          <a:srgbClr val="FFFFFF"/>
        </a:accent3>
        <a:accent4>
          <a:srgbClr val="DADADA"/>
        </a:accent4>
        <a:accent5>
          <a:srgbClr val="B5C6AE"/>
        </a:accent5>
        <a:accent6>
          <a:srgbClr val="8AB900"/>
        </a:accent6>
        <a:hlink>
          <a:srgbClr val="DDDDDD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S&amp;H002 15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5F9ECA"/>
        </a:accent1>
        <a:accent2>
          <a:srgbClr val="264C8D"/>
        </a:accent2>
        <a:accent3>
          <a:srgbClr val="FFFFFF"/>
        </a:accent3>
        <a:accent4>
          <a:srgbClr val="DADADA"/>
        </a:accent4>
        <a:accent5>
          <a:srgbClr val="B6CCE1"/>
        </a:accent5>
        <a:accent6>
          <a:srgbClr val="21447F"/>
        </a:accent6>
        <a:hlink>
          <a:srgbClr val="E7F2FF"/>
        </a:hlink>
        <a:folHlink>
          <a:srgbClr val="0518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M62GS&amp;H002">
  <a:themeElements>
    <a:clrScheme name="2_M62GS&amp;H002 15">
      <a:dk1>
        <a:srgbClr val="FFFFFF"/>
      </a:dk1>
      <a:lt1>
        <a:srgbClr val="FFFFFF"/>
      </a:lt1>
      <a:dk2>
        <a:srgbClr val="FFFFFF"/>
      </a:dk2>
      <a:lt2>
        <a:srgbClr val="000000"/>
      </a:lt2>
      <a:accent1>
        <a:srgbClr val="5F9ECA"/>
      </a:accent1>
      <a:accent2>
        <a:srgbClr val="264C8D"/>
      </a:accent2>
      <a:accent3>
        <a:srgbClr val="FFFFFF"/>
      </a:accent3>
      <a:accent4>
        <a:srgbClr val="DADADA"/>
      </a:accent4>
      <a:accent5>
        <a:srgbClr val="B6CCE1"/>
      </a:accent5>
      <a:accent6>
        <a:srgbClr val="21447F"/>
      </a:accent6>
      <a:hlink>
        <a:srgbClr val="E7F2FF"/>
      </a:hlink>
      <a:folHlink>
        <a:srgbClr val="051846"/>
      </a:folHlink>
    </a:clrScheme>
    <a:fontScheme name="2_M62GS&amp;H0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M62GS&amp;H0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S&amp;H0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S&amp;H0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S&amp;H0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S&amp;H0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S&amp;H0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S&amp;H0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S&amp;H0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S&amp;H0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S&amp;H0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S&amp;H0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S&amp;H0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S&amp;H002 13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122C74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AAACBC"/>
        </a:accent5>
        <a:accent6>
          <a:srgbClr val="008AE7"/>
        </a:accent6>
        <a:hlink>
          <a:srgbClr val="99CC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S&amp;H002 14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5C8F35"/>
        </a:accent1>
        <a:accent2>
          <a:srgbClr val="99CC00"/>
        </a:accent2>
        <a:accent3>
          <a:srgbClr val="FFFFFF"/>
        </a:accent3>
        <a:accent4>
          <a:srgbClr val="DADADA"/>
        </a:accent4>
        <a:accent5>
          <a:srgbClr val="B5C6AE"/>
        </a:accent5>
        <a:accent6>
          <a:srgbClr val="8AB900"/>
        </a:accent6>
        <a:hlink>
          <a:srgbClr val="DDDDDD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S&amp;H002 15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5F9ECA"/>
        </a:accent1>
        <a:accent2>
          <a:srgbClr val="264C8D"/>
        </a:accent2>
        <a:accent3>
          <a:srgbClr val="FFFFFF"/>
        </a:accent3>
        <a:accent4>
          <a:srgbClr val="DADADA"/>
        </a:accent4>
        <a:accent5>
          <a:srgbClr val="B6CCE1"/>
        </a:accent5>
        <a:accent6>
          <a:srgbClr val="21447F"/>
        </a:accent6>
        <a:hlink>
          <a:srgbClr val="E7F2FF"/>
        </a:hlink>
        <a:folHlink>
          <a:srgbClr val="0518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stephoscope</Template>
  <TotalTime>60</TotalTime>
  <Words>245</Words>
  <Application>Microsoft Office PowerPoint</Application>
  <PresentationFormat>全屏显示(4:3)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stephoscope</vt:lpstr>
      <vt:lpstr>1_M62GS&amp;H002</vt:lpstr>
      <vt:lpstr>2_M62GS&amp;H002</vt:lpstr>
      <vt:lpstr>Chart</vt:lpstr>
      <vt:lpstr>QQ项目答辩   </vt:lpstr>
      <vt:lpstr>QQ功能</vt:lpstr>
      <vt:lpstr>QQ使用的技术</vt:lpstr>
      <vt:lpstr>QQ的特色</vt:lpstr>
      <vt:lpstr>QQ制作的问题</vt:lpstr>
      <vt:lpstr>QQ的感悟</vt:lpstr>
      <vt:lpstr>寻求帮助</vt:lpstr>
      <vt:lpstr>幻灯片 8</vt:lpstr>
    </vt:vector>
  </TitlesOfParts>
  <Manager>For 24 hour support call +44 151 259 6262</Manager>
  <Company>m62 visualcommunications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QQ项目答辩   </dc:title>
  <dc:creator>Administrator</dc:creator>
  <cp:lastModifiedBy>Administrator</cp:lastModifiedBy>
  <cp:revision>4</cp:revision>
  <dcterms:created xsi:type="dcterms:W3CDTF">2016-11-13T11:10:43Z</dcterms:created>
  <dcterms:modified xsi:type="dcterms:W3CDTF">2016-11-15T23:43:16Z</dcterms:modified>
</cp:coreProperties>
</file>