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318" r:id="rId2"/>
    <p:sldId id="350" r:id="rId3"/>
    <p:sldId id="314" r:id="rId4"/>
    <p:sldId id="315" r:id="rId5"/>
    <p:sldId id="313" r:id="rId6"/>
    <p:sldId id="289" r:id="rId7"/>
  </p:sldIdLst>
  <p:sldSz cx="9144000" cy="5143500" type="screen16x9"/>
  <p:notesSz cx="6858000" cy="9144000"/>
  <p:embeddedFontLst>
    <p:embeddedFont>
      <p:font typeface="Caveat Brush" pitchFamily="2" charset="77"/>
      <p:regular r:id="rId9"/>
    </p:embeddedFont>
    <p:embeddedFont>
      <p:font typeface="Itim" pitchFamily="2" charset="-34"/>
      <p:regular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E90D61-C47E-4B6A-B0EB-C05B5A8E8C8B}">
  <a:tblStyle styleId="{64E90D61-C47E-4B6A-B0EB-C05B5A8E8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4567"/>
  </p:normalViewPr>
  <p:slideViewPr>
    <p:cSldViewPr snapToGrid="0" snapToObjects="1">
      <p:cViewPr varScale="1">
        <p:scale>
          <a:sx n="149" d="100"/>
          <a:sy n="149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1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64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Google Shape;8235;g9eef0a043f_0_7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6" name="Google Shape;8236;g9eef0a043f_0_7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61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0b121389_2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0b121389_2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7" name="Google Shape;8527;g9eef0a043f_0_8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8" name="Google Shape;8528;g9eef0a043f_0_8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1" name="Google Shape;8861;g9eef0a043f_0_8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2" name="Google Shape;8862;g9eef0a043f_0_8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"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2" name="Google Shape;40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3" name="Google Shape;4083;p24"/>
          <p:cNvGrpSpPr/>
          <p:nvPr/>
        </p:nvGrpSpPr>
        <p:grpSpPr>
          <a:xfrm>
            <a:off x="7745300" y="453413"/>
            <a:ext cx="2106500" cy="597475"/>
            <a:chOff x="-2810250" y="3572525"/>
            <a:chExt cx="2106500" cy="597475"/>
          </a:xfrm>
        </p:grpSpPr>
        <p:sp>
          <p:nvSpPr>
            <p:cNvPr id="4084" name="Google Shape;4084;p2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94" name="Google Shape;4194;p2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745301" y="4636594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5" name="Google Shape;4195;p24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-1557174" y="655569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6" name="Google Shape;4196;p24"/>
          <p:cNvGrpSpPr/>
          <p:nvPr/>
        </p:nvGrpSpPr>
        <p:grpSpPr>
          <a:xfrm>
            <a:off x="-1043675" y="4210088"/>
            <a:ext cx="2106500" cy="597475"/>
            <a:chOff x="-2810250" y="3572525"/>
            <a:chExt cx="2106500" cy="597475"/>
          </a:xfrm>
        </p:grpSpPr>
        <p:sp>
          <p:nvSpPr>
            <p:cNvPr id="4197" name="Google Shape;4197;p2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7" name="Google Shape;4307;p24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9" name="Google Shape;43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0" name="Google Shape;4310;p2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1" name="Google Shape;4311;p2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2" name="Google Shape;4312;p25"/>
          <p:cNvSpPr txBox="1">
            <a:spLocks noGrp="1"/>
          </p:cNvSpPr>
          <p:nvPr>
            <p:ph type="subTitle" idx="3"/>
          </p:nvPr>
        </p:nvSpPr>
        <p:spPr>
          <a:xfrm>
            <a:off x="80415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3" name="Google Shape;4313;p25"/>
          <p:cNvSpPr txBox="1">
            <a:spLocks noGrp="1"/>
          </p:cNvSpPr>
          <p:nvPr>
            <p:ph type="subTitle" idx="4"/>
          </p:nvPr>
        </p:nvSpPr>
        <p:spPr>
          <a:xfrm>
            <a:off x="583365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4" name="Google Shape;4314;p2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5" name="Google Shape;4315;p25"/>
          <p:cNvSpPr txBox="1">
            <a:spLocks noGrp="1"/>
          </p:cNvSpPr>
          <p:nvPr>
            <p:ph type="subTitle" idx="6"/>
          </p:nvPr>
        </p:nvSpPr>
        <p:spPr>
          <a:xfrm>
            <a:off x="331890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4316" name="Google Shape;4316;p25"/>
          <p:cNvSpPr txBox="1">
            <a:spLocks noGrp="1"/>
          </p:cNvSpPr>
          <p:nvPr>
            <p:ph type="subTitle" idx="7"/>
          </p:nvPr>
        </p:nvSpPr>
        <p:spPr>
          <a:xfrm>
            <a:off x="804150" y="2118757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17" name="Google Shape;4317;p25"/>
          <p:cNvSpPr txBox="1">
            <a:spLocks noGrp="1"/>
          </p:cNvSpPr>
          <p:nvPr>
            <p:ph type="subTitle" idx="8"/>
          </p:nvPr>
        </p:nvSpPr>
        <p:spPr>
          <a:xfrm>
            <a:off x="5833650" y="2118757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18" name="Google Shape;4318;p25"/>
          <p:cNvSpPr txBox="1">
            <a:spLocks noGrp="1"/>
          </p:cNvSpPr>
          <p:nvPr>
            <p:ph type="subTitle" idx="9"/>
          </p:nvPr>
        </p:nvSpPr>
        <p:spPr>
          <a:xfrm>
            <a:off x="80415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19" name="Google Shape;4319;p25"/>
          <p:cNvSpPr txBox="1">
            <a:spLocks noGrp="1"/>
          </p:cNvSpPr>
          <p:nvPr>
            <p:ph type="subTitle" idx="13"/>
          </p:nvPr>
        </p:nvSpPr>
        <p:spPr>
          <a:xfrm>
            <a:off x="583365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20" name="Google Shape;4320;p25"/>
          <p:cNvSpPr txBox="1">
            <a:spLocks noGrp="1"/>
          </p:cNvSpPr>
          <p:nvPr>
            <p:ph type="subTitle" idx="14"/>
          </p:nvPr>
        </p:nvSpPr>
        <p:spPr>
          <a:xfrm>
            <a:off x="3318900" y="2118757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21" name="Google Shape;4321;p25"/>
          <p:cNvSpPr txBox="1">
            <a:spLocks noGrp="1"/>
          </p:cNvSpPr>
          <p:nvPr>
            <p:ph type="subTitle" idx="15"/>
          </p:nvPr>
        </p:nvSpPr>
        <p:spPr>
          <a:xfrm>
            <a:off x="331890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22" name="Google Shape;4322;p2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4323" name="Google Shape;4323;p2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3" name="Google Shape;4433;p2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4434" name="Google Shape;4434;p2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4" name="Google Shape;4544;p2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5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" name="Google Shape;594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0" name="Google Shape;5950;p33"/>
          <p:cNvSpPr txBox="1">
            <a:spLocks noGrp="1"/>
          </p:cNvSpPr>
          <p:nvPr>
            <p:ph type="ctrTitle"/>
          </p:nvPr>
        </p:nvSpPr>
        <p:spPr>
          <a:xfrm>
            <a:off x="2351850" y="602922"/>
            <a:ext cx="44403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51" name="Google Shape;5951;p33"/>
          <p:cNvSpPr txBox="1"/>
          <p:nvPr/>
        </p:nvSpPr>
        <p:spPr>
          <a:xfrm>
            <a:off x="2535313" y="3625650"/>
            <a:ext cx="4078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1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52" name="Google Shape;5952;p33"/>
          <p:cNvSpPr txBox="1">
            <a:spLocks noGrp="1"/>
          </p:cNvSpPr>
          <p:nvPr>
            <p:ph type="subTitle" idx="1"/>
          </p:nvPr>
        </p:nvSpPr>
        <p:spPr>
          <a:xfrm>
            <a:off x="2955625" y="2727313"/>
            <a:ext cx="32328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953" name="Google Shape;5953;p33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954" name="Google Shape;5954;p3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4" name="Google Shape;6064;p33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065" name="Google Shape;6065;p3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33" name="Google Shape;6133;p33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8370382">
            <a:off x="7068811" y="-277717"/>
            <a:ext cx="3081376" cy="202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4" name="Google Shape;6134;p33"/>
          <p:cNvPicPr preferRelativeResize="0"/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 rot="2699980">
            <a:off x="-1082413" y="3236933"/>
            <a:ext cx="3081376" cy="202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6" name="Google Shape;613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7" name="Google Shape;6137;p34"/>
          <p:cNvSpPr txBox="1">
            <a:spLocks noGrp="1"/>
          </p:cNvSpPr>
          <p:nvPr>
            <p:ph type="subTitle" idx="1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38" name="Google Shape;6138;p34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39" name="Google Shape;6139;p34"/>
          <p:cNvGrpSpPr/>
          <p:nvPr/>
        </p:nvGrpSpPr>
        <p:grpSpPr>
          <a:xfrm>
            <a:off x="-942425" y="646563"/>
            <a:ext cx="2106500" cy="597475"/>
            <a:chOff x="-2810250" y="3572525"/>
            <a:chExt cx="2106500" cy="597475"/>
          </a:xfrm>
        </p:grpSpPr>
        <p:sp>
          <p:nvSpPr>
            <p:cNvPr id="6140" name="Google Shape;6140;p3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0" name="Google Shape;6250;p34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251" name="Google Shape;6251;p34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4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4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4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4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4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4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4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4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4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4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4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4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4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4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4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4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4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4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4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4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4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4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4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4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4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4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4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4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4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4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4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4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4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4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4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4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4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4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4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4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4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4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4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4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4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4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4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4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4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4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4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4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4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4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4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4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4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4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4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4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4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4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4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4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4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4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4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19" name="Google Shape;6319;p3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24">
            <a:off x="-1443738" y="3484257"/>
            <a:ext cx="2763902" cy="221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0" name="Google Shape;6320;p34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10338121">
            <a:off x="7254874" y="-569443"/>
            <a:ext cx="2763902" cy="2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321" name="Google Shape;6321;p34"/>
          <p:cNvSpPr txBox="1">
            <a:spLocks noGrp="1"/>
          </p:cNvSpPr>
          <p:nvPr>
            <p:ph type="title" idx="2" hasCustomPrompt="1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22" name="Google Shape;6322;p34"/>
          <p:cNvSpPr txBox="1">
            <a:spLocks noGrp="1"/>
          </p:cNvSpPr>
          <p:nvPr>
            <p:ph type="subTitle" idx="3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23" name="Google Shape;6323;p34"/>
          <p:cNvSpPr txBox="1">
            <a:spLocks noGrp="1"/>
          </p:cNvSpPr>
          <p:nvPr>
            <p:ph type="title" idx="4" hasCustomPrompt="1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2" name="Google Shape;7152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1" y="92387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4" name="Google Shape;7204;p41"/>
          <p:cNvSpPr txBox="1">
            <a:spLocks noGrp="1"/>
          </p:cNvSpPr>
          <p:nvPr>
            <p:ph type="title"/>
          </p:nvPr>
        </p:nvSpPr>
        <p:spPr>
          <a:xfrm>
            <a:off x="1349949" y="1153123"/>
            <a:ext cx="6718285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NDCLab</a:t>
            </a:r>
            <a:r>
              <a:rPr lang="en-US" dirty="0"/>
              <a:t> Git-A-Thon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3214-8D41-CC41-A1DA-8FEBBB194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" dirty="0" err="1"/>
              <a:t>NDCLab</a:t>
            </a:r>
            <a:r>
              <a:rPr lang="en" dirty="0"/>
              <a:t> | September 21,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695471" y="1553857"/>
            <a:ext cx="5753057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Git-a-thon Goals</a:t>
            </a:r>
            <a:endParaRPr dirty="0"/>
          </a:p>
        </p:txBody>
      </p:sp>
      <p:sp>
        <p:nvSpPr>
          <p:cNvPr id="7304" name="Google Shape;7304;p44"/>
          <p:cNvSpPr txBox="1">
            <a:spLocks noGrp="1"/>
          </p:cNvSpPr>
          <p:nvPr>
            <p:ph type="body" idx="1"/>
          </p:nvPr>
        </p:nvSpPr>
        <p:spPr>
          <a:xfrm>
            <a:off x="1931064" y="3012589"/>
            <a:ext cx="5292300" cy="2028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Update the lab wiki</a:t>
            </a:r>
            <a:br>
              <a:rPr lang="en" dirty="0"/>
            </a:br>
            <a:r>
              <a:rPr lang="en" sz="1400" dirty="0"/>
              <a:t>with information on our three recently-launched studies.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Practice your Git skills</a:t>
            </a:r>
            <a:br>
              <a:rPr lang="en" dirty="0"/>
            </a:br>
            <a:r>
              <a:rPr lang="en" sz="1400" dirty="0"/>
              <a:t>using the GitHub workflow and a </a:t>
            </a:r>
            <a:r>
              <a:rPr lang="en" sz="1400" dirty="0" err="1"/>
              <a:t>ZenHub</a:t>
            </a:r>
            <a:r>
              <a:rPr lang="en" sz="1400" dirty="0"/>
              <a:t> project board.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Strengthen your understanding</a:t>
            </a:r>
            <a:br>
              <a:rPr lang="en" dirty="0"/>
            </a:br>
            <a:r>
              <a:rPr lang="en" sz="1400" dirty="0"/>
              <a:t>of the long-term goals of the research project you are assisting to make a reality.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8915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Google Shape;8238;p60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3560712" y="1618522"/>
            <a:ext cx="2022575" cy="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9" name="Google Shape;8239;p60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6075462" y="1618522"/>
            <a:ext cx="2022575" cy="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0" name="Google Shape;8240;p60"/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1045962" y="1618522"/>
            <a:ext cx="2022575" cy="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1" name="Google Shape;8241;p60"/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3564162" y="3109047"/>
            <a:ext cx="2022575" cy="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2" name="Google Shape;8242;p60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6078912" y="3109047"/>
            <a:ext cx="2022575" cy="56725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8243" name="Google Shape;8243;p60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 rot="10800000">
            <a:off x="1049412" y="3109047"/>
            <a:ext cx="2022575" cy="5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4" name="Google Shape;8244;p60"/>
          <p:cNvSpPr txBox="1">
            <a:spLocks noGrp="1"/>
          </p:cNvSpPr>
          <p:nvPr>
            <p:ph type="subTitle" idx="7"/>
          </p:nvPr>
        </p:nvSpPr>
        <p:spPr>
          <a:xfrm>
            <a:off x="804150" y="2118757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you present this research project on the wiki?</a:t>
            </a:r>
            <a:endParaRPr dirty="0"/>
          </a:p>
        </p:txBody>
      </p:sp>
      <p:sp>
        <p:nvSpPr>
          <p:cNvPr id="8245" name="Google Shape;8245;p60"/>
          <p:cNvSpPr txBox="1">
            <a:spLocks noGrp="1"/>
          </p:cNvSpPr>
          <p:nvPr>
            <p:ph type="subTitle" idx="8"/>
          </p:nvPr>
        </p:nvSpPr>
        <p:spPr>
          <a:xfrm>
            <a:off x="5833650" y="2118757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 tiles into “Sprint Backlog” and assign to team members.</a:t>
            </a:r>
            <a:endParaRPr dirty="0"/>
          </a:p>
        </p:txBody>
      </p:sp>
      <p:sp>
        <p:nvSpPr>
          <p:cNvPr id="8246" name="Google Shape;8246;p60"/>
          <p:cNvSpPr txBox="1">
            <a:spLocks noGrp="1"/>
          </p:cNvSpPr>
          <p:nvPr>
            <p:ph type="subTitle" idx="9"/>
          </p:nvPr>
        </p:nvSpPr>
        <p:spPr>
          <a:xfrm>
            <a:off x="80415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team member creates their working branch (off dev!) and moves their tile to ”In Progress”.</a:t>
            </a:r>
            <a:endParaRPr dirty="0"/>
          </a:p>
        </p:txBody>
      </p:sp>
      <p:sp>
        <p:nvSpPr>
          <p:cNvPr id="8247" name="Google Shape;8247;p60"/>
          <p:cNvSpPr txBox="1">
            <a:spLocks noGrp="1"/>
          </p:cNvSpPr>
          <p:nvPr>
            <p:ph type="subTitle" idx="13"/>
          </p:nvPr>
        </p:nvSpPr>
        <p:spPr>
          <a:xfrm>
            <a:off x="583365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all working branches are merged with dev and the team is happy with the product, PR George + Jess to merge with main.</a:t>
            </a:r>
            <a:endParaRPr dirty="0"/>
          </a:p>
        </p:txBody>
      </p:sp>
      <p:sp>
        <p:nvSpPr>
          <p:cNvPr id="8248" name="Google Shape;8248;p60"/>
          <p:cNvSpPr txBox="1">
            <a:spLocks noGrp="1"/>
          </p:cNvSpPr>
          <p:nvPr>
            <p:ph type="subTitle" idx="14"/>
          </p:nvPr>
        </p:nvSpPr>
        <p:spPr>
          <a:xfrm>
            <a:off x="3318900" y="2118757"/>
            <a:ext cx="2506200" cy="88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Itemize all the tasks that must be completed (as </a:t>
            </a:r>
            <a:r>
              <a:rPr lang="en" u="sng" dirty="0"/>
              <a:t>labeled</a:t>
            </a:r>
            <a:r>
              <a:rPr lang="en" dirty="0"/>
              <a:t> GitHub issues).</a:t>
            </a:r>
            <a:endParaRPr dirty="0"/>
          </a:p>
        </p:txBody>
      </p:sp>
      <p:sp>
        <p:nvSpPr>
          <p:cNvPr id="8249" name="Google Shape;8249;p60"/>
          <p:cNvSpPr txBox="1">
            <a:spLocks noGrp="1"/>
          </p:cNvSpPr>
          <p:nvPr>
            <p:ph type="subTitle" idx="15"/>
          </p:nvPr>
        </p:nvSpPr>
        <p:spPr>
          <a:xfrm>
            <a:off x="3318900" y="363258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each team member is ready, they assign a pull request to the team lead to merge the working branch to dev.</a:t>
            </a:r>
            <a:endParaRPr dirty="0"/>
          </a:p>
        </p:txBody>
      </p:sp>
      <p:sp>
        <p:nvSpPr>
          <p:cNvPr id="8250" name="Google Shape;8250;p60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Git-a-Thon!</a:t>
            </a:r>
            <a:endParaRPr dirty="0"/>
          </a:p>
        </p:txBody>
      </p:sp>
      <p:sp>
        <p:nvSpPr>
          <p:cNvPr id="8251" name="Google Shape;8251;p60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Branches</a:t>
            </a:r>
            <a:endParaRPr dirty="0"/>
          </a:p>
        </p:txBody>
      </p:sp>
      <p:sp>
        <p:nvSpPr>
          <p:cNvPr id="8252" name="Google Shape;8252;p60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to Main</a:t>
            </a:r>
            <a:endParaRPr dirty="0"/>
          </a:p>
        </p:txBody>
      </p:sp>
      <p:sp>
        <p:nvSpPr>
          <p:cNvPr id="8253" name="Google Shape;8253;p60"/>
          <p:cNvSpPr txBox="1">
            <a:spLocks noGrp="1"/>
          </p:cNvSpPr>
          <p:nvPr>
            <p:ph type="subTitle" idx="3"/>
          </p:nvPr>
        </p:nvSpPr>
        <p:spPr>
          <a:xfrm>
            <a:off x="80415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</a:t>
            </a:r>
            <a:endParaRPr dirty="0"/>
          </a:p>
        </p:txBody>
      </p:sp>
      <p:sp>
        <p:nvSpPr>
          <p:cNvPr id="8254" name="Google Shape;8254;p60"/>
          <p:cNvSpPr txBox="1">
            <a:spLocks noGrp="1"/>
          </p:cNvSpPr>
          <p:nvPr>
            <p:ph type="subTitle" idx="4"/>
          </p:nvPr>
        </p:nvSpPr>
        <p:spPr>
          <a:xfrm>
            <a:off x="583365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Organize</a:t>
            </a:r>
            <a:endParaRPr dirty="0"/>
          </a:p>
        </p:txBody>
      </p:sp>
      <p:sp>
        <p:nvSpPr>
          <p:cNvPr id="8255" name="Google Shape;8255;p60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Ready for Review</a:t>
            </a:r>
            <a:endParaRPr dirty="0"/>
          </a:p>
        </p:txBody>
      </p:sp>
      <p:sp>
        <p:nvSpPr>
          <p:cNvPr id="8256" name="Google Shape;8256;p60"/>
          <p:cNvSpPr txBox="1">
            <a:spLocks noGrp="1"/>
          </p:cNvSpPr>
          <p:nvPr>
            <p:ph type="subTitle" idx="6"/>
          </p:nvPr>
        </p:nvSpPr>
        <p:spPr>
          <a:xfrm>
            <a:off x="3318900" y="1678052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It 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9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0" name="Google Shape;8810;p69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1931509" y="3122850"/>
            <a:ext cx="1312770" cy="134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1" name="Google Shape;8811;p69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 flipH="1">
            <a:off x="1922452" y="1541250"/>
            <a:ext cx="1312770" cy="13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8812" name="Google Shape;8812;p69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Guidance on What to Include</a:t>
            </a:r>
            <a:endParaRPr dirty="0"/>
          </a:p>
        </p:txBody>
      </p:sp>
      <p:sp>
        <p:nvSpPr>
          <p:cNvPr id="8813" name="Google Shape;8813;p69"/>
          <p:cNvSpPr txBox="1">
            <a:spLocks noGrp="1"/>
          </p:cNvSpPr>
          <p:nvPr>
            <p:ph type="subTitle" idx="1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need to go into detail about the planned analyses or minutiae of the protocol.</a:t>
            </a:r>
            <a:endParaRPr dirty="0"/>
          </a:p>
        </p:txBody>
      </p:sp>
      <p:sp>
        <p:nvSpPr>
          <p:cNvPr id="8814" name="Google Shape;8814;p69"/>
          <p:cNvSpPr txBox="1">
            <a:spLocks noGrp="1"/>
          </p:cNvSpPr>
          <p:nvPr>
            <p:ph type="title" idx="2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✔️</a:t>
            </a:r>
            <a:endParaRPr dirty="0"/>
          </a:p>
        </p:txBody>
      </p:sp>
      <p:sp>
        <p:nvSpPr>
          <p:cNvPr id="8815" name="Google Shape;8815;p69"/>
          <p:cNvSpPr txBox="1">
            <a:spLocks noGrp="1"/>
          </p:cNvSpPr>
          <p:nvPr>
            <p:ph type="subTitle" idx="3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short intro: main question, some relevant background, and major project goals.</a:t>
            </a:r>
            <a:endParaRPr dirty="0"/>
          </a:p>
        </p:txBody>
      </p:sp>
      <p:sp>
        <p:nvSpPr>
          <p:cNvPr id="8816" name="Google Shape;8816;p69"/>
          <p:cNvSpPr txBox="1">
            <a:spLocks noGrp="1"/>
          </p:cNvSpPr>
          <p:nvPr>
            <p:ph type="title" idx="4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06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4" name="Google Shape;8534;p64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5727508" y="2303112"/>
            <a:ext cx="1236600" cy="1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0" name="Google Shape;8530;p64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”Git” Going!</a:t>
            </a:r>
            <a:endParaRPr dirty="0"/>
          </a:p>
        </p:txBody>
      </p:sp>
      <p:pic>
        <p:nvPicPr>
          <p:cNvPr id="8531" name="Google Shape;8531;p6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505637" y="1537915"/>
            <a:ext cx="1236600" cy="11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2" name="Google Shape;8532;p64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240014" y="2303112"/>
            <a:ext cx="1236600" cy="11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3" name="Google Shape;8533;p64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3981319" y="1537915"/>
            <a:ext cx="1236600" cy="1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5" name="Google Shape;8535;p64"/>
          <p:cNvSpPr txBox="1"/>
          <p:nvPr/>
        </p:nvSpPr>
        <p:spPr>
          <a:xfrm>
            <a:off x="170650" y="3022037"/>
            <a:ext cx="2136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Brainstorm how you will present the project</a:t>
            </a:r>
            <a:endParaRPr sz="1500" i="1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6" name="Google Shape;8536;p64"/>
          <p:cNvSpPr txBox="1"/>
          <p:nvPr/>
        </p:nvSpPr>
        <p:spPr>
          <a:xfrm>
            <a:off x="485725" y="2749499"/>
            <a:ext cx="1513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PLAN</a:t>
            </a:r>
            <a:endParaRPr sz="2000" b="1" dirty="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8537" name="Google Shape;8537;p64"/>
          <p:cNvSpPr txBox="1"/>
          <p:nvPr/>
        </p:nvSpPr>
        <p:spPr>
          <a:xfrm>
            <a:off x="3531325" y="3013487"/>
            <a:ext cx="2136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Create own working branch, move tile to “In Progress”</a:t>
            </a:r>
            <a:endParaRPr sz="1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8" name="Google Shape;8538;p64"/>
          <p:cNvSpPr txBox="1"/>
          <p:nvPr/>
        </p:nvSpPr>
        <p:spPr>
          <a:xfrm>
            <a:off x="3842875" y="2749499"/>
            <a:ext cx="1513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BRANCH</a:t>
            </a:r>
            <a:endParaRPr sz="2000" b="1" dirty="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8539" name="Google Shape;8539;p64"/>
          <p:cNvSpPr txBox="1"/>
          <p:nvPr/>
        </p:nvSpPr>
        <p:spPr>
          <a:xfrm>
            <a:off x="1605299" y="3815614"/>
            <a:ext cx="2647925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How will the labor be assigned?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input GitHub issues + assign</a:t>
            </a:r>
            <a:endParaRPr sz="1500" i="1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40" name="Google Shape;8540;p64"/>
          <p:cNvSpPr txBox="1"/>
          <p:nvPr/>
        </p:nvSpPr>
        <p:spPr>
          <a:xfrm>
            <a:off x="2101569" y="3523861"/>
            <a:ext cx="1513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DIVIDE</a:t>
            </a:r>
            <a:endParaRPr sz="2000" b="1" dirty="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8541" name="Google Shape;8541;p64"/>
          <p:cNvSpPr txBox="1"/>
          <p:nvPr/>
        </p:nvSpPr>
        <p:spPr>
          <a:xfrm>
            <a:off x="5113774" y="3806857"/>
            <a:ext cx="2459963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Pull request for merge with dev, move tile to “Review/QA”</a:t>
            </a:r>
            <a:endParaRPr sz="1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42" name="Google Shape;8542;p64"/>
          <p:cNvSpPr txBox="1"/>
          <p:nvPr/>
        </p:nvSpPr>
        <p:spPr>
          <a:xfrm>
            <a:off x="5589063" y="3521480"/>
            <a:ext cx="1513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REVIEW</a:t>
            </a:r>
            <a:endParaRPr sz="2000" b="1" dirty="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8570" name="Google Shape;8570;p64"/>
          <p:cNvCxnSpPr>
            <a:cxnSpLocks/>
            <a:stCxn id="8531" idx="3"/>
            <a:endCxn id="8532" idx="1"/>
          </p:cNvCxnSpPr>
          <p:nvPr/>
        </p:nvCxnSpPr>
        <p:spPr>
          <a:xfrm>
            <a:off x="1742238" y="2135015"/>
            <a:ext cx="497700" cy="76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571" name="Google Shape;8571;p64"/>
          <p:cNvCxnSpPr>
            <a:stCxn id="8532" idx="3"/>
            <a:endCxn id="8533" idx="1"/>
          </p:cNvCxnSpPr>
          <p:nvPr/>
        </p:nvCxnSpPr>
        <p:spPr>
          <a:xfrm rot="10800000" flipH="1">
            <a:off x="3476614" y="2134913"/>
            <a:ext cx="504600" cy="76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572" name="Google Shape;8572;p64"/>
          <p:cNvCxnSpPr>
            <a:cxnSpLocks/>
            <a:stCxn id="8533" idx="3"/>
            <a:endCxn id="8534" idx="1"/>
          </p:cNvCxnSpPr>
          <p:nvPr/>
        </p:nvCxnSpPr>
        <p:spPr>
          <a:xfrm>
            <a:off x="5217919" y="2135015"/>
            <a:ext cx="509700" cy="76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5" name="Google Shape;8533;p64">
            <a:extLst>
              <a:ext uri="{FF2B5EF4-FFF2-40B4-BE49-F238E27FC236}">
                <a16:creationId xmlns:a16="http://schemas.microsoft.com/office/drawing/2014/main" id="{ADDF0CCB-3C07-E841-B758-9FC703FEAF17}"/>
              </a:ext>
            </a:extLst>
          </p:cNvPr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7469579" y="1537918"/>
            <a:ext cx="1236600" cy="1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8537;p64">
            <a:extLst>
              <a:ext uri="{FF2B5EF4-FFF2-40B4-BE49-F238E27FC236}">
                <a16:creationId xmlns:a16="http://schemas.microsoft.com/office/drawing/2014/main" id="{909D4EFC-0593-4D4B-ADC9-1D6CBFC26059}"/>
              </a:ext>
            </a:extLst>
          </p:cNvPr>
          <p:cNvSpPr txBox="1"/>
          <p:nvPr/>
        </p:nvSpPr>
        <p:spPr>
          <a:xfrm>
            <a:off x="7019585" y="2951914"/>
            <a:ext cx="2136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Team PR for merge of dev to main</a:t>
            </a:r>
            <a:endParaRPr sz="1500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8538;p64">
            <a:extLst>
              <a:ext uri="{FF2B5EF4-FFF2-40B4-BE49-F238E27FC236}">
                <a16:creationId xmlns:a16="http://schemas.microsoft.com/office/drawing/2014/main" id="{F09A59CC-24FC-5F42-A32D-C3BAB7DF93B1}"/>
              </a:ext>
            </a:extLst>
          </p:cNvPr>
          <p:cNvSpPr txBox="1"/>
          <p:nvPr/>
        </p:nvSpPr>
        <p:spPr>
          <a:xfrm>
            <a:off x="7331135" y="2749502"/>
            <a:ext cx="1513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MERGE MAIN</a:t>
            </a:r>
            <a:endParaRPr sz="2000" b="1" dirty="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48" name="Google Shape;8571;p64">
            <a:extLst>
              <a:ext uri="{FF2B5EF4-FFF2-40B4-BE49-F238E27FC236}">
                <a16:creationId xmlns:a16="http://schemas.microsoft.com/office/drawing/2014/main" id="{88E6AE9F-44B7-7749-A776-DA7B79EC821D}"/>
              </a:ext>
            </a:extLst>
          </p:cNvPr>
          <p:cNvCxnSpPr>
            <a:endCxn id="45" idx="1"/>
          </p:cNvCxnSpPr>
          <p:nvPr/>
        </p:nvCxnSpPr>
        <p:spPr>
          <a:xfrm rot="10800000" flipH="1">
            <a:off x="6964874" y="2134916"/>
            <a:ext cx="504600" cy="76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9" name="Google Shape;15340;p92">
            <a:extLst>
              <a:ext uri="{FF2B5EF4-FFF2-40B4-BE49-F238E27FC236}">
                <a16:creationId xmlns:a16="http://schemas.microsoft.com/office/drawing/2014/main" id="{1FEB2554-E25F-634F-BAE6-DC3356392937}"/>
              </a:ext>
            </a:extLst>
          </p:cNvPr>
          <p:cNvGrpSpPr>
            <a:grpSpLocks noChangeAspect="1"/>
          </p:cNvGrpSpPr>
          <p:nvPr/>
        </p:nvGrpSpPr>
        <p:grpSpPr>
          <a:xfrm>
            <a:off x="928195" y="1862413"/>
            <a:ext cx="462128" cy="457200"/>
            <a:chOff x="581525" y="3254850"/>
            <a:chExt cx="297750" cy="294575"/>
          </a:xfrm>
        </p:grpSpPr>
        <p:sp>
          <p:nvSpPr>
            <p:cNvPr id="50" name="Google Shape;15341;p92">
              <a:extLst>
                <a:ext uri="{FF2B5EF4-FFF2-40B4-BE49-F238E27FC236}">
                  <a16:creationId xmlns:a16="http://schemas.microsoft.com/office/drawing/2014/main" id="{35B41E53-FC2E-9244-85FE-819B8E5B2417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342;p92">
              <a:extLst>
                <a:ext uri="{FF2B5EF4-FFF2-40B4-BE49-F238E27FC236}">
                  <a16:creationId xmlns:a16="http://schemas.microsoft.com/office/drawing/2014/main" id="{58452C9E-0377-AE41-B47E-CEB778D272E3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43;p92">
              <a:extLst>
                <a:ext uri="{FF2B5EF4-FFF2-40B4-BE49-F238E27FC236}">
                  <a16:creationId xmlns:a16="http://schemas.microsoft.com/office/drawing/2014/main" id="{A9C0F33C-F266-EA4C-867F-551D0E25B335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5527;p92">
            <a:extLst>
              <a:ext uri="{FF2B5EF4-FFF2-40B4-BE49-F238E27FC236}">
                <a16:creationId xmlns:a16="http://schemas.microsoft.com/office/drawing/2014/main" id="{EF43D6FC-453A-A044-BD08-2E49B85660EE}"/>
              </a:ext>
            </a:extLst>
          </p:cNvPr>
          <p:cNvGrpSpPr>
            <a:grpSpLocks noChangeAspect="1"/>
          </p:cNvGrpSpPr>
          <p:nvPr/>
        </p:nvGrpSpPr>
        <p:grpSpPr>
          <a:xfrm>
            <a:off x="2634400" y="2629588"/>
            <a:ext cx="457200" cy="457200"/>
            <a:chOff x="3497300" y="3227275"/>
            <a:chExt cx="296175" cy="296175"/>
          </a:xfrm>
        </p:grpSpPr>
        <p:sp>
          <p:nvSpPr>
            <p:cNvPr id="54" name="Google Shape;15528;p92">
              <a:extLst>
                <a:ext uri="{FF2B5EF4-FFF2-40B4-BE49-F238E27FC236}">
                  <a16:creationId xmlns:a16="http://schemas.microsoft.com/office/drawing/2014/main" id="{8644251F-6CB0-D847-8676-59DC9A17F180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29;p92">
              <a:extLst>
                <a:ext uri="{FF2B5EF4-FFF2-40B4-BE49-F238E27FC236}">
                  <a16:creationId xmlns:a16="http://schemas.microsoft.com/office/drawing/2014/main" id="{7C982A44-97E6-8B4A-8955-F8A4140C96E4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30;p92">
              <a:extLst>
                <a:ext uri="{FF2B5EF4-FFF2-40B4-BE49-F238E27FC236}">
                  <a16:creationId xmlns:a16="http://schemas.microsoft.com/office/drawing/2014/main" id="{E99B9AFA-0DCD-954B-96B7-4AD022A2F44F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31;p92">
              <a:extLst>
                <a:ext uri="{FF2B5EF4-FFF2-40B4-BE49-F238E27FC236}">
                  <a16:creationId xmlns:a16="http://schemas.microsoft.com/office/drawing/2014/main" id="{DC8FE05A-7561-DF49-A426-E72FAB66BD3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32;p92">
              <a:extLst>
                <a:ext uri="{FF2B5EF4-FFF2-40B4-BE49-F238E27FC236}">
                  <a16:creationId xmlns:a16="http://schemas.microsoft.com/office/drawing/2014/main" id="{E602F496-18BD-9E48-A2D8-AE84BD9DF059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33;p92">
              <a:extLst>
                <a:ext uri="{FF2B5EF4-FFF2-40B4-BE49-F238E27FC236}">
                  <a16:creationId xmlns:a16="http://schemas.microsoft.com/office/drawing/2014/main" id="{0C343F11-52E9-D74D-850A-840914F116B6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534;p92">
              <a:extLst>
                <a:ext uri="{FF2B5EF4-FFF2-40B4-BE49-F238E27FC236}">
                  <a16:creationId xmlns:a16="http://schemas.microsoft.com/office/drawing/2014/main" id="{F75136DF-E027-964C-B9B2-B68DD095A739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535;p92">
              <a:extLst>
                <a:ext uri="{FF2B5EF4-FFF2-40B4-BE49-F238E27FC236}">
                  <a16:creationId xmlns:a16="http://schemas.microsoft.com/office/drawing/2014/main" id="{407A88CF-2F67-0846-BF41-E40AAEEFBFCD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5580;p92">
            <a:extLst>
              <a:ext uri="{FF2B5EF4-FFF2-40B4-BE49-F238E27FC236}">
                <a16:creationId xmlns:a16="http://schemas.microsoft.com/office/drawing/2014/main" id="{DB36929E-9340-F446-9EE1-AA1CBA8AD207}"/>
              </a:ext>
            </a:extLst>
          </p:cNvPr>
          <p:cNvGrpSpPr>
            <a:grpSpLocks noChangeAspect="1"/>
          </p:cNvGrpSpPr>
          <p:nvPr/>
        </p:nvGrpSpPr>
        <p:grpSpPr>
          <a:xfrm>
            <a:off x="6135763" y="2671612"/>
            <a:ext cx="457200" cy="457200"/>
            <a:chOff x="2037825" y="3254050"/>
            <a:chExt cx="296175" cy="296175"/>
          </a:xfrm>
        </p:grpSpPr>
        <p:sp>
          <p:nvSpPr>
            <p:cNvPr id="63" name="Google Shape;15581;p92">
              <a:extLst>
                <a:ext uri="{FF2B5EF4-FFF2-40B4-BE49-F238E27FC236}">
                  <a16:creationId xmlns:a16="http://schemas.microsoft.com/office/drawing/2014/main" id="{B1190FF3-6E7B-A043-97AE-172D37F136DB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82;p92">
              <a:extLst>
                <a:ext uri="{FF2B5EF4-FFF2-40B4-BE49-F238E27FC236}">
                  <a16:creationId xmlns:a16="http://schemas.microsoft.com/office/drawing/2014/main" id="{FCD0ABD7-352B-CE44-ABFD-ED63B82A6DED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83;p92">
              <a:extLst>
                <a:ext uri="{FF2B5EF4-FFF2-40B4-BE49-F238E27FC236}">
                  <a16:creationId xmlns:a16="http://schemas.microsoft.com/office/drawing/2014/main" id="{69D5CC11-CF1E-CB4D-BC1C-EBC5194FBAF0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584;p92">
              <a:extLst>
                <a:ext uri="{FF2B5EF4-FFF2-40B4-BE49-F238E27FC236}">
                  <a16:creationId xmlns:a16="http://schemas.microsoft.com/office/drawing/2014/main" id="{AE0F3C09-FC3C-6344-914A-1EE191FF833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585;p92">
              <a:extLst>
                <a:ext uri="{FF2B5EF4-FFF2-40B4-BE49-F238E27FC236}">
                  <a16:creationId xmlns:a16="http://schemas.microsoft.com/office/drawing/2014/main" id="{8A8C4C71-769B-8046-A6E0-A4A648395E77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586;p92">
              <a:extLst>
                <a:ext uri="{FF2B5EF4-FFF2-40B4-BE49-F238E27FC236}">
                  <a16:creationId xmlns:a16="http://schemas.microsoft.com/office/drawing/2014/main" id="{977E67A8-579D-8E4F-A211-35185C1E652F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5593;p92">
            <a:extLst>
              <a:ext uri="{FF2B5EF4-FFF2-40B4-BE49-F238E27FC236}">
                <a16:creationId xmlns:a16="http://schemas.microsoft.com/office/drawing/2014/main" id="{68099343-E0E7-8048-8071-934A9E46A547}"/>
              </a:ext>
            </a:extLst>
          </p:cNvPr>
          <p:cNvGrpSpPr>
            <a:grpSpLocks noChangeAspect="1"/>
          </p:cNvGrpSpPr>
          <p:nvPr/>
        </p:nvGrpSpPr>
        <p:grpSpPr>
          <a:xfrm>
            <a:off x="4351336" y="1875897"/>
            <a:ext cx="458439" cy="457200"/>
            <a:chOff x="2037825" y="3981825"/>
            <a:chExt cx="296175" cy="295375"/>
          </a:xfrm>
        </p:grpSpPr>
        <p:sp>
          <p:nvSpPr>
            <p:cNvPr id="70" name="Google Shape;15594;p92">
              <a:extLst>
                <a:ext uri="{FF2B5EF4-FFF2-40B4-BE49-F238E27FC236}">
                  <a16:creationId xmlns:a16="http://schemas.microsoft.com/office/drawing/2014/main" id="{AC975CC2-E540-7F4A-AD68-AB827CF89265}"/>
                </a:ext>
              </a:extLst>
            </p:cNvPr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595;p92">
              <a:extLst>
                <a:ext uri="{FF2B5EF4-FFF2-40B4-BE49-F238E27FC236}">
                  <a16:creationId xmlns:a16="http://schemas.microsoft.com/office/drawing/2014/main" id="{5C52B6DE-D29E-7643-9183-A8663DDBFDD3}"/>
                </a:ext>
              </a:extLst>
            </p:cNvPr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596;p92">
              <a:extLst>
                <a:ext uri="{FF2B5EF4-FFF2-40B4-BE49-F238E27FC236}">
                  <a16:creationId xmlns:a16="http://schemas.microsoft.com/office/drawing/2014/main" id="{4AADBAEE-174A-DE43-AE69-8F44F8943206}"/>
                </a:ext>
              </a:extLst>
            </p:cNvPr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5572;p92">
            <a:extLst>
              <a:ext uri="{FF2B5EF4-FFF2-40B4-BE49-F238E27FC236}">
                <a16:creationId xmlns:a16="http://schemas.microsoft.com/office/drawing/2014/main" id="{699D0177-50DD-7F43-B972-8245B2AD51B6}"/>
              </a:ext>
            </a:extLst>
          </p:cNvPr>
          <p:cNvGrpSpPr>
            <a:grpSpLocks noChangeAspect="1"/>
          </p:cNvGrpSpPr>
          <p:nvPr/>
        </p:nvGrpSpPr>
        <p:grpSpPr>
          <a:xfrm>
            <a:off x="7841326" y="1868849"/>
            <a:ext cx="493106" cy="457200"/>
            <a:chOff x="6543825" y="3202075"/>
            <a:chExt cx="296975" cy="275350"/>
          </a:xfrm>
        </p:grpSpPr>
        <p:sp>
          <p:nvSpPr>
            <p:cNvPr id="74" name="Google Shape;15573;p92">
              <a:extLst>
                <a:ext uri="{FF2B5EF4-FFF2-40B4-BE49-F238E27FC236}">
                  <a16:creationId xmlns:a16="http://schemas.microsoft.com/office/drawing/2014/main" id="{2D2AF8FF-7989-6A42-88F4-0B3667D6D69E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574;p92">
              <a:extLst>
                <a:ext uri="{FF2B5EF4-FFF2-40B4-BE49-F238E27FC236}">
                  <a16:creationId xmlns:a16="http://schemas.microsoft.com/office/drawing/2014/main" id="{E99453C8-8D67-3A49-B7EC-63A00EC7C1D2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75;p92">
              <a:extLst>
                <a:ext uri="{FF2B5EF4-FFF2-40B4-BE49-F238E27FC236}">
                  <a16:creationId xmlns:a16="http://schemas.microsoft.com/office/drawing/2014/main" id="{88CCFDFE-A2E7-CD46-9A2A-D59606A2348B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76;p92">
              <a:extLst>
                <a:ext uri="{FF2B5EF4-FFF2-40B4-BE49-F238E27FC236}">
                  <a16:creationId xmlns:a16="http://schemas.microsoft.com/office/drawing/2014/main" id="{BDB86D24-688E-664F-9886-45FA5913F53F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77;p92">
              <a:extLst>
                <a:ext uri="{FF2B5EF4-FFF2-40B4-BE49-F238E27FC236}">
                  <a16:creationId xmlns:a16="http://schemas.microsoft.com/office/drawing/2014/main" id="{88D756DB-C99C-0E45-8079-7391FBAF4099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78;p92">
              <a:extLst>
                <a:ext uri="{FF2B5EF4-FFF2-40B4-BE49-F238E27FC236}">
                  <a16:creationId xmlns:a16="http://schemas.microsoft.com/office/drawing/2014/main" id="{64C8202D-1CDF-2C49-B3D2-4F44FD9CE0AF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79;p92">
              <a:extLst>
                <a:ext uri="{FF2B5EF4-FFF2-40B4-BE49-F238E27FC236}">
                  <a16:creationId xmlns:a16="http://schemas.microsoft.com/office/drawing/2014/main" id="{9ED0C9EE-8876-F64C-8CA0-5E0F695D9906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417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4" name="Google Shape;8864;p74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 rot="-5399976">
            <a:off x="3556399" y="652775"/>
            <a:ext cx="1776575" cy="39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8866" name="Google Shape;8866;p74"/>
          <p:cNvSpPr txBox="1">
            <a:spLocks noGrp="1"/>
          </p:cNvSpPr>
          <p:nvPr>
            <p:ph type="ctrTitle"/>
          </p:nvPr>
        </p:nvSpPr>
        <p:spPr>
          <a:xfrm>
            <a:off x="2224537" y="1715030"/>
            <a:ext cx="44403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0" dirty="0"/>
              <a:t>😎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289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Caveat Brush</vt:lpstr>
      <vt:lpstr>Raleway</vt:lpstr>
      <vt:lpstr>Itim</vt:lpstr>
      <vt:lpstr>Arial</vt:lpstr>
      <vt:lpstr>Handa Notebook Thesis by Slidesgo</vt:lpstr>
      <vt:lpstr>NDCLab Git-A-Thon</vt:lpstr>
      <vt:lpstr>Git-a-thon Goals</vt:lpstr>
      <vt:lpstr>Git-a-Thon!</vt:lpstr>
      <vt:lpstr>Guidance on What to Include</vt:lpstr>
      <vt:lpstr>Let’s ”Git” Going!</vt:lpstr>
      <vt:lpstr>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Etiquette</dc:title>
  <cp:lastModifiedBy>Jessica Alexander</cp:lastModifiedBy>
  <cp:revision>69</cp:revision>
  <dcterms:modified xsi:type="dcterms:W3CDTF">2021-09-21T19:31:06Z</dcterms:modified>
</cp:coreProperties>
</file>