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A9988"/>
                </a:solidFill>
              </a:rPr>
              <a:t>Hi everyone, my name is Farukh and I’m the lab tech.</a:t>
            </a:r>
            <a:endParaRPr>
              <a:solidFill>
                <a:srgbClr val="1A9988"/>
              </a:solidFill>
            </a:endParaRPr>
          </a:p>
          <a:p>
            <a:pPr indent="0" lvl="0" marL="0" rtl="0" algn="l">
              <a:spcBef>
                <a:spcPts val="0"/>
              </a:spcBef>
              <a:spcAft>
                <a:spcPts val="0"/>
              </a:spcAft>
              <a:buNone/>
            </a:pPr>
            <a:r>
              <a:t/>
            </a:r>
            <a:endParaRPr>
              <a:solidFill>
                <a:srgbClr val="1A9988"/>
              </a:solidFill>
            </a:endParaRPr>
          </a:p>
          <a:p>
            <a:pPr indent="0" lvl="0" marL="0" rtl="0" algn="l">
              <a:spcBef>
                <a:spcPts val="0"/>
              </a:spcBef>
              <a:spcAft>
                <a:spcPts val="0"/>
              </a:spcAft>
              <a:buClr>
                <a:schemeClr val="dk1"/>
              </a:buClr>
              <a:buSzPts val="1100"/>
              <a:buFont typeface="Arial"/>
              <a:buNone/>
            </a:pPr>
            <a:r>
              <a:rPr lang="en">
                <a:solidFill>
                  <a:srgbClr val="1A9988"/>
                </a:solidFill>
              </a:rPr>
              <a:t>Today I’ll be giving a brief overview of Python and how you can use it for </a:t>
            </a:r>
            <a:r>
              <a:rPr lang="en">
                <a:solidFill>
                  <a:srgbClr val="1A9988"/>
                </a:solidFill>
              </a:rPr>
              <a:t>research</a:t>
            </a:r>
            <a:r>
              <a:rPr lang="en">
                <a:solidFill>
                  <a:srgbClr val="1A9988"/>
                </a:solidFill>
              </a:rPr>
              <a:t> purposes. </a:t>
            </a:r>
            <a:endParaRPr>
              <a:solidFill>
                <a:srgbClr val="1A9988"/>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9d4cc7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9d4cc7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is good for many things:</a:t>
            </a:r>
            <a:endParaRPr/>
          </a:p>
          <a:p>
            <a:pPr indent="-298450" lvl="0" marL="457200" rtl="0" algn="l">
              <a:spcBef>
                <a:spcPts val="0"/>
              </a:spcBef>
              <a:spcAft>
                <a:spcPts val="0"/>
              </a:spcAft>
              <a:buClr>
                <a:schemeClr val="dk1"/>
              </a:buClr>
              <a:buSzPts val="1100"/>
              <a:buChar char="●"/>
            </a:pPr>
            <a:r>
              <a:rPr lang="en">
                <a:solidFill>
                  <a:schemeClr val="dk1"/>
                </a:solidFill>
              </a:rPr>
              <a:t>Math</a:t>
            </a:r>
            <a:endParaRPr/>
          </a:p>
          <a:p>
            <a:pPr indent="-298450" lvl="0" marL="457200" rtl="0" algn="l">
              <a:spcBef>
                <a:spcPts val="0"/>
              </a:spcBef>
              <a:spcAft>
                <a:spcPts val="0"/>
              </a:spcAft>
              <a:buSzPts val="1100"/>
              <a:buChar char="●"/>
            </a:pPr>
            <a:r>
              <a:rPr lang="en"/>
              <a:t>Data science</a:t>
            </a:r>
            <a:endParaRPr/>
          </a:p>
          <a:p>
            <a:pPr indent="-298450" lvl="0" marL="457200" rtl="0" algn="l">
              <a:spcBef>
                <a:spcPts val="0"/>
              </a:spcBef>
              <a:spcAft>
                <a:spcPts val="0"/>
              </a:spcAft>
              <a:buSzPts val="1100"/>
              <a:buChar char="●"/>
            </a:pPr>
            <a:r>
              <a:rPr lang="en"/>
              <a:t>Data viz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there are many comprehensive tutorials on how to use Python for these purposes.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a9d4cc7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a9d4cc7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a9d4cc7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a9d4cc7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content will be outlined in 3 simple questions “Why”, “How”, and “What”.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here’s a meme to set the mood for this presentation.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a9d4cc6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a9d4cc6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would you want to use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super </a:t>
            </a:r>
            <a:r>
              <a:rPr lang="en"/>
              <a:t>simplified</a:t>
            </a:r>
            <a:r>
              <a:rPr lang="en"/>
              <a:t> map of languages and </a:t>
            </a:r>
            <a:r>
              <a:rPr lang="en"/>
              <a:t>only</a:t>
            </a:r>
            <a:r>
              <a:rPr lang="en"/>
              <a:t> accurate when considering limited dimensions, but relevant for the context you all operating 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you can imagine programming </a:t>
            </a:r>
            <a:r>
              <a:rPr lang="en"/>
              <a:t>occurring</a:t>
            </a:r>
            <a:r>
              <a:rPr lang="en"/>
              <a:t> in two different spaces: the object-oriented space where you write software and the computational where you write out scripts for statistical analysis, which is where you all will mostly exist in.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a9d4cc70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a9d4cc70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exists in this sort of sweet-spot where you could </a:t>
            </a:r>
            <a:r>
              <a:rPr lang="en"/>
              <a:t>potentially</a:t>
            </a:r>
            <a:r>
              <a:rPr lang="en"/>
              <a:t> write out a simple script to do some quick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if you want, you could </a:t>
            </a:r>
            <a:r>
              <a:rPr lang="en"/>
              <a:t>incorporate</a:t>
            </a:r>
            <a:r>
              <a:rPr lang="en"/>
              <a:t> it into a comprehensive testing suite with </a:t>
            </a:r>
            <a:r>
              <a:rPr lang="en"/>
              <a:t>reusable</a:t>
            </a:r>
            <a:r>
              <a:rPr lang="en"/>
              <a:t> components and other common OOP paradigms, much like our pepper pipeline software.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same could occur in R (maybe Julia too).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a9d4cc70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a9d4cc7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not only that, but Python is a pretty widely used language across GitHub repos when it does come to these software oriented languages.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generally OOP concepts are often easy to understand across languages. It’s not like real human languages, where speaking Hungarian does not mean you will necessarily understand Mandarin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are </a:t>
            </a:r>
            <a:r>
              <a:rPr lang="en"/>
              <a:t>exceptions</a:t>
            </a:r>
            <a:r>
              <a:rPr lang="en"/>
              <a:t> to this rule.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a9d4cc70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a9d4cc70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also it’s currently the most-used language in the lab, so maybe it will help when you need to understand the software tools that we use.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a9d4cc70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a9d4cc70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you start using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first need to verify that you have “python” installed to your PC. On mac it comes w/but it must be installed on Windows.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a9d4cc7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a9d4cc7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you will need a good IDE to develop Python programs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a9d4cc7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a9d4cc7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there are the various packages you need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learning.edx.org/course/course-v1:MITx+6.00.1x+2T2017/home" TargetMode="External"/><Relationship Id="rId4" Type="http://schemas.openxmlformats.org/officeDocument/2006/relationships/hyperlink" Target="https://learning.edx.org/course/course-v1:HarvardX+CS50+X/home" TargetMode="External"/><Relationship Id="rId11" Type="http://schemas.openxmlformats.org/officeDocument/2006/relationships/image" Target="../media/image11.png"/><Relationship Id="rId10" Type="http://schemas.openxmlformats.org/officeDocument/2006/relationships/image" Target="../media/image12.png"/><Relationship Id="rId9" Type="http://schemas.openxmlformats.org/officeDocument/2006/relationships/image" Target="../media/image4.png"/><Relationship Id="rId5" Type="http://schemas.openxmlformats.org/officeDocument/2006/relationships/hyperlink" Target="https://automatetheboringstuff.com/" TargetMode="External"/><Relationship Id="rId6" Type="http://schemas.openxmlformats.org/officeDocument/2006/relationships/hyperlink" Target="https://urldefense.com/v3/__https://www.eventbrite.com/e/165772412749__;!!FjuHKAHQs5udqho!bSBfjh0XOBiSW-lSzrrJy4-Ub7sSMNrDhFOBcpJMdCsquyxXlI2vvjxvUB9bOB75$" TargetMode="External"/><Relationship Id="rId7" Type="http://schemas.openxmlformats.org/officeDocument/2006/relationships/hyperlink" Target="https://urldefense.com/v3/__https://www.eventbrite.com/e/165772412749__;!!FjuHKAHQs5udqho!bSBfjh0XOBiSW-lSzrrJy4-Ub7sSMNrDhFOBcpJMdCsquyxXlI2vvjxvUB9bOB75$" TargetMode="External"/><Relationship Id="rId8" Type="http://schemas.openxmlformats.org/officeDocument/2006/relationships/hyperlink" Target="https://urldefense.com/v3/__https://www.eventbrite.com/e/165772412749__;!!FjuHKAHQs5udqho!bSBfjh0XOBiSW-lSzrrJy4-Ub7sSMNrDhFOBcpJMdCsquyxXlI2vvjxvUB9bOB7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visualstudio.microsoft.com/https://visualstudio.microsoft.com/" TargetMode="External"/><Relationship Id="rId4" Type="http://schemas.openxmlformats.org/officeDocument/2006/relationships/hyperlink" Target="https://www.jetbrains.com/pycharm/" TargetMode="External"/><Relationship Id="rId5" Type="http://schemas.openxmlformats.org/officeDocument/2006/relationships/hyperlink" Target="https://developer.apple.com/xcode/ide/" TargetMode="External"/><Relationship Id="rId6" Type="http://schemas.openxmlformats.org/officeDocument/2006/relationships/hyperlink" Target="https://replit.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i.org/project/mne/" TargetMode="External"/><Relationship Id="rId4" Type="http://schemas.openxmlformats.org/officeDocument/2006/relationships/hyperlink" Target="https://scikit-learn.org/stable/install.html" TargetMode="External"/><Relationship Id="rId5" Type="http://schemas.openxmlformats.org/officeDocument/2006/relationships/hyperlink" Target="https://pandas.pydata.org/" TargetMode="External"/><Relationship Id="rId6"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for Research Intro</a:t>
            </a:r>
            <a:endParaRPr/>
          </a:p>
        </p:txBody>
      </p:sp>
      <p:pic>
        <p:nvPicPr>
          <p:cNvPr id="87" name="Google Shape;87;p13"/>
          <p:cNvPicPr preferRelativeResize="0"/>
          <p:nvPr/>
        </p:nvPicPr>
        <p:blipFill>
          <a:blip r:embed="rId3">
            <a:alphaModFix/>
          </a:blip>
          <a:stretch>
            <a:fillRect/>
          </a:stretch>
        </p:blipFill>
        <p:spPr>
          <a:xfrm>
            <a:off x="1587775" y="2387501"/>
            <a:ext cx="6580188" cy="212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Python?</a:t>
            </a:r>
            <a:endParaRPr/>
          </a:p>
        </p:txBody>
      </p:sp>
      <p:pic>
        <p:nvPicPr>
          <p:cNvPr id="159" name="Google Shape;159;p22"/>
          <p:cNvPicPr preferRelativeResize="0"/>
          <p:nvPr/>
        </p:nvPicPr>
        <p:blipFill>
          <a:blip r:embed="rId3">
            <a:alphaModFix/>
          </a:blip>
          <a:stretch>
            <a:fillRect/>
          </a:stretch>
        </p:blipFill>
        <p:spPr>
          <a:xfrm>
            <a:off x="484975" y="2039450"/>
            <a:ext cx="2622024" cy="1724649"/>
          </a:xfrm>
          <a:prstGeom prst="rect">
            <a:avLst/>
          </a:prstGeom>
          <a:noFill/>
          <a:ln>
            <a:noFill/>
          </a:ln>
        </p:spPr>
      </p:pic>
      <p:pic>
        <p:nvPicPr>
          <p:cNvPr id="160" name="Google Shape;160;p22"/>
          <p:cNvPicPr preferRelativeResize="0"/>
          <p:nvPr/>
        </p:nvPicPr>
        <p:blipFill>
          <a:blip r:embed="rId4">
            <a:alphaModFix/>
          </a:blip>
          <a:stretch>
            <a:fillRect/>
          </a:stretch>
        </p:blipFill>
        <p:spPr>
          <a:xfrm>
            <a:off x="3387850" y="1985662"/>
            <a:ext cx="2622025" cy="1832233"/>
          </a:xfrm>
          <a:prstGeom prst="rect">
            <a:avLst/>
          </a:prstGeom>
          <a:noFill/>
          <a:ln>
            <a:noFill/>
          </a:ln>
        </p:spPr>
      </p:pic>
      <p:pic>
        <p:nvPicPr>
          <p:cNvPr id="161" name="Google Shape;161;p22"/>
          <p:cNvPicPr preferRelativeResize="0"/>
          <p:nvPr/>
        </p:nvPicPr>
        <p:blipFill>
          <a:blip r:embed="rId5">
            <a:alphaModFix/>
          </a:blip>
          <a:stretch>
            <a:fillRect/>
          </a:stretch>
        </p:blipFill>
        <p:spPr>
          <a:xfrm>
            <a:off x="6290713" y="1936575"/>
            <a:ext cx="2728987" cy="1930388"/>
          </a:xfrm>
          <a:prstGeom prst="rect">
            <a:avLst/>
          </a:prstGeom>
          <a:noFill/>
          <a:ln>
            <a:noFill/>
          </a:ln>
        </p:spPr>
      </p:pic>
      <p:sp>
        <p:nvSpPr>
          <p:cNvPr id="162" name="Google Shape;162;p22"/>
          <p:cNvSpPr txBox="1"/>
          <p:nvPr/>
        </p:nvSpPr>
        <p:spPr>
          <a:xfrm>
            <a:off x="1384238" y="3817900"/>
            <a:ext cx="82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Maths</a:t>
            </a:r>
            <a:endParaRPr>
              <a:latin typeface="Lato"/>
              <a:ea typeface="Lato"/>
              <a:cs typeface="Lato"/>
              <a:sym typeface="Lato"/>
            </a:endParaRPr>
          </a:p>
        </p:txBody>
      </p:sp>
      <p:sp>
        <p:nvSpPr>
          <p:cNvPr id="163" name="Google Shape;163;p22"/>
          <p:cNvSpPr txBox="1"/>
          <p:nvPr/>
        </p:nvSpPr>
        <p:spPr>
          <a:xfrm>
            <a:off x="4162038" y="3949700"/>
            <a:ext cx="82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Data Science</a:t>
            </a:r>
            <a:endParaRPr>
              <a:latin typeface="Lato"/>
              <a:ea typeface="Lato"/>
              <a:cs typeface="Lato"/>
              <a:sym typeface="Lato"/>
            </a:endParaRPr>
          </a:p>
        </p:txBody>
      </p:sp>
      <p:sp>
        <p:nvSpPr>
          <p:cNvPr id="164" name="Google Shape;164;p22"/>
          <p:cNvSpPr txBox="1"/>
          <p:nvPr/>
        </p:nvSpPr>
        <p:spPr>
          <a:xfrm>
            <a:off x="7314263" y="4057400"/>
            <a:ext cx="82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Data Viz.</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70" name="Google Shape;17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u="sng">
                <a:solidFill>
                  <a:schemeClr val="hlink"/>
                </a:solidFill>
                <a:hlinkClick r:id="rId3"/>
              </a:rPr>
              <a:t>MIT Python Course</a:t>
            </a:r>
            <a:r>
              <a:rPr lang="en" sz="1400"/>
              <a:t> </a:t>
            </a:r>
            <a:endParaRPr sz="1400"/>
          </a:p>
          <a:p>
            <a:pPr indent="-298450" lvl="1" marL="914400" rtl="0" algn="l">
              <a:lnSpc>
                <a:spcPct val="100000"/>
              </a:lnSpc>
              <a:spcBef>
                <a:spcPts val="0"/>
              </a:spcBef>
              <a:spcAft>
                <a:spcPts val="0"/>
              </a:spcAft>
              <a:buSzPts val="1100"/>
              <a:buChar char="○"/>
            </a:pPr>
            <a:r>
              <a:rPr lang="en"/>
              <a:t>Python syntax</a:t>
            </a:r>
            <a:endParaRPr/>
          </a:p>
          <a:p>
            <a:pPr indent="-317500" lvl="0" marL="457200" rtl="0" algn="l">
              <a:lnSpc>
                <a:spcPct val="100000"/>
              </a:lnSpc>
              <a:spcBef>
                <a:spcPts val="0"/>
              </a:spcBef>
              <a:spcAft>
                <a:spcPts val="0"/>
              </a:spcAft>
              <a:buSzPts val="1400"/>
              <a:buChar char="●"/>
            </a:pPr>
            <a:r>
              <a:rPr lang="en" sz="1400" u="sng">
                <a:solidFill>
                  <a:schemeClr val="hlink"/>
                </a:solidFill>
                <a:hlinkClick r:id="rId4"/>
              </a:rPr>
              <a:t>CS50</a:t>
            </a:r>
            <a:r>
              <a:rPr lang="en" sz="1400"/>
              <a:t> </a:t>
            </a:r>
            <a:endParaRPr sz="1400"/>
          </a:p>
          <a:p>
            <a:pPr indent="-298450" lvl="1" marL="914400" rtl="0" algn="l">
              <a:lnSpc>
                <a:spcPct val="100000"/>
              </a:lnSpc>
              <a:spcBef>
                <a:spcPts val="0"/>
              </a:spcBef>
              <a:spcAft>
                <a:spcPts val="0"/>
              </a:spcAft>
              <a:buSzPts val="1100"/>
              <a:buChar char="○"/>
            </a:pPr>
            <a:r>
              <a:rPr lang="en"/>
              <a:t>Data structures &amp; </a:t>
            </a:r>
            <a:r>
              <a:rPr lang="en"/>
              <a:t>algorithms</a:t>
            </a:r>
            <a:endParaRPr/>
          </a:p>
          <a:p>
            <a:pPr indent="-317500" lvl="0" marL="457200" rtl="0" algn="l">
              <a:lnSpc>
                <a:spcPct val="100000"/>
              </a:lnSpc>
              <a:spcBef>
                <a:spcPts val="0"/>
              </a:spcBef>
              <a:spcAft>
                <a:spcPts val="0"/>
              </a:spcAft>
              <a:buSzPts val="1400"/>
              <a:buChar char="●"/>
            </a:pPr>
            <a:r>
              <a:rPr lang="en" sz="1400" u="sng">
                <a:solidFill>
                  <a:schemeClr val="hlink"/>
                </a:solidFill>
                <a:hlinkClick r:id="rId5"/>
              </a:rPr>
              <a:t>Automate the Boring Stuff Using Python</a:t>
            </a:r>
            <a:endParaRPr sz="1400"/>
          </a:p>
          <a:p>
            <a:pPr indent="-298450" lvl="1" marL="914400" rtl="0" algn="l">
              <a:lnSpc>
                <a:spcPct val="100000"/>
              </a:lnSpc>
              <a:spcBef>
                <a:spcPts val="0"/>
              </a:spcBef>
              <a:spcAft>
                <a:spcPts val="0"/>
              </a:spcAft>
              <a:buSzPts val="1100"/>
              <a:buChar char="○"/>
            </a:pPr>
            <a:r>
              <a:rPr lang="en"/>
              <a:t>More Python syntax</a:t>
            </a:r>
            <a:endParaRPr/>
          </a:p>
          <a:p>
            <a:pPr indent="-311150" lvl="0" marL="457200" rtl="0" algn="l">
              <a:lnSpc>
                <a:spcPct val="100000"/>
              </a:lnSpc>
              <a:spcBef>
                <a:spcPts val="0"/>
              </a:spcBef>
              <a:spcAft>
                <a:spcPts val="0"/>
              </a:spcAft>
              <a:buSzPts val="1300"/>
              <a:buChar char="●"/>
            </a:pPr>
            <a:r>
              <a:rPr lang="en" u="sng">
                <a:solidFill>
                  <a:schemeClr val="hlink"/>
                </a:solidFill>
                <a:hlinkClick r:id="rId6"/>
              </a:rPr>
              <a:t>Software </a:t>
            </a:r>
            <a:r>
              <a:rPr lang="en" u="sng">
                <a:solidFill>
                  <a:schemeClr val="hlink"/>
                </a:solidFill>
                <a:hlinkClick r:id="rId7"/>
              </a:rPr>
              <a:t>Carpentry</a:t>
            </a:r>
            <a:r>
              <a:rPr lang="en" u="sng">
                <a:solidFill>
                  <a:schemeClr val="hlink"/>
                </a:solidFill>
                <a:hlinkClick r:id="rId8"/>
              </a:rPr>
              <a:t> </a:t>
            </a:r>
            <a:endParaRPr/>
          </a:p>
          <a:p>
            <a:pPr indent="-298450" lvl="1" marL="914400" rtl="0" algn="l">
              <a:lnSpc>
                <a:spcPct val="100000"/>
              </a:lnSpc>
              <a:spcBef>
                <a:spcPts val="0"/>
              </a:spcBef>
              <a:spcAft>
                <a:spcPts val="0"/>
              </a:spcAft>
              <a:buSzPts val="1100"/>
              <a:buChar char="○"/>
            </a:pPr>
            <a:r>
              <a:rPr lang="en"/>
              <a:t>From IRCC!</a:t>
            </a:r>
            <a:endParaRPr/>
          </a:p>
        </p:txBody>
      </p:sp>
      <p:pic>
        <p:nvPicPr>
          <p:cNvPr id="171" name="Google Shape;171;p23"/>
          <p:cNvPicPr preferRelativeResize="0"/>
          <p:nvPr/>
        </p:nvPicPr>
        <p:blipFill>
          <a:blip r:embed="rId9">
            <a:alphaModFix/>
          </a:blip>
          <a:stretch>
            <a:fillRect/>
          </a:stretch>
        </p:blipFill>
        <p:spPr>
          <a:xfrm>
            <a:off x="5764248" y="896400"/>
            <a:ext cx="2653902" cy="1813549"/>
          </a:xfrm>
          <a:prstGeom prst="rect">
            <a:avLst/>
          </a:prstGeom>
          <a:noFill/>
          <a:ln>
            <a:noFill/>
          </a:ln>
        </p:spPr>
      </p:pic>
      <p:pic>
        <p:nvPicPr>
          <p:cNvPr id="172" name="Google Shape;172;p23"/>
          <p:cNvPicPr preferRelativeResize="0"/>
          <p:nvPr/>
        </p:nvPicPr>
        <p:blipFill>
          <a:blip r:embed="rId10">
            <a:alphaModFix/>
          </a:blip>
          <a:stretch>
            <a:fillRect/>
          </a:stretch>
        </p:blipFill>
        <p:spPr>
          <a:xfrm>
            <a:off x="4848525" y="2709950"/>
            <a:ext cx="1358799" cy="1358799"/>
          </a:xfrm>
          <a:prstGeom prst="rect">
            <a:avLst/>
          </a:prstGeom>
          <a:noFill/>
          <a:ln>
            <a:noFill/>
          </a:ln>
        </p:spPr>
      </p:pic>
      <p:pic>
        <p:nvPicPr>
          <p:cNvPr id="173" name="Google Shape;173;p23"/>
          <p:cNvPicPr preferRelativeResize="0"/>
          <p:nvPr/>
        </p:nvPicPr>
        <p:blipFill>
          <a:blip r:embed="rId11">
            <a:alphaModFix/>
          </a:blip>
          <a:stretch>
            <a:fillRect/>
          </a:stretch>
        </p:blipFill>
        <p:spPr>
          <a:xfrm>
            <a:off x="6207325" y="3080394"/>
            <a:ext cx="2653901" cy="12595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Why Python?</a:t>
            </a:r>
            <a:endParaRPr sz="2000"/>
          </a:p>
          <a:p>
            <a:pPr indent="-355600" lvl="0" marL="457200" rtl="0" algn="l">
              <a:spcBef>
                <a:spcPts val="0"/>
              </a:spcBef>
              <a:spcAft>
                <a:spcPts val="0"/>
              </a:spcAft>
              <a:buSzPts val="2000"/>
              <a:buAutoNum type="arabicPeriod"/>
            </a:pPr>
            <a:r>
              <a:rPr lang="en" sz="2000"/>
              <a:t>How Python?</a:t>
            </a:r>
            <a:endParaRPr sz="2000"/>
          </a:p>
          <a:p>
            <a:pPr indent="-355600" lvl="0" marL="457200" rtl="0" algn="l">
              <a:spcBef>
                <a:spcPts val="0"/>
              </a:spcBef>
              <a:spcAft>
                <a:spcPts val="0"/>
              </a:spcAft>
              <a:buSzPts val="2000"/>
              <a:buAutoNum type="arabicPeriod"/>
            </a:pPr>
            <a:r>
              <a:rPr lang="en" sz="2000"/>
              <a:t>What Python?</a:t>
            </a:r>
            <a:endParaRPr sz="2000"/>
          </a:p>
          <a:p>
            <a:pPr indent="-355600" lvl="0" marL="457200" rtl="0" algn="l">
              <a:spcBef>
                <a:spcPts val="0"/>
              </a:spcBef>
              <a:spcAft>
                <a:spcPts val="0"/>
              </a:spcAft>
              <a:buSzPts val="2000"/>
              <a:buAutoNum type="arabicPeriod"/>
            </a:pPr>
            <a:r>
              <a:rPr lang="en" sz="2000"/>
              <a:t>Resources</a:t>
            </a:r>
            <a:endParaRPr sz="20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Python?</a:t>
            </a:r>
            <a:endParaRPr/>
          </a:p>
        </p:txBody>
      </p:sp>
      <p:sp>
        <p:nvSpPr>
          <p:cNvPr id="99" name="Google Shape;99;p15"/>
          <p:cNvSpPr/>
          <p:nvPr/>
        </p:nvSpPr>
        <p:spPr>
          <a:xfrm>
            <a:off x="1611000" y="1853850"/>
            <a:ext cx="3606000" cy="30747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281400" y="1975525"/>
            <a:ext cx="3606000" cy="30747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a:off x="1243650" y="2180225"/>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OOP</a:t>
            </a:r>
            <a:endParaRPr>
              <a:latin typeface="Lato"/>
              <a:ea typeface="Lato"/>
              <a:cs typeface="Lato"/>
              <a:sym typeface="Lato"/>
            </a:endParaRPr>
          </a:p>
        </p:txBody>
      </p:sp>
      <p:sp>
        <p:nvSpPr>
          <p:cNvPr id="102" name="Google Shape;102;p15"/>
          <p:cNvSpPr txBox="1"/>
          <p:nvPr/>
        </p:nvSpPr>
        <p:spPr>
          <a:xfrm>
            <a:off x="7600100" y="2180225"/>
            <a:ext cx="73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Computational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Science</a:t>
            </a:r>
            <a:endParaRPr>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5370650" y="3684900"/>
            <a:ext cx="1427500" cy="922850"/>
          </a:xfrm>
          <a:prstGeom prst="rect">
            <a:avLst/>
          </a:prstGeom>
          <a:noFill/>
          <a:ln>
            <a:noFill/>
          </a:ln>
        </p:spPr>
      </p:pic>
      <p:pic>
        <p:nvPicPr>
          <p:cNvPr id="104" name="Google Shape;104;p15"/>
          <p:cNvPicPr preferRelativeResize="0"/>
          <p:nvPr/>
        </p:nvPicPr>
        <p:blipFill>
          <a:blip r:embed="rId4">
            <a:alphaModFix/>
          </a:blip>
          <a:stretch>
            <a:fillRect/>
          </a:stretch>
        </p:blipFill>
        <p:spPr>
          <a:xfrm>
            <a:off x="6033124" y="2476874"/>
            <a:ext cx="915731" cy="709702"/>
          </a:xfrm>
          <a:prstGeom prst="rect">
            <a:avLst/>
          </a:prstGeom>
          <a:noFill/>
          <a:ln>
            <a:noFill/>
          </a:ln>
        </p:spPr>
      </p:pic>
      <p:pic>
        <p:nvPicPr>
          <p:cNvPr id="105" name="Google Shape;105;p15"/>
          <p:cNvPicPr preferRelativeResize="0"/>
          <p:nvPr/>
        </p:nvPicPr>
        <p:blipFill>
          <a:blip r:embed="rId5">
            <a:alphaModFix/>
          </a:blip>
          <a:stretch>
            <a:fillRect/>
          </a:stretch>
        </p:blipFill>
        <p:spPr>
          <a:xfrm>
            <a:off x="2256724" y="2317075"/>
            <a:ext cx="915724" cy="1029315"/>
          </a:xfrm>
          <a:prstGeom prst="rect">
            <a:avLst/>
          </a:prstGeom>
          <a:noFill/>
          <a:ln>
            <a:noFill/>
          </a:ln>
        </p:spPr>
      </p:pic>
      <p:pic>
        <p:nvPicPr>
          <p:cNvPr id="106" name="Google Shape;106;p15"/>
          <p:cNvPicPr preferRelativeResize="0"/>
          <p:nvPr/>
        </p:nvPicPr>
        <p:blipFill>
          <a:blip r:embed="rId6">
            <a:alphaModFix/>
          </a:blip>
          <a:stretch>
            <a:fillRect/>
          </a:stretch>
        </p:blipFill>
        <p:spPr>
          <a:xfrm>
            <a:off x="4281400" y="2906801"/>
            <a:ext cx="915725" cy="915725"/>
          </a:xfrm>
          <a:prstGeom prst="rect">
            <a:avLst/>
          </a:prstGeom>
          <a:noFill/>
          <a:ln>
            <a:noFill/>
          </a:ln>
        </p:spPr>
      </p:pic>
      <p:pic>
        <p:nvPicPr>
          <p:cNvPr id="107" name="Google Shape;107;p15"/>
          <p:cNvPicPr preferRelativeResize="0"/>
          <p:nvPr/>
        </p:nvPicPr>
        <p:blipFill>
          <a:blip r:embed="rId7">
            <a:alphaModFix/>
          </a:blip>
          <a:stretch>
            <a:fillRect/>
          </a:stretch>
        </p:blipFill>
        <p:spPr>
          <a:xfrm>
            <a:off x="2256725" y="3620475"/>
            <a:ext cx="1843594" cy="92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Python?</a:t>
            </a:r>
            <a:endParaRPr/>
          </a:p>
        </p:txBody>
      </p:sp>
      <p:sp>
        <p:nvSpPr>
          <p:cNvPr id="113" name="Google Shape;113;p16"/>
          <p:cNvSpPr/>
          <p:nvPr/>
        </p:nvSpPr>
        <p:spPr>
          <a:xfrm>
            <a:off x="4281400" y="1975525"/>
            <a:ext cx="3606000" cy="30747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1243650" y="2180225"/>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OOP</a:t>
            </a:r>
            <a:endParaRPr>
              <a:latin typeface="Lato"/>
              <a:ea typeface="Lato"/>
              <a:cs typeface="Lato"/>
              <a:sym typeface="Lato"/>
            </a:endParaRPr>
          </a:p>
        </p:txBody>
      </p:sp>
      <p:sp>
        <p:nvSpPr>
          <p:cNvPr id="115" name="Google Shape;115;p16"/>
          <p:cNvSpPr txBox="1"/>
          <p:nvPr/>
        </p:nvSpPr>
        <p:spPr>
          <a:xfrm>
            <a:off x="7600100" y="2180225"/>
            <a:ext cx="734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Computational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Science</a:t>
            </a:r>
            <a:endParaRPr>
              <a:latin typeface="Lato"/>
              <a:ea typeface="Lato"/>
              <a:cs typeface="Lato"/>
              <a:sym typeface="Lato"/>
            </a:endParaRPr>
          </a:p>
        </p:txBody>
      </p:sp>
      <p:pic>
        <p:nvPicPr>
          <p:cNvPr id="116" name="Google Shape;116;p16"/>
          <p:cNvPicPr preferRelativeResize="0"/>
          <p:nvPr/>
        </p:nvPicPr>
        <p:blipFill>
          <a:blip r:embed="rId3">
            <a:alphaModFix/>
          </a:blip>
          <a:stretch>
            <a:fillRect/>
          </a:stretch>
        </p:blipFill>
        <p:spPr>
          <a:xfrm>
            <a:off x="5370650" y="3684900"/>
            <a:ext cx="1427500" cy="922850"/>
          </a:xfrm>
          <a:prstGeom prst="rect">
            <a:avLst/>
          </a:prstGeom>
          <a:noFill/>
          <a:ln>
            <a:noFill/>
          </a:ln>
        </p:spPr>
      </p:pic>
      <p:pic>
        <p:nvPicPr>
          <p:cNvPr id="117" name="Google Shape;117;p16"/>
          <p:cNvPicPr preferRelativeResize="0"/>
          <p:nvPr/>
        </p:nvPicPr>
        <p:blipFill>
          <a:blip r:embed="rId4">
            <a:alphaModFix/>
          </a:blip>
          <a:stretch>
            <a:fillRect/>
          </a:stretch>
        </p:blipFill>
        <p:spPr>
          <a:xfrm>
            <a:off x="6033124" y="2476874"/>
            <a:ext cx="915731" cy="709702"/>
          </a:xfrm>
          <a:prstGeom prst="rect">
            <a:avLst/>
          </a:prstGeom>
          <a:noFill/>
          <a:ln>
            <a:noFill/>
          </a:ln>
        </p:spPr>
      </p:pic>
      <p:pic>
        <p:nvPicPr>
          <p:cNvPr id="118" name="Google Shape;118;p16"/>
          <p:cNvPicPr preferRelativeResize="0"/>
          <p:nvPr/>
        </p:nvPicPr>
        <p:blipFill>
          <a:blip r:embed="rId5">
            <a:alphaModFix/>
          </a:blip>
          <a:stretch>
            <a:fillRect/>
          </a:stretch>
        </p:blipFill>
        <p:spPr>
          <a:xfrm>
            <a:off x="4281400" y="2906801"/>
            <a:ext cx="915725" cy="915725"/>
          </a:xfrm>
          <a:prstGeom prst="rect">
            <a:avLst/>
          </a:prstGeom>
          <a:noFill/>
          <a:ln>
            <a:noFill/>
          </a:ln>
        </p:spPr>
      </p:pic>
      <p:sp>
        <p:nvSpPr>
          <p:cNvPr id="119" name="Google Shape;119;p16"/>
          <p:cNvSpPr/>
          <p:nvPr/>
        </p:nvSpPr>
        <p:spPr>
          <a:xfrm>
            <a:off x="1611000" y="1853850"/>
            <a:ext cx="3606000" cy="30747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6"/>
          <p:cNvPicPr preferRelativeResize="0"/>
          <p:nvPr/>
        </p:nvPicPr>
        <p:blipFill>
          <a:blip r:embed="rId6">
            <a:alphaModFix/>
          </a:blip>
          <a:stretch>
            <a:fillRect/>
          </a:stretch>
        </p:blipFill>
        <p:spPr>
          <a:xfrm>
            <a:off x="2256724" y="2317075"/>
            <a:ext cx="915724" cy="1029315"/>
          </a:xfrm>
          <a:prstGeom prst="rect">
            <a:avLst/>
          </a:prstGeom>
          <a:noFill/>
          <a:ln>
            <a:noFill/>
          </a:ln>
        </p:spPr>
      </p:pic>
      <p:pic>
        <p:nvPicPr>
          <p:cNvPr id="121" name="Google Shape;121;p16"/>
          <p:cNvPicPr preferRelativeResize="0"/>
          <p:nvPr/>
        </p:nvPicPr>
        <p:blipFill>
          <a:blip r:embed="rId7">
            <a:alphaModFix/>
          </a:blip>
          <a:stretch>
            <a:fillRect/>
          </a:stretch>
        </p:blipFill>
        <p:spPr>
          <a:xfrm>
            <a:off x="2256725" y="3620475"/>
            <a:ext cx="1843594" cy="92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Figure 1. GitHub repo statistics</a:t>
            </a:r>
            <a:endParaRPr/>
          </a:p>
        </p:txBody>
      </p:sp>
      <p:pic>
        <p:nvPicPr>
          <p:cNvPr id="127" name="Google Shape;127;p17"/>
          <p:cNvPicPr preferRelativeResize="0"/>
          <p:nvPr/>
        </p:nvPicPr>
        <p:blipFill>
          <a:blip r:embed="rId3">
            <a:alphaModFix/>
          </a:blip>
          <a:stretch>
            <a:fillRect/>
          </a:stretch>
        </p:blipFill>
        <p:spPr>
          <a:xfrm>
            <a:off x="154050" y="544588"/>
            <a:ext cx="8839200" cy="331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Figure 2. Python in NDC</a:t>
            </a:r>
            <a:endParaRPr/>
          </a:p>
        </p:txBody>
      </p:sp>
      <p:pic>
        <p:nvPicPr>
          <p:cNvPr id="133" name="Google Shape;133;p18"/>
          <p:cNvPicPr preferRelativeResize="0"/>
          <p:nvPr/>
        </p:nvPicPr>
        <p:blipFill>
          <a:blip r:embed="rId3">
            <a:alphaModFix/>
          </a:blip>
          <a:stretch>
            <a:fillRect/>
          </a:stretch>
        </p:blipFill>
        <p:spPr>
          <a:xfrm>
            <a:off x="3309488" y="304800"/>
            <a:ext cx="2525029" cy="4067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Python?</a:t>
            </a:r>
            <a:endParaRPr/>
          </a:p>
        </p:txBody>
      </p:sp>
      <p:sp>
        <p:nvSpPr>
          <p:cNvPr id="139" name="Google Shape;13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Download Python to your PC</a:t>
            </a:r>
            <a:endParaRPr sz="1700"/>
          </a:p>
          <a:p>
            <a:pPr indent="-336550" lvl="1" marL="914400" rtl="0" algn="l">
              <a:spcBef>
                <a:spcPts val="0"/>
              </a:spcBef>
              <a:spcAft>
                <a:spcPts val="0"/>
              </a:spcAft>
              <a:buSzPts val="1700"/>
              <a:buChar char="○"/>
            </a:pPr>
            <a:r>
              <a:rPr lang="en" sz="1700"/>
              <a:t>Verify w/ </a:t>
            </a:r>
            <a:r>
              <a:rPr lang="en" sz="1700">
                <a:latin typeface="Consolas"/>
                <a:ea typeface="Consolas"/>
                <a:cs typeface="Consolas"/>
                <a:sym typeface="Consolas"/>
              </a:rPr>
              <a:t>python --version</a:t>
            </a:r>
            <a:endParaRPr sz="1700">
              <a:latin typeface="Consolas"/>
              <a:ea typeface="Consolas"/>
              <a:cs typeface="Consolas"/>
              <a:sym typeface="Consolas"/>
            </a:endParaRPr>
          </a:p>
          <a:p>
            <a:pPr indent="-336550" lvl="1" marL="914400" rtl="0" algn="l">
              <a:spcBef>
                <a:spcPts val="0"/>
              </a:spcBef>
              <a:spcAft>
                <a:spcPts val="0"/>
              </a:spcAft>
              <a:buSzPts val="1700"/>
              <a:buChar char="○"/>
            </a:pPr>
            <a:r>
              <a:rPr lang="en" sz="1700"/>
              <a:t>Comes installed w/Mac</a:t>
            </a:r>
            <a:endParaRPr sz="1700"/>
          </a:p>
          <a:p>
            <a:pPr indent="-336550" lvl="1" marL="914400" rtl="0" algn="l">
              <a:spcBef>
                <a:spcPts val="0"/>
              </a:spcBef>
              <a:spcAft>
                <a:spcPts val="0"/>
              </a:spcAft>
              <a:buSzPts val="1700"/>
              <a:buChar char="○"/>
            </a:pPr>
            <a:r>
              <a:rPr lang="en" sz="1700"/>
              <a:t>Must be installed on Windows</a:t>
            </a:r>
            <a:endParaRPr sz="1700"/>
          </a:p>
        </p:txBody>
      </p:sp>
      <p:pic>
        <p:nvPicPr>
          <p:cNvPr id="140" name="Google Shape;140;p19"/>
          <p:cNvPicPr preferRelativeResize="0"/>
          <p:nvPr/>
        </p:nvPicPr>
        <p:blipFill>
          <a:blip r:embed="rId3">
            <a:alphaModFix/>
          </a:blip>
          <a:stretch>
            <a:fillRect/>
          </a:stretch>
        </p:blipFill>
        <p:spPr>
          <a:xfrm>
            <a:off x="5340950" y="1853850"/>
            <a:ext cx="2594025" cy="259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Python?</a:t>
            </a:r>
            <a:endParaRPr/>
          </a:p>
        </p:txBody>
      </p:sp>
      <p:sp>
        <p:nvSpPr>
          <p:cNvPr id="146" name="Google Shape;14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Get a good Integrated Development </a:t>
            </a:r>
            <a:r>
              <a:rPr lang="en" sz="1700"/>
              <a:t>Environment (IDE)</a:t>
            </a:r>
            <a:endParaRPr sz="1700"/>
          </a:p>
          <a:p>
            <a:pPr indent="-336550" lvl="1" marL="914400" rtl="0" algn="l">
              <a:spcBef>
                <a:spcPts val="0"/>
              </a:spcBef>
              <a:spcAft>
                <a:spcPts val="0"/>
              </a:spcAft>
              <a:buSzPts val="1700"/>
              <a:buChar char="○"/>
            </a:pPr>
            <a:r>
              <a:rPr lang="en" sz="1700" u="sng">
                <a:solidFill>
                  <a:schemeClr val="hlink"/>
                </a:solidFill>
                <a:hlinkClick r:id="rId3"/>
              </a:rPr>
              <a:t>Visual Studios</a:t>
            </a:r>
            <a:r>
              <a:rPr lang="en" sz="1700"/>
              <a:t> (Windows)</a:t>
            </a:r>
            <a:endParaRPr sz="1700"/>
          </a:p>
          <a:p>
            <a:pPr indent="-336550" lvl="1" marL="914400" rtl="0" algn="l">
              <a:spcBef>
                <a:spcPts val="0"/>
              </a:spcBef>
              <a:spcAft>
                <a:spcPts val="0"/>
              </a:spcAft>
              <a:buSzPts val="1700"/>
              <a:buChar char="○"/>
            </a:pPr>
            <a:r>
              <a:rPr lang="en" sz="1700" u="sng">
                <a:solidFill>
                  <a:schemeClr val="hlink"/>
                </a:solidFill>
                <a:hlinkClick r:id="rId4"/>
              </a:rPr>
              <a:t>PyCharm</a:t>
            </a:r>
            <a:endParaRPr sz="1700"/>
          </a:p>
          <a:p>
            <a:pPr indent="-336550" lvl="1" marL="914400" rtl="0" algn="l">
              <a:spcBef>
                <a:spcPts val="0"/>
              </a:spcBef>
              <a:spcAft>
                <a:spcPts val="0"/>
              </a:spcAft>
              <a:buSzPts val="1700"/>
              <a:buChar char="○"/>
            </a:pPr>
            <a:r>
              <a:rPr lang="en" sz="1700" u="sng">
                <a:solidFill>
                  <a:schemeClr val="hlink"/>
                </a:solidFill>
                <a:hlinkClick r:id="rId5"/>
              </a:rPr>
              <a:t>XCode</a:t>
            </a:r>
            <a:r>
              <a:rPr lang="en" sz="1700"/>
              <a:t> (Mac)</a:t>
            </a:r>
            <a:endParaRPr sz="1700"/>
          </a:p>
          <a:p>
            <a:pPr indent="-336550" lvl="1" marL="914400" rtl="0" algn="l">
              <a:spcBef>
                <a:spcPts val="0"/>
              </a:spcBef>
              <a:spcAft>
                <a:spcPts val="0"/>
              </a:spcAft>
              <a:buSzPts val="1700"/>
              <a:buChar char="○"/>
            </a:pPr>
            <a:r>
              <a:rPr lang="en" sz="1700" u="sng">
                <a:solidFill>
                  <a:schemeClr val="hlink"/>
                </a:solidFill>
                <a:hlinkClick r:id="rId6"/>
              </a:rPr>
              <a:t>Replit.com</a:t>
            </a:r>
            <a:r>
              <a:rPr lang="en" sz="1700"/>
              <a:t> (Web/No download)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Python?</a:t>
            </a:r>
            <a:endParaRPr/>
          </a:p>
        </p:txBody>
      </p:sp>
      <p:sp>
        <p:nvSpPr>
          <p:cNvPr id="152" name="Google Shape;15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Find packages that you want to use and consult documentation </a:t>
            </a:r>
            <a:endParaRPr sz="1700"/>
          </a:p>
          <a:p>
            <a:pPr indent="-336550" lvl="1" marL="914400" rtl="0" algn="l">
              <a:spcBef>
                <a:spcPts val="0"/>
              </a:spcBef>
              <a:spcAft>
                <a:spcPts val="0"/>
              </a:spcAft>
              <a:buSzPts val="1700"/>
              <a:buChar char="○"/>
            </a:pPr>
            <a:r>
              <a:rPr lang="en" sz="1700" u="sng">
                <a:solidFill>
                  <a:schemeClr val="hlink"/>
                </a:solidFill>
                <a:hlinkClick r:id="rId3"/>
              </a:rPr>
              <a:t>mne</a:t>
            </a:r>
            <a:endParaRPr sz="1700"/>
          </a:p>
          <a:p>
            <a:pPr indent="-336550" lvl="1" marL="914400" rtl="0" algn="l">
              <a:spcBef>
                <a:spcPts val="0"/>
              </a:spcBef>
              <a:spcAft>
                <a:spcPts val="0"/>
              </a:spcAft>
              <a:buSzPts val="1700"/>
              <a:buChar char="○"/>
            </a:pPr>
            <a:r>
              <a:rPr lang="en" sz="1700" u="sng">
                <a:solidFill>
                  <a:schemeClr val="hlink"/>
                </a:solidFill>
                <a:hlinkClick r:id="rId4"/>
              </a:rPr>
              <a:t>scikit-learn </a:t>
            </a:r>
            <a:endParaRPr sz="1700"/>
          </a:p>
          <a:p>
            <a:pPr indent="-336550" lvl="1" marL="914400" rtl="0" algn="l">
              <a:spcBef>
                <a:spcPts val="0"/>
              </a:spcBef>
              <a:spcAft>
                <a:spcPts val="0"/>
              </a:spcAft>
              <a:buSzPts val="1700"/>
              <a:buChar char="○"/>
            </a:pPr>
            <a:r>
              <a:rPr lang="en" sz="1700" u="sng">
                <a:solidFill>
                  <a:schemeClr val="hlink"/>
                </a:solidFill>
                <a:hlinkClick r:id="rId5"/>
              </a:rPr>
              <a:t>pandas </a:t>
            </a:r>
            <a:endParaRPr sz="1700"/>
          </a:p>
        </p:txBody>
      </p:sp>
      <p:pic>
        <p:nvPicPr>
          <p:cNvPr id="153" name="Google Shape;153;p21"/>
          <p:cNvPicPr preferRelativeResize="0"/>
          <p:nvPr/>
        </p:nvPicPr>
        <p:blipFill>
          <a:blip r:embed="rId6">
            <a:alphaModFix/>
          </a:blip>
          <a:stretch>
            <a:fillRect/>
          </a:stretch>
        </p:blipFill>
        <p:spPr>
          <a:xfrm>
            <a:off x="4656100" y="2701675"/>
            <a:ext cx="2541850" cy="163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