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52" r:id="rId3"/>
    <p:sldId id="468" r:id="rId4"/>
    <p:sldId id="469" r:id="rId5"/>
    <p:sldId id="470" r:id="rId6"/>
    <p:sldId id="474" r:id="rId7"/>
    <p:sldId id="471" r:id="rId8"/>
    <p:sldId id="473" r:id="rId9"/>
    <p:sldId id="480" r:id="rId10"/>
    <p:sldId id="472" r:id="rId11"/>
    <p:sldId id="476" r:id="rId12"/>
    <p:sldId id="477" r:id="rId13"/>
    <p:sldId id="462" r:id="rId14"/>
    <p:sldId id="467" r:id="rId15"/>
    <p:sldId id="4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4" d="100"/>
          <a:sy n="154" d="100"/>
        </p:scale>
        <p:origin x="264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F16A9-2AFA-422D-996E-DBB849321BB7}"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CC55D-CC65-4D86-BE7A-EBDAB0B3F678}" type="slidenum">
              <a:rPr lang="en-US" smtClean="0"/>
              <a:t>‹#›</a:t>
            </a:fld>
            <a:endParaRPr lang="en-US"/>
          </a:p>
        </p:txBody>
      </p:sp>
    </p:spTree>
    <p:extLst>
      <p:ext uri="{BB962C8B-B14F-4D97-AF65-F5344CB8AC3E}">
        <p14:creationId xmlns:p14="http://schemas.microsoft.com/office/powerpoint/2010/main" val="245071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FE043F50-1A32-4C2C-A65F-0754524729C5}" type="slidenum">
              <a:rPr lang="en-US" smtClean="0"/>
              <a:pPr/>
              <a:t>2</a:t>
            </a:fld>
            <a:endParaRPr lang="en-US"/>
          </a:p>
        </p:txBody>
      </p:sp>
    </p:spTree>
    <p:extLst>
      <p:ext uri="{BB962C8B-B14F-4D97-AF65-F5344CB8AC3E}">
        <p14:creationId xmlns:p14="http://schemas.microsoft.com/office/powerpoint/2010/main" val="3144954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42AA-290E-43C4-8287-DEC87ACAA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A891A0-1A2E-4944-9426-8445A9420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81EBA-D601-412E-BD1A-8B120F404DBB}"/>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C7118612-610D-49C1-89E4-3E01A922C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6DFD7B-7DC0-4CF6-B2D9-6F0E12122B48}"/>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139741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08B5-2742-48CE-9003-C7E62A8DC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36C1B-626D-465F-B8A8-1C1FBD0E5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301FA-62D2-4F5A-A4E8-958BF5FD9592}"/>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45B0DFE1-2D15-4BB1-9770-CC323A9CD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ABAAC-6888-4367-98B9-1986FB893B20}"/>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326218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853F9A-AE7D-4627-975A-18DB705B33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1BF439-A82C-4C29-AC41-C8C17F5917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E9FF-83D0-4DC1-AB0A-987BA3C9AB51}"/>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62620056-4DB1-463B-B939-1C566E0E2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C5BB3-AA0D-4007-9483-9E84216B19FB}"/>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298279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A084-6762-4955-9347-EF5D3164C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6846BD-19C8-4588-B043-6E16F33481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6C8F72-0C0B-4EC2-8C35-389BBFCF49AE}"/>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81233CB4-98EF-4FA9-B2D4-E8699494B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59F1A-167B-4885-9DDB-E7F5BCA617B7}"/>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2477266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32B3-D807-405D-98F0-2032F66A4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B11E67-9B69-4C95-B73E-0FF8DD8F8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0F7FE-7034-4D1F-A2C5-993EA2F5E86D}"/>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43D54228-47B5-4AD2-BB44-190D9D87E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6C6AD-9856-4612-AC0E-0E91D63D5052}"/>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213408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074C-B047-4822-9B44-883DBCD9B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36CF9-FEEA-4516-8B0B-06E81E495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1CC2C5-988A-4D62-AEC7-CC7118704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730DD1-F9CA-4BEF-83B0-286E41A21A15}"/>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6" name="Footer Placeholder 5">
            <a:extLst>
              <a:ext uri="{FF2B5EF4-FFF2-40B4-BE49-F238E27FC236}">
                <a16:creationId xmlns:a16="http://schemas.microsoft.com/office/drawing/2014/main" id="{88D46CF5-9059-4BED-ABB4-561268728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4E96E-21D7-4FCC-889B-7CB49A322A8C}"/>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272063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7B7B-FC0A-48C6-A98E-C91E6D8080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BA88BB-F19D-40FC-A592-9E37D3E5A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DDC42-37EB-4C76-8D13-B69C45219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92425F-8E04-4B99-A55D-0FE591E7F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21AD5-0875-4DCB-895D-B72DB67B5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711871-A37A-44E9-867C-9B29CB3D10BE}"/>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8" name="Footer Placeholder 7">
            <a:extLst>
              <a:ext uri="{FF2B5EF4-FFF2-40B4-BE49-F238E27FC236}">
                <a16:creationId xmlns:a16="http://schemas.microsoft.com/office/drawing/2014/main" id="{575AA5BF-84A5-4070-B75A-BF966B8A8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11B342-8CCB-4A8D-88DA-E397E2D53DF1}"/>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3903675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0A2B-4AA9-4AF5-8E25-41AE07E75C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F4FFE1-B21B-4BC5-B5E7-DC88E2C6738B}"/>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4" name="Footer Placeholder 3">
            <a:extLst>
              <a:ext uri="{FF2B5EF4-FFF2-40B4-BE49-F238E27FC236}">
                <a16:creationId xmlns:a16="http://schemas.microsoft.com/office/drawing/2014/main" id="{6A05BA9B-922A-4BB5-A6CD-A804710E2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6D03F7-42BD-4922-AFFF-5CE0D20D1FEF}"/>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33214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D0BBE-09F4-4EEF-813E-6C4E2C664C83}"/>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3" name="Footer Placeholder 2">
            <a:extLst>
              <a:ext uri="{FF2B5EF4-FFF2-40B4-BE49-F238E27FC236}">
                <a16:creationId xmlns:a16="http://schemas.microsoft.com/office/drawing/2014/main" id="{AB5CC4F0-9840-48E9-BA45-042164A14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EB4218-B456-4C02-B9D4-2D571DBC0C68}"/>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155993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EC2C-ECB5-43D6-9248-4A862E52F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6A3118-A953-4A6B-BB64-F9126F1C3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596950-53E3-4796-959D-86D97B420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46353C-4007-4854-9E72-28E74F820FD4}"/>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6" name="Footer Placeholder 5">
            <a:extLst>
              <a:ext uri="{FF2B5EF4-FFF2-40B4-BE49-F238E27FC236}">
                <a16:creationId xmlns:a16="http://schemas.microsoft.com/office/drawing/2014/main" id="{B608F600-00B0-4203-B4F8-23D3BC646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95539-3822-48B2-8E25-1443164CFA82}"/>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253926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CE53-5CB2-49DE-B566-0776674F4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23D3CA-5AFD-4F94-87CA-26413F3A6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49394-B3E4-45E4-B523-7DA0CA0C0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C7765-237D-45C6-996E-9F873255E7FA}"/>
              </a:ext>
            </a:extLst>
          </p:cNvPr>
          <p:cNvSpPr>
            <a:spLocks noGrp="1"/>
          </p:cNvSpPr>
          <p:nvPr>
            <p:ph type="dt" sz="half" idx="10"/>
          </p:nvPr>
        </p:nvSpPr>
        <p:spPr/>
        <p:txBody>
          <a:bodyPr/>
          <a:lstStyle/>
          <a:p>
            <a:fld id="{E31A969D-AE8E-4510-AC34-8D578787E7E0}" type="datetimeFigureOut">
              <a:rPr lang="en-US" smtClean="0"/>
              <a:t>6/29/2025</a:t>
            </a:fld>
            <a:endParaRPr lang="en-US"/>
          </a:p>
        </p:txBody>
      </p:sp>
      <p:sp>
        <p:nvSpPr>
          <p:cNvPr id="6" name="Footer Placeholder 5">
            <a:extLst>
              <a:ext uri="{FF2B5EF4-FFF2-40B4-BE49-F238E27FC236}">
                <a16:creationId xmlns:a16="http://schemas.microsoft.com/office/drawing/2014/main" id="{E22BC864-3F9F-4288-8E45-86963484B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23C29-7B81-49C8-85D6-1B3F5FA9AE1A}"/>
              </a:ext>
            </a:extLst>
          </p:cNvPr>
          <p:cNvSpPr>
            <a:spLocks noGrp="1"/>
          </p:cNvSpPr>
          <p:nvPr>
            <p:ph type="sldNum" sz="quarter" idx="12"/>
          </p:nvPr>
        </p:nvSpPr>
        <p:spPr/>
        <p:txBody>
          <a:bodyPr/>
          <a:lstStyle/>
          <a:p>
            <a:fld id="{F0B00259-6895-43C4-88BB-A5C71FE19C23}" type="slidenum">
              <a:rPr lang="en-US" smtClean="0"/>
              <a:t>‹#›</a:t>
            </a:fld>
            <a:endParaRPr lang="en-US"/>
          </a:p>
        </p:txBody>
      </p:sp>
    </p:spTree>
    <p:extLst>
      <p:ext uri="{BB962C8B-B14F-4D97-AF65-F5344CB8AC3E}">
        <p14:creationId xmlns:p14="http://schemas.microsoft.com/office/powerpoint/2010/main" val="3778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F35A27-6840-425B-9150-F65D84C5D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FDCD65-5C33-480A-AE1F-7EF8C3B33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8F7B9-E8B0-46CF-B141-05614DC7D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1A969D-AE8E-4510-AC34-8D578787E7E0}" type="datetimeFigureOut">
              <a:rPr lang="en-US" smtClean="0"/>
              <a:t>6/29/2025</a:t>
            </a:fld>
            <a:endParaRPr lang="en-US"/>
          </a:p>
        </p:txBody>
      </p:sp>
      <p:sp>
        <p:nvSpPr>
          <p:cNvPr id="5" name="Footer Placeholder 4">
            <a:extLst>
              <a:ext uri="{FF2B5EF4-FFF2-40B4-BE49-F238E27FC236}">
                <a16:creationId xmlns:a16="http://schemas.microsoft.com/office/drawing/2014/main" id="{1D490142-38D5-4ED4-8DA6-A4235B5E4A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647DAA-92BF-46FC-B3B0-0747E09B7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00259-6895-43C4-88BB-A5C71FE19C23}" type="slidenum">
              <a:rPr lang="en-US" smtClean="0"/>
              <a:t>‹#›</a:t>
            </a:fld>
            <a:endParaRPr lang="en-US"/>
          </a:p>
        </p:txBody>
      </p:sp>
    </p:spTree>
    <p:extLst>
      <p:ext uri="{BB962C8B-B14F-4D97-AF65-F5344CB8AC3E}">
        <p14:creationId xmlns:p14="http://schemas.microsoft.com/office/powerpoint/2010/main" val="240263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5987-8CBB-4A0B-AEB7-6D98F31A5F7E}"/>
              </a:ext>
            </a:extLst>
          </p:cNvPr>
          <p:cNvSpPr>
            <a:spLocks noGrp="1"/>
          </p:cNvSpPr>
          <p:nvPr>
            <p:ph type="ctrTitle"/>
          </p:nvPr>
        </p:nvSpPr>
        <p:spPr>
          <a:xfrm>
            <a:off x="6982139" y="45029"/>
            <a:ext cx="5140891" cy="1281544"/>
          </a:xfrm>
        </p:spPr>
        <p:txBody>
          <a:bodyPr>
            <a:noAutofit/>
          </a:bodyPr>
          <a:lstStyle/>
          <a:p>
            <a:r>
              <a:rPr lang="en-US" sz="9600" b="1" dirty="0" err="1">
                <a:solidFill>
                  <a:schemeClr val="bg1"/>
                </a:solidFill>
              </a:rPr>
              <a:t>AIoT</a:t>
            </a:r>
            <a:endParaRPr lang="en-US" sz="9600" b="1" dirty="0">
              <a:solidFill>
                <a:schemeClr val="bg1"/>
              </a:solidFill>
            </a:endParaRPr>
          </a:p>
        </p:txBody>
      </p:sp>
      <p:pic>
        <p:nvPicPr>
          <p:cNvPr id="5" name="Picture 4">
            <a:extLst>
              <a:ext uri="{FF2B5EF4-FFF2-40B4-BE49-F238E27FC236}">
                <a16:creationId xmlns:a16="http://schemas.microsoft.com/office/drawing/2014/main" id="{2B4FFD03-16B1-BDA4-1FF9-F0EEDF300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941188" cy="6858000"/>
          </a:xfrm>
          <a:prstGeom prst="rect">
            <a:avLst/>
          </a:prstGeom>
        </p:spPr>
      </p:pic>
    </p:spTree>
    <p:extLst>
      <p:ext uri="{BB962C8B-B14F-4D97-AF65-F5344CB8AC3E}">
        <p14:creationId xmlns:p14="http://schemas.microsoft.com/office/powerpoint/2010/main" val="230978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17F22-8611-6692-0373-2CEFB5638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7F34B-D851-A779-5EE2-CFFF1CA17C95}"/>
              </a:ext>
            </a:extLst>
          </p:cNvPr>
          <p:cNvSpPr>
            <a:spLocks noGrp="1"/>
          </p:cNvSpPr>
          <p:nvPr>
            <p:ph type="title"/>
          </p:nvPr>
        </p:nvSpPr>
        <p:spPr>
          <a:xfrm>
            <a:off x="838200" y="365125"/>
            <a:ext cx="10515600" cy="854075"/>
          </a:xfrm>
        </p:spPr>
        <p:txBody>
          <a:bodyPr>
            <a:normAutofit fontScale="90000"/>
          </a:bodyPr>
          <a:lstStyle/>
          <a:p>
            <a:pPr algn="ctr"/>
            <a:r>
              <a:rPr lang="vi-VN" b="1" dirty="0">
                <a:latin typeface="Arial" panose="020B0604020202020204" pitchFamily="34" charset="0"/>
                <a:cs typeface="Arial" panose="020B0604020202020204" pitchFamily="34" charset="0"/>
              </a:rPr>
              <a:t>THIẾT BỊ CẢNH BÁO NGUY CƠ BỆNH</a:t>
            </a:r>
            <a:br>
              <a:rPr lang="en-GB" b="1" dirty="0">
                <a:latin typeface="Arial" panose="020B0604020202020204" pitchFamily="34" charset="0"/>
                <a:cs typeface="Arial" panose="020B0604020202020204" pitchFamily="34" charset="0"/>
              </a:rPr>
            </a:br>
            <a:r>
              <a:rPr lang="en-GB" b="1" dirty="0">
                <a:latin typeface="Arial" panose="020B0604020202020204" pitchFamily="34" charset="0"/>
                <a:cs typeface="Arial" panose="020B0604020202020204" pitchFamily="34" charset="0"/>
              </a:rPr>
              <a:t>(</a:t>
            </a:r>
            <a:r>
              <a:rPr lang="en-GB" b="1" dirty="0" err="1">
                <a:latin typeface="Arial" panose="020B0604020202020204" pitchFamily="34" charset="0"/>
                <a:cs typeface="Arial" panose="020B0604020202020204" pitchFamily="34" charset="0"/>
              </a:rPr>
              <a:t>Thiết</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bị</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đo</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huyết</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áp</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nhịp</a:t>
            </a:r>
            <a:r>
              <a:rPr lang="en-GB" b="1" dirty="0">
                <a:latin typeface="Arial" panose="020B0604020202020204" pitchFamily="34" charset="0"/>
                <a:cs typeface="Arial" panose="020B0604020202020204" pitchFamily="34" charset="0"/>
              </a:rPr>
              <a:t> </a:t>
            </a:r>
            <a:r>
              <a:rPr lang="en-GB" b="1" dirty="0" err="1">
                <a:latin typeface="Arial" panose="020B0604020202020204" pitchFamily="34" charset="0"/>
                <a:cs typeface="Arial" panose="020B0604020202020204" pitchFamily="34" charset="0"/>
              </a:rPr>
              <a:t>tim</a:t>
            </a:r>
            <a:r>
              <a:rPr lang="en-GB"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027A1B3-C119-3C64-EBC4-CA9BB85E1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55" y="2323224"/>
            <a:ext cx="3639694" cy="2323421"/>
          </a:xfrm>
          <a:prstGeom prst="rect">
            <a:avLst/>
          </a:prstGeom>
        </p:spPr>
      </p:pic>
      <p:pic>
        <p:nvPicPr>
          <p:cNvPr id="2056" name="Picture 8" descr="Withings Smart Blood Pressure Monitor">
            <a:extLst>
              <a:ext uri="{FF2B5EF4-FFF2-40B4-BE49-F238E27FC236}">
                <a16:creationId xmlns:a16="http://schemas.microsoft.com/office/drawing/2014/main" id="{FFDE87CE-A8B4-E5AD-2503-387BF546D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996" y="1505339"/>
            <a:ext cx="4286250" cy="428625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CDD7E9ED-0A03-C495-3D66-1A9D87F2CFD9}"/>
              </a:ext>
            </a:extLst>
          </p:cNvPr>
          <p:cNvCxnSpPr>
            <a:stCxn id="8" idx="3"/>
          </p:cNvCxnSpPr>
          <p:nvPr/>
        </p:nvCxnSpPr>
        <p:spPr>
          <a:xfrm flipV="1">
            <a:off x="3814449" y="3484934"/>
            <a:ext cx="4222318"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054" name="Picture 6">
            <a:extLst>
              <a:ext uri="{FF2B5EF4-FFF2-40B4-BE49-F238E27FC236}">
                <a16:creationId xmlns:a16="http://schemas.microsoft.com/office/drawing/2014/main" id="{7B551CEB-B416-81AE-AB19-52656A5FB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414" y="2170924"/>
            <a:ext cx="2606349" cy="2606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8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9BB00-D82B-D856-F1B2-6709DE6EE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4CA92-0D7C-F782-6770-BC0F2804F5B5}"/>
              </a:ext>
            </a:extLst>
          </p:cNvPr>
          <p:cNvSpPr>
            <a:spLocks noGrp="1"/>
          </p:cNvSpPr>
          <p:nvPr>
            <p:ph type="title"/>
          </p:nvPr>
        </p:nvSpPr>
        <p:spPr>
          <a:xfrm>
            <a:off x="838200" y="365126"/>
            <a:ext cx="10515600" cy="1084230"/>
          </a:xfrm>
        </p:spPr>
        <p:txBody>
          <a:bodyPr/>
          <a:lstStyle/>
          <a:p>
            <a:pPr algn="ctr"/>
            <a:r>
              <a:rPr lang="en-US" b="1" dirty="0">
                <a:latin typeface="Arial" panose="020B0604020202020204" pitchFamily="34" charset="0"/>
                <a:cs typeface="Arial" panose="020B0604020202020204" pitchFamily="34" charset="0"/>
              </a:rPr>
              <a:t>CÔNG NGHỆ ĐỀ XUẤT</a:t>
            </a:r>
          </a:p>
        </p:txBody>
      </p:sp>
      <p:sp>
        <p:nvSpPr>
          <p:cNvPr id="5" name="TextBox 4">
            <a:extLst>
              <a:ext uri="{FF2B5EF4-FFF2-40B4-BE49-F238E27FC236}">
                <a16:creationId xmlns:a16="http://schemas.microsoft.com/office/drawing/2014/main" id="{C99099A9-96C7-A67A-F552-3C4DB12D9B46}"/>
              </a:ext>
            </a:extLst>
          </p:cNvPr>
          <p:cNvSpPr txBox="1"/>
          <p:nvPr/>
        </p:nvSpPr>
        <p:spPr>
          <a:xfrm>
            <a:off x="752669" y="1564347"/>
            <a:ext cx="10717763" cy="2228752"/>
          </a:xfrm>
          <a:prstGeom prst="rect">
            <a:avLst/>
          </a:prstGeom>
          <a:noFill/>
        </p:spPr>
        <p:txBody>
          <a:bodyPr wrap="square">
            <a:spAutoFit/>
          </a:bodyPr>
          <a:lstStyle/>
          <a:p>
            <a:pPr>
              <a:lnSpc>
                <a:spcPct val="150000"/>
              </a:lnSpc>
              <a:buNone/>
            </a:pPr>
            <a:r>
              <a:rPr lang="en-US" sz="3200" dirty="0"/>
              <a:t>✅ </a:t>
            </a:r>
            <a:r>
              <a:rPr lang="en-GB" sz="3200" b="1" dirty="0"/>
              <a:t>Sensor</a:t>
            </a:r>
            <a:r>
              <a:rPr lang="en-GB" sz="3200" dirty="0"/>
              <a:t>: </a:t>
            </a:r>
            <a:r>
              <a:rPr lang="vi-VN" sz="3200" dirty="0"/>
              <a:t>MPXV5050GP </a:t>
            </a:r>
            <a:br>
              <a:rPr lang="vi-VN" sz="3200" dirty="0"/>
            </a:br>
            <a:r>
              <a:rPr lang="en-US" sz="3200" dirty="0"/>
              <a:t>✅ </a:t>
            </a:r>
            <a:r>
              <a:rPr lang="en-GB" sz="3200" b="1" dirty="0"/>
              <a:t>MCU</a:t>
            </a:r>
            <a:r>
              <a:rPr lang="en-GB" sz="3200" dirty="0"/>
              <a:t>: STM32</a:t>
            </a:r>
            <a:br>
              <a:rPr lang="vi-VN" sz="3200" dirty="0"/>
            </a:br>
            <a:r>
              <a:rPr lang="en-US" sz="3200" dirty="0"/>
              <a:t>✅ </a:t>
            </a:r>
            <a:r>
              <a:rPr lang="en-US" sz="3200" b="1" dirty="0"/>
              <a:t>Frontend</a:t>
            </a:r>
            <a:r>
              <a:rPr lang="en-US" sz="3200" dirty="0"/>
              <a:t>: Flutter / React Native (Mobile)</a:t>
            </a:r>
          </a:p>
        </p:txBody>
      </p:sp>
    </p:spTree>
    <p:extLst>
      <p:ext uri="{BB962C8B-B14F-4D97-AF65-F5344CB8AC3E}">
        <p14:creationId xmlns:p14="http://schemas.microsoft.com/office/powerpoint/2010/main" val="373929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5663-669A-C4B5-CF9B-A0387D2E85F0}"/>
              </a:ext>
            </a:extLst>
          </p:cNvPr>
          <p:cNvSpPr>
            <a:spLocks noGrp="1"/>
          </p:cNvSpPr>
          <p:nvPr>
            <p:ph type="title"/>
          </p:nvPr>
        </p:nvSpPr>
        <p:spPr>
          <a:xfrm>
            <a:off x="975049" y="2822186"/>
            <a:ext cx="10515600" cy="1325563"/>
          </a:xfrm>
        </p:spPr>
        <p:txBody>
          <a:bodyPr/>
          <a:lstStyle/>
          <a:p>
            <a:pPr algn="ctr"/>
            <a:r>
              <a:rPr lang="en-GB" b="1" dirty="0" err="1"/>
              <a:t>AIoT</a:t>
            </a:r>
            <a:r>
              <a:rPr lang="en-GB" b="1" dirty="0"/>
              <a:t> Platform </a:t>
            </a:r>
            <a:endParaRPr lang="en-US" b="1" dirty="0"/>
          </a:p>
        </p:txBody>
      </p:sp>
    </p:spTree>
    <p:extLst>
      <p:ext uri="{BB962C8B-B14F-4D97-AF65-F5344CB8AC3E}">
        <p14:creationId xmlns:p14="http://schemas.microsoft.com/office/powerpoint/2010/main" val="1020363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BE83F5-8EAB-43DF-A49F-A5FCD79F4418}"/>
              </a:ext>
            </a:extLst>
          </p:cNvPr>
          <p:cNvPicPr>
            <a:picLocks noChangeAspect="1"/>
          </p:cNvPicPr>
          <p:nvPr/>
        </p:nvPicPr>
        <p:blipFill>
          <a:blip r:embed="rId2"/>
          <a:stretch>
            <a:fillRect/>
          </a:stretch>
        </p:blipFill>
        <p:spPr>
          <a:xfrm>
            <a:off x="0" y="0"/>
            <a:ext cx="12228232" cy="6858000"/>
          </a:xfrm>
          <a:prstGeom prst="rect">
            <a:avLst/>
          </a:prstGeom>
        </p:spPr>
      </p:pic>
    </p:spTree>
    <p:extLst>
      <p:ext uri="{BB962C8B-B14F-4D97-AF65-F5344CB8AC3E}">
        <p14:creationId xmlns:p14="http://schemas.microsoft.com/office/powerpoint/2010/main" val="3653506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8709590" y="5255990"/>
            <a:ext cx="540560" cy="540560"/>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972073" y="1877227"/>
            <a:ext cx="540560" cy="54056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259233" y="4730285"/>
            <a:ext cx="568201" cy="56820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363937" y="133862"/>
            <a:ext cx="6691993" cy="868589"/>
          </a:xfrm>
        </p:spPr>
        <p:txBody>
          <a:bodyPr>
            <a:normAutofit fontScale="92500"/>
          </a:bodyPr>
          <a:lstStyle/>
          <a:p>
            <a:pPr marL="0" indent="0" algn="ctr">
              <a:buNone/>
            </a:pPr>
            <a:r>
              <a:rPr lang="en-GB" sz="5400" b="1" dirty="0"/>
              <a:t>IoT System Architecture</a:t>
            </a:r>
            <a:endParaRPr lang="en-US" sz="5400" dirty="0"/>
          </a:p>
        </p:txBody>
      </p:sp>
      <p:grpSp>
        <p:nvGrpSpPr>
          <p:cNvPr id="30" name="Group 29"/>
          <p:cNvGrpSpPr/>
          <p:nvPr/>
        </p:nvGrpSpPr>
        <p:grpSpPr>
          <a:xfrm>
            <a:off x="5363937" y="1661032"/>
            <a:ext cx="1698171" cy="1508738"/>
            <a:chOff x="5363937" y="2939327"/>
            <a:chExt cx="1698171" cy="1508738"/>
          </a:xfrm>
        </p:grpSpPr>
        <p:pic>
          <p:nvPicPr>
            <p:cNvPr id="37"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812251" y="2939327"/>
              <a:ext cx="801542" cy="8015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63937" y="3631636"/>
              <a:ext cx="1698171" cy="816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IoT Gateway</a:t>
              </a:r>
            </a:p>
          </p:txBody>
        </p:sp>
      </p:grpSp>
      <p:grpSp>
        <p:nvGrpSpPr>
          <p:cNvPr id="40" name="Group 39"/>
          <p:cNvGrpSpPr/>
          <p:nvPr/>
        </p:nvGrpSpPr>
        <p:grpSpPr>
          <a:xfrm>
            <a:off x="2570845" y="4126408"/>
            <a:ext cx="1861457" cy="1336150"/>
            <a:chOff x="3109683" y="4788889"/>
            <a:chExt cx="1861457" cy="1336150"/>
          </a:xfrm>
        </p:grpSpPr>
        <p:pic>
          <p:nvPicPr>
            <p:cNvPr id="36"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39640" y="4788889"/>
              <a:ext cx="801542" cy="80154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109683" y="5496389"/>
              <a:ext cx="1861457"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Smart Switch</a:t>
              </a:r>
            </a:p>
          </p:txBody>
        </p:sp>
      </p:grpSp>
      <p:grpSp>
        <p:nvGrpSpPr>
          <p:cNvPr id="38" name="Group 37"/>
          <p:cNvGrpSpPr/>
          <p:nvPr/>
        </p:nvGrpSpPr>
        <p:grpSpPr>
          <a:xfrm>
            <a:off x="2570845" y="586885"/>
            <a:ext cx="1861457" cy="1322495"/>
            <a:chOff x="3109683" y="1249366"/>
            <a:chExt cx="1861457" cy="1322495"/>
          </a:xfrm>
        </p:grpSpPr>
        <p:pic>
          <p:nvPicPr>
            <p:cNvPr id="1036"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39640" y="1249366"/>
              <a:ext cx="801542" cy="80154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09683" y="1943211"/>
              <a:ext cx="1861457"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Smart Switch</a:t>
              </a:r>
            </a:p>
          </p:txBody>
        </p:sp>
      </p:grpSp>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0327" y="133862"/>
            <a:ext cx="1243693" cy="1243693"/>
          </a:xfrm>
          <a:prstGeom prst="rect">
            <a:avLst/>
          </a:prstGeom>
        </p:spPr>
      </p:pic>
      <p:cxnSp>
        <p:nvCxnSpPr>
          <p:cNvPr id="13" name="Elbow Connector 12"/>
          <p:cNvCxnSpPr>
            <a:stCxn id="4" idx="1"/>
            <a:endCxn id="11" idx="2"/>
          </p:cNvCxnSpPr>
          <p:nvPr/>
        </p:nvCxnSpPr>
        <p:spPr>
          <a:xfrm rot="10800000">
            <a:off x="1062175" y="1377555"/>
            <a:ext cx="1508671" cy="2175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2570846" y="2381212"/>
            <a:ext cx="1861457" cy="1321936"/>
            <a:chOff x="3109684" y="3043693"/>
            <a:chExt cx="1861457" cy="1321936"/>
          </a:xfrm>
        </p:grpSpPr>
        <p:pic>
          <p:nvPicPr>
            <p:cNvPr id="34" name="Picture 12" descr="Wifi Images | Free Vectors, Stock Photos &amp; PSD"/>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3639640" y="3043693"/>
              <a:ext cx="801542" cy="8015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109684" y="3736979"/>
              <a:ext cx="1861457"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Smart Switch</a:t>
              </a:r>
            </a:p>
          </p:txBody>
        </p:sp>
      </p:grpSp>
      <p:pic>
        <p:nvPicPr>
          <p:cNvPr id="1030" name="Picture 6" descr="50 hp Horizontal Centrifugal Pump | inverter.com"/>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9719" y="2728649"/>
            <a:ext cx="1320347" cy="1320347"/>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a:stCxn id="6" idx="1"/>
            <a:endCxn id="1030" idx="3"/>
          </p:cNvCxnSpPr>
          <p:nvPr/>
        </p:nvCxnSpPr>
        <p:spPr>
          <a:xfrm flipH="1">
            <a:off x="1820066" y="3388823"/>
            <a:ext cx="7507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4" name="Picture 10" descr="Quạt công nghiệp hướng trục xách tay Deton DVT 50 | Quạt thông gió Ti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48" y="4502687"/>
            <a:ext cx="1291091" cy="1291092"/>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Connector 24"/>
          <p:cNvCxnSpPr>
            <a:stCxn id="7" idx="1"/>
            <a:endCxn id="1034" idx="3"/>
          </p:cNvCxnSpPr>
          <p:nvPr/>
        </p:nvCxnSpPr>
        <p:spPr>
          <a:xfrm flipH="1">
            <a:off x="1805439" y="5148233"/>
            <a:ext cx="765406" cy="0"/>
          </a:xfrm>
          <a:prstGeom prst="line">
            <a:avLst/>
          </a:prstGeom>
        </p:spPr>
        <p:style>
          <a:lnRef idx="1">
            <a:schemeClr val="accent1"/>
          </a:lnRef>
          <a:fillRef idx="0">
            <a:schemeClr val="accent1"/>
          </a:fillRef>
          <a:effectRef idx="0">
            <a:schemeClr val="accent1"/>
          </a:effectRef>
          <a:fontRef idx="minor">
            <a:schemeClr val="tx1"/>
          </a:fontRef>
        </p:style>
      </p:cxnSp>
      <p:pic>
        <p:nvPicPr>
          <p:cNvPr id="1040" name="Picture 16" descr="https://encrypted-tbn0.gstatic.com/images?q=tbn:ANd9GcQd6-zIcuc6xwjwXROTGS2ggB4E6b32lYKvbmcb516g0r177jfRiCSkkR9tzCUpOuUIepk&amp;usqp=CAU"/>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8361" y="1751904"/>
            <a:ext cx="2266950" cy="2019301"/>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Connector 44"/>
          <p:cNvCxnSpPr>
            <a:stCxn id="5" idx="3"/>
            <a:endCxn id="1040" idx="1"/>
          </p:cNvCxnSpPr>
          <p:nvPr/>
        </p:nvCxnSpPr>
        <p:spPr>
          <a:xfrm flipV="1">
            <a:off x="7062108" y="2761555"/>
            <a:ext cx="686253" cy="1"/>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294427" y="3736979"/>
            <a:ext cx="1174818" cy="369332"/>
          </a:xfrm>
          <a:prstGeom prst="rect">
            <a:avLst/>
          </a:prstGeom>
          <a:noFill/>
        </p:spPr>
        <p:txBody>
          <a:bodyPr wrap="square" rtlCol="0">
            <a:spAutoFit/>
          </a:bodyPr>
          <a:lstStyle/>
          <a:p>
            <a:pPr algn="ctr"/>
            <a:r>
              <a:rPr lang="en-US" b="1"/>
              <a:t>Cloud IoT</a:t>
            </a:r>
          </a:p>
        </p:txBody>
      </p:sp>
      <p:pic>
        <p:nvPicPr>
          <p:cNvPr id="1042" name="Picture 18" descr="Smart Home: Control and monitoring system using smartphone – AndroidGuy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22498" y="5217257"/>
            <a:ext cx="2466309" cy="1640744"/>
          </a:xfrm>
          <a:prstGeom prst="rect">
            <a:avLst/>
          </a:prstGeom>
          <a:noFill/>
          <a:extLst>
            <a:ext uri="{909E8E84-426E-40DD-AFC4-6F175D3DCCD1}">
              <a14:hiddenFill xmlns:a14="http://schemas.microsoft.com/office/drawing/2010/main">
                <a:solidFill>
                  <a:srgbClr val="FFFFFF"/>
                </a:solidFill>
              </a14:hiddenFill>
            </a:ext>
          </a:extLst>
        </p:spPr>
      </p:pic>
      <p:sp>
        <p:nvSpPr>
          <p:cNvPr id="48" name="AutoShape 20" descr="Desktop computer Logos"/>
          <p:cNvSpPr>
            <a:spLocks noChangeAspect="1" noChangeArrowheads="1"/>
          </p:cNvSpPr>
          <p:nvPr/>
        </p:nvSpPr>
        <p:spPr bwMode="auto">
          <a:xfrm>
            <a:off x="10458673" y="749888"/>
            <a:ext cx="103055" cy="1030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63" name="Straight Connector 62"/>
          <p:cNvCxnSpPr>
            <a:stCxn id="1040" idx="3"/>
            <a:endCxn id="54" idx="1"/>
          </p:cNvCxnSpPr>
          <p:nvPr/>
        </p:nvCxnSpPr>
        <p:spPr>
          <a:xfrm>
            <a:off x="10015311" y="2761555"/>
            <a:ext cx="601000" cy="3234"/>
          </a:xfrm>
          <a:prstGeom prst="line">
            <a:avLst/>
          </a:prstGeom>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8"/>
          <a:stretch>
            <a:fillRect/>
          </a:stretch>
        </p:blipFill>
        <p:spPr>
          <a:xfrm>
            <a:off x="10616311" y="2388828"/>
            <a:ext cx="1252085" cy="751922"/>
          </a:xfrm>
          <a:prstGeom prst="rect">
            <a:avLst/>
          </a:prstGeom>
          <a:ln w="38100">
            <a:solidFill>
              <a:schemeClr val="tx1"/>
            </a:solidFill>
          </a:ln>
        </p:spPr>
      </p:pic>
      <p:pic>
        <p:nvPicPr>
          <p:cNvPr id="77" name="Picture 76"/>
          <p:cNvPicPr>
            <a:picLocks noChangeAspect="1"/>
          </p:cNvPicPr>
          <p:nvPr/>
        </p:nvPicPr>
        <p:blipFill>
          <a:blip r:embed="rId9"/>
          <a:stretch>
            <a:fillRect/>
          </a:stretch>
        </p:blipFill>
        <p:spPr>
          <a:xfrm>
            <a:off x="7998576" y="5707601"/>
            <a:ext cx="1441558" cy="1106466"/>
          </a:xfrm>
          <a:prstGeom prst="rect">
            <a:avLst/>
          </a:prstGeom>
        </p:spPr>
      </p:pic>
    </p:spTree>
    <p:extLst>
      <p:ext uri="{BB962C8B-B14F-4D97-AF65-F5344CB8AC3E}">
        <p14:creationId xmlns:p14="http://schemas.microsoft.com/office/powerpoint/2010/main" val="385901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9B1CC-7D3C-16FB-F1CA-9392837A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A17B9-4217-4A3A-6DA1-89DC004CE675}"/>
              </a:ext>
            </a:extLst>
          </p:cNvPr>
          <p:cNvSpPr>
            <a:spLocks noGrp="1"/>
          </p:cNvSpPr>
          <p:nvPr>
            <p:ph type="title"/>
          </p:nvPr>
        </p:nvSpPr>
        <p:spPr>
          <a:xfrm>
            <a:off x="838200" y="365125"/>
            <a:ext cx="10515600" cy="854075"/>
          </a:xfrm>
        </p:spPr>
        <p:txBody>
          <a:bodyPr/>
          <a:lstStyle/>
          <a:p>
            <a:pPr algn="ctr"/>
            <a:r>
              <a:rPr lang="en-US" b="1" dirty="0">
                <a:latin typeface="Arial" panose="020B0604020202020204" pitchFamily="34" charset="0"/>
                <a:cs typeface="Arial" panose="020B0604020202020204" pitchFamily="34" charset="0"/>
              </a:rPr>
              <a:t>CÔNG NGHỆ ĐỀ XUẤT</a:t>
            </a:r>
          </a:p>
        </p:txBody>
      </p:sp>
      <p:sp>
        <p:nvSpPr>
          <p:cNvPr id="5" name="TextBox 4">
            <a:extLst>
              <a:ext uri="{FF2B5EF4-FFF2-40B4-BE49-F238E27FC236}">
                <a16:creationId xmlns:a16="http://schemas.microsoft.com/office/drawing/2014/main" id="{673472D3-D5C4-CEF0-AC99-E806A1A877E7}"/>
              </a:ext>
            </a:extLst>
          </p:cNvPr>
          <p:cNvSpPr txBox="1"/>
          <p:nvPr/>
        </p:nvSpPr>
        <p:spPr>
          <a:xfrm>
            <a:off x="640703" y="1219200"/>
            <a:ext cx="4082688" cy="4204356"/>
          </a:xfrm>
          <a:prstGeom prst="rect">
            <a:avLst/>
          </a:prstGeom>
          <a:noFill/>
        </p:spPr>
        <p:txBody>
          <a:bodyPr wrap="square">
            <a:spAutoFit/>
          </a:bodyPr>
          <a:lstStyle/>
          <a:p>
            <a:pPr>
              <a:lnSpc>
                <a:spcPct val="150000"/>
              </a:lnSpc>
              <a:buNone/>
            </a:pPr>
            <a:r>
              <a:rPr lang="en-US" dirty="0"/>
              <a:t>✅ </a:t>
            </a:r>
            <a:r>
              <a:rPr lang="en-US" b="1" dirty="0"/>
              <a:t>MQTT Broker: </a:t>
            </a:r>
          </a:p>
          <a:p>
            <a:pPr marL="742950" lvl="1" indent="-285750">
              <a:lnSpc>
                <a:spcPct val="150000"/>
              </a:lnSpc>
              <a:buFont typeface="Arial" panose="020B0604020202020204" pitchFamily="34" charset="0"/>
              <a:buChar char="•"/>
            </a:pPr>
            <a:r>
              <a:rPr lang="en-US" dirty="0"/>
              <a:t>EMQX</a:t>
            </a:r>
          </a:p>
          <a:p>
            <a:pPr>
              <a:lnSpc>
                <a:spcPct val="150000"/>
              </a:lnSpc>
              <a:buNone/>
            </a:pPr>
            <a:r>
              <a:rPr lang="en-US" dirty="0"/>
              <a:t>✅ </a:t>
            </a:r>
            <a:r>
              <a:rPr lang="en-US" b="1" dirty="0"/>
              <a:t>Frontend:</a:t>
            </a:r>
            <a:endParaRPr lang="en-US" dirty="0"/>
          </a:p>
          <a:p>
            <a:pPr marL="742950" lvl="1" indent="-285750">
              <a:lnSpc>
                <a:spcPct val="150000"/>
              </a:lnSpc>
              <a:buFont typeface="Arial" panose="020B0604020202020204" pitchFamily="34" charset="0"/>
              <a:buChar char="•"/>
            </a:pPr>
            <a:r>
              <a:rPr lang="en-US" dirty="0"/>
              <a:t>ReactJS / Next.js (Web)</a:t>
            </a:r>
          </a:p>
          <a:p>
            <a:pPr marL="742950" lvl="1" indent="-285750">
              <a:lnSpc>
                <a:spcPct val="150000"/>
              </a:lnSpc>
              <a:buFont typeface="Arial" panose="020B0604020202020204" pitchFamily="34" charset="0"/>
              <a:buChar char="•"/>
            </a:pPr>
            <a:r>
              <a:rPr lang="en-US" dirty="0"/>
              <a:t>Flutter / React Native (Mobile)</a:t>
            </a:r>
          </a:p>
          <a:p>
            <a:pPr>
              <a:lnSpc>
                <a:spcPct val="150000"/>
              </a:lnSpc>
              <a:buNone/>
            </a:pPr>
            <a:r>
              <a:rPr lang="en-US" dirty="0"/>
              <a:t>✅ </a:t>
            </a:r>
            <a:r>
              <a:rPr lang="en-US" b="1" dirty="0"/>
              <a:t>Backend Microservices:</a:t>
            </a:r>
            <a:endParaRPr lang="en-US" dirty="0"/>
          </a:p>
          <a:p>
            <a:pPr marL="742950" lvl="1" indent="-285750">
              <a:lnSpc>
                <a:spcPct val="150000"/>
              </a:lnSpc>
              <a:buFont typeface="Arial" panose="020B0604020202020204" pitchFamily="34" charset="0"/>
              <a:buChar char="•"/>
            </a:pPr>
            <a:r>
              <a:rPr lang="en-US" dirty="0"/>
              <a:t>Java Spring Boot (REST API)</a:t>
            </a:r>
          </a:p>
          <a:p>
            <a:pPr>
              <a:lnSpc>
                <a:spcPct val="150000"/>
              </a:lnSpc>
              <a:buNone/>
            </a:pPr>
            <a:r>
              <a:rPr lang="en-US" dirty="0"/>
              <a:t>✅ </a:t>
            </a:r>
            <a:r>
              <a:rPr lang="en-US" b="1" dirty="0"/>
              <a:t>Database:</a:t>
            </a:r>
            <a:endParaRPr lang="en-US" dirty="0"/>
          </a:p>
          <a:p>
            <a:pPr marL="742950" lvl="1" indent="-285750">
              <a:lnSpc>
                <a:spcPct val="150000"/>
              </a:lnSpc>
              <a:buFont typeface="Arial" panose="020B0604020202020204" pitchFamily="34" charset="0"/>
              <a:buChar char="•"/>
            </a:pPr>
            <a:r>
              <a:rPr lang="en-US" dirty="0"/>
              <a:t>PostgreSQL / MySQL</a:t>
            </a:r>
          </a:p>
          <a:p>
            <a:pPr>
              <a:lnSpc>
                <a:spcPct val="150000"/>
              </a:lnSpc>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CED76462-6B2D-1EA4-FBB1-827CF765B329}"/>
              </a:ext>
            </a:extLst>
          </p:cNvPr>
          <p:cNvSpPr txBox="1"/>
          <p:nvPr/>
        </p:nvSpPr>
        <p:spPr>
          <a:xfrm>
            <a:off x="5231363" y="1219200"/>
            <a:ext cx="6504446" cy="5450851"/>
          </a:xfrm>
          <a:prstGeom prst="rect">
            <a:avLst/>
          </a:prstGeom>
          <a:noFill/>
        </p:spPr>
        <p:txBody>
          <a:bodyPr wrap="square">
            <a:spAutoFit/>
          </a:bodyPr>
          <a:lstStyle/>
          <a:p>
            <a:pPr>
              <a:lnSpc>
                <a:spcPct val="150000"/>
              </a:lnSpc>
              <a:buNone/>
            </a:pPr>
            <a:r>
              <a:rPr lang="en-US" dirty="0"/>
              <a:t>✅ </a:t>
            </a:r>
            <a:r>
              <a:rPr lang="en-US" b="1" dirty="0"/>
              <a:t>Media Storage:</a:t>
            </a:r>
            <a:endParaRPr lang="en-US" dirty="0"/>
          </a:p>
          <a:p>
            <a:pPr>
              <a:lnSpc>
                <a:spcPct val="150000"/>
              </a:lnSpc>
              <a:buNone/>
            </a:pPr>
            <a:r>
              <a:rPr lang="en-US" dirty="0"/>
              <a:t>✅ </a:t>
            </a:r>
            <a:r>
              <a:rPr lang="en-US" b="1" dirty="0"/>
              <a:t>Video Streaming:</a:t>
            </a:r>
            <a:endParaRPr lang="en-US" dirty="0"/>
          </a:p>
          <a:p>
            <a:pPr marL="742950" lvl="1" indent="-285750">
              <a:lnSpc>
                <a:spcPct val="150000"/>
              </a:lnSpc>
              <a:buFont typeface="Arial" panose="020B0604020202020204" pitchFamily="34" charset="0"/>
              <a:buChar char="•"/>
            </a:pPr>
            <a:r>
              <a:rPr lang="en-US" dirty="0"/>
              <a:t>Nginx RTMP </a:t>
            </a:r>
          </a:p>
          <a:p>
            <a:pPr>
              <a:lnSpc>
                <a:spcPct val="150000"/>
              </a:lnSpc>
            </a:pPr>
            <a:r>
              <a:rPr lang="en-US" dirty="0"/>
              <a:t>✅ </a:t>
            </a:r>
            <a:r>
              <a:rPr lang="en-US" b="1" dirty="0"/>
              <a:t>Video Call:</a:t>
            </a:r>
            <a:endParaRPr lang="en-US" dirty="0"/>
          </a:p>
          <a:p>
            <a:pPr marL="742950" lvl="1" indent="-285750">
              <a:lnSpc>
                <a:spcPct val="150000"/>
              </a:lnSpc>
              <a:buFont typeface="Arial" panose="020B0604020202020204" pitchFamily="34" charset="0"/>
              <a:buChar char="•"/>
            </a:pPr>
            <a:r>
              <a:rPr lang="en-US" dirty="0"/>
              <a:t>WebRTC </a:t>
            </a:r>
            <a:r>
              <a:rPr lang="en-US" dirty="0" err="1"/>
              <a:t>tự</a:t>
            </a:r>
            <a:r>
              <a:rPr lang="en-US" dirty="0"/>
              <a:t> </a:t>
            </a:r>
            <a:r>
              <a:rPr lang="en-US" dirty="0" err="1"/>
              <a:t>triển</a:t>
            </a:r>
            <a:r>
              <a:rPr lang="en-US" dirty="0"/>
              <a:t> </a:t>
            </a:r>
            <a:r>
              <a:rPr lang="en-US" dirty="0" err="1"/>
              <a:t>khai</a:t>
            </a:r>
            <a:endParaRPr lang="en-US" dirty="0"/>
          </a:p>
          <a:p>
            <a:pPr marL="742950" lvl="1" indent="-285750">
              <a:lnSpc>
                <a:spcPct val="150000"/>
              </a:lnSpc>
              <a:buFont typeface="Arial" panose="020B0604020202020204" pitchFamily="34" charset="0"/>
              <a:buChar char="•"/>
            </a:pPr>
            <a:r>
              <a:rPr lang="en-US" dirty="0" err="1"/>
              <a:t>Kurento</a:t>
            </a:r>
            <a:endParaRPr lang="en-US" dirty="0"/>
          </a:p>
          <a:p>
            <a:pPr>
              <a:lnSpc>
                <a:spcPct val="150000"/>
              </a:lnSpc>
              <a:buNone/>
            </a:pPr>
            <a:r>
              <a:rPr lang="en-US" dirty="0"/>
              <a:t>✅ </a:t>
            </a:r>
            <a:r>
              <a:rPr lang="en-US" b="1" dirty="0"/>
              <a:t>Notifications:</a:t>
            </a:r>
            <a:endParaRPr lang="en-US" dirty="0"/>
          </a:p>
          <a:p>
            <a:pPr marL="742950" lvl="1" indent="-285750">
              <a:lnSpc>
                <a:spcPct val="150000"/>
              </a:lnSpc>
              <a:buFont typeface="Arial" panose="020B0604020202020204" pitchFamily="34" charset="0"/>
              <a:buChar char="•"/>
            </a:pPr>
            <a:r>
              <a:rPr lang="en-US" dirty="0"/>
              <a:t>Firebase Cloud Messaging (mobile push)</a:t>
            </a:r>
          </a:p>
          <a:p>
            <a:pPr marL="742950" lvl="1" indent="-285750">
              <a:lnSpc>
                <a:spcPct val="150000"/>
              </a:lnSpc>
              <a:buFont typeface="Arial" panose="020B0604020202020204" pitchFamily="34" charset="0"/>
              <a:buChar char="•"/>
            </a:pPr>
            <a:r>
              <a:rPr lang="en-US" dirty="0"/>
              <a:t>Email (SendGrid, SES)</a:t>
            </a:r>
          </a:p>
          <a:p>
            <a:pPr>
              <a:lnSpc>
                <a:spcPct val="150000"/>
              </a:lnSpc>
              <a:buNone/>
            </a:pPr>
            <a:r>
              <a:rPr lang="en-US" dirty="0"/>
              <a:t>✅ </a:t>
            </a:r>
            <a:r>
              <a:rPr lang="en-US" b="1" dirty="0"/>
              <a:t>AI / ML:</a:t>
            </a:r>
            <a:endParaRPr lang="en-US" dirty="0"/>
          </a:p>
          <a:p>
            <a:pPr marL="742950" lvl="1" indent="-285750">
              <a:lnSpc>
                <a:spcPct val="150000"/>
              </a:lnSpc>
              <a:buFont typeface="Arial" panose="020B0604020202020204" pitchFamily="34" charset="0"/>
              <a:buChar char="•"/>
            </a:pPr>
            <a:r>
              <a:rPr lang="en-US" dirty="0"/>
              <a:t>Recommendation System </a:t>
            </a:r>
          </a:p>
          <a:p>
            <a:pPr marL="742950" lvl="1" indent="-285750">
              <a:lnSpc>
                <a:spcPct val="150000"/>
              </a:lnSpc>
              <a:buFont typeface="Arial" panose="020B0604020202020204" pitchFamily="34" charset="0"/>
              <a:buChar char="•"/>
            </a:pPr>
            <a:r>
              <a:rPr lang="en-US" dirty="0"/>
              <a:t>Analytics (custom dashboards)</a:t>
            </a:r>
          </a:p>
          <a:p>
            <a:pPr marL="742950" lvl="1" indent="-285750">
              <a:lnSpc>
                <a:spcPct val="150000"/>
              </a:lnSpc>
              <a:buFont typeface="Arial" panose="020B0604020202020204" pitchFamily="34" charset="0"/>
              <a:buChar char="•"/>
            </a:pPr>
            <a:r>
              <a:rPr lang="en-US" dirty="0"/>
              <a:t>Decision-Making System</a:t>
            </a:r>
          </a:p>
        </p:txBody>
      </p:sp>
    </p:spTree>
    <p:extLst>
      <p:ext uri="{BB962C8B-B14F-4D97-AF65-F5344CB8AC3E}">
        <p14:creationId xmlns:p14="http://schemas.microsoft.com/office/powerpoint/2010/main" val="2052905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62979262"/>
              </p:ext>
            </p:extLst>
          </p:nvPr>
        </p:nvGraphicFramePr>
        <p:xfrm>
          <a:off x="1" y="11205"/>
          <a:ext cx="12192001" cy="5532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809736973"/>
                    </a:ext>
                  </a:extLst>
                </a:gridCol>
                <a:gridCol w="1727200">
                  <a:extLst>
                    <a:ext uri="{9D8B030D-6E8A-4147-A177-3AD203B41FA5}">
                      <a16:colId xmlns:a16="http://schemas.microsoft.com/office/drawing/2014/main" val="3689278438"/>
                    </a:ext>
                  </a:extLst>
                </a:gridCol>
                <a:gridCol w="1625600">
                  <a:extLst>
                    <a:ext uri="{9D8B030D-6E8A-4147-A177-3AD203B41FA5}">
                      <a16:colId xmlns:a16="http://schemas.microsoft.com/office/drawing/2014/main" val="386397354"/>
                    </a:ext>
                  </a:extLst>
                </a:gridCol>
                <a:gridCol w="1320800">
                  <a:extLst>
                    <a:ext uri="{9D8B030D-6E8A-4147-A177-3AD203B41FA5}">
                      <a16:colId xmlns:a16="http://schemas.microsoft.com/office/drawing/2014/main" val="3857240162"/>
                    </a:ext>
                  </a:extLst>
                </a:gridCol>
                <a:gridCol w="1422400">
                  <a:extLst>
                    <a:ext uri="{9D8B030D-6E8A-4147-A177-3AD203B41FA5}">
                      <a16:colId xmlns:a16="http://schemas.microsoft.com/office/drawing/2014/main" val="2256464235"/>
                    </a:ext>
                  </a:extLst>
                </a:gridCol>
                <a:gridCol w="2032000">
                  <a:extLst>
                    <a:ext uri="{9D8B030D-6E8A-4147-A177-3AD203B41FA5}">
                      <a16:colId xmlns:a16="http://schemas.microsoft.com/office/drawing/2014/main" val="116988182"/>
                    </a:ext>
                  </a:extLst>
                </a:gridCol>
                <a:gridCol w="2438401">
                  <a:extLst>
                    <a:ext uri="{9D8B030D-6E8A-4147-A177-3AD203B41FA5}">
                      <a16:colId xmlns:a16="http://schemas.microsoft.com/office/drawing/2014/main" val="228435044"/>
                    </a:ext>
                  </a:extLst>
                </a:gridCol>
              </a:tblGrid>
              <a:tr h="27813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a:ea typeface="+mn-ea"/>
                          <a:cs typeface="+mn-cs"/>
                        </a:rPr>
                        <a:t>WEB</a:t>
                      </a:r>
                    </a:p>
                  </a:txBody>
                  <a:tcPr marL="68580" marR="68580" marT="34290" marB="3429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a:ea typeface="+mn-ea"/>
                          <a:cs typeface="+mn-cs"/>
                        </a:rPr>
                        <a:t>WEB</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a:txBody>
                  <a:tcPr marL="68580" marR="68580" marT="34290" marB="34290"/>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a:ea typeface="+mn-ea"/>
                          <a:cs typeface="+mn-cs"/>
                        </a:rPr>
                        <a:t>WEB</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a:txBody>
                  <a:tcPr marL="68580" marR="68580" marT="34290" marB="34290"/>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Calibri"/>
                          <a:ea typeface="+mn-ea"/>
                          <a:cs typeface="+mn-cs"/>
                        </a:rPr>
                        <a:t>MOBILE</a:t>
                      </a:r>
                    </a:p>
                  </a:txBody>
                  <a:tcPr marL="68580" marR="68580" marT="34290" marB="34290"/>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mn-lt"/>
                          <a:ea typeface="+mn-ea"/>
                          <a:cs typeface="+mn-cs"/>
                        </a:rPr>
                        <a:t>GAME</a:t>
                      </a:r>
                      <a:endParaRPr kumimoji="0" lang="en-GB" sz="1800" b="1" i="0" u="none" strike="noStrike" kern="1200" cap="none" spc="0" normalizeH="0" baseline="0" noProof="0" dirty="0">
                        <a:ln>
                          <a:noFill/>
                        </a:ln>
                        <a:solidFill>
                          <a:prstClr val="white"/>
                        </a:solidFill>
                        <a:effectLst/>
                        <a:uLnTx/>
                        <a:uFillTx/>
                        <a:latin typeface="Calibri"/>
                        <a:ea typeface="+mn-ea"/>
                        <a:cs typeface="+mn-cs"/>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white"/>
                          </a:solidFill>
                          <a:effectLst/>
                          <a:uLnTx/>
                          <a:uFillTx/>
                          <a:latin typeface="+mn-lt"/>
                          <a:ea typeface="+mn-ea"/>
                          <a:cs typeface="+mn-cs"/>
                        </a:rPr>
                        <a:t>EMBEDDED</a:t>
                      </a:r>
                    </a:p>
                  </a:txBody>
                  <a:tcPr marL="68580" marR="68580" marT="34290" marB="34290"/>
                </a:tc>
                <a:extLst>
                  <a:ext uri="{0D108BD9-81ED-4DB2-BD59-A6C34878D82A}">
                    <a16:rowId xmlns:a16="http://schemas.microsoft.com/office/drawing/2014/main" val="112790221"/>
                  </a:ext>
                </a:extLst>
              </a:tr>
              <a:tr h="278130">
                <a:tc>
                  <a:txBody>
                    <a:bodyPr/>
                    <a:lstStyle/>
                    <a:p>
                      <a:pPr algn="ctr"/>
                      <a:r>
                        <a:rPr lang="en-US" sz="1400" b="1" dirty="0"/>
                        <a:t>PHP</a:t>
                      </a:r>
                    </a:p>
                  </a:txBody>
                  <a:tcPr marL="68580" marR="68580" marT="34290" marB="34290"/>
                </a:tc>
                <a:tc>
                  <a:txBody>
                    <a:bodyPr/>
                    <a:lstStyle/>
                    <a:p>
                      <a:pPr algn="ctr"/>
                      <a:r>
                        <a:rPr lang="en-US" sz="1400" b="1"/>
                        <a:t>ASP.NET</a:t>
                      </a:r>
                    </a:p>
                  </a:txBody>
                  <a:tcPr marL="68580" marR="68580" marT="34290" marB="34290"/>
                </a:tc>
                <a:tc>
                  <a:txBody>
                    <a:bodyPr/>
                    <a:lstStyle/>
                    <a:p>
                      <a:pPr algn="ctr"/>
                      <a:r>
                        <a:rPr lang="en-US" sz="1400" b="1" dirty="0"/>
                        <a:t>JAVA</a:t>
                      </a:r>
                    </a:p>
                  </a:txBody>
                  <a:tcPr marL="68580" marR="68580" marT="34290" marB="34290"/>
                </a:tc>
                <a:tc>
                  <a:txBody>
                    <a:bodyPr/>
                    <a:lstStyle/>
                    <a:p>
                      <a:pPr algn="ctr"/>
                      <a:r>
                        <a:rPr lang="en-GB" sz="1400" b="1" dirty="0"/>
                        <a:t>ANDROID</a:t>
                      </a:r>
                      <a:endParaRPr lang="en-US" sz="1400" b="1" dirty="0"/>
                    </a:p>
                  </a:txBody>
                  <a:tcPr marL="68580" marR="68580" marT="34290" marB="34290"/>
                </a:tc>
                <a:tc>
                  <a:txBody>
                    <a:bodyPr/>
                    <a:lstStyle/>
                    <a:p>
                      <a:pPr algn="ctr"/>
                      <a:r>
                        <a:rPr lang="en-GB" sz="1400" b="1" dirty="0"/>
                        <a:t>iOS</a:t>
                      </a:r>
                      <a:endParaRPr lang="en-US" sz="1400" b="1" dirty="0"/>
                    </a:p>
                  </a:txBody>
                  <a:tcPr marL="68580" marR="68580" marT="34290" marB="34290"/>
                </a:tc>
                <a:tc>
                  <a:txBody>
                    <a:bodyPr/>
                    <a:lstStyle/>
                    <a:p>
                      <a:pPr algn="ctr"/>
                      <a:endParaRPr lang="en-US" sz="1400" dirty="0"/>
                    </a:p>
                  </a:txBody>
                  <a:tcPr marL="68580" marR="68580" marT="34290" marB="34290"/>
                </a:tc>
                <a:tc>
                  <a:txBody>
                    <a:bodyPr/>
                    <a:lstStyle/>
                    <a:p>
                      <a:pPr algn="ctr"/>
                      <a:endParaRPr lang="en-US" sz="1400" dirty="0"/>
                    </a:p>
                  </a:txBody>
                  <a:tcPr marL="68580" marR="68580" marT="34290" marB="34290"/>
                </a:tc>
                <a:extLst>
                  <a:ext uri="{0D108BD9-81ED-4DB2-BD59-A6C34878D82A}">
                    <a16:rowId xmlns:a16="http://schemas.microsoft.com/office/drawing/2014/main" val="1992559895"/>
                  </a:ext>
                </a:extLst>
              </a:tr>
              <a:tr h="579345">
                <a:tc gridSpan="3">
                  <a:txBody>
                    <a:bodyPr/>
                    <a:lstStyle/>
                    <a:p>
                      <a:pPr marL="1195388" indent="-285750" algn="l">
                        <a:buFont typeface="Wingdings" panose="05000000000000000000" pitchFamily="2" charset="2"/>
                        <a:buChar char="ü"/>
                      </a:pPr>
                      <a:r>
                        <a:rPr lang="en-US" sz="1400" b="1" kern="1200" dirty="0">
                          <a:solidFill>
                            <a:schemeClr val="dk1"/>
                          </a:solidFill>
                          <a:latin typeface="+mn-lt"/>
                          <a:ea typeface="+mn-ea"/>
                          <a:cs typeface="+mn-cs"/>
                        </a:rPr>
                        <a:t>HTML, CSS </a:t>
                      </a:r>
                    </a:p>
                    <a:p>
                      <a:pPr marL="1195388" indent="-285750" algn="l">
                        <a:buFont typeface="Wingdings" panose="05000000000000000000" pitchFamily="2" charset="2"/>
                        <a:buNone/>
                      </a:pPr>
                      <a:r>
                        <a:rPr lang="en-US" sz="1400" b="1" kern="1200" dirty="0">
                          <a:solidFill>
                            <a:schemeClr val="dk1"/>
                          </a:solidFill>
                          <a:latin typeface="+mn-lt"/>
                          <a:ea typeface="+mn-ea"/>
                          <a:cs typeface="+mn-cs"/>
                        </a:rPr>
                        <a:t>       </a:t>
                      </a:r>
                      <a:r>
                        <a:rPr lang="en-US" sz="1400" b="1" kern="1200" dirty="0">
                          <a:solidFill>
                            <a:schemeClr val="dk1"/>
                          </a:solidFill>
                          <a:latin typeface="+mn-lt"/>
                          <a:ea typeface="+mn-ea"/>
                          <a:cs typeface="+mn-cs"/>
                          <a:sym typeface="Wingdings" panose="05000000000000000000" pitchFamily="2" charset="2"/>
                        </a:rPr>
                        <a:t>    </a:t>
                      </a:r>
                      <a:r>
                        <a:rPr lang="en-US" sz="1400" b="1" kern="1200" dirty="0">
                          <a:solidFill>
                            <a:schemeClr val="dk1"/>
                          </a:solidFill>
                          <a:latin typeface="+mn-lt"/>
                          <a:ea typeface="+mn-ea"/>
                          <a:cs typeface="+mn-cs"/>
                        </a:rPr>
                        <a:t>Bootstrap</a:t>
                      </a:r>
                    </a:p>
                    <a:p>
                      <a:pPr marL="1489075" indent="-285750" algn="l">
                        <a:buFont typeface="Wingdings" panose="05000000000000000000" pitchFamily="2" charset="2"/>
                        <a:buChar char="q"/>
                      </a:pPr>
                      <a:r>
                        <a:rPr lang="en-US" sz="1400" b="1" kern="1200" dirty="0">
                          <a:solidFill>
                            <a:schemeClr val="dk1"/>
                          </a:solidFill>
                          <a:latin typeface="+mn-lt"/>
                          <a:ea typeface="+mn-ea"/>
                          <a:cs typeface="+mn-cs"/>
                        </a:rPr>
                        <a:t> Foundation</a:t>
                      </a:r>
                    </a:p>
                    <a:p>
                      <a:pPr marL="1489075" indent="-285750" algn="l">
                        <a:buFont typeface="Wingdings" panose="05000000000000000000" pitchFamily="2" charset="2"/>
                        <a:buChar char="q"/>
                      </a:pPr>
                      <a:r>
                        <a:rPr lang="en-US" sz="1400" b="1" kern="1200" dirty="0">
                          <a:solidFill>
                            <a:schemeClr val="dk1"/>
                          </a:solidFill>
                          <a:latin typeface="+mn-lt"/>
                          <a:ea typeface="+mn-ea"/>
                          <a:cs typeface="+mn-cs"/>
                        </a:rPr>
                        <a:t> Semantic UI</a:t>
                      </a:r>
                    </a:p>
                    <a:p>
                      <a:pPr marL="1195388" indent="-285750" algn="l">
                        <a:buFont typeface="Wingdings" panose="05000000000000000000" pitchFamily="2" charset="2"/>
                        <a:buChar char="ü"/>
                      </a:pPr>
                      <a:r>
                        <a:rPr lang="en-US" sz="1400" b="1" kern="1200" dirty="0">
                          <a:solidFill>
                            <a:schemeClr val="dk1"/>
                          </a:solidFill>
                          <a:latin typeface="+mn-lt"/>
                          <a:ea typeface="+mn-ea"/>
                          <a:cs typeface="+mn-cs"/>
                        </a:rPr>
                        <a:t>JavaScript</a:t>
                      </a:r>
                      <a:r>
                        <a:rPr lang="en-US" sz="1400" b="1" kern="1200" baseline="0" dirty="0">
                          <a:solidFill>
                            <a:schemeClr val="dk1"/>
                          </a:solidFill>
                          <a:latin typeface="+mn-lt"/>
                          <a:ea typeface="+mn-ea"/>
                          <a:cs typeface="+mn-cs"/>
                        </a:rPr>
                        <a:t> </a:t>
                      </a:r>
                    </a:p>
                    <a:p>
                      <a:pPr marL="1195388" indent="-285750" algn="l">
                        <a:buFont typeface="Wingdings" panose="05000000000000000000" pitchFamily="2" charset="2"/>
                        <a:buNone/>
                      </a:pPr>
                      <a:r>
                        <a:rPr lang="en-US" sz="1400" b="1" kern="1200" baseline="0" dirty="0">
                          <a:solidFill>
                            <a:schemeClr val="dk1"/>
                          </a:solidFill>
                          <a:latin typeface="+mn-lt"/>
                          <a:ea typeface="+mn-ea"/>
                          <a:cs typeface="+mn-cs"/>
                        </a:rPr>
                        <a:t>       </a:t>
                      </a:r>
                      <a:r>
                        <a:rPr lang="en-US" sz="1400" b="1" kern="1200" baseline="0" dirty="0">
                          <a:solidFill>
                            <a:schemeClr val="dk1"/>
                          </a:solidFill>
                          <a:latin typeface="+mn-lt"/>
                          <a:ea typeface="+mn-ea"/>
                          <a:cs typeface="+mn-cs"/>
                          <a:sym typeface="Wingdings" panose="05000000000000000000" pitchFamily="2" charset="2"/>
                        </a:rPr>
                        <a:t>    </a:t>
                      </a:r>
                      <a:r>
                        <a:rPr lang="en-US" sz="1400" b="1" kern="1200" dirty="0">
                          <a:solidFill>
                            <a:schemeClr val="dk1"/>
                          </a:solidFill>
                          <a:latin typeface="+mn-lt"/>
                          <a:ea typeface="+mn-ea"/>
                          <a:cs typeface="+mn-cs"/>
                        </a:rPr>
                        <a:t>AngularJS</a:t>
                      </a:r>
                    </a:p>
                    <a:p>
                      <a:pPr marL="1489075" indent="-285750" algn="l">
                        <a:buFont typeface="Wingdings" panose="05000000000000000000" pitchFamily="2" charset="2"/>
                        <a:buNone/>
                      </a:pPr>
                      <a:r>
                        <a:rPr lang="en-US" sz="1400" b="1" kern="1200" baseline="0" dirty="0">
                          <a:solidFill>
                            <a:schemeClr val="dk1"/>
                          </a:solidFill>
                          <a:latin typeface="+mn-lt"/>
                          <a:ea typeface="+mn-ea"/>
                          <a:cs typeface="+mn-cs"/>
                          <a:sym typeface="Wingdings" panose="05000000000000000000" pitchFamily="2" charset="2"/>
                        </a:rPr>
                        <a:t>    </a:t>
                      </a:r>
                      <a:r>
                        <a:rPr lang="en-US" sz="1400" b="1" kern="1200" dirty="0">
                          <a:solidFill>
                            <a:schemeClr val="dk1"/>
                          </a:solidFill>
                          <a:latin typeface="+mn-lt"/>
                          <a:ea typeface="+mn-ea"/>
                          <a:cs typeface="+mn-cs"/>
                        </a:rPr>
                        <a:t>ReactJS </a:t>
                      </a:r>
                    </a:p>
                  </a:txBody>
                  <a:tcPr marL="68580" marR="68580" marT="34290" marB="34290"/>
                </a:tc>
                <a:tc hMerge="1">
                  <a:txBody>
                    <a:bodyPr/>
                    <a:lstStyle/>
                    <a:p>
                      <a:pPr algn="ctr"/>
                      <a:endParaRPr lang="en-US" sz="1400" b="1" dirty="0"/>
                    </a:p>
                  </a:txBody>
                  <a:tcPr marL="68580" marR="68580" marT="34290" marB="34290"/>
                </a:tc>
                <a:tc hMerge="1">
                  <a:txBody>
                    <a:bodyPr/>
                    <a:lstStyle/>
                    <a:p>
                      <a:pPr algn="ctr"/>
                      <a:endParaRPr lang="en-US" sz="1400" b="1" dirty="0"/>
                    </a:p>
                  </a:txBody>
                  <a:tcPr marL="68580" marR="68580" marT="34290" marB="34290"/>
                </a:tc>
                <a:tc>
                  <a:txBody>
                    <a:bodyPr/>
                    <a:lstStyle/>
                    <a:p>
                      <a:pPr marL="115888" indent="-115888" algn="l" defTabSz="914400" rtl="0" eaLnBrk="1" latinLnBrk="0" hangingPunct="1">
                        <a:buFont typeface="Wingdings" panose="05000000000000000000" pitchFamily="2" charset="2"/>
                        <a:buChar char="q"/>
                      </a:pPr>
                      <a:r>
                        <a:rPr lang="en-GB" sz="1400" kern="1200" dirty="0">
                          <a:solidFill>
                            <a:schemeClr val="dk1"/>
                          </a:solidFill>
                          <a:latin typeface="+mn-lt"/>
                          <a:ea typeface="+mn-ea"/>
                          <a:cs typeface="+mn-cs"/>
                        </a:rPr>
                        <a:t> Java</a:t>
                      </a:r>
                    </a:p>
                    <a:p>
                      <a:pPr marL="115888" indent="-115888" algn="l" defTabSz="914400" rtl="0" eaLnBrk="1" latinLnBrk="0" hangingPunct="1">
                        <a:buFont typeface="Wingdings" panose="05000000000000000000" pitchFamily="2" charset="2"/>
                        <a:buChar char="þ"/>
                      </a:pPr>
                      <a:r>
                        <a:rPr lang="en-GB" sz="1400" kern="1200" dirty="0">
                          <a:solidFill>
                            <a:schemeClr val="dk1"/>
                          </a:solidFill>
                          <a:latin typeface="+mn-lt"/>
                          <a:ea typeface="+mn-ea"/>
                          <a:cs typeface="+mn-cs"/>
                        </a:rPr>
                        <a:t> Kotlin</a:t>
                      </a:r>
                      <a:endParaRPr lang="en-US" sz="1400" kern="1200" dirty="0">
                        <a:solidFill>
                          <a:schemeClr val="dk1"/>
                        </a:solidFill>
                        <a:latin typeface="+mn-lt"/>
                        <a:ea typeface="+mn-ea"/>
                        <a:cs typeface="+mn-cs"/>
                      </a:endParaRPr>
                    </a:p>
                  </a:txBody>
                  <a:tcPr marL="68580" marR="68580" marT="34290" marB="34290" anchor="ctr"/>
                </a:tc>
                <a:tc>
                  <a:txBody>
                    <a:bodyPr/>
                    <a:lstStyle/>
                    <a:p>
                      <a:pPr marL="53975" indent="-53975" algn="l" defTabSz="914400" rtl="0" eaLnBrk="1" latinLnBrk="0" hangingPunct="1">
                        <a:buFont typeface="Wingdings" panose="05000000000000000000" pitchFamily="2" charset="2"/>
                        <a:buChar char="q"/>
                      </a:pPr>
                      <a:r>
                        <a:rPr lang="en-GB" sz="1400" kern="1200" dirty="0">
                          <a:solidFill>
                            <a:schemeClr val="dk1"/>
                          </a:solidFill>
                          <a:latin typeface="+mn-lt"/>
                          <a:ea typeface="+mn-ea"/>
                          <a:cs typeface="+mn-cs"/>
                        </a:rPr>
                        <a:t> Object-C</a:t>
                      </a:r>
                    </a:p>
                    <a:p>
                      <a:pPr marL="4763" indent="-4763" algn="l" defTabSz="914400" rtl="0" eaLnBrk="1" latinLnBrk="0" hangingPunct="1">
                        <a:buFont typeface="Wingdings" panose="05000000000000000000" pitchFamily="2" charset="2"/>
                        <a:buChar char="þ"/>
                      </a:pPr>
                      <a:r>
                        <a:rPr lang="en-GB" sz="1400" kern="1200" dirty="0">
                          <a:solidFill>
                            <a:schemeClr val="dk1"/>
                          </a:solidFill>
                          <a:latin typeface="+mn-lt"/>
                          <a:ea typeface="+mn-ea"/>
                          <a:cs typeface="+mn-cs"/>
                        </a:rPr>
                        <a:t> Swift</a:t>
                      </a:r>
                      <a:endParaRPr lang="en-US" sz="1400" kern="1200" dirty="0">
                        <a:solidFill>
                          <a:schemeClr val="dk1"/>
                        </a:solidFill>
                        <a:latin typeface="+mn-lt"/>
                        <a:ea typeface="+mn-ea"/>
                        <a:cs typeface="+mn-cs"/>
                      </a:endParaRPr>
                    </a:p>
                  </a:txBody>
                  <a:tcPr marL="68580" marR="68580" marT="34290" marB="34290" anchor="ctr"/>
                </a:tc>
                <a:tc>
                  <a:txBody>
                    <a:bodyPr/>
                    <a:lstStyle/>
                    <a:p>
                      <a:pPr marL="173038" indent="-166688" algn="l" defTabSz="914400" rtl="0" eaLnBrk="1" latinLnBrk="0" hangingPunct="1">
                        <a:buFont typeface="Wingdings" panose="05000000000000000000" pitchFamily="2" charset="2"/>
                        <a:buChar char="ü"/>
                      </a:pPr>
                      <a:r>
                        <a:rPr lang="en-GB" sz="1400" kern="1200" dirty="0">
                          <a:solidFill>
                            <a:schemeClr val="dk1"/>
                          </a:solidFill>
                          <a:latin typeface="+mn-lt"/>
                          <a:ea typeface="+mn-ea"/>
                          <a:cs typeface="+mn-cs"/>
                        </a:rPr>
                        <a:t>C/C++</a:t>
                      </a:r>
                    </a:p>
                    <a:p>
                      <a:pPr marL="173038" indent="-166688" algn="l" defTabSz="914400" rtl="0" eaLnBrk="1" latinLnBrk="0" hangingPunct="1">
                        <a:buFont typeface="Wingdings" panose="05000000000000000000" pitchFamily="2" charset="2"/>
                        <a:buChar char="ü"/>
                      </a:pPr>
                      <a:r>
                        <a:rPr lang="en-GB" sz="1400" kern="1200" dirty="0">
                          <a:solidFill>
                            <a:schemeClr val="dk1"/>
                          </a:solidFill>
                          <a:latin typeface="+mn-lt"/>
                          <a:ea typeface="+mn-ea"/>
                          <a:cs typeface="+mn-cs"/>
                        </a:rPr>
                        <a:t>OpenGL/DirectX</a:t>
                      </a:r>
                    </a:p>
                    <a:p>
                      <a:pPr marL="6350" indent="0" algn="l" defTabSz="914400" rtl="0" eaLnBrk="1" latinLnBrk="0" hangingPunct="1">
                        <a:buFont typeface="Wingdings" panose="05000000000000000000" pitchFamily="2" charset="2"/>
                        <a:buNone/>
                      </a:pPr>
                      <a:endParaRPr lang="en-GB" sz="1400" kern="1200" dirty="0">
                        <a:solidFill>
                          <a:schemeClr val="dk1"/>
                        </a:solidFill>
                        <a:latin typeface="+mn-lt"/>
                        <a:ea typeface="+mn-ea"/>
                        <a:cs typeface="+mn-cs"/>
                      </a:endParaRPr>
                    </a:p>
                    <a:p>
                      <a:pPr marL="0" indent="0" algn="l" defTabSz="914400" rtl="0" eaLnBrk="1" latinLnBrk="0" hangingPunct="1">
                        <a:buFont typeface="Wingdings" panose="05000000000000000000" pitchFamily="2" charset="2"/>
                        <a:buNone/>
                      </a:pPr>
                      <a:r>
                        <a:rPr lang="en-GB" sz="1400" kern="1200" dirty="0">
                          <a:solidFill>
                            <a:schemeClr val="dk1"/>
                          </a:solidFill>
                          <a:latin typeface="+mn-lt"/>
                          <a:ea typeface="+mn-ea"/>
                          <a:cs typeface="+mn-cs"/>
                          <a:sym typeface="Wingdings" panose="05000000000000000000" pitchFamily="2" charset="2"/>
                        </a:rPr>
                        <a:t></a:t>
                      </a:r>
                      <a:r>
                        <a:rPr lang="en-GB" sz="1400" kern="1200" dirty="0">
                          <a:solidFill>
                            <a:schemeClr val="dk1"/>
                          </a:solidFill>
                          <a:latin typeface="+mn-lt"/>
                          <a:ea typeface="+mn-ea"/>
                          <a:cs typeface="+mn-cs"/>
                        </a:rPr>
                        <a:t> Unity Engine</a:t>
                      </a:r>
                    </a:p>
                    <a:p>
                      <a:pPr marL="4763" indent="-4763" algn="l" defTabSz="914400" rtl="0" eaLnBrk="1" latinLnBrk="0" hangingPunct="1">
                        <a:buFont typeface="Wingdings" panose="05000000000000000000" pitchFamily="2" charset="2"/>
                        <a:buChar char="q"/>
                      </a:pPr>
                      <a:r>
                        <a:rPr lang="en-GB" sz="1400" kern="1200" dirty="0">
                          <a:solidFill>
                            <a:schemeClr val="dk1"/>
                          </a:solidFill>
                          <a:latin typeface="+mn-lt"/>
                          <a:ea typeface="+mn-ea"/>
                          <a:cs typeface="+mn-cs"/>
                        </a:rPr>
                        <a:t> Unreal Engine</a:t>
                      </a:r>
                    </a:p>
                    <a:p>
                      <a:pPr marL="4763" indent="-4763" algn="l" defTabSz="914400" rtl="0" eaLnBrk="1" latinLnBrk="0" hangingPunct="1">
                        <a:buFont typeface="Wingdings" panose="05000000000000000000" pitchFamily="2" charset="2"/>
                        <a:buChar char="q"/>
                      </a:pPr>
                      <a:r>
                        <a:rPr lang="en-GB" sz="1400" kern="1200" dirty="0">
                          <a:solidFill>
                            <a:schemeClr val="dk1"/>
                          </a:solidFill>
                          <a:latin typeface="+mn-lt"/>
                          <a:ea typeface="+mn-ea"/>
                          <a:cs typeface="+mn-cs"/>
                        </a:rPr>
                        <a:t> CryEngine</a:t>
                      </a:r>
                      <a:endParaRPr lang="en-US" sz="1400" kern="1200" dirty="0">
                        <a:solidFill>
                          <a:schemeClr val="dk1"/>
                        </a:solidFill>
                        <a:latin typeface="+mn-lt"/>
                        <a:ea typeface="+mn-ea"/>
                        <a:cs typeface="+mn-cs"/>
                      </a:endParaRPr>
                    </a:p>
                    <a:p>
                      <a:pPr algn="ctr"/>
                      <a:endParaRPr lang="en-US" sz="1400" dirty="0"/>
                    </a:p>
                  </a:txBody>
                  <a:tcPr marL="68580" marR="68580" marT="34290" marB="34290"/>
                </a:tc>
                <a:tc>
                  <a:txBody>
                    <a:bodyPr/>
                    <a:lstStyle/>
                    <a:p>
                      <a:pPr marL="173038" indent="-166688" algn="l" defTabSz="914400" rtl="0" eaLnBrk="1" latinLnBrk="0" hangingPunct="1">
                        <a:buFont typeface="Wingdings" panose="05000000000000000000" pitchFamily="2" charset="2"/>
                        <a:buChar char="ü"/>
                      </a:pPr>
                      <a:r>
                        <a:rPr lang="en-GB" sz="1400" kern="1200" dirty="0">
                          <a:solidFill>
                            <a:schemeClr val="dk1"/>
                          </a:solidFill>
                          <a:latin typeface="+mn-lt"/>
                          <a:ea typeface="+mn-ea"/>
                          <a:cs typeface="+mn-cs"/>
                        </a:rPr>
                        <a:t>C/C++</a:t>
                      </a:r>
                    </a:p>
                    <a:p>
                      <a:pPr marL="173038" indent="-166688" algn="l" defTabSz="914400" rtl="0" eaLnBrk="1" latinLnBrk="0" hangingPunct="1">
                        <a:buFont typeface="Wingdings" panose="05000000000000000000" pitchFamily="2" charset="2"/>
                        <a:buChar char="ü"/>
                      </a:pPr>
                      <a:r>
                        <a:rPr lang="en-GB" sz="1400" kern="1200" dirty="0">
                          <a:solidFill>
                            <a:schemeClr val="dk1"/>
                          </a:solidFill>
                          <a:latin typeface="+mn-lt"/>
                          <a:ea typeface="+mn-ea"/>
                          <a:cs typeface="+mn-cs"/>
                        </a:rPr>
                        <a:t>Linux</a:t>
                      </a:r>
                    </a:p>
                    <a:p>
                      <a:pPr marL="173038" indent="-166688" algn="l" defTabSz="914400" rtl="0" eaLnBrk="1" latinLnBrk="0" hangingPunct="1">
                        <a:buFont typeface="Wingdings" panose="05000000000000000000" pitchFamily="2" charset="2"/>
                        <a:buChar char="ü"/>
                      </a:pPr>
                      <a:r>
                        <a:rPr lang="en-GB" sz="1400" kern="1200" dirty="0">
                          <a:solidFill>
                            <a:schemeClr val="dk1"/>
                          </a:solidFill>
                          <a:latin typeface="+mn-lt"/>
                          <a:ea typeface="+mn-ea"/>
                          <a:cs typeface="+mn-cs"/>
                        </a:rPr>
                        <a:t>Arm Microcontroller </a:t>
                      </a:r>
                    </a:p>
                    <a:p>
                      <a:pPr algn="ctr"/>
                      <a:endParaRPr lang="en-US" sz="1400" dirty="0"/>
                    </a:p>
                  </a:txBody>
                  <a:tcPr marL="68580" marR="68580" marT="34290" marB="34290"/>
                </a:tc>
                <a:extLst>
                  <a:ext uri="{0D108BD9-81ED-4DB2-BD59-A6C34878D82A}">
                    <a16:rowId xmlns:a16="http://schemas.microsoft.com/office/drawing/2014/main" val="3860702752"/>
                  </a:ext>
                </a:extLst>
              </a:tr>
              <a:tr h="278130">
                <a:tc>
                  <a:txBody>
                    <a:bodyPr/>
                    <a:lstStyle/>
                    <a:p>
                      <a:pPr marL="285750" indent="-166688">
                        <a:buFont typeface="Wingdings" panose="05000000000000000000" pitchFamily="2" charset="2"/>
                        <a:buChar char="ü"/>
                      </a:pPr>
                      <a:r>
                        <a:rPr lang="en-US" sz="1400" dirty="0"/>
                        <a:t>MySQL</a:t>
                      </a:r>
                    </a:p>
                  </a:txBody>
                  <a:tcPr marL="68580" marR="68580" marT="34290" marB="34290" anchor="ctr"/>
                </a:tc>
                <a:tc>
                  <a:txBody>
                    <a:bodyPr/>
                    <a:lstStyle/>
                    <a:p>
                      <a:pPr marL="173038" indent="-166688" algn="l" defTabSz="914400" rtl="0" eaLnBrk="1" latinLnBrk="0" hangingPunct="1">
                        <a:buFont typeface="Wingdings" panose="05000000000000000000" pitchFamily="2" charset="2"/>
                        <a:buChar char="ü"/>
                      </a:pPr>
                      <a:r>
                        <a:rPr lang="en-US" sz="1400" kern="1200" dirty="0">
                          <a:solidFill>
                            <a:schemeClr val="dk1"/>
                          </a:solidFill>
                          <a:latin typeface="+mn-lt"/>
                          <a:ea typeface="+mn-ea"/>
                          <a:cs typeface="+mn-cs"/>
                        </a:rPr>
                        <a:t>SQL Server</a:t>
                      </a:r>
                    </a:p>
                  </a:txBody>
                  <a:tcPr marL="68580" marR="68580" marT="34290" marB="34290" anchor="ctr"/>
                </a:tc>
                <a:tc>
                  <a:txBody>
                    <a:bodyPr/>
                    <a:lstStyle/>
                    <a:p>
                      <a:pPr marL="0" indent="0" algn="l" defTabSz="914400" rtl="0" eaLnBrk="1" latinLnBrk="0" hangingPunct="1">
                        <a:buFont typeface="Wingdings" panose="05000000000000000000" pitchFamily="2" charset="2"/>
                        <a:buNone/>
                      </a:pPr>
                      <a:r>
                        <a:rPr lang="en-US" sz="1400" kern="1200">
                          <a:solidFill>
                            <a:schemeClr val="dk1"/>
                          </a:solidFill>
                          <a:latin typeface="+mn-lt"/>
                          <a:ea typeface="+mn-ea"/>
                          <a:cs typeface="+mn-cs"/>
                          <a:sym typeface="Wingdings" panose="05000000000000000000" pitchFamily="2" charset="2"/>
                        </a:rPr>
                        <a:t></a:t>
                      </a:r>
                      <a:r>
                        <a:rPr lang="en-US" sz="1400" kern="1200">
                          <a:solidFill>
                            <a:schemeClr val="dk1"/>
                          </a:solidFill>
                          <a:latin typeface="+mn-lt"/>
                          <a:ea typeface="+mn-ea"/>
                          <a:cs typeface="+mn-cs"/>
                        </a:rPr>
                        <a:t> PostgreSQL</a:t>
                      </a:r>
                      <a:endParaRPr lang="en-US" sz="1400" kern="1200" dirty="0">
                        <a:solidFill>
                          <a:schemeClr val="dk1"/>
                        </a:solidFill>
                        <a:latin typeface="+mn-lt"/>
                        <a:ea typeface="+mn-ea"/>
                        <a:cs typeface="+mn-cs"/>
                      </a:endParaRPr>
                    </a:p>
                    <a:p>
                      <a:pPr marL="4763" indent="-4763" algn="l" defTabSz="914400" rtl="0" eaLnBrk="1" latinLnBrk="0" hangingPunct="1">
                        <a:buFont typeface="Wingdings" panose="05000000000000000000" pitchFamily="2" charset="2"/>
                        <a:buChar char="q"/>
                      </a:pPr>
                      <a:r>
                        <a:rPr lang="en-US" sz="1400" kern="1200">
                          <a:solidFill>
                            <a:schemeClr val="dk1"/>
                          </a:solidFill>
                          <a:latin typeface="+mn-lt"/>
                          <a:ea typeface="+mn-ea"/>
                          <a:cs typeface="+mn-cs"/>
                        </a:rPr>
                        <a:t> Oracle</a:t>
                      </a:r>
                      <a:endParaRPr lang="en-US" sz="1400" kern="1200" dirty="0">
                        <a:solidFill>
                          <a:schemeClr val="dk1"/>
                        </a:solidFill>
                        <a:latin typeface="+mn-lt"/>
                        <a:ea typeface="+mn-ea"/>
                        <a:cs typeface="+mn-cs"/>
                      </a:endParaRPr>
                    </a:p>
                  </a:txBody>
                  <a:tcPr marL="68580" marR="68580" marT="34290" marB="34290" anchor="ctr"/>
                </a:tc>
                <a:tc gridSpan="2">
                  <a:txBody>
                    <a:bodyPr/>
                    <a:lstStyle/>
                    <a:p>
                      <a:pPr marL="742950" indent="-285750" algn="l">
                        <a:buFont typeface="Wingdings" panose="05000000000000000000" pitchFamily="2" charset="2"/>
                        <a:buChar char="þ"/>
                      </a:pPr>
                      <a:r>
                        <a:rPr lang="en-US" sz="1400" kern="1200" dirty="0">
                          <a:solidFill>
                            <a:schemeClr val="dk1"/>
                          </a:solidFill>
                          <a:latin typeface="+mn-lt"/>
                          <a:ea typeface="+mn-ea"/>
                          <a:cs typeface="+mn-cs"/>
                        </a:rPr>
                        <a:t>React Native</a:t>
                      </a:r>
                    </a:p>
                    <a:p>
                      <a:pPr marL="742950" indent="-285750" algn="l">
                        <a:buFont typeface="Wingdings" panose="05000000000000000000" pitchFamily="2" charset="2"/>
                        <a:buChar char="þ"/>
                      </a:pPr>
                      <a:r>
                        <a:rPr lang="en-US" sz="1400" kern="1200" dirty="0">
                          <a:solidFill>
                            <a:schemeClr val="dk1"/>
                          </a:solidFill>
                          <a:latin typeface="+mn-lt"/>
                          <a:ea typeface="+mn-ea"/>
                          <a:cs typeface="+mn-cs"/>
                        </a:rPr>
                        <a:t>Flutter </a:t>
                      </a:r>
                    </a:p>
                    <a:p>
                      <a:pPr marL="573088" indent="-115888" algn="l">
                        <a:buFont typeface="Wingdings" panose="05000000000000000000" pitchFamily="2" charset="2"/>
                        <a:buChar char="q"/>
                      </a:pPr>
                      <a:r>
                        <a:rPr lang="en-US" sz="1400" dirty="0"/>
                        <a:t>   Xamarin</a:t>
                      </a:r>
                    </a:p>
                  </a:txBody>
                  <a:tcPr marL="68580" marR="68580" marT="34290" marB="34290" anchor="ctr"/>
                </a:tc>
                <a:tc hMerge="1">
                  <a:txBody>
                    <a:bodyPr/>
                    <a:lstStyle/>
                    <a:p>
                      <a:pPr marL="53975" indent="-53975" algn="l" defTabSz="914400" rtl="0" eaLnBrk="1" latinLnBrk="0" hangingPunct="1">
                        <a:buFont typeface="Wingdings" panose="05000000000000000000" pitchFamily="2" charset="2"/>
                        <a:buChar char="q"/>
                      </a:pPr>
                      <a:endParaRPr lang="en-US" sz="1400" kern="1200" dirty="0">
                        <a:solidFill>
                          <a:schemeClr val="dk1"/>
                        </a:solidFill>
                        <a:latin typeface="+mn-lt"/>
                        <a:ea typeface="+mn-ea"/>
                        <a:cs typeface="+mn-cs"/>
                      </a:endParaRPr>
                    </a:p>
                  </a:txBody>
                  <a:tcPr marL="68580" marR="68580" marT="34290" marB="34290" anchor="ctr"/>
                </a:tc>
                <a:tc rowSpan="5">
                  <a:txBody>
                    <a:bodyPr/>
                    <a:lstStyle/>
                    <a:p>
                      <a:pPr marL="6350" indent="0" algn="l" defTabSz="914400" rtl="0" eaLnBrk="1" latinLnBrk="0" hangingPunct="1">
                        <a:buFont typeface="Wingdings" panose="05000000000000000000" pitchFamily="2" charset="2"/>
                        <a:buNone/>
                      </a:pPr>
                      <a:endParaRPr lang="en-US" sz="1400" kern="1200" dirty="0">
                        <a:solidFill>
                          <a:schemeClr val="dk1"/>
                        </a:solidFill>
                        <a:latin typeface="+mn-lt"/>
                        <a:ea typeface="+mn-ea"/>
                        <a:cs typeface="+mn-cs"/>
                      </a:endParaRPr>
                    </a:p>
                  </a:txBody>
                  <a:tcPr marL="68580" marR="68580" marT="34290" marB="34290" anchor="ctr"/>
                </a:tc>
                <a:tc rowSpan="5">
                  <a:txBody>
                    <a:bodyPr/>
                    <a:lstStyle/>
                    <a:p>
                      <a:pPr marL="173038" indent="-166688" algn="l" defTabSz="914400" rtl="0" eaLnBrk="1" latinLnBrk="0" hangingPunct="1">
                        <a:buFont typeface="Wingdings" panose="05000000000000000000" pitchFamily="2" charset="2"/>
                        <a:buChar char="ü"/>
                      </a:pPr>
                      <a:endParaRPr lang="en-US" sz="1400" kern="1200" dirty="0">
                        <a:solidFill>
                          <a:schemeClr val="dk1"/>
                        </a:solidFill>
                        <a:latin typeface="+mn-lt"/>
                        <a:ea typeface="+mn-ea"/>
                        <a:cs typeface="+mn-cs"/>
                      </a:endParaRPr>
                    </a:p>
                  </a:txBody>
                  <a:tcPr marL="68580" marR="68580" marT="34290" marB="34290" anchor="ctr"/>
                </a:tc>
                <a:extLst>
                  <a:ext uri="{0D108BD9-81ED-4DB2-BD59-A6C34878D82A}">
                    <a16:rowId xmlns:a16="http://schemas.microsoft.com/office/drawing/2014/main" val="1288745587"/>
                  </a:ext>
                </a:extLst>
              </a:tr>
              <a:tr h="0">
                <a:tc>
                  <a:txBody>
                    <a:bodyPr/>
                    <a:lstStyle/>
                    <a:p>
                      <a:pPr marL="58738"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 Laravel</a:t>
                      </a:r>
                    </a:p>
                    <a:p>
                      <a:pPr marL="0" indent="0">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  </a:t>
                      </a:r>
                      <a:r>
                        <a:rPr lang="en-US" sz="1400" kern="1200" dirty="0">
                          <a:solidFill>
                            <a:schemeClr val="dk1"/>
                          </a:solidFill>
                          <a:latin typeface="+mn-lt"/>
                          <a:ea typeface="+mn-ea"/>
                          <a:cs typeface="+mn-cs"/>
                        </a:rPr>
                        <a:t>Zend</a:t>
                      </a:r>
                    </a:p>
                  </a:txBody>
                  <a:tcPr marL="68580" marR="68580" marT="34290" marB="34290" anchor="ctr"/>
                </a:tc>
                <a:tc>
                  <a:txBody>
                    <a:bodyPr/>
                    <a:lstStyle/>
                    <a:p>
                      <a:pPr marL="0"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a:t>
                      </a:r>
                      <a:r>
                        <a:rPr lang="en-US" sz="1400" kern="1200" dirty="0" err="1">
                          <a:solidFill>
                            <a:schemeClr val="dk1"/>
                          </a:solidFill>
                          <a:latin typeface="+mn-lt"/>
                          <a:ea typeface="+mn-ea"/>
                          <a:cs typeface="+mn-cs"/>
                        </a:rPr>
                        <a:t>NetCore</a:t>
                      </a:r>
                      <a:endParaRPr lang="en-US" sz="1400" kern="120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MVC5</a:t>
                      </a:r>
                    </a:p>
                  </a:txBody>
                  <a:tcPr marL="68580" marR="68580" marT="34290" marB="34290" anchor="ctr"/>
                </a:tc>
                <a:tc>
                  <a:txBody>
                    <a:bodyPr/>
                    <a:lstStyle/>
                    <a:p>
                      <a:pPr marL="0"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 Spring Boot</a:t>
                      </a:r>
                    </a:p>
                    <a:p>
                      <a:pPr marL="0" indent="1588" algn="l" defTabSz="914400" rtl="0" eaLnBrk="1" latinLnBrk="0" hangingPunct="1">
                        <a:buFont typeface="Wingdings" panose="05000000000000000000" pitchFamily="2" charset="2"/>
                        <a:buChar char="q"/>
                      </a:pPr>
                      <a:r>
                        <a:rPr lang="en-US" sz="1400" kern="1200" dirty="0">
                          <a:solidFill>
                            <a:schemeClr val="dk1"/>
                          </a:solidFill>
                          <a:latin typeface="+mn-lt"/>
                          <a:ea typeface="+mn-ea"/>
                          <a:cs typeface="+mn-cs"/>
                        </a:rPr>
                        <a:t> Struts</a:t>
                      </a:r>
                    </a:p>
                  </a:txBody>
                  <a:tcPr marL="68580" marR="68580" marT="34290" marB="34290" anchor="ctr"/>
                </a:tc>
                <a:tc gridSpan="2">
                  <a:txBody>
                    <a:bodyPr/>
                    <a:lstStyle/>
                    <a:p>
                      <a:pPr marL="742950" indent="-285750" algn="l">
                        <a:buFont typeface="Wingdings" panose="05000000000000000000" pitchFamily="2" charset="2"/>
                        <a:buChar char="þ"/>
                      </a:pPr>
                      <a:endParaRPr lang="en-US" sz="1400" dirty="0"/>
                    </a:p>
                  </a:txBody>
                  <a:tcPr marL="68580" marR="68580" marT="34290" marB="34290" anchor="ctr"/>
                </a:tc>
                <a:tc hMerge="1">
                  <a:txBody>
                    <a:bodyPr/>
                    <a:lstStyle/>
                    <a:p>
                      <a:endParaRPr lang="en-US"/>
                    </a:p>
                  </a:txBody>
                  <a:tcPr/>
                </a:tc>
                <a:tc vMerge="1">
                  <a:txBody>
                    <a:bodyPr/>
                    <a:lstStyle/>
                    <a:p>
                      <a:pPr marL="285750" indent="-285750">
                        <a:buFont typeface="Wingdings" panose="05000000000000000000" pitchFamily="2" charset="2"/>
                        <a:buChar char="ü"/>
                      </a:pPr>
                      <a:endParaRPr lang="en-US" sz="1400" dirty="0"/>
                    </a:p>
                  </a:txBody>
                  <a:tcPr marL="68580" marR="68580" marT="34290" marB="34290" anchor="ctr"/>
                </a:tc>
                <a:tc vMerge="1">
                  <a:txBody>
                    <a:bodyPr/>
                    <a:lstStyle/>
                    <a:p>
                      <a:endParaRPr lang="en-US"/>
                    </a:p>
                  </a:txBody>
                  <a:tcPr/>
                </a:tc>
                <a:extLst>
                  <a:ext uri="{0D108BD9-81ED-4DB2-BD59-A6C34878D82A}">
                    <a16:rowId xmlns:a16="http://schemas.microsoft.com/office/drawing/2014/main" val="902692455"/>
                  </a:ext>
                </a:extLst>
              </a:tr>
              <a:tr h="278130">
                <a:tc>
                  <a:txBody>
                    <a:bodyPr/>
                    <a:lstStyle/>
                    <a:p>
                      <a:pPr marL="0"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 Doctrine </a:t>
                      </a:r>
                    </a:p>
                    <a:p>
                      <a:pPr marL="4763" indent="-4763" algn="l" defTabSz="914400" rtl="0" eaLnBrk="1" latinLnBrk="0" hangingPunct="1">
                        <a:buFont typeface="Wingdings" panose="05000000000000000000" pitchFamily="2" charset="2"/>
                        <a:buChar char="q"/>
                      </a:pPr>
                      <a:r>
                        <a:rPr lang="en-US" sz="1400" kern="1200" dirty="0">
                          <a:solidFill>
                            <a:schemeClr val="dk1"/>
                          </a:solidFill>
                          <a:latin typeface="+mn-lt"/>
                          <a:ea typeface="+mn-ea"/>
                          <a:cs typeface="+mn-cs"/>
                        </a:rPr>
                        <a:t> PDO</a:t>
                      </a:r>
                    </a:p>
                    <a:p>
                      <a:pPr marL="4763" indent="-4763" algn="l" defTabSz="914400" rtl="0" eaLnBrk="1" latinLnBrk="0" hangingPunct="1">
                        <a:buFont typeface="Wingdings" panose="05000000000000000000" pitchFamily="2" charset="2"/>
                        <a:buChar char="q"/>
                      </a:pPr>
                      <a:r>
                        <a:rPr lang="en-US" sz="1400" dirty="0"/>
                        <a:t> </a:t>
                      </a:r>
                      <a:r>
                        <a:rPr lang="en-US" sz="1400" dirty="0" err="1"/>
                        <a:t>MySQLi</a:t>
                      </a:r>
                      <a:endParaRPr lang="en-US" sz="1400" kern="1200" dirty="0">
                        <a:solidFill>
                          <a:schemeClr val="dk1"/>
                        </a:solidFill>
                        <a:latin typeface="+mn-lt"/>
                        <a:ea typeface="+mn-ea"/>
                        <a:cs typeface="+mn-cs"/>
                      </a:endParaRPr>
                    </a:p>
                  </a:txBody>
                  <a:tcPr marL="68580" marR="68580" marT="34290" marB="34290" anchor="ctr"/>
                </a:tc>
                <a:tc>
                  <a:txBody>
                    <a:bodyPr/>
                    <a:lstStyle/>
                    <a:p>
                      <a:pPr marL="0" indent="0" algn="l" defTabSz="914400" rtl="0" eaLnBrk="1" latinLnBrk="0" hangingPunct="1">
                        <a:buFont typeface="Wingdings" panose="05000000000000000000" pitchFamily="2" charset="2"/>
                        <a:buNone/>
                      </a:pPr>
                      <a:r>
                        <a:rPr lang="en-US" sz="1400" kern="1200">
                          <a:solidFill>
                            <a:schemeClr val="dk1"/>
                          </a:solidFill>
                          <a:latin typeface="+mn-lt"/>
                          <a:ea typeface="+mn-ea"/>
                          <a:cs typeface="+mn-cs"/>
                          <a:sym typeface="Wingdings" panose="05000000000000000000" pitchFamily="2" charset="2"/>
                        </a:rPr>
                        <a:t> </a:t>
                      </a:r>
                      <a:r>
                        <a:rPr lang="en-US" sz="1400" kern="1200">
                          <a:solidFill>
                            <a:schemeClr val="dk1"/>
                          </a:solidFill>
                          <a:latin typeface="+mn-lt"/>
                          <a:ea typeface="+mn-ea"/>
                          <a:cs typeface="+mn-cs"/>
                        </a:rPr>
                        <a:t>Entity </a:t>
                      </a:r>
                    </a:p>
                    <a:p>
                      <a:pPr marL="4763" indent="-4763" algn="l" defTabSz="914400" rtl="0" eaLnBrk="1" latinLnBrk="0" hangingPunct="1">
                        <a:buFont typeface="Wingdings" panose="05000000000000000000" pitchFamily="2" charset="2"/>
                        <a:buChar char="q"/>
                      </a:pPr>
                      <a:r>
                        <a:rPr lang="en-US" sz="1400" kern="1200">
                          <a:solidFill>
                            <a:schemeClr val="dk1"/>
                          </a:solidFill>
                          <a:latin typeface="+mn-lt"/>
                          <a:ea typeface="+mn-ea"/>
                          <a:cs typeface="+mn-cs"/>
                        </a:rPr>
                        <a:t> ADO.NET</a:t>
                      </a:r>
                      <a:endParaRPr lang="en-US" sz="1400" kern="1200" dirty="0">
                        <a:solidFill>
                          <a:schemeClr val="dk1"/>
                        </a:solidFill>
                        <a:latin typeface="+mn-lt"/>
                        <a:ea typeface="+mn-ea"/>
                        <a:cs typeface="+mn-cs"/>
                      </a:endParaRP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400" kern="1200">
                          <a:solidFill>
                            <a:schemeClr val="dk1"/>
                          </a:solidFill>
                          <a:latin typeface="+mn-lt"/>
                          <a:ea typeface="+mn-ea"/>
                          <a:cs typeface="+mn-cs"/>
                          <a:sym typeface="Wingdings" panose="05000000000000000000" pitchFamily="2" charset="2"/>
                        </a:rPr>
                        <a:t> </a:t>
                      </a:r>
                      <a:r>
                        <a:rPr lang="en-US" sz="1400" kern="1200">
                          <a:solidFill>
                            <a:schemeClr val="dk1"/>
                          </a:solidFill>
                          <a:latin typeface="+mn-lt"/>
                          <a:ea typeface="+mn-ea"/>
                          <a:cs typeface="+mn-cs"/>
                        </a:rPr>
                        <a:t>Hibernate</a:t>
                      </a:r>
                    </a:p>
                    <a:p>
                      <a:pPr marL="4763" marR="0" indent="-4763"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a:solidFill>
                            <a:schemeClr val="dk1"/>
                          </a:solidFill>
                          <a:latin typeface="+mn-lt"/>
                          <a:ea typeface="+mn-ea"/>
                          <a:cs typeface="+mn-cs"/>
                        </a:rPr>
                        <a:t> JPA</a:t>
                      </a:r>
                    </a:p>
                    <a:p>
                      <a:pPr marL="4763" marR="0" indent="-4763"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400" kern="1200">
                          <a:solidFill>
                            <a:schemeClr val="dk1"/>
                          </a:solidFill>
                          <a:latin typeface="+mn-lt"/>
                          <a:ea typeface="+mn-ea"/>
                          <a:cs typeface="+mn-cs"/>
                        </a:rPr>
                        <a:t> JDBC</a:t>
                      </a:r>
                      <a:endParaRPr lang="en-US" sz="1400" kern="1200" dirty="0">
                        <a:solidFill>
                          <a:schemeClr val="dk1"/>
                        </a:solidFill>
                        <a:latin typeface="+mn-lt"/>
                        <a:ea typeface="+mn-ea"/>
                        <a:cs typeface="+mn-cs"/>
                      </a:endParaRPr>
                    </a:p>
                  </a:txBody>
                  <a:tcPr marL="68580" marR="68580" marT="34290" marB="34290" anchor="ctr"/>
                </a:tc>
                <a:tc rowSpan="3" gridSpan="2">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dirty="0"/>
                    </a:p>
                  </a:txBody>
                  <a:tcPr marL="68580" marR="68580" marT="34290" marB="34290" anchor="ctr"/>
                </a:tc>
                <a:tc rowSpan="3" h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400" dirty="0"/>
                    </a:p>
                  </a:txBody>
                  <a:tcPr marL="68580" marR="68580" marT="34290" marB="34290" anchor="ctr"/>
                </a:tc>
                <a:tc vMerge="1">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400" dirty="0"/>
                    </a:p>
                  </a:txBody>
                  <a:tcPr marL="68580" marR="68580" marT="34290" marB="34290" anchor="ctr"/>
                </a:tc>
                <a:tc vMerge="1">
                  <a:txBody>
                    <a:bodyPr/>
                    <a:lstStyle/>
                    <a:p>
                      <a:endParaRPr lang="en-US"/>
                    </a:p>
                  </a:txBody>
                  <a:tcPr/>
                </a:tc>
                <a:extLst>
                  <a:ext uri="{0D108BD9-81ED-4DB2-BD59-A6C34878D82A}">
                    <a16:rowId xmlns:a16="http://schemas.microsoft.com/office/drawing/2014/main" val="1222149350"/>
                  </a:ext>
                </a:extLst>
              </a:tr>
              <a:tr h="480060">
                <a:tc>
                  <a:txBody>
                    <a:bodyPr/>
                    <a:lstStyle/>
                    <a:p>
                      <a:pPr marL="4763" indent="-4763" algn="l" defTabSz="914400" rtl="0" eaLnBrk="1" latinLnBrk="0" hangingPunct="1">
                        <a:buFont typeface="Wingdings" panose="05000000000000000000" pitchFamily="2" charset="2"/>
                        <a:buChar char="q"/>
                      </a:pPr>
                      <a:r>
                        <a:rPr lang="en-US" sz="1400" kern="1200" dirty="0">
                          <a:solidFill>
                            <a:schemeClr val="dk1"/>
                          </a:solidFill>
                          <a:latin typeface="+mn-lt"/>
                          <a:ea typeface="+mn-ea"/>
                          <a:cs typeface="+mn-cs"/>
                        </a:rPr>
                        <a:t> Sublime</a:t>
                      </a:r>
                    </a:p>
                    <a:p>
                      <a:pPr marL="4763" indent="-4763" algn="l" defTabSz="914400" rtl="0" eaLnBrk="1" latinLnBrk="0" hangingPunct="1">
                        <a:buFont typeface="Wingdings" panose="05000000000000000000" pitchFamily="2" charset="2"/>
                        <a:buChar char="q"/>
                      </a:pPr>
                      <a:r>
                        <a:rPr lang="en-US" sz="1400" kern="1200" dirty="0">
                          <a:solidFill>
                            <a:schemeClr val="dk1"/>
                          </a:solidFill>
                          <a:latin typeface="+mn-lt"/>
                          <a:ea typeface="+mn-ea"/>
                          <a:cs typeface="+mn-cs"/>
                        </a:rPr>
                        <a:t> Zend Studio</a:t>
                      </a:r>
                    </a:p>
                    <a:p>
                      <a:pPr marL="0"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 Eclipse</a:t>
                      </a:r>
                    </a:p>
                    <a:p>
                      <a:pPr marL="0" indent="0" algn="l" defTabSz="914400" rtl="0" eaLnBrk="1" latinLnBrk="0" hangingPunct="1">
                        <a:buFont typeface="Wingdings" panose="05000000000000000000" pitchFamily="2" charset="2"/>
                        <a:buNone/>
                      </a:pPr>
                      <a:r>
                        <a:rPr lang="en-US" sz="1400" kern="1200" dirty="0">
                          <a:solidFill>
                            <a:schemeClr val="dk1"/>
                          </a:solidFill>
                          <a:latin typeface="+mn-lt"/>
                          <a:ea typeface="+mn-ea"/>
                          <a:cs typeface="+mn-cs"/>
                          <a:sym typeface="Wingdings" panose="05000000000000000000" pitchFamily="2" charset="2"/>
                        </a:rPr>
                        <a:t></a:t>
                      </a:r>
                      <a:r>
                        <a:rPr lang="en-US" sz="1400" kern="1200" dirty="0">
                          <a:solidFill>
                            <a:schemeClr val="dk1"/>
                          </a:solidFill>
                          <a:latin typeface="+mn-lt"/>
                          <a:ea typeface="+mn-ea"/>
                          <a:cs typeface="+mn-cs"/>
                        </a:rPr>
                        <a:t> Visual Code</a:t>
                      </a:r>
                    </a:p>
                    <a:p>
                      <a:pPr marL="4763" indent="-4763" algn="l" defTabSz="914400" rtl="0" eaLnBrk="1" latinLnBrk="0" hangingPunct="1">
                        <a:buFont typeface="Wingdings" panose="05000000000000000000" pitchFamily="2" charset="2"/>
                        <a:buChar char="q"/>
                      </a:pP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Netbean</a:t>
                      </a:r>
                      <a:r>
                        <a:rPr lang="en-US" sz="1400" kern="1200" dirty="0">
                          <a:solidFill>
                            <a:schemeClr val="dk1"/>
                          </a:solidFill>
                          <a:latin typeface="+mn-lt"/>
                          <a:ea typeface="+mn-ea"/>
                          <a:cs typeface="+mn-cs"/>
                        </a:rPr>
                        <a:t> </a:t>
                      </a:r>
                    </a:p>
                  </a:txBody>
                  <a:tcPr marL="68580" marR="68580" marT="34290" marB="34290"/>
                </a:tc>
                <a:tc>
                  <a:txBody>
                    <a:bodyPr/>
                    <a:lstStyle/>
                    <a:p>
                      <a:pPr marL="173038" indent="-166688" algn="l" defTabSz="914400" rtl="0" eaLnBrk="1" latinLnBrk="0" hangingPunct="1">
                        <a:buFont typeface="Wingdings" panose="05000000000000000000" pitchFamily="2" charset="2"/>
                        <a:buChar char="ü"/>
                      </a:pPr>
                      <a:r>
                        <a:rPr lang="en-US" sz="1400" kern="1200" dirty="0">
                          <a:solidFill>
                            <a:schemeClr val="dk1"/>
                          </a:solidFill>
                          <a:latin typeface="+mn-lt"/>
                          <a:ea typeface="+mn-ea"/>
                          <a:cs typeface="+mn-cs"/>
                        </a:rPr>
                        <a:t>Visual Studio</a:t>
                      </a:r>
                    </a:p>
                  </a:txBody>
                  <a:tcPr marL="68580" marR="68580" marT="34290" marB="34290" anchor="ctr"/>
                </a:tc>
                <a:tc>
                  <a:txBody>
                    <a:bodyPr/>
                    <a:lstStyle/>
                    <a:p>
                      <a:pPr marL="6350" indent="0" algn="l" defTabSz="914400" rtl="0" eaLnBrk="1" latinLnBrk="0" hangingPunct="1">
                        <a:buFont typeface="Wingdings" panose="05000000000000000000" pitchFamily="2" charset="2"/>
                        <a:buNone/>
                      </a:pPr>
                      <a:r>
                        <a:rPr lang="en-US" sz="1400" kern="1200">
                          <a:solidFill>
                            <a:schemeClr val="dk1"/>
                          </a:solidFill>
                          <a:latin typeface="+mn-lt"/>
                          <a:ea typeface="+mn-ea"/>
                          <a:cs typeface="+mn-cs"/>
                          <a:sym typeface="Wingdings" panose="05000000000000000000" pitchFamily="2" charset="2"/>
                        </a:rPr>
                        <a:t> </a:t>
                      </a:r>
                      <a:r>
                        <a:rPr lang="en-US" sz="1400" kern="1200">
                          <a:solidFill>
                            <a:schemeClr val="dk1"/>
                          </a:solidFill>
                          <a:latin typeface="+mn-lt"/>
                          <a:ea typeface="+mn-ea"/>
                          <a:cs typeface="+mn-cs"/>
                        </a:rPr>
                        <a:t>Eclipse</a:t>
                      </a:r>
                      <a:endParaRPr lang="en-US" sz="1400" kern="1200" dirty="0">
                        <a:solidFill>
                          <a:schemeClr val="dk1"/>
                        </a:solidFill>
                        <a:latin typeface="+mn-lt"/>
                        <a:ea typeface="+mn-ea"/>
                        <a:cs typeface="+mn-cs"/>
                      </a:endParaRPr>
                    </a:p>
                    <a:p>
                      <a:pPr marL="4763" indent="-4763" algn="l" defTabSz="914400" rtl="0" eaLnBrk="1" latinLnBrk="0" hangingPunct="1">
                        <a:buFont typeface="Wingdings" panose="05000000000000000000" pitchFamily="2" charset="2"/>
                        <a:buChar char="q"/>
                      </a:pPr>
                      <a:r>
                        <a:rPr lang="en-US" sz="1400" kern="1200">
                          <a:solidFill>
                            <a:schemeClr val="dk1"/>
                          </a:solidFill>
                          <a:latin typeface="+mn-lt"/>
                          <a:ea typeface="+mn-ea"/>
                          <a:cs typeface="+mn-cs"/>
                        </a:rPr>
                        <a:t> Nebean</a:t>
                      </a:r>
                      <a:endParaRPr lang="en-US" sz="1400" kern="1200" dirty="0">
                        <a:solidFill>
                          <a:schemeClr val="dk1"/>
                        </a:solidFill>
                        <a:latin typeface="+mn-lt"/>
                        <a:ea typeface="+mn-ea"/>
                        <a:cs typeface="+mn-cs"/>
                      </a:endParaRPr>
                    </a:p>
                  </a:txBody>
                  <a:tcPr marL="68580" marR="68580" marT="34290" marB="34290" anchor="ctr"/>
                </a:tc>
                <a:tc gridSpan="2" vMerge="1">
                  <a:txBody>
                    <a:bodyPr/>
                    <a:lstStyle/>
                    <a:p>
                      <a:pPr marL="285750" indent="-285750">
                        <a:buFont typeface="Wingdings" panose="05000000000000000000" pitchFamily="2" charset="2"/>
                        <a:buChar char="ü"/>
                      </a:pPr>
                      <a:endParaRPr lang="en-US" sz="1400" dirty="0"/>
                    </a:p>
                  </a:txBody>
                  <a:tcPr marL="68580" marR="68580" marT="34290" marB="34290"/>
                </a:tc>
                <a:tc hMerge="1" vMerge="1">
                  <a:txBody>
                    <a:bodyPr/>
                    <a:lstStyle/>
                    <a:p>
                      <a:pPr marL="285750" indent="-285750">
                        <a:buFont typeface="Wingdings" panose="05000000000000000000" pitchFamily="2" charset="2"/>
                        <a:buChar char="ü"/>
                      </a:pPr>
                      <a:endParaRPr lang="en-US" sz="1400" dirty="0"/>
                    </a:p>
                  </a:txBody>
                  <a:tcPr marL="68580" marR="68580" marT="34290" marB="34290"/>
                </a:tc>
                <a:tc vMerge="1">
                  <a:txBody>
                    <a:bodyPr/>
                    <a:lstStyle/>
                    <a:p>
                      <a:pPr marL="285750" indent="-285750">
                        <a:buFont typeface="Wingdings" panose="05000000000000000000" pitchFamily="2" charset="2"/>
                        <a:buChar char="ü"/>
                      </a:pPr>
                      <a:endParaRPr lang="en-US" sz="1400" dirty="0"/>
                    </a:p>
                  </a:txBody>
                  <a:tcPr marL="68580" marR="68580" marT="34290" marB="34290"/>
                </a:tc>
                <a:tc vMerge="1">
                  <a:txBody>
                    <a:bodyPr/>
                    <a:lstStyle/>
                    <a:p>
                      <a:endParaRPr lang="en-US"/>
                    </a:p>
                  </a:txBody>
                  <a:tcPr/>
                </a:tc>
                <a:extLst>
                  <a:ext uri="{0D108BD9-81ED-4DB2-BD59-A6C34878D82A}">
                    <a16:rowId xmlns:a16="http://schemas.microsoft.com/office/drawing/2014/main" val="2391522725"/>
                  </a:ext>
                </a:extLst>
              </a:tr>
              <a:tr h="278130">
                <a:tc gridSpan="3">
                  <a:txBody>
                    <a:bodyPr/>
                    <a:lstStyle/>
                    <a:p>
                      <a:pPr marL="285750" indent="-285750" algn="l">
                        <a:buFont typeface="Wingdings" panose="05000000000000000000" pitchFamily="2" charset="2"/>
                        <a:buChar char="ü"/>
                      </a:pPr>
                      <a:endParaRPr lang="en-US" sz="1500" b="1" kern="1200" dirty="0">
                        <a:solidFill>
                          <a:schemeClr val="dk1"/>
                        </a:solidFill>
                        <a:latin typeface="+mn-lt"/>
                        <a:ea typeface="+mn-ea"/>
                        <a:cs typeface="+mn-cs"/>
                      </a:endParaRPr>
                    </a:p>
                  </a:txBody>
                  <a:tcPr marL="68580" marR="68580" marT="34290" marB="34290" anchor="ctr"/>
                </a:tc>
                <a:tc hMerge="1">
                  <a:txBody>
                    <a:bodyPr/>
                    <a:lstStyle/>
                    <a:p>
                      <a:endParaRPr lang="en-US" sz="1400" dirty="0"/>
                    </a:p>
                  </a:txBody>
                  <a:tcPr marL="68580" marR="68580" marT="34290" marB="34290"/>
                </a:tc>
                <a:tc hMerge="1">
                  <a:txBody>
                    <a:bodyPr/>
                    <a:lstStyle/>
                    <a:p>
                      <a:endParaRPr lang="en-US" sz="1400" dirty="0"/>
                    </a:p>
                  </a:txBody>
                  <a:tcPr marL="68580" marR="68580" marT="34290" marB="34290"/>
                </a:tc>
                <a:tc gridSpan="2" vMerge="1">
                  <a:txBody>
                    <a:bodyPr/>
                    <a:lstStyle/>
                    <a:p>
                      <a:pPr marL="285750" indent="-285750" algn="ctr">
                        <a:buFont typeface="Wingdings" panose="05000000000000000000" pitchFamily="2" charset="2"/>
                        <a:buChar char="ü"/>
                      </a:pPr>
                      <a:endParaRPr lang="en-US" sz="1400" dirty="0"/>
                    </a:p>
                  </a:txBody>
                  <a:tcPr marL="68580" marR="68580" marT="34290" marB="34290"/>
                </a:tc>
                <a:tc hMerge="1" vMerge="1">
                  <a:txBody>
                    <a:bodyPr/>
                    <a:lstStyle/>
                    <a:p>
                      <a:pPr marL="285750" indent="-285750" algn="ctr">
                        <a:buFont typeface="Wingdings" panose="05000000000000000000" pitchFamily="2" charset="2"/>
                        <a:buChar char="ü"/>
                      </a:pPr>
                      <a:endParaRPr lang="en-US" sz="1400" dirty="0"/>
                    </a:p>
                  </a:txBody>
                  <a:tcPr marL="68580" marR="68580" marT="34290" marB="34290"/>
                </a:tc>
                <a:tc vMerge="1">
                  <a:txBody>
                    <a:bodyPr/>
                    <a:lstStyle/>
                    <a:p>
                      <a:pPr marL="285750" indent="-285750" algn="ctr">
                        <a:buFont typeface="Wingdings" panose="05000000000000000000" pitchFamily="2" charset="2"/>
                        <a:buChar char="ü"/>
                      </a:pPr>
                      <a:endParaRPr lang="en-US" sz="1400" dirty="0"/>
                    </a:p>
                  </a:txBody>
                  <a:tcPr marL="68580" marR="68580" marT="34290" marB="34290"/>
                </a:tc>
                <a:tc vMerge="1">
                  <a:txBody>
                    <a:bodyPr/>
                    <a:lstStyle/>
                    <a:p>
                      <a:endParaRPr lang="en-US"/>
                    </a:p>
                  </a:txBody>
                  <a:tcPr/>
                </a:tc>
                <a:extLst>
                  <a:ext uri="{0D108BD9-81ED-4DB2-BD59-A6C34878D82A}">
                    <a16:rowId xmlns:a16="http://schemas.microsoft.com/office/drawing/2014/main" val="70315579"/>
                  </a:ext>
                </a:extLst>
              </a:tr>
            </a:tbl>
          </a:graphicData>
        </a:graphic>
      </p:graphicFrame>
      <p:graphicFrame>
        <p:nvGraphicFramePr>
          <p:cNvPr id="6" name="Table 6">
            <a:extLst>
              <a:ext uri="{FF2B5EF4-FFF2-40B4-BE49-F238E27FC236}">
                <a16:creationId xmlns:a16="http://schemas.microsoft.com/office/drawing/2014/main" id="{A524C5D0-FC85-40EC-AFB6-D6F51ADEFA7A}"/>
              </a:ext>
            </a:extLst>
          </p:cNvPr>
          <p:cNvGraphicFramePr>
            <a:graphicFrameLocks noGrp="1"/>
          </p:cNvGraphicFramePr>
          <p:nvPr>
            <p:extLst>
              <p:ext uri="{D42A27DB-BD31-4B8C-83A1-F6EECF244321}">
                <p14:modId xmlns:p14="http://schemas.microsoft.com/office/powerpoint/2010/main" val="3688123981"/>
              </p:ext>
            </p:extLst>
          </p:nvPr>
        </p:nvGraphicFramePr>
        <p:xfrm>
          <a:off x="7708816" y="5540784"/>
          <a:ext cx="4483184" cy="1325880"/>
        </p:xfrm>
        <a:graphic>
          <a:graphicData uri="http://schemas.openxmlformats.org/drawingml/2006/table">
            <a:tbl>
              <a:tblPr firstRow="1" bandRow="1">
                <a:tableStyleId>{5C22544A-7EE6-4342-B048-85BDC9FD1C3A}</a:tableStyleId>
              </a:tblPr>
              <a:tblGrid>
                <a:gridCol w="4483184">
                  <a:extLst>
                    <a:ext uri="{9D8B030D-6E8A-4147-A177-3AD203B41FA5}">
                      <a16:colId xmlns:a16="http://schemas.microsoft.com/office/drawing/2014/main" val="242455133"/>
                    </a:ext>
                  </a:extLst>
                </a:gridCol>
              </a:tblGrid>
              <a:tr h="222440">
                <a:tc>
                  <a:txBody>
                    <a:bodyPr/>
                    <a:lstStyle/>
                    <a:p>
                      <a:pPr algn="ctr"/>
                      <a:r>
                        <a:rPr lang="en-GB" sz="1800" dirty="0"/>
                        <a:t>GRAPHIC DESIGN</a:t>
                      </a:r>
                      <a:endParaRPr lang="en-US" sz="1800" dirty="0"/>
                    </a:p>
                  </a:txBody>
                  <a:tcPr/>
                </a:tc>
                <a:extLst>
                  <a:ext uri="{0D108BD9-81ED-4DB2-BD59-A6C34878D82A}">
                    <a16:rowId xmlns:a16="http://schemas.microsoft.com/office/drawing/2014/main" val="3168244087"/>
                  </a:ext>
                </a:extLst>
              </a:tr>
              <a:tr h="222440">
                <a:tc>
                  <a:txBody>
                    <a:bodyPr/>
                    <a:lstStyle/>
                    <a:p>
                      <a:pPr marL="285750" indent="-285750">
                        <a:buFont typeface="Wingdings" panose="05000000000000000000" pitchFamily="2" charset="2"/>
                        <a:buChar char="ü"/>
                      </a:pPr>
                      <a:r>
                        <a:rPr lang="en-US" sz="1500" dirty="0"/>
                        <a:t>Adobe Photoshop</a:t>
                      </a:r>
                    </a:p>
                  </a:txBody>
                  <a:tcPr/>
                </a:tc>
                <a:extLst>
                  <a:ext uri="{0D108BD9-81ED-4DB2-BD59-A6C34878D82A}">
                    <a16:rowId xmlns:a16="http://schemas.microsoft.com/office/drawing/2014/main" val="3149590458"/>
                  </a:ext>
                </a:extLst>
              </a:tr>
              <a:tr h="222440">
                <a:tc>
                  <a:txBody>
                    <a:bodyPr/>
                    <a:lstStyle/>
                    <a:p>
                      <a:pPr marL="285750" indent="-285750">
                        <a:buFont typeface="Wingdings" panose="05000000000000000000" pitchFamily="2" charset="2"/>
                        <a:buChar char="ü"/>
                      </a:pPr>
                      <a:r>
                        <a:rPr lang="en-US" sz="1500" dirty="0"/>
                        <a:t>Adobe Illustrator</a:t>
                      </a:r>
                    </a:p>
                  </a:txBody>
                  <a:tcPr/>
                </a:tc>
                <a:extLst>
                  <a:ext uri="{0D108BD9-81ED-4DB2-BD59-A6C34878D82A}">
                    <a16:rowId xmlns:a16="http://schemas.microsoft.com/office/drawing/2014/main" val="3263779034"/>
                  </a:ext>
                </a:extLst>
              </a:tr>
              <a:tr h="222440">
                <a:tc>
                  <a:txBody>
                    <a:bodyPr/>
                    <a:lstStyle/>
                    <a:p>
                      <a:pPr marL="285750" indent="-285750">
                        <a:buFont typeface="Wingdings" panose="05000000000000000000" pitchFamily="2" charset="2"/>
                        <a:buChar char="ü"/>
                      </a:pPr>
                      <a:r>
                        <a:rPr lang="en-US" sz="1500" dirty="0"/>
                        <a:t>Figma</a:t>
                      </a:r>
                    </a:p>
                  </a:txBody>
                  <a:tcPr/>
                </a:tc>
                <a:extLst>
                  <a:ext uri="{0D108BD9-81ED-4DB2-BD59-A6C34878D82A}">
                    <a16:rowId xmlns:a16="http://schemas.microsoft.com/office/drawing/2014/main" val="2485808888"/>
                  </a:ext>
                </a:extLst>
              </a:tr>
            </a:tbl>
          </a:graphicData>
        </a:graphic>
      </p:graphicFrame>
      <p:graphicFrame>
        <p:nvGraphicFramePr>
          <p:cNvPr id="5" name="Table 6">
            <a:extLst>
              <a:ext uri="{FF2B5EF4-FFF2-40B4-BE49-F238E27FC236}">
                <a16:creationId xmlns:a16="http://schemas.microsoft.com/office/drawing/2014/main" id="{A524C5D0-FC85-40EC-AFB6-D6F51ADEFA7A}"/>
              </a:ext>
            </a:extLst>
          </p:cNvPr>
          <p:cNvGraphicFramePr>
            <a:graphicFrameLocks noGrp="1"/>
          </p:cNvGraphicFramePr>
          <p:nvPr>
            <p:extLst>
              <p:ext uri="{D42A27DB-BD31-4B8C-83A1-F6EECF244321}">
                <p14:modId xmlns:p14="http://schemas.microsoft.com/office/powerpoint/2010/main" val="2106081229"/>
              </p:ext>
            </p:extLst>
          </p:nvPr>
        </p:nvGraphicFramePr>
        <p:xfrm>
          <a:off x="0" y="5540785"/>
          <a:ext cx="7708813" cy="1325880"/>
        </p:xfrm>
        <a:graphic>
          <a:graphicData uri="http://schemas.openxmlformats.org/drawingml/2006/table">
            <a:tbl>
              <a:tblPr firstRow="1" bandRow="1">
                <a:tableStyleId>{5C22544A-7EE6-4342-B048-85BDC9FD1C3A}</a:tableStyleId>
              </a:tblPr>
              <a:tblGrid>
                <a:gridCol w="7708813">
                  <a:extLst>
                    <a:ext uri="{9D8B030D-6E8A-4147-A177-3AD203B41FA5}">
                      <a16:colId xmlns:a16="http://schemas.microsoft.com/office/drawing/2014/main" val="242455133"/>
                    </a:ext>
                  </a:extLst>
                </a:gridCol>
              </a:tblGrid>
              <a:tr h="251204">
                <a:tc>
                  <a:txBody>
                    <a:bodyPr/>
                    <a:lstStyle/>
                    <a:p>
                      <a:pPr algn="ctr"/>
                      <a:r>
                        <a:rPr lang="en-GB" sz="1800"/>
                        <a:t>TESTER</a:t>
                      </a:r>
                      <a:endParaRPr lang="en-US" sz="1800" dirty="0"/>
                    </a:p>
                  </a:txBody>
                  <a:tcPr/>
                </a:tc>
                <a:extLst>
                  <a:ext uri="{0D108BD9-81ED-4DB2-BD59-A6C34878D82A}">
                    <a16:rowId xmlns:a16="http://schemas.microsoft.com/office/drawing/2014/main" val="3168244087"/>
                  </a:ext>
                </a:extLst>
              </a:tr>
              <a:tr h="251204">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500" dirty="0"/>
                        <a:t>Advance Excel,</a:t>
                      </a:r>
                      <a:r>
                        <a:rPr lang="en-US" sz="1500" baseline="0" dirty="0"/>
                        <a:t> </a:t>
                      </a:r>
                      <a:r>
                        <a:rPr lang="en-US" sz="1500" dirty="0"/>
                        <a:t>Selenium, Redmine, Jira, Mantis</a:t>
                      </a:r>
                    </a:p>
                  </a:txBody>
                  <a:tcPr/>
                </a:tc>
                <a:extLst>
                  <a:ext uri="{0D108BD9-81ED-4DB2-BD59-A6C34878D82A}">
                    <a16:rowId xmlns:a16="http://schemas.microsoft.com/office/drawing/2014/main" val="3149590458"/>
                  </a:ext>
                </a:extLst>
              </a:tr>
              <a:tr h="251204">
                <a:tc>
                  <a:txBody>
                    <a:bodyPr/>
                    <a:lstStyle/>
                    <a:p>
                      <a:pPr marL="285750" indent="-285750">
                        <a:buFont typeface="Wingdings" panose="05000000000000000000" pitchFamily="2" charset="2"/>
                        <a:buChar char="ü"/>
                      </a:pPr>
                      <a:r>
                        <a:rPr lang="en-US" sz="1500" kern="1200" dirty="0">
                          <a:solidFill>
                            <a:schemeClr val="dk1"/>
                          </a:solidFill>
                          <a:effectLst/>
                          <a:latin typeface="+mn-lt"/>
                          <a:ea typeface="+mn-ea"/>
                          <a:cs typeface="+mn-cs"/>
                        </a:rPr>
                        <a:t>Test Planning, Test Designing, Test Case Writing</a:t>
                      </a:r>
                      <a:endParaRPr lang="en-US" sz="1500" dirty="0"/>
                    </a:p>
                  </a:txBody>
                  <a:tcPr/>
                </a:tc>
                <a:extLst>
                  <a:ext uri="{0D108BD9-81ED-4DB2-BD59-A6C34878D82A}">
                    <a16:rowId xmlns:a16="http://schemas.microsoft.com/office/drawing/2014/main" val="3263779034"/>
                  </a:ext>
                </a:extLst>
              </a:tr>
              <a:tr h="251204">
                <a:tc>
                  <a:txBody>
                    <a:bodyPr/>
                    <a:lstStyle/>
                    <a:p>
                      <a:pPr marL="285750" indent="-285750">
                        <a:buFont typeface="Wingdings" panose="05000000000000000000" pitchFamily="2" charset="2"/>
                        <a:buChar char="ü"/>
                      </a:pPr>
                      <a:r>
                        <a:rPr lang="en-US" sz="1500" dirty="0"/>
                        <a:t>GUI and Functional Testing</a:t>
                      </a:r>
                    </a:p>
                  </a:txBody>
                  <a:tcPr/>
                </a:tc>
                <a:extLst>
                  <a:ext uri="{0D108BD9-81ED-4DB2-BD59-A6C34878D82A}">
                    <a16:rowId xmlns:a16="http://schemas.microsoft.com/office/drawing/2014/main" val="2485808888"/>
                  </a:ext>
                </a:extLst>
              </a:tr>
            </a:tbl>
          </a:graphicData>
        </a:graphic>
      </p:graphicFrame>
    </p:spTree>
    <p:extLst>
      <p:ext uri="{BB962C8B-B14F-4D97-AF65-F5344CB8AC3E}">
        <p14:creationId xmlns:p14="http://schemas.microsoft.com/office/powerpoint/2010/main" val="11583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KFC bất ngờ triển khai xe bán hàng tự lái dễ thương, thu hút sự chú ý của  cộng đồng mạng">
            <a:extLst>
              <a:ext uri="{FF2B5EF4-FFF2-40B4-BE49-F238E27FC236}">
                <a16:creationId xmlns:a16="http://schemas.microsoft.com/office/drawing/2014/main" id="{C94CD81B-26F3-68D8-E7CC-89AEB0EB3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8833"/>
            <a:ext cx="12192000" cy="94968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0A9F28F-0211-111F-7C7E-C1F51F98CA18}"/>
              </a:ext>
            </a:extLst>
          </p:cNvPr>
          <p:cNvSpPr>
            <a:spLocks noGrp="1"/>
          </p:cNvSpPr>
          <p:nvPr>
            <p:ph type="title"/>
          </p:nvPr>
        </p:nvSpPr>
        <p:spPr>
          <a:xfrm>
            <a:off x="149289" y="2308578"/>
            <a:ext cx="4920344" cy="2045708"/>
          </a:xfrm>
        </p:spPr>
        <p:txBody>
          <a:bodyPr>
            <a:normAutofit/>
          </a:bodyPr>
          <a:lstStyle/>
          <a:p>
            <a:pPr algn="ctr"/>
            <a:r>
              <a:rPr lang="vi-VN" b="1" dirty="0">
                <a:solidFill>
                  <a:schemeClr val="bg1"/>
                </a:solidFill>
              </a:rPr>
              <a:t> XE MUA HÀNG</a:t>
            </a:r>
            <a:br>
              <a:rPr lang="en-GB" b="1" dirty="0">
                <a:solidFill>
                  <a:schemeClr val="bg1"/>
                </a:solidFill>
              </a:rPr>
            </a:br>
            <a:r>
              <a:rPr lang="en-GB" b="1" dirty="0">
                <a:solidFill>
                  <a:schemeClr val="bg1"/>
                </a:solidFill>
              </a:rPr>
              <a:t>(X</a:t>
            </a:r>
            <a:r>
              <a:rPr lang="vi-VN" b="1" dirty="0">
                <a:solidFill>
                  <a:schemeClr val="bg1"/>
                </a:solidFill>
              </a:rPr>
              <a:t>e giao hàng không người lái</a:t>
            </a:r>
            <a:r>
              <a:rPr lang="en-GB" b="1" dirty="0">
                <a:solidFill>
                  <a:schemeClr val="bg1"/>
                </a:solidFill>
              </a:rPr>
              <a:t>)</a:t>
            </a:r>
            <a:endParaRPr lang="en-US" b="1" dirty="0">
              <a:solidFill>
                <a:schemeClr val="bg1"/>
              </a:solidFill>
            </a:endParaRPr>
          </a:p>
        </p:txBody>
      </p:sp>
      <p:pic>
        <p:nvPicPr>
          <p:cNvPr id="1026" name="Picture 2" descr="Trung Quốc giữa đại dịch: Xe giao hàng không người lái vận hành tối đa">
            <a:extLst>
              <a:ext uri="{FF2B5EF4-FFF2-40B4-BE49-F238E27FC236}">
                <a16:creationId xmlns:a16="http://schemas.microsoft.com/office/drawing/2014/main" id="{2F3DEC96-AC7E-A947-5EF2-62441316B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682" y="3014975"/>
            <a:ext cx="5766318" cy="38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44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BDAD15-91E7-E7E2-2E6B-ABDF7D4D633E}"/>
              </a:ext>
            </a:extLst>
          </p:cNvPr>
          <p:cNvSpPr txBox="1"/>
          <p:nvPr/>
        </p:nvSpPr>
        <p:spPr>
          <a:xfrm>
            <a:off x="1328057" y="371678"/>
            <a:ext cx="9535886" cy="5121851"/>
          </a:xfrm>
          <a:prstGeom prst="rect">
            <a:avLst/>
          </a:prstGeom>
          <a:noFill/>
        </p:spPr>
        <p:txBody>
          <a:bodyPr wrap="square">
            <a:spAutoFit/>
          </a:bodyPr>
          <a:lstStyle/>
          <a:p>
            <a:pPr algn="ctr">
              <a:lnSpc>
                <a:spcPct val="200000"/>
              </a:lnSpc>
              <a:buNone/>
            </a:pPr>
            <a:r>
              <a:rPr lang="vi-VN" sz="4000" b="1" dirty="0"/>
              <a:t>MỤC TIÊU HỆ THỐNG</a:t>
            </a:r>
            <a:endParaRPr lang="en-GB" sz="4000" b="1" dirty="0"/>
          </a:p>
          <a:p>
            <a:pPr>
              <a:lnSpc>
                <a:spcPct val="200000"/>
              </a:lnSpc>
              <a:buNone/>
            </a:pPr>
            <a:r>
              <a:rPr lang="en-US" sz="3200" dirty="0"/>
              <a:t>✅ </a:t>
            </a:r>
            <a:r>
              <a:rPr lang="vi-VN" sz="3200" dirty="0"/>
              <a:t>Xe chạy trong campus</a:t>
            </a:r>
            <a:r>
              <a:rPr lang="en-GB" sz="3200" dirty="0"/>
              <a:t> </a:t>
            </a:r>
            <a:r>
              <a:rPr lang="en-GB" sz="3200" dirty="0" err="1"/>
              <a:t>của</a:t>
            </a:r>
            <a:r>
              <a:rPr lang="en-GB" sz="3200" dirty="0"/>
              <a:t> TDMU</a:t>
            </a:r>
            <a:br>
              <a:rPr lang="vi-VN" sz="3200" dirty="0"/>
            </a:br>
            <a:r>
              <a:rPr lang="en-US" sz="3200" dirty="0"/>
              <a:t>✅ </a:t>
            </a:r>
            <a:r>
              <a:rPr lang="vi-VN" sz="3200" dirty="0"/>
              <a:t>Tự đi từ điểm A → B tránh chướng ngại vật</a:t>
            </a:r>
            <a:br>
              <a:rPr lang="vi-VN" sz="3200" dirty="0"/>
            </a:br>
            <a:r>
              <a:rPr lang="en-US" sz="3200" dirty="0"/>
              <a:t>✅ </a:t>
            </a:r>
            <a:r>
              <a:rPr lang="vi-VN" sz="3200" dirty="0"/>
              <a:t>Có thể nhận lệnh giao hàng từ app</a:t>
            </a:r>
            <a:br>
              <a:rPr lang="vi-VN" sz="3200" dirty="0"/>
            </a:br>
            <a:r>
              <a:rPr lang="en-US" sz="3200" dirty="0"/>
              <a:t>✅ </a:t>
            </a:r>
            <a:r>
              <a:rPr lang="vi-VN" sz="3200" dirty="0"/>
              <a:t>Theo dõi vị trí real-time</a:t>
            </a:r>
          </a:p>
        </p:txBody>
      </p:sp>
    </p:spTree>
    <p:extLst>
      <p:ext uri="{BB962C8B-B14F-4D97-AF65-F5344CB8AC3E}">
        <p14:creationId xmlns:p14="http://schemas.microsoft.com/office/powerpoint/2010/main" val="13892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F0DC-4358-0FB0-73AC-C34F4658C85E}"/>
              </a:ext>
            </a:extLst>
          </p:cNvPr>
          <p:cNvSpPr>
            <a:spLocks noGrp="1"/>
          </p:cNvSpPr>
          <p:nvPr>
            <p:ph type="title"/>
          </p:nvPr>
        </p:nvSpPr>
        <p:spPr>
          <a:xfrm>
            <a:off x="838200" y="365126"/>
            <a:ext cx="10515600" cy="1084230"/>
          </a:xfrm>
        </p:spPr>
        <p:txBody>
          <a:bodyPr/>
          <a:lstStyle/>
          <a:p>
            <a:pPr algn="ctr"/>
            <a:r>
              <a:rPr lang="en-US" b="1" dirty="0">
                <a:latin typeface="Arial" panose="020B0604020202020204" pitchFamily="34" charset="0"/>
                <a:cs typeface="Arial" panose="020B0604020202020204" pitchFamily="34" charset="0"/>
              </a:rPr>
              <a:t>CÔNG NGHỆ ĐỀ XUẤT</a:t>
            </a:r>
          </a:p>
        </p:txBody>
      </p:sp>
      <p:sp>
        <p:nvSpPr>
          <p:cNvPr id="5" name="TextBox 4">
            <a:extLst>
              <a:ext uri="{FF2B5EF4-FFF2-40B4-BE49-F238E27FC236}">
                <a16:creationId xmlns:a16="http://schemas.microsoft.com/office/drawing/2014/main" id="{30317FF9-C841-91EB-D24E-017C075BB1BE}"/>
              </a:ext>
            </a:extLst>
          </p:cNvPr>
          <p:cNvSpPr txBox="1"/>
          <p:nvPr/>
        </p:nvSpPr>
        <p:spPr>
          <a:xfrm>
            <a:off x="737118" y="1339852"/>
            <a:ext cx="10717763" cy="4444743"/>
          </a:xfrm>
          <a:prstGeom prst="rect">
            <a:avLst/>
          </a:prstGeom>
          <a:noFill/>
        </p:spPr>
        <p:txBody>
          <a:bodyPr wrap="square">
            <a:spAutoFit/>
          </a:bodyPr>
          <a:lstStyle/>
          <a:p>
            <a:pPr>
              <a:lnSpc>
                <a:spcPct val="150000"/>
              </a:lnSpc>
            </a:pPr>
            <a:r>
              <a:rPr lang="en-US" sz="3200" dirty="0"/>
              <a:t>✅ </a:t>
            </a:r>
            <a:r>
              <a:rPr lang="vi-VN" sz="3200" dirty="0"/>
              <a:t>ROS 2 → framework</a:t>
            </a:r>
            <a:r>
              <a:rPr lang="en-GB" sz="3200" dirty="0"/>
              <a:t> </a:t>
            </a:r>
            <a:r>
              <a:rPr lang="en-GB" sz="3200" dirty="0" err="1"/>
              <a:t>điều</a:t>
            </a:r>
            <a:r>
              <a:rPr lang="en-GB" sz="3200" dirty="0"/>
              <a:t> </a:t>
            </a:r>
            <a:r>
              <a:rPr lang="en-GB" sz="3200" dirty="0" err="1"/>
              <a:t>khiển</a:t>
            </a:r>
            <a:r>
              <a:rPr lang="vi-VN" sz="3200" dirty="0"/>
              <a:t> robot</a:t>
            </a:r>
            <a:br>
              <a:rPr lang="vi-VN" sz="3200" dirty="0"/>
            </a:br>
            <a:r>
              <a:rPr lang="en-US" sz="3200" dirty="0"/>
              <a:t>✅ </a:t>
            </a:r>
            <a:r>
              <a:rPr lang="vi-VN" sz="3200" dirty="0"/>
              <a:t>Navigation Stack → tự hành indoor/outdoor</a:t>
            </a:r>
            <a:br>
              <a:rPr lang="vi-VN" sz="3200" dirty="0"/>
            </a:br>
            <a:r>
              <a:rPr lang="en-US" sz="3200" dirty="0"/>
              <a:t>✅ </a:t>
            </a:r>
            <a:r>
              <a:rPr lang="vi-VN" sz="3200" dirty="0"/>
              <a:t>SLAM → tạo map hoặc localization trong map</a:t>
            </a:r>
            <a:br>
              <a:rPr lang="vi-VN" sz="3200" dirty="0"/>
            </a:br>
            <a:r>
              <a:rPr lang="en-US" sz="3200" dirty="0"/>
              <a:t>✅ </a:t>
            </a:r>
            <a:r>
              <a:rPr lang="vi-VN" sz="3200" dirty="0"/>
              <a:t>Perception → LiDAR/Camera để tránh vật</a:t>
            </a:r>
            <a:br>
              <a:rPr lang="vi-VN" sz="3200" dirty="0"/>
            </a:br>
            <a:r>
              <a:rPr lang="en-US" sz="3200" dirty="0"/>
              <a:t>✅ </a:t>
            </a:r>
            <a:r>
              <a:rPr lang="vi-VN" sz="3200" dirty="0"/>
              <a:t>Control → gửi lệnh tới driver</a:t>
            </a:r>
            <a:br>
              <a:rPr lang="vi-VN" sz="3200" dirty="0"/>
            </a:br>
            <a:r>
              <a:rPr lang="en-US" sz="3200" dirty="0"/>
              <a:t>✅ </a:t>
            </a:r>
            <a:r>
              <a:rPr lang="vi-VN" sz="3200" dirty="0"/>
              <a:t>Server backend → quản lý đơn hàng / lộ trình</a:t>
            </a:r>
            <a:endParaRPr lang="en-US" sz="3200" dirty="0"/>
          </a:p>
        </p:txBody>
      </p:sp>
    </p:spTree>
    <p:extLst>
      <p:ext uri="{BB962C8B-B14F-4D97-AF65-F5344CB8AC3E}">
        <p14:creationId xmlns:p14="http://schemas.microsoft.com/office/powerpoint/2010/main" val="345671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3A105-DA15-01B6-0C32-ED53A4DE1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A74C0-48BB-236C-500B-844A5DD1EEF9}"/>
              </a:ext>
            </a:extLst>
          </p:cNvPr>
          <p:cNvSpPr>
            <a:spLocks noGrp="1"/>
          </p:cNvSpPr>
          <p:nvPr>
            <p:ph type="title"/>
          </p:nvPr>
        </p:nvSpPr>
        <p:spPr>
          <a:xfrm>
            <a:off x="838200" y="2890610"/>
            <a:ext cx="10515600" cy="854075"/>
          </a:xfrm>
        </p:spPr>
        <p:txBody>
          <a:bodyPr/>
          <a:lstStyle/>
          <a:p>
            <a:pPr algn="ctr"/>
            <a:r>
              <a:rPr lang="en-GB" b="1" dirty="0">
                <a:latin typeface="Arial" panose="020B0604020202020204" pitchFamily="34" charset="0"/>
                <a:cs typeface="Arial" panose="020B0604020202020204" pitchFamily="34" charset="0"/>
              </a:rPr>
              <a:t>HỆ THỐNG ELEARNING THÔNG MINH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197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5A0-DCA1-63F0-9095-7BD8636CCE9B}"/>
              </a:ext>
            </a:extLst>
          </p:cNvPr>
          <p:cNvSpPr>
            <a:spLocks noGrp="1"/>
          </p:cNvSpPr>
          <p:nvPr>
            <p:ph type="title"/>
          </p:nvPr>
        </p:nvSpPr>
        <p:spPr>
          <a:xfrm>
            <a:off x="838200" y="365125"/>
            <a:ext cx="10515600" cy="854075"/>
          </a:xfrm>
        </p:spPr>
        <p:txBody>
          <a:bodyPr/>
          <a:lstStyle/>
          <a:p>
            <a:pPr algn="ctr"/>
            <a:r>
              <a:rPr lang="en-US" b="1" dirty="0">
                <a:latin typeface="Arial" panose="020B0604020202020204" pitchFamily="34" charset="0"/>
                <a:cs typeface="Arial" panose="020B0604020202020204" pitchFamily="34" charset="0"/>
              </a:rPr>
              <a:t>CÔNG NGHỆ ĐỀ XUẤT</a:t>
            </a:r>
          </a:p>
        </p:txBody>
      </p:sp>
      <p:sp>
        <p:nvSpPr>
          <p:cNvPr id="5" name="TextBox 4">
            <a:extLst>
              <a:ext uri="{FF2B5EF4-FFF2-40B4-BE49-F238E27FC236}">
                <a16:creationId xmlns:a16="http://schemas.microsoft.com/office/drawing/2014/main" id="{4C467FE2-B5D4-8912-CAF6-AA9E2BE9D45C}"/>
              </a:ext>
            </a:extLst>
          </p:cNvPr>
          <p:cNvSpPr txBox="1"/>
          <p:nvPr/>
        </p:nvSpPr>
        <p:spPr>
          <a:xfrm>
            <a:off x="622042" y="1690688"/>
            <a:ext cx="3601616" cy="4619854"/>
          </a:xfrm>
          <a:prstGeom prst="rect">
            <a:avLst/>
          </a:prstGeom>
          <a:noFill/>
        </p:spPr>
        <p:txBody>
          <a:bodyPr wrap="square">
            <a:spAutoFit/>
          </a:bodyPr>
          <a:lstStyle/>
          <a:p>
            <a:pPr>
              <a:lnSpc>
                <a:spcPct val="150000"/>
              </a:lnSpc>
              <a:buNone/>
            </a:pPr>
            <a:r>
              <a:rPr lang="en-US" dirty="0"/>
              <a:t>✅ </a:t>
            </a:r>
            <a:r>
              <a:rPr lang="en-US" b="1" dirty="0"/>
              <a:t>Frontend:</a:t>
            </a:r>
            <a:endParaRPr lang="en-US" dirty="0"/>
          </a:p>
          <a:p>
            <a:pPr lvl="1">
              <a:lnSpc>
                <a:spcPct val="150000"/>
              </a:lnSpc>
              <a:buFont typeface="Arial" panose="020B0604020202020204" pitchFamily="34" charset="0"/>
              <a:buChar char="•"/>
            </a:pPr>
            <a:r>
              <a:rPr lang="en-US" dirty="0"/>
              <a:t>ReactJS / Next.js (Web)</a:t>
            </a:r>
          </a:p>
          <a:p>
            <a:pPr lvl="1">
              <a:lnSpc>
                <a:spcPct val="150000"/>
              </a:lnSpc>
              <a:buFont typeface="Arial" panose="020B0604020202020204" pitchFamily="34" charset="0"/>
              <a:buChar char="•"/>
            </a:pPr>
            <a:r>
              <a:rPr lang="en-US" dirty="0"/>
              <a:t>Flutter / React Native (Mobile)</a:t>
            </a:r>
          </a:p>
          <a:p>
            <a:pPr>
              <a:lnSpc>
                <a:spcPct val="150000"/>
              </a:lnSpc>
              <a:buNone/>
            </a:pPr>
            <a:r>
              <a:rPr lang="en-US" dirty="0"/>
              <a:t>✅ </a:t>
            </a:r>
            <a:r>
              <a:rPr lang="en-US" b="1" dirty="0"/>
              <a:t>Backend Microservices:</a:t>
            </a:r>
            <a:endParaRPr lang="en-US" dirty="0"/>
          </a:p>
          <a:p>
            <a:pPr lvl="1">
              <a:lnSpc>
                <a:spcPct val="150000"/>
              </a:lnSpc>
              <a:buFont typeface="Arial" panose="020B0604020202020204" pitchFamily="34" charset="0"/>
              <a:buChar char="•"/>
            </a:pPr>
            <a:r>
              <a:rPr lang="en-US" b="1" dirty="0"/>
              <a:t> Java Spring Boot (REST API)</a:t>
            </a:r>
          </a:p>
          <a:p>
            <a:pPr>
              <a:lnSpc>
                <a:spcPct val="150000"/>
              </a:lnSpc>
              <a:buNone/>
            </a:pPr>
            <a:r>
              <a:rPr lang="en-US" dirty="0"/>
              <a:t>✅ </a:t>
            </a:r>
            <a:r>
              <a:rPr lang="en-US" b="1" dirty="0"/>
              <a:t>Database:</a:t>
            </a:r>
            <a:endParaRPr lang="en-US" dirty="0"/>
          </a:p>
          <a:p>
            <a:pPr lvl="1">
              <a:lnSpc>
                <a:spcPct val="150000"/>
              </a:lnSpc>
              <a:buFont typeface="Arial" panose="020B0604020202020204" pitchFamily="34" charset="0"/>
              <a:buChar char="•"/>
            </a:pPr>
            <a:r>
              <a:rPr lang="en-US" dirty="0"/>
              <a:t>PostgreSQL / MySQL</a:t>
            </a:r>
          </a:p>
          <a:p>
            <a:pPr>
              <a:lnSpc>
                <a:spcPct val="150000"/>
              </a:lnSpc>
              <a:buNone/>
            </a:pPr>
            <a:r>
              <a:rPr lang="en-US" dirty="0"/>
              <a:t>✅ </a:t>
            </a:r>
            <a:r>
              <a:rPr lang="en-US" b="1" dirty="0"/>
              <a:t>Media Storage:</a:t>
            </a:r>
            <a:endParaRPr lang="en-US" dirty="0"/>
          </a:p>
          <a:p>
            <a:pPr>
              <a:lnSpc>
                <a:spcPct val="150000"/>
              </a:lnSpc>
              <a:buNone/>
            </a:pPr>
            <a:r>
              <a:rPr lang="en-US" dirty="0"/>
              <a:t>✅ </a:t>
            </a:r>
            <a:r>
              <a:rPr lang="en-US" b="1" dirty="0"/>
              <a:t>Video Streaming:</a:t>
            </a:r>
            <a:endParaRPr lang="en-US" dirty="0"/>
          </a:p>
          <a:p>
            <a:pPr lvl="1">
              <a:lnSpc>
                <a:spcPct val="150000"/>
              </a:lnSpc>
              <a:buFont typeface="Arial" panose="020B0604020202020204" pitchFamily="34" charset="0"/>
              <a:buChar char="•"/>
            </a:pPr>
            <a:r>
              <a:rPr lang="en-US" dirty="0"/>
              <a:t>Nginx RTMP </a:t>
            </a:r>
          </a:p>
          <a:p>
            <a:pPr>
              <a:lnSpc>
                <a:spcPct val="150000"/>
              </a:lnSpc>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6C76F275-B096-BB58-A7D9-E2C58132727F}"/>
              </a:ext>
            </a:extLst>
          </p:cNvPr>
          <p:cNvSpPr txBox="1"/>
          <p:nvPr/>
        </p:nvSpPr>
        <p:spPr>
          <a:xfrm>
            <a:off x="5013647" y="1691681"/>
            <a:ext cx="6960637" cy="4619854"/>
          </a:xfrm>
          <a:prstGeom prst="rect">
            <a:avLst/>
          </a:prstGeom>
          <a:noFill/>
        </p:spPr>
        <p:txBody>
          <a:bodyPr wrap="square">
            <a:spAutoFit/>
          </a:bodyPr>
          <a:lstStyle/>
          <a:p>
            <a:pPr>
              <a:lnSpc>
                <a:spcPct val="150000"/>
              </a:lnSpc>
            </a:pPr>
            <a:r>
              <a:rPr lang="en-US" dirty="0"/>
              <a:t>✅ </a:t>
            </a:r>
            <a:r>
              <a:rPr lang="en-US" b="1" dirty="0"/>
              <a:t>Video Call:</a:t>
            </a:r>
            <a:endParaRPr lang="en-US" dirty="0"/>
          </a:p>
          <a:p>
            <a:pPr lvl="1">
              <a:lnSpc>
                <a:spcPct val="150000"/>
              </a:lnSpc>
              <a:buFont typeface="Arial" panose="020B0604020202020204" pitchFamily="34" charset="0"/>
              <a:buChar char="•"/>
            </a:pPr>
            <a:r>
              <a:rPr lang="en-US" dirty="0"/>
              <a:t>WebRTC </a:t>
            </a:r>
            <a:r>
              <a:rPr lang="en-US" dirty="0" err="1"/>
              <a:t>tự</a:t>
            </a:r>
            <a:r>
              <a:rPr lang="en-US" dirty="0"/>
              <a:t> </a:t>
            </a:r>
            <a:r>
              <a:rPr lang="en-US" dirty="0" err="1"/>
              <a:t>triển</a:t>
            </a:r>
            <a:r>
              <a:rPr lang="en-US" dirty="0"/>
              <a:t> </a:t>
            </a:r>
            <a:r>
              <a:rPr lang="en-US" dirty="0" err="1"/>
              <a:t>khai</a:t>
            </a:r>
            <a:endParaRPr lang="en-US" dirty="0"/>
          </a:p>
          <a:p>
            <a:pPr lvl="1">
              <a:lnSpc>
                <a:spcPct val="150000"/>
              </a:lnSpc>
              <a:buFont typeface="Arial" panose="020B0604020202020204" pitchFamily="34" charset="0"/>
              <a:buChar char="•"/>
            </a:pPr>
            <a:r>
              <a:rPr lang="en-US" dirty="0" err="1"/>
              <a:t>Kurento</a:t>
            </a:r>
            <a:endParaRPr lang="en-US" dirty="0"/>
          </a:p>
          <a:p>
            <a:pPr>
              <a:lnSpc>
                <a:spcPct val="150000"/>
              </a:lnSpc>
              <a:buNone/>
            </a:pPr>
            <a:r>
              <a:rPr lang="en-US" dirty="0"/>
              <a:t>✅ </a:t>
            </a:r>
            <a:r>
              <a:rPr lang="en-US" b="1" dirty="0"/>
              <a:t>Notifications:</a:t>
            </a:r>
            <a:endParaRPr lang="en-US" dirty="0"/>
          </a:p>
          <a:p>
            <a:pPr lvl="1">
              <a:lnSpc>
                <a:spcPct val="150000"/>
              </a:lnSpc>
              <a:buFont typeface="Arial" panose="020B0604020202020204" pitchFamily="34" charset="0"/>
              <a:buChar char="•"/>
            </a:pPr>
            <a:r>
              <a:rPr lang="en-US" dirty="0"/>
              <a:t>Firebase Cloud Messaging (mobile push)</a:t>
            </a:r>
          </a:p>
          <a:p>
            <a:pPr lvl="1">
              <a:lnSpc>
                <a:spcPct val="150000"/>
              </a:lnSpc>
              <a:buFont typeface="Arial" panose="020B0604020202020204" pitchFamily="34" charset="0"/>
              <a:buChar char="•"/>
            </a:pPr>
            <a:r>
              <a:rPr lang="en-US" dirty="0"/>
              <a:t>Email (SendGrid, SES)</a:t>
            </a:r>
          </a:p>
          <a:p>
            <a:pPr>
              <a:lnSpc>
                <a:spcPct val="150000"/>
              </a:lnSpc>
              <a:buNone/>
            </a:pPr>
            <a:r>
              <a:rPr lang="en-US" dirty="0"/>
              <a:t>✅ </a:t>
            </a:r>
            <a:r>
              <a:rPr lang="en-US" b="1" dirty="0"/>
              <a:t>AI / ML:</a:t>
            </a:r>
            <a:endParaRPr lang="en-US" dirty="0"/>
          </a:p>
          <a:p>
            <a:pPr lvl="1">
              <a:lnSpc>
                <a:spcPct val="150000"/>
              </a:lnSpc>
              <a:buFont typeface="Arial" panose="020B0604020202020204" pitchFamily="34" charset="0"/>
              <a:buChar char="•"/>
            </a:pPr>
            <a:r>
              <a:rPr lang="en-US" dirty="0"/>
              <a:t>Recommendation System (Python + Scikit-learn/TensorFlow)</a:t>
            </a:r>
          </a:p>
          <a:p>
            <a:pPr lvl="1">
              <a:lnSpc>
                <a:spcPct val="150000"/>
              </a:lnSpc>
              <a:buFont typeface="Arial" panose="020B0604020202020204" pitchFamily="34" charset="0"/>
              <a:buChar char="•"/>
            </a:pPr>
            <a:r>
              <a:rPr lang="en-US" dirty="0"/>
              <a:t>Chatbot NLP (</a:t>
            </a:r>
            <a:r>
              <a:rPr lang="en-US" dirty="0" err="1"/>
              <a:t>Deepseek</a:t>
            </a:r>
            <a:r>
              <a:rPr lang="en-US" dirty="0"/>
              <a:t>, OpenAI GPT, . . .)</a:t>
            </a:r>
          </a:p>
          <a:p>
            <a:pPr lvl="1">
              <a:lnSpc>
                <a:spcPct val="150000"/>
              </a:lnSpc>
              <a:buFont typeface="Arial" panose="020B0604020202020204" pitchFamily="34" charset="0"/>
              <a:buChar char="•"/>
            </a:pPr>
            <a:r>
              <a:rPr lang="en-US" dirty="0"/>
              <a:t>Analytics (custom dashboards)</a:t>
            </a:r>
          </a:p>
          <a:p>
            <a:pPr>
              <a:lnSpc>
                <a:spcPct val="150000"/>
              </a:lnSpc>
              <a:buFont typeface="Arial" panose="020B0604020202020204" pitchFamily="34" charset="0"/>
              <a:buChar char="•"/>
            </a:pPr>
            <a:endParaRPr lang="en-US" dirty="0"/>
          </a:p>
        </p:txBody>
      </p:sp>
      <p:pic>
        <p:nvPicPr>
          <p:cNvPr id="1026" name="Picture 2" descr="GitHub - RainbowForest/e-commerce-microservices: REST Microservices  architecture for E-commerce with Spring boot, Cloud and multiple modules">
            <a:extLst>
              <a:ext uri="{FF2B5EF4-FFF2-40B4-BE49-F238E27FC236}">
                <a16:creationId xmlns:a16="http://schemas.microsoft.com/office/drawing/2014/main" id="{F96F4062-5A25-3309-33EA-281AA14031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9863"/>
            <a:ext cx="12191999" cy="651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3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682F7-9C10-6F61-FED4-1FE02EEFE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C57AF-D362-ED39-BB0E-4392F98F358E}"/>
              </a:ext>
            </a:extLst>
          </p:cNvPr>
          <p:cNvSpPr>
            <a:spLocks noGrp="1"/>
          </p:cNvSpPr>
          <p:nvPr>
            <p:ph type="title"/>
          </p:nvPr>
        </p:nvSpPr>
        <p:spPr>
          <a:xfrm>
            <a:off x="912845" y="1909665"/>
            <a:ext cx="10515600" cy="1816359"/>
          </a:xfrm>
        </p:spPr>
        <p:txBody>
          <a:bodyPr>
            <a:normAutofit/>
          </a:bodyPr>
          <a:lstStyle/>
          <a:p>
            <a:pPr algn="ctr"/>
            <a:r>
              <a:rPr lang="vi-VN" b="1" dirty="0">
                <a:latin typeface="Arial" panose="020B0604020202020204" pitchFamily="34" charset="0"/>
                <a:cs typeface="Arial" panose="020B0604020202020204" pitchFamily="34" charset="0"/>
              </a:rPr>
              <a:t>THIẾT BỊ CẢNH BÁO NGUY CƠ BỆNH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326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345B-78C4-693C-CC5F-A3FF09562F1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D900B13-6CDF-DDDB-2371-BAE39B21A750}"/>
              </a:ext>
            </a:extLst>
          </p:cNvPr>
          <p:cNvSpPr txBox="1"/>
          <p:nvPr/>
        </p:nvSpPr>
        <p:spPr>
          <a:xfrm>
            <a:off x="1328057" y="371678"/>
            <a:ext cx="9535886" cy="1147109"/>
          </a:xfrm>
          <a:prstGeom prst="rect">
            <a:avLst/>
          </a:prstGeom>
          <a:noFill/>
        </p:spPr>
        <p:txBody>
          <a:bodyPr wrap="square">
            <a:spAutoFit/>
          </a:bodyPr>
          <a:lstStyle/>
          <a:p>
            <a:pPr algn="ctr">
              <a:lnSpc>
                <a:spcPct val="200000"/>
              </a:lnSpc>
              <a:buNone/>
            </a:pPr>
            <a:r>
              <a:rPr lang="vi-VN" sz="4000" b="1" dirty="0"/>
              <a:t>MỤC TIÊU HỆ THỐNG</a:t>
            </a:r>
            <a:endParaRPr lang="en-GB" sz="4000" b="1" dirty="0"/>
          </a:p>
        </p:txBody>
      </p:sp>
      <p:sp>
        <p:nvSpPr>
          <p:cNvPr id="3" name="TextBox 2">
            <a:extLst>
              <a:ext uri="{FF2B5EF4-FFF2-40B4-BE49-F238E27FC236}">
                <a16:creationId xmlns:a16="http://schemas.microsoft.com/office/drawing/2014/main" id="{28541A83-1603-EB5B-F855-A53B0B106E21}"/>
              </a:ext>
            </a:extLst>
          </p:cNvPr>
          <p:cNvSpPr txBox="1"/>
          <p:nvPr/>
        </p:nvSpPr>
        <p:spPr>
          <a:xfrm>
            <a:off x="628261" y="1891109"/>
            <a:ext cx="11358466" cy="2967479"/>
          </a:xfrm>
          <a:prstGeom prst="rect">
            <a:avLst/>
          </a:prstGeom>
          <a:noFill/>
        </p:spPr>
        <p:txBody>
          <a:bodyPr wrap="square">
            <a:spAutoFit/>
          </a:bodyPr>
          <a:lstStyle/>
          <a:p>
            <a:pPr>
              <a:lnSpc>
                <a:spcPct val="150000"/>
              </a:lnSpc>
            </a:pPr>
            <a:r>
              <a:rPr lang="vi-VN" sz="3200" dirty="0"/>
              <a:t>Xây dựng một thiết bị máy đo </a:t>
            </a:r>
            <a:r>
              <a:rPr lang="vi-VN" sz="3200" b="1" dirty="0"/>
              <a:t>huyết áp</a:t>
            </a:r>
            <a:r>
              <a:rPr lang="en-GB" sz="3200" b="1" dirty="0"/>
              <a:t>/</a:t>
            </a:r>
            <a:r>
              <a:rPr lang="en-GB" sz="3200" b="1" dirty="0" err="1"/>
              <a:t>đường</a:t>
            </a:r>
            <a:r>
              <a:rPr lang="en-GB" sz="3200" b="1" dirty="0"/>
              <a:t> </a:t>
            </a:r>
            <a:r>
              <a:rPr lang="en-GB" sz="3200" b="1" dirty="0" err="1"/>
              <a:t>huyết</a:t>
            </a:r>
            <a:r>
              <a:rPr lang="vi-VN" sz="3200" b="1" dirty="0"/>
              <a:t> </a:t>
            </a:r>
            <a:r>
              <a:rPr lang="vi-VN" sz="3200" dirty="0"/>
              <a:t>điện tử tự động, nhỏ gọn, có khả năng hoạt động nhờ nguồn pin của điện thoại di động thông qua cổng USB, nhằm phục vụ đo lường huyết áp cá nhân tiện lợi mọi lúc, mọi nơi.</a:t>
            </a:r>
            <a:endParaRPr lang="en-US" sz="3200" dirty="0"/>
          </a:p>
        </p:txBody>
      </p:sp>
    </p:spTree>
    <p:extLst>
      <p:ext uri="{BB962C8B-B14F-4D97-AF65-F5344CB8AC3E}">
        <p14:creationId xmlns:p14="http://schemas.microsoft.com/office/powerpoint/2010/main" val="488390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596</Words>
  <Application>Microsoft Office PowerPoint</Application>
  <PresentationFormat>Widescreen</PresentationFormat>
  <Paragraphs>131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AIoT</vt:lpstr>
      <vt:lpstr>PowerPoint Presentation</vt:lpstr>
      <vt:lpstr> XE MUA HÀNG (Xe giao hàng không người lái)</vt:lpstr>
      <vt:lpstr>PowerPoint Presentation</vt:lpstr>
      <vt:lpstr>CÔNG NGHỆ ĐỀ XUẤT</vt:lpstr>
      <vt:lpstr>HỆ THỐNG ELEARNING THÔNG MINH</vt:lpstr>
      <vt:lpstr>CÔNG NGHỆ ĐỀ XUẤT</vt:lpstr>
      <vt:lpstr>THIẾT BỊ CẢNH BÁO NGUY CƠ BỆNH</vt:lpstr>
      <vt:lpstr>PowerPoint Presentation</vt:lpstr>
      <vt:lpstr>THIẾT BỊ CẢNH BÁO NGUY CƠ BỆNH (Thiết bị đo huyết áp, nhịp tim,…)</vt:lpstr>
      <vt:lpstr>CÔNG NGHỆ ĐỀ XUẤT</vt:lpstr>
      <vt:lpstr>AIoT Platform </vt:lpstr>
      <vt:lpstr>PowerPoint Presentation</vt:lpstr>
      <vt:lpstr>PowerPoint Presentation</vt:lpstr>
      <vt:lpstr>CÔNG NGHỆ ĐỀ XUẤT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dc:creator>
  <cp:lastModifiedBy>Tu Nguyen</cp:lastModifiedBy>
  <cp:revision>120</cp:revision>
  <dcterms:created xsi:type="dcterms:W3CDTF">2021-01-26T04:14:57Z</dcterms:created>
  <dcterms:modified xsi:type="dcterms:W3CDTF">2025-06-28T23:47:31Z</dcterms:modified>
</cp:coreProperties>
</file>