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79" r:id="rId3"/>
    <p:sldId id="280" r:id="rId4"/>
    <p:sldId id="272" r:id="rId5"/>
    <p:sldId id="273" r:id="rId6"/>
    <p:sldId id="276" r:id="rId7"/>
    <p:sldId id="277" r:id="rId8"/>
    <p:sldId id="271" r:id="rId9"/>
    <p:sldId id="275" r:id="rId10"/>
    <p:sldId id="278" r:id="rId11"/>
    <p:sldId id="265" r:id="rId12"/>
    <p:sldId id="266" r:id="rId13"/>
    <p:sldId id="269" r:id="rId14"/>
    <p:sldId id="267" r:id="rId15"/>
    <p:sldId id="268" r:id="rId16"/>
    <p:sldId id="270" r:id="rId17"/>
    <p:sldId id="282" r:id="rId18"/>
    <p:sldId id="285" r:id="rId19"/>
    <p:sldId id="283" r:id="rId20"/>
    <p:sldId id="284" r:id="rId21"/>
    <p:sldId id="286" r:id="rId22"/>
    <p:sldId id="287" r:id="rId23"/>
    <p:sldId id="288" r:id="rId24"/>
    <p:sldId id="28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04682A"/>
    <a:srgbClr val="D6E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4F4-D867-415E-B47C-0E0717048299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45D2-027F-4F7A-93B9-5DAD393B3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538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4F4-D867-415E-B47C-0E0717048299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45D2-027F-4F7A-93B9-5DAD393B3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3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4F4-D867-415E-B47C-0E0717048299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45D2-027F-4F7A-93B9-5DAD393B3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20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4F4-D867-415E-B47C-0E0717048299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45D2-027F-4F7A-93B9-5DAD393B3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06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4F4-D867-415E-B47C-0E0717048299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45D2-027F-4F7A-93B9-5DAD393B3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209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4F4-D867-415E-B47C-0E0717048299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45D2-027F-4F7A-93B9-5DAD393B3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70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4F4-D867-415E-B47C-0E0717048299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45D2-027F-4F7A-93B9-5DAD393B3F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2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4F4-D867-415E-B47C-0E0717048299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45D2-027F-4F7A-93B9-5DAD393B3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5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4F4-D867-415E-B47C-0E0717048299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45D2-027F-4F7A-93B9-5DAD393B3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20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4F4-D867-415E-B47C-0E0717048299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45D2-027F-4F7A-93B9-5DAD393B3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54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2B24F4-D867-415E-B47C-0E0717048299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45D2-027F-4F7A-93B9-5DAD393B3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72B24F4-D867-415E-B47C-0E0717048299}" type="datetimeFigureOut">
              <a:rPr lang="zh-TW" altLang="en-US" smtClean="0"/>
              <a:t>2021/7/9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BD345D2-027F-4F7A-93B9-5DAD393B3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315"/>
            <a:ext cx="6481482" cy="422141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943234"/>
            <a:ext cx="6477000" cy="42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56" y="174812"/>
            <a:ext cx="10193191" cy="66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4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1" y="149457"/>
            <a:ext cx="8253975" cy="539020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7918" y="5687579"/>
            <a:ext cx="11456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Variable select : poverty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education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unemployment and hospital beds. </a:t>
            </a:r>
          </a:p>
          <a:p>
            <a:r>
              <a:rPr lang="en-US" altLang="zh-TW" dirty="0"/>
              <a:t>I</a:t>
            </a:r>
            <a:r>
              <a:rPr lang="en-US" altLang="zh-TW" dirty="0" smtClean="0"/>
              <a:t>n this figure we can see relationship between variables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confirmed case has height correlation with hospital  beds (0.973)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6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90" y="107051"/>
            <a:ext cx="8511416" cy="558052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8941" y="5889284"/>
            <a:ext cx="1145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 this figure </a:t>
            </a:r>
            <a:r>
              <a:rPr lang="en-US" altLang="zh-TW" dirty="0"/>
              <a:t>we </a:t>
            </a:r>
            <a:r>
              <a:rPr lang="en-US" altLang="zh-TW" dirty="0" smtClean="0"/>
              <a:t>remove some data (outlier)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4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21222" y="117693"/>
            <a:ext cx="8014448" cy="67403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Call:</a:t>
            </a:r>
          </a:p>
          <a:p>
            <a:r>
              <a:rPr lang="en-US" altLang="zh-TW" dirty="0" err="1"/>
              <a:t>glm</a:t>
            </a:r>
            <a:r>
              <a:rPr lang="en-US" altLang="zh-TW" dirty="0"/>
              <a:t>(formula = confirmed ~ ., data = </a:t>
            </a:r>
            <a:r>
              <a:rPr lang="en-US" altLang="zh-TW" dirty="0" err="1"/>
              <a:t>normali_nolosmodel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Deviance Residuals: </a:t>
            </a:r>
          </a:p>
          <a:p>
            <a:r>
              <a:rPr lang="en-US" altLang="zh-TW" dirty="0"/>
              <a:t>     Min        1Q    Median        3Q       Max  </a:t>
            </a:r>
          </a:p>
          <a:p>
            <a:r>
              <a:rPr lang="en-US" altLang="zh-TW" dirty="0"/>
              <a:t>-0.30742  -0.05082  -0.01224   0.03850   0.49673  </a:t>
            </a:r>
          </a:p>
          <a:p>
            <a:endParaRPr lang="en-US" altLang="zh-TW" dirty="0"/>
          </a:p>
          <a:p>
            <a:r>
              <a:rPr lang="en-US" altLang="zh-TW" dirty="0"/>
              <a:t>Coefficients:</a:t>
            </a:r>
          </a:p>
          <a:p>
            <a:r>
              <a:rPr lang="en-US" altLang="zh-TW" dirty="0"/>
              <a:t>                 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 </a:t>
            </a:r>
            <a:r>
              <a:rPr lang="zh-TW" altLang="en-US" dirty="0" smtClean="0"/>
              <a:t>                  </a:t>
            </a:r>
            <a:r>
              <a:rPr lang="en-US" altLang="zh-TW" dirty="0" smtClean="0"/>
              <a:t>Estimate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Std</a:t>
            </a:r>
            <a:r>
              <a:rPr lang="en-US" altLang="zh-TW" dirty="0"/>
              <a:t>. Error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t </a:t>
            </a:r>
            <a:r>
              <a:rPr lang="en-US" altLang="zh-TW" dirty="0"/>
              <a:t>value </a:t>
            </a:r>
            <a:r>
              <a:rPr lang="zh-TW" altLang="en-US" dirty="0" smtClean="0"/>
              <a:t>     </a:t>
            </a:r>
            <a:r>
              <a:rPr lang="en-US" altLang="zh-TW" dirty="0" err="1" smtClean="0"/>
              <a:t>Pr</a:t>
            </a:r>
            <a:r>
              <a:rPr lang="en-US" altLang="zh-TW" dirty="0"/>
              <a:t>(&gt;|t|)    </a:t>
            </a:r>
          </a:p>
          <a:p>
            <a:r>
              <a:rPr lang="en-US" altLang="zh-TW" dirty="0"/>
              <a:t>(Intercept)          </a:t>
            </a:r>
            <a:r>
              <a:rPr lang="zh-TW" altLang="en-US" dirty="0" smtClean="0"/>
              <a:t>                 </a:t>
            </a:r>
            <a:r>
              <a:rPr lang="en-US" altLang="zh-TW" dirty="0" smtClean="0"/>
              <a:t> </a:t>
            </a:r>
            <a:r>
              <a:rPr lang="en-US" altLang="zh-TW" dirty="0"/>
              <a:t>0.11877   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0.05698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2.085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 </a:t>
            </a:r>
            <a:r>
              <a:rPr lang="en-US" altLang="zh-TW" dirty="0"/>
              <a:t>0.042036 *  </a:t>
            </a:r>
          </a:p>
          <a:p>
            <a:r>
              <a:rPr lang="en-US" altLang="zh-TW" dirty="0" err="1"/>
              <a:t>poverty.percent</a:t>
            </a:r>
            <a:r>
              <a:rPr lang="en-US" altLang="zh-TW" dirty="0"/>
              <a:t>.    </a:t>
            </a:r>
            <a:r>
              <a:rPr lang="zh-TW" altLang="en-US" dirty="0" smtClean="0"/>
              <a:t>            </a:t>
            </a:r>
            <a:r>
              <a:rPr lang="en-US" altLang="zh-TW" dirty="0" smtClean="0"/>
              <a:t> </a:t>
            </a:r>
            <a:r>
              <a:rPr lang="en-US" altLang="zh-TW" dirty="0"/>
              <a:t>-0.07761  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 </a:t>
            </a:r>
            <a:r>
              <a:rPr lang="en-US" altLang="zh-TW" dirty="0"/>
              <a:t>0.08331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 </a:t>
            </a:r>
            <a:r>
              <a:rPr lang="en-US" altLang="zh-TW" dirty="0"/>
              <a:t>-</a:t>
            </a:r>
            <a:r>
              <a:rPr lang="en-US" altLang="zh-TW" dirty="0" smtClean="0"/>
              <a:t>0.932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 </a:t>
            </a:r>
            <a:r>
              <a:rPr lang="en-US" altLang="zh-TW" dirty="0"/>
              <a:t>0.355833    </a:t>
            </a:r>
          </a:p>
          <a:p>
            <a:r>
              <a:rPr lang="en-US" altLang="zh-TW" dirty="0"/>
              <a:t>education.2015.2019</a:t>
            </a:r>
            <a:r>
              <a:rPr lang="en-US" altLang="zh-TW" dirty="0" smtClean="0"/>
              <a:t>.</a:t>
            </a:r>
            <a:r>
              <a:rPr lang="zh-TW" altLang="en-US" dirty="0" smtClean="0"/>
              <a:t>        </a:t>
            </a:r>
            <a:r>
              <a:rPr lang="en-US" altLang="zh-TW" dirty="0" smtClean="0"/>
              <a:t> </a:t>
            </a:r>
            <a:r>
              <a:rPr lang="en-US" altLang="zh-TW" dirty="0"/>
              <a:t>-0.29777  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 </a:t>
            </a:r>
            <a:r>
              <a:rPr lang="en-US" altLang="zh-TW" dirty="0"/>
              <a:t>0.08520 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-</a:t>
            </a:r>
            <a:r>
              <a:rPr lang="en-US" altLang="zh-TW" dirty="0"/>
              <a:t>3.495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0.000978 </a:t>
            </a:r>
            <a:r>
              <a:rPr lang="en-US" altLang="zh-TW" dirty="0"/>
              <a:t>***</a:t>
            </a:r>
          </a:p>
          <a:p>
            <a:r>
              <a:rPr lang="en-US" altLang="zh-TW" dirty="0"/>
              <a:t>Unemployment.2019.  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-</a:t>
            </a:r>
            <a:r>
              <a:rPr lang="en-US" altLang="zh-TW" dirty="0"/>
              <a:t>0.02703   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0.12292 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-</a:t>
            </a:r>
            <a:r>
              <a:rPr lang="en-US" altLang="zh-TW" dirty="0"/>
              <a:t>0.220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0.826801    </a:t>
            </a:r>
            <a:endParaRPr lang="en-US" altLang="zh-TW" dirty="0"/>
          </a:p>
          <a:p>
            <a:r>
              <a:rPr lang="en-US" altLang="zh-TW" dirty="0"/>
              <a:t>BEDS                 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0.99550   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0.06851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14.531 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&lt; </a:t>
            </a:r>
            <a:r>
              <a:rPr lang="en-US" altLang="zh-TW" dirty="0"/>
              <a:t>2e-16 ***</a:t>
            </a:r>
          </a:p>
          <a:p>
            <a:r>
              <a:rPr lang="en-US" altLang="zh-TW" dirty="0"/>
              <a:t>---</a:t>
            </a:r>
          </a:p>
          <a:p>
            <a:r>
              <a:rPr lang="en-US" altLang="zh-TW" dirty="0" err="1"/>
              <a:t>Signif</a:t>
            </a:r>
            <a:r>
              <a:rPr lang="en-US" altLang="zh-TW" dirty="0"/>
              <a:t>. codes:  0 ‘***’ 0.001 ‘**’ 0.01 ‘*’ 0.05 ‘.’ 0.1 ‘ ’ 1</a:t>
            </a:r>
          </a:p>
          <a:p>
            <a:endParaRPr lang="en-US" altLang="zh-TW" dirty="0"/>
          </a:p>
          <a:p>
            <a:r>
              <a:rPr lang="en-US" altLang="zh-TW" dirty="0"/>
              <a:t>(Dispersion parameter for </a:t>
            </a:r>
            <a:r>
              <a:rPr lang="en-US" altLang="zh-TW" dirty="0" err="1"/>
              <a:t>gaussian</a:t>
            </a:r>
            <a:r>
              <a:rPr lang="en-US" altLang="zh-TW" dirty="0"/>
              <a:t> family taken to be 0.01225878)</a:t>
            </a:r>
          </a:p>
          <a:p>
            <a:endParaRPr lang="en-US" altLang="zh-TW" dirty="0"/>
          </a:p>
          <a:p>
            <a:r>
              <a:rPr lang="en-US" altLang="zh-TW" dirty="0"/>
              <a:t>    Null deviance: 3.35571  on 56  degrees of freedom</a:t>
            </a:r>
          </a:p>
          <a:p>
            <a:r>
              <a:rPr lang="en-US" altLang="zh-TW" dirty="0"/>
              <a:t>Residual deviance: 0.63746  on 52  degrees of freedom</a:t>
            </a:r>
          </a:p>
          <a:p>
            <a:r>
              <a:rPr lang="en-US" altLang="zh-TW" dirty="0"/>
              <a:t>AIC: -82.36</a:t>
            </a:r>
          </a:p>
          <a:p>
            <a:endParaRPr lang="en-US" altLang="zh-TW" dirty="0"/>
          </a:p>
          <a:p>
            <a:r>
              <a:rPr lang="en-US" altLang="zh-TW" dirty="0"/>
              <a:t>Number of Fisher Scoring iterations: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6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344" y="161365"/>
            <a:ext cx="8791891" cy="576442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232212" y="6051176"/>
            <a:ext cx="654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fit </a:t>
            </a:r>
            <a:r>
              <a:rPr lang="en-US" altLang="zh-TW" dirty="0" err="1" smtClean="0"/>
              <a:t>glm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4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22" y="121024"/>
            <a:ext cx="8962625" cy="587636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938862" y="6211669"/>
            <a:ext cx="654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fit </a:t>
            </a:r>
            <a:r>
              <a:rPr lang="en-US" altLang="zh-TW" dirty="0" err="1" smtClean="0"/>
              <a:t>glm</a:t>
            </a:r>
            <a:r>
              <a:rPr lang="en-US" altLang="zh-TW" dirty="0" smtClean="0"/>
              <a:t> after </a:t>
            </a:r>
            <a:r>
              <a:rPr lang="en-US" altLang="zh-TW" dirty="0"/>
              <a:t>remove some data (outlier)</a:t>
            </a:r>
            <a:endParaRPr lang="zh-TW" altLang="en-US" dirty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768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7879978" y="793377"/>
            <a:ext cx="3966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 size : 140000+</a:t>
            </a:r>
            <a:endParaRPr lang="zh-TW" altLang="en-US" dirty="0"/>
          </a:p>
          <a:p>
            <a:r>
              <a:rPr lang="en-US" altLang="zh-TW" dirty="0" smtClean="0"/>
              <a:t> contain : </a:t>
            </a:r>
            <a:r>
              <a:rPr lang="en-US" altLang="zh-TW" dirty="0"/>
              <a:t>wind speed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temperature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humidity</a:t>
            </a:r>
            <a:r>
              <a:rPr lang="zh-TW" altLang="en-US" dirty="0" smtClean="0"/>
              <a:t>、</a:t>
            </a:r>
            <a:r>
              <a:rPr lang="en-US" altLang="zh-TW" dirty="0"/>
              <a:t>precipitation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215434"/>
              </p:ext>
            </p:extLst>
          </p:nvPr>
        </p:nvGraphicFramePr>
        <p:xfrm>
          <a:off x="5405438" y="3213100"/>
          <a:ext cx="1381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工作表" r:id="rId3" imgW="1380993" imgH="428753" progId="Excel.Sheet.12">
                  <p:embed/>
                </p:oleObj>
              </mc:Choice>
              <mc:Fallback>
                <p:oleObj name="工作表" r:id="rId3" imgW="1380993" imgH="42875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5438" y="3213100"/>
                        <a:ext cx="138112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892692"/>
              </p:ext>
            </p:extLst>
          </p:nvPr>
        </p:nvGraphicFramePr>
        <p:xfrm>
          <a:off x="625008" y="411332"/>
          <a:ext cx="6865003" cy="603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工作表" r:id="rId5" imgW="5495985" imgH="4829132" progId="Excel.Sheet.12">
                  <p:embed/>
                </p:oleObj>
              </mc:Choice>
              <mc:Fallback>
                <p:oleObj name="工作表" r:id="rId5" imgW="5495985" imgH="482913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5008" y="411332"/>
                        <a:ext cx="6865003" cy="603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9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156" y="389875"/>
            <a:ext cx="7991383" cy="604947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87738" y="389875"/>
            <a:ext cx="160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Variogram</a:t>
            </a:r>
            <a:endParaRPr lang="en-US" altLang="zh-TW" dirty="0" smtClean="0"/>
          </a:p>
          <a:p>
            <a:r>
              <a:rPr lang="en-US" altLang="zh-TW" dirty="0" smtClean="0"/>
              <a:t>estimate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164795" y="4007393"/>
            <a:ext cx="48382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rgbClr val="0070C0"/>
                </a:solidFill>
              </a:rPr>
              <a:t>(WLS)          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sigmasq</a:t>
            </a:r>
            <a:r>
              <a:rPr lang="en-US" altLang="zh-TW" sz="1500" dirty="0" smtClean="0">
                <a:solidFill>
                  <a:srgbClr val="0070C0"/>
                </a:solidFill>
              </a:rPr>
              <a:t> </a:t>
            </a:r>
            <a:r>
              <a:rPr lang="en-US" altLang="zh-TW" sz="1500" dirty="0">
                <a:solidFill>
                  <a:srgbClr val="0070C0"/>
                </a:solidFill>
              </a:rPr>
              <a:t>phi     </a:t>
            </a:r>
            <a:r>
              <a:rPr lang="en-US" altLang="zh-TW" sz="1500" dirty="0" err="1">
                <a:solidFill>
                  <a:srgbClr val="0070C0"/>
                </a:solidFill>
              </a:rPr>
              <a:t>tausq</a:t>
            </a:r>
            <a:r>
              <a:rPr lang="en-US" altLang="zh-TW" sz="1500" dirty="0">
                <a:solidFill>
                  <a:srgbClr val="0070C0"/>
                </a:solidFill>
              </a:rPr>
              <a:t> kappa</a:t>
            </a:r>
          </a:p>
          <a:p>
            <a:r>
              <a:rPr lang="en-US" altLang="zh-TW" sz="1500" dirty="0" err="1">
                <a:solidFill>
                  <a:srgbClr val="0070C0"/>
                </a:solidFill>
              </a:rPr>
              <a:t>initial.value</a:t>
            </a:r>
            <a:r>
              <a:rPr lang="en-US" altLang="zh-TW" sz="1500" dirty="0">
                <a:solidFill>
                  <a:srgbClr val="0070C0"/>
                </a:solidFill>
              </a:rPr>
              <a:t> "0.01"  "10.29" "0"   "</a:t>
            </a:r>
            <a:r>
              <a:rPr lang="en-US" altLang="zh-TW" sz="1500" dirty="0" smtClean="0">
                <a:solidFill>
                  <a:srgbClr val="0070C0"/>
                </a:solidFill>
              </a:rPr>
              <a:t>0.5“</a:t>
            </a:r>
          </a:p>
          <a:p>
            <a:r>
              <a:rPr lang="en-US" altLang="zh-TW" sz="1500" dirty="0">
                <a:solidFill>
                  <a:srgbClr val="0070C0"/>
                </a:solidFill>
              </a:rPr>
              <a:t>loss value: 570.100708440749 </a:t>
            </a:r>
            <a:endParaRPr lang="zh-TW" altLang="en-US" sz="15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054855" y="4876799"/>
            <a:ext cx="38149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rgbClr val="04682A"/>
                </a:solidFill>
              </a:rPr>
              <a:t>   (OLD)      </a:t>
            </a:r>
            <a:r>
              <a:rPr lang="en-US" altLang="zh-TW" sz="1500" dirty="0" err="1" smtClean="0">
                <a:solidFill>
                  <a:srgbClr val="04682A"/>
                </a:solidFill>
              </a:rPr>
              <a:t>sigmasq</a:t>
            </a:r>
            <a:r>
              <a:rPr lang="en-US" altLang="zh-TW" sz="1500" dirty="0" smtClean="0">
                <a:solidFill>
                  <a:srgbClr val="04682A"/>
                </a:solidFill>
              </a:rPr>
              <a:t> </a:t>
            </a:r>
            <a:r>
              <a:rPr lang="en-US" altLang="zh-TW" sz="1500" dirty="0">
                <a:solidFill>
                  <a:srgbClr val="04682A"/>
                </a:solidFill>
              </a:rPr>
              <a:t>phi    </a:t>
            </a:r>
            <a:r>
              <a:rPr lang="en-US" altLang="zh-TW" sz="1500" dirty="0" err="1">
                <a:solidFill>
                  <a:srgbClr val="04682A"/>
                </a:solidFill>
              </a:rPr>
              <a:t>tausq</a:t>
            </a:r>
            <a:r>
              <a:rPr lang="en-US" altLang="zh-TW" sz="1500" dirty="0">
                <a:solidFill>
                  <a:srgbClr val="04682A"/>
                </a:solidFill>
              </a:rPr>
              <a:t> kappa</a:t>
            </a:r>
          </a:p>
          <a:p>
            <a:r>
              <a:rPr lang="en-US" altLang="zh-TW" sz="1500" dirty="0" err="1">
                <a:solidFill>
                  <a:srgbClr val="04682A"/>
                </a:solidFill>
              </a:rPr>
              <a:t>initial.value</a:t>
            </a:r>
            <a:r>
              <a:rPr lang="en-US" altLang="zh-TW" sz="1500" dirty="0">
                <a:solidFill>
                  <a:srgbClr val="04682A"/>
                </a:solidFill>
              </a:rPr>
              <a:t> "0"     "3.67" "0"   "</a:t>
            </a:r>
            <a:r>
              <a:rPr lang="en-US" altLang="zh-TW" sz="1500" dirty="0" smtClean="0">
                <a:solidFill>
                  <a:srgbClr val="04682A"/>
                </a:solidFill>
              </a:rPr>
              <a:t>0.5“</a:t>
            </a:r>
          </a:p>
          <a:p>
            <a:r>
              <a:rPr lang="en-US" altLang="zh-TW" sz="1500" dirty="0">
                <a:solidFill>
                  <a:srgbClr val="04682A"/>
                </a:solidFill>
              </a:rPr>
              <a:t>loss value: 0.000192029819973333 </a:t>
            </a:r>
            <a:endParaRPr lang="zh-TW" altLang="en-US" sz="1500" dirty="0">
              <a:solidFill>
                <a:srgbClr val="04682A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6447" y="5885354"/>
            <a:ext cx="35494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rgbClr val="0070C0"/>
                </a:solidFill>
              </a:rPr>
              <a:t>                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sigmasq</a:t>
            </a:r>
            <a:r>
              <a:rPr lang="en-US" altLang="zh-TW" sz="1500" dirty="0" smtClean="0">
                <a:solidFill>
                  <a:srgbClr val="0070C0"/>
                </a:solidFill>
              </a:rPr>
              <a:t> </a:t>
            </a:r>
            <a:r>
              <a:rPr lang="en-US" altLang="zh-TW" sz="1500" dirty="0">
                <a:solidFill>
                  <a:srgbClr val="0070C0"/>
                </a:solidFill>
              </a:rPr>
              <a:t>phi     </a:t>
            </a:r>
            <a:r>
              <a:rPr lang="en-US" altLang="zh-TW" sz="1500" dirty="0" err="1">
                <a:solidFill>
                  <a:srgbClr val="0070C0"/>
                </a:solidFill>
              </a:rPr>
              <a:t>tausq</a:t>
            </a:r>
            <a:r>
              <a:rPr lang="en-US" altLang="zh-TW" sz="1500" dirty="0">
                <a:solidFill>
                  <a:srgbClr val="0070C0"/>
                </a:solidFill>
              </a:rPr>
              <a:t> kappa</a:t>
            </a:r>
          </a:p>
          <a:p>
            <a:r>
              <a:rPr lang="en-US" altLang="zh-TW" sz="1500" dirty="0" err="1">
                <a:solidFill>
                  <a:srgbClr val="0070C0"/>
                </a:solidFill>
              </a:rPr>
              <a:t>initial.value</a:t>
            </a:r>
            <a:r>
              <a:rPr lang="en-US" altLang="zh-TW" sz="1500" dirty="0">
                <a:solidFill>
                  <a:srgbClr val="0070C0"/>
                </a:solidFill>
              </a:rPr>
              <a:t> "0.01"  "11.27" "0"   "</a:t>
            </a:r>
            <a:r>
              <a:rPr lang="en-US" altLang="zh-TW" sz="1500" dirty="0" smtClean="0">
                <a:solidFill>
                  <a:srgbClr val="0070C0"/>
                </a:solidFill>
              </a:rPr>
              <a:t>0.5“</a:t>
            </a:r>
          </a:p>
          <a:p>
            <a:r>
              <a:rPr lang="en-US" altLang="zh-TW" sz="1500" dirty="0">
                <a:solidFill>
                  <a:srgbClr val="0070C0"/>
                </a:solidFill>
              </a:rPr>
              <a:t>loss value: 480.927558242907 </a:t>
            </a:r>
            <a:endParaRPr lang="zh-TW" altLang="en-US" sz="15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89866" y="6046839"/>
            <a:ext cx="34019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rgbClr val="04682A"/>
                </a:solidFill>
              </a:rPr>
              <a:t>              </a:t>
            </a:r>
            <a:r>
              <a:rPr lang="en-US" altLang="zh-TW" sz="1500" dirty="0" err="1" smtClean="0">
                <a:solidFill>
                  <a:srgbClr val="04682A"/>
                </a:solidFill>
              </a:rPr>
              <a:t>sigmasq</a:t>
            </a:r>
            <a:r>
              <a:rPr lang="en-US" altLang="zh-TW" sz="1500" dirty="0" smtClean="0">
                <a:solidFill>
                  <a:srgbClr val="04682A"/>
                </a:solidFill>
              </a:rPr>
              <a:t> </a:t>
            </a:r>
            <a:r>
              <a:rPr lang="en-US" altLang="zh-TW" sz="1500" dirty="0">
                <a:solidFill>
                  <a:srgbClr val="04682A"/>
                </a:solidFill>
              </a:rPr>
              <a:t>phi    </a:t>
            </a:r>
            <a:r>
              <a:rPr lang="en-US" altLang="zh-TW" sz="1500" dirty="0" err="1">
                <a:solidFill>
                  <a:srgbClr val="04682A"/>
                </a:solidFill>
              </a:rPr>
              <a:t>tausq</a:t>
            </a:r>
            <a:r>
              <a:rPr lang="en-US" altLang="zh-TW" sz="1500" dirty="0">
                <a:solidFill>
                  <a:srgbClr val="04682A"/>
                </a:solidFill>
              </a:rPr>
              <a:t> kappa</a:t>
            </a:r>
          </a:p>
          <a:p>
            <a:r>
              <a:rPr lang="en-US" altLang="zh-TW" sz="1500" dirty="0" err="1">
                <a:solidFill>
                  <a:srgbClr val="04682A"/>
                </a:solidFill>
              </a:rPr>
              <a:t>initial.value</a:t>
            </a:r>
            <a:r>
              <a:rPr lang="en-US" altLang="zh-TW" sz="1500" dirty="0">
                <a:solidFill>
                  <a:srgbClr val="04682A"/>
                </a:solidFill>
              </a:rPr>
              <a:t> "0"     "2.94" "0"   "</a:t>
            </a:r>
            <a:r>
              <a:rPr lang="en-US" altLang="zh-TW" sz="1500" dirty="0" smtClean="0">
                <a:solidFill>
                  <a:srgbClr val="04682A"/>
                </a:solidFill>
              </a:rPr>
              <a:t>0.5“</a:t>
            </a:r>
          </a:p>
          <a:p>
            <a:r>
              <a:rPr lang="en-US" altLang="zh-TW" sz="1500" dirty="0">
                <a:solidFill>
                  <a:srgbClr val="04682A"/>
                </a:solidFill>
              </a:rPr>
              <a:t>loss value: 0.00012630607414439 </a:t>
            </a:r>
            <a:endParaRPr lang="zh-TW" altLang="en-US" sz="1500" dirty="0">
              <a:solidFill>
                <a:srgbClr val="04682A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689866" y="5153798"/>
            <a:ext cx="403213" cy="117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164795" y="1465960"/>
            <a:ext cx="35038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err="1">
                <a:solidFill>
                  <a:srgbClr val="04682A"/>
                </a:solidFill>
              </a:rPr>
              <a:t>sigmasq</a:t>
            </a:r>
            <a:r>
              <a:rPr lang="en-US" altLang="zh-TW" sz="1500" dirty="0">
                <a:solidFill>
                  <a:srgbClr val="04682A"/>
                </a:solidFill>
              </a:rPr>
              <a:t> phi    </a:t>
            </a:r>
            <a:r>
              <a:rPr lang="en-US" altLang="zh-TW" sz="1500" dirty="0" err="1">
                <a:solidFill>
                  <a:srgbClr val="04682A"/>
                </a:solidFill>
              </a:rPr>
              <a:t>tausq</a:t>
            </a:r>
            <a:r>
              <a:rPr lang="en-US" altLang="zh-TW" sz="1500" dirty="0">
                <a:solidFill>
                  <a:srgbClr val="04682A"/>
                </a:solidFill>
              </a:rPr>
              <a:t> kappa</a:t>
            </a:r>
          </a:p>
          <a:p>
            <a:r>
              <a:rPr lang="en-US" altLang="zh-TW" sz="1500" dirty="0" err="1">
                <a:solidFill>
                  <a:srgbClr val="04682A"/>
                </a:solidFill>
              </a:rPr>
              <a:t>initial.value</a:t>
            </a:r>
            <a:r>
              <a:rPr lang="en-US" altLang="zh-TW" sz="1500" dirty="0">
                <a:solidFill>
                  <a:srgbClr val="04682A"/>
                </a:solidFill>
              </a:rPr>
              <a:t> "0"     "3.16" "0"   "</a:t>
            </a:r>
            <a:r>
              <a:rPr lang="en-US" altLang="zh-TW" sz="1500" dirty="0" smtClean="0">
                <a:solidFill>
                  <a:srgbClr val="04682A"/>
                </a:solidFill>
              </a:rPr>
              <a:t>0.5“</a:t>
            </a:r>
          </a:p>
          <a:p>
            <a:r>
              <a:rPr lang="en-US" altLang="zh-TW" sz="1500" dirty="0">
                <a:solidFill>
                  <a:srgbClr val="04682A"/>
                </a:solidFill>
              </a:rPr>
              <a:t>loss value: 7.95819451553793e-05 </a:t>
            </a:r>
            <a:endParaRPr lang="zh-TW" altLang="en-US" sz="1500" dirty="0">
              <a:solidFill>
                <a:srgbClr val="04682A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32253" y="2942495"/>
            <a:ext cx="33036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err="1">
                <a:solidFill>
                  <a:srgbClr val="0070C0"/>
                </a:solidFill>
              </a:rPr>
              <a:t>sigmasq</a:t>
            </a:r>
            <a:r>
              <a:rPr lang="en-US" altLang="zh-TW" sz="1500" dirty="0">
                <a:solidFill>
                  <a:srgbClr val="0070C0"/>
                </a:solidFill>
              </a:rPr>
              <a:t> phi    </a:t>
            </a:r>
            <a:r>
              <a:rPr lang="en-US" altLang="zh-TW" sz="1500" dirty="0" err="1">
                <a:solidFill>
                  <a:srgbClr val="0070C0"/>
                </a:solidFill>
              </a:rPr>
              <a:t>tausq</a:t>
            </a:r>
            <a:r>
              <a:rPr lang="en-US" altLang="zh-TW" sz="1500" dirty="0">
                <a:solidFill>
                  <a:srgbClr val="0070C0"/>
                </a:solidFill>
              </a:rPr>
              <a:t> kappa</a:t>
            </a:r>
          </a:p>
          <a:p>
            <a:r>
              <a:rPr lang="en-US" altLang="zh-TW" sz="1500" dirty="0" err="1">
                <a:solidFill>
                  <a:srgbClr val="0070C0"/>
                </a:solidFill>
              </a:rPr>
              <a:t>initial.value</a:t>
            </a:r>
            <a:r>
              <a:rPr lang="en-US" altLang="zh-TW" sz="1500" dirty="0">
                <a:solidFill>
                  <a:srgbClr val="0070C0"/>
                </a:solidFill>
              </a:rPr>
              <a:t> "0.01"  "7.58" "0"   "</a:t>
            </a:r>
            <a:r>
              <a:rPr lang="en-US" altLang="zh-TW" sz="1500" dirty="0" smtClean="0">
                <a:solidFill>
                  <a:srgbClr val="0070C0"/>
                </a:solidFill>
              </a:rPr>
              <a:t>0.5“</a:t>
            </a:r>
          </a:p>
          <a:p>
            <a:r>
              <a:rPr lang="en-US" altLang="zh-TW" sz="1500" dirty="0">
                <a:solidFill>
                  <a:srgbClr val="0070C0"/>
                </a:solidFill>
              </a:rPr>
              <a:t>loss value: 450.812958534789</a:t>
            </a:r>
            <a:endParaRPr lang="zh-TW" altLang="en-US" sz="1500" dirty="0">
              <a:solidFill>
                <a:srgbClr val="0070C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847242" y="2942495"/>
            <a:ext cx="31756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solidFill>
                  <a:srgbClr val="04682A"/>
                </a:solidFill>
              </a:rPr>
              <a:t> </a:t>
            </a:r>
            <a:r>
              <a:rPr lang="en-US" altLang="zh-TW" sz="1500" dirty="0" err="1">
                <a:solidFill>
                  <a:srgbClr val="04682A"/>
                </a:solidFill>
              </a:rPr>
              <a:t>sigmasq</a:t>
            </a:r>
            <a:r>
              <a:rPr lang="en-US" altLang="zh-TW" sz="1500" dirty="0">
                <a:solidFill>
                  <a:srgbClr val="04682A"/>
                </a:solidFill>
              </a:rPr>
              <a:t> phi    </a:t>
            </a:r>
            <a:r>
              <a:rPr lang="en-US" altLang="zh-TW" sz="1500" dirty="0" err="1">
                <a:solidFill>
                  <a:srgbClr val="04682A"/>
                </a:solidFill>
              </a:rPr>
              <a:t>tausq</a:t>
            </a:r>
            <a:r>
              <a:rPr lang="en-US" altLang="zh-TW" sz="1500" dirty="0">
                <a:solidFill>
                  <a:srgbClr val="04682A"/>
                </a:solidFill>
              </a:rPr>
              <a:t> kappa</a:t>
            </a:r>
          </a:p>
          <a:p>
            <a:r>
              <a:rPr lang="en-US" altLang="zh-TW" sz="1500" dirty="0" err="1">
                <a:solidFill>
                  <a:srgbClr val="04682A"/>
                </a:solidFill>
              </a:rPr>
              <a:t>initial.value</a:t>
            </a:r>
            <a:r>
              <a:rPr lang="en-US" altLang="zh-TW" sz="1500" dirty="0">
                <a:solidFill>
                  <a:srgbClr val="04682A"/>
                </a:solidFill>
              </a:rPr>
              <a:t> "0"     "3.16" "0"   "</a:t>
            </a:r>
            <a:r>
              <a:rPr lang="en-US" altLang="zh-TW" sz="1500" dirty="0" smtClean="0">
                <a:solidFill>
                  <a:srgbClr val="04682A"/>
                </a:solidFill>
              </a:rPr>
              <a:t>0.5“</a:t>
            </a:r>
          </a:p>
          <a:p>
            <a:r>
              <a:rPr lang="en-US" altLang="zh-TW" sz="1500" dirty="0">
                <a:solidFill>
                  <a:srgbClr val="04682A"/>
                </a:solidFill>
              </a:rPr>
              <a:t>loss value: 4.26731879710498e-05</a:t>
            </a:r>
            <a:endParaRPr lang="zh-TW" altLang="en-US" sz="1500" dirty="0">
              <a:solidFill>
                <a:srgbClr val="04682A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847242" y="1858297"/>
            <a:ext cx="491674" cy="1083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5406" y="570271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Main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2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12954" y="40312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7/12</a:t>
            </a:r>
            <a:r>
              <a:rPr lang="zh-TW" altLang="en-US" dirty="0" smtClean="0"/>
              <a:t> </a:t>
            </a:r>
            <a:r>
              <a:rPr lang="en-US" altLang="zh-TW" dirty="0" smtClean="0"/>
              <a:t>meeting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7" y="1484670"/>
            <a:ext cx="7869343" cy="4375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7353701" y="5289144"/>
                <a:ext cx="4838299" cy="620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 smtClean="0">
                    <a:solidFill>
                      <a:srgbClr val="0070C0"/>
                    </a:solidFill>
                  </a:rPr>
                  <a:t>(WLS)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altLang="zh-TW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altLang="zh-TW" sz="1600" dirty="0">
                            <a:solidFill>
                              <a:srgbClr val="0070C0"/>
                            </a:solidFill>
                          </a:rPr>
                          <m:t>σ</m:t>
                        </m:r>
                      </m:e>
                      <m:sup>
                        <m:r>
                          <m:rPr>
                            <m:nor/>
                          </m:rPr>
                          <a:rPr lang="pl-PL" altLang="zh-TW" sz="1600" dirty="0">
                            <a:solidFill>
                              <a:srgbClr val="0070C0"/>
                            </a:solidFill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1500" dirty="0" smtClean="0">
                    <a:solidFill>
                      <a:srgbClr val="0070C0"/>
                    </a:solidFill>
                  </a:rPr>
                  <a:t>(sill)      </a:t>
                </a:r>
                <a14:m>
                  <m:oMath xmlns:m="http://schemas.openxmlformats.org/officeDocument/2006/math">
                    <m:r>
                      <a:rPr lang="zh-TW" altLang="en-US" sz="15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TW" sz="1500" dirty="0" smtClean="0">
                    <a:solidFill>
                      <a:srgbClr val="0070C0"/>
                    </a:solidFill>
                  </a:rPr>
                  <a:t>(range)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altLang="zh-TW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altLang="zh-TW" sz="1600" dirty="0">
                            <a:solidFill>
                              <a:srgbClr val="0070C0"/>
                            </a:solidFill>
                          </a:rPr>
                          <m:t>τ</m:t>
                        </m:r>
                      </m:e>
                      <m:sup>
                        <m:r>
                          <m:rPr>
                            <m:nor/>
                          </m:rPr>
                          <a:rPr lang="pl-PL" altLang="zh-TW" sz="1600" dirty="0">
                            <a:solidFill>
                              <a:srgbClr val="0070C0"/>
                            </a:solidFill>
                          </a:rPr>
                          <m:t>2</m:t>
                        </m:r>
                      </m:sup>
                    </m:sSup>
                    <m:r>
                      <a:rPr lang="en-US" altLang="zh-TW" sz="16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16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nugget</m:t>
                    </m:r>
                    <m:r>
                      <a:rPr lang="en-US" altLang="zh-TW" sz="16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5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sz="150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15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zh-TW" altLang="en-US" sz="15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TW" sz="1500" dirty="0">
                  <a:solidFill>
                    <a:srgbClr val="0070C0"/>
                  </a:solidFill>
                </a:endParaRPr>
              </a:p>
              <a:p>
                <a:r>
                  <a:rPr lang="en-US" altLang="zh-TW" sz="1500" dirty="0">
                    <a:solidFill>
                      <a:srgbClr val="0070C0"/>
                    </a:solidFill>
                  </a:rPr>
                  <a:t>value       </a:t>
                </a:r>
                <a:r>
                  <a:rPr lang="en-US" altLang="zh-TW" sz="1500" dirty="0" smtClean="0">
                    <a:solidFill>
                      <a:srgbClr val="0070C0"/>
                    </a:solidFill>
                  </a:rPr>
                  <a:t>"</a:t>
                </a:r>
                <a:r>
                  <a:rPr lang="en-US" altLang="zh-TW" sz="1500" dirty="0">
                    <a:solidFill>
                      <a:srgbClr val="0070C0"/>
                    </a:solidFill>
                  </a:rPr>
                  <a:t>0.005"      </a:t>
                </a:r>
                <a:r>
                  <a:rPr lang="en-US" altLang="zh-TW" sz="1500" dirty="0" smtClean="0">
                    <a:solidFill>
                      <a:srgbClr val="0070C0"/>
                    </a:solidFill>
                  </a:rPr>
                  <a:t> "</a:t>
                </a:r>
                <a:r>
                  <a:rPr lang="en-US" altLang="zh-TW" sz="1500" dirty="0">
                    <a:solidFill>
                      <a:srgbClr val="0070C0"/>
                    </a:solidFill>
                  </a:rPr>
                  <a:t>3.000 “ </a:t>
                </a:r>
                <a:r>
                  <a:rPr lang="en-US" altLang="zh-TW" sz="1500" dirty="0" smtClean="0">
                    <a:solidFill>
                      <a:srgbClr val="0070C0"/>
                    </a:solidFill>
                  </a:rPr>
                  <a:t>           </a:t>
                </a:r>
                <a:r>
                  <a:rPr lang="en-US" altLang="zh-TW" sz="1500" dirty="0">
                    <a:solidFill>
                      <a:srgbClr val="0070C0"/>
                    </a:solidFill>
                  </a:rPr>
                  <a:t>"0" </a:t>
                </a:r>
                <a:r>
                  <a:rPr lang="en-US" altLang="zh-TW" sz="1500" dirty="0" smtClean="0">
                    <a:solidFill>
                      <a:srgbClr val="0070C0"/>
                    </a:solidFill>
                  </a:rPr>
                  <a:t>            “</a:t>
                </a:r>
                <a:r>
                  <a:rPr lang="en-US" altLang="zh-TW" sz="15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1500" dirty="0" smtClean="0">
                    <a:solidFill>
                      <a:srgbClr val="0070C0"/>
                    </a:solidFill>
                  </a:rPr>
                  <a:t>“</a:t>
                </a:r>
                <a:endParaRPr lang="en-US" altLang="zh-TW" sz="1500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701" y="5289144"/>
                <a:ext cx="4838299" cy="620042"/>
              </a:xfrm>
              <a:prstGeom prst="rect">
                <a:avLst/>
              </a:prstGeom>
              <a:blipFill>
                <a:blip r:embed="rId3"/>
                <a:stretch>
                  <a:fillRect l="-504" b="-9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7171403" y="6078958"/>
                <a:ext cx="5305732" cy="620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 smtClean="0">
                    <a:solidFill>
                      <a:srgbClr val="04682A"/>
                    </a:solidFill>
                  </a:rPr>
                  <a:t>   (OLD</a:t>
                </a:r>
                <a:r>
                  <a:rPr lang="en-US" altLang="zh-TW" sz="1500" dirty="0">
                    <a:solidFill>
                      <a:srgbClr val="04682A"/>
                    </a:solidFill>
                  </a:rPr>
                  <a:t>)       </a:t>
                </a:r>
                <a:r>
                  <a:rPr lang="en-US" altLang="zh-TW" sz="1500" dirty="0" smtClean="0">
                    <a:solidFill>
                      <a:srgbClr val="04682A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altLang="zh-TW" sz="1600" i="1">
                            <a:solidFill>
                              <a:srgbClr val="04682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altLang="zh-TW" sz="1600" dirty="0">
                            <a:solidFill>
                              <a:srgbClr val="04682A"/>
                            </a:solidFill>
                          </a:rPr>
                          <m:t>σ</m:t>
                        </m:r>
                      </m:e>
                      <m:sup>
                        <m:r>
                          <m:rPr>
                            <m:nor/>
                          </m:rPr>
                          <a:rPr lang="pl-PL" altLang="zh-TW" sz="1600" dirty="0">
                            <a:solidFill>
                              <a:srgbClr val="04682A"/>
                            </a:solidFill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1500" dirty="0">
                    <a:solidFill>
                      <a:srgbClr val="04682A"/>
                    </a:solidFill>
                  </a:rPr>
                  <a:t>(sill)      </a:t>
                </a:r>
                <a14:m>
                  <m:oMath xmlns:m="http://schemas.openxmlformats.org/officeDocument/2006/math">
                    <m:r>
                      <a:rPr lang="zh-TW" altLang="en-US" sz="1500" i="1">
                        <a:solidFill>
                          <a:srgbClr val="04682A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TW" sz="1500" dirty="0">
                    <a:solidFill>
                      <a:srgbClr val="04682A"/>
                    </a:solidFill>
                  </a:rPr>
                  <a:t>(range)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altLang="zh-TW" sz="1600" i="1">
                            <a:solidFill>
                              <a:srgbClr val="04682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altLang="zh-TW" sz="1600" dirty="0">
                            <a:solidFill>
                              <a:srgbClr val="04682A"/>
                            </a:solidFill>
                          </a:rPr>
                          <m:t>τ</m:t>
                        </m:r>
                      </m:e>
                      <m:sup>
                        <m:r>
                          <m:rPr>
                            <m:nor/>
                          </m:rPr>
                          <a:rPr lang="pl-PL" altLang="zh-TW" sz="1600" dirty="0">
                            <a:solidFill>
                              <a:srgbClr val="04682A"/>
                            </a:solidFill>
                          </a:rPr>
                          <m:t>2</m:t>
                        </m:r>
                      </m:sup>
                    </m:sSup>
                    <m:r>
                      <a:rPr lang="en-US" altLang="zh-TW" sz="1600" b="0" i="0" dirty="0" smtClean="0">
                        <a:solidFill>
                          <a:srgbClr val="04682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1600" b="0" i="0" dirty="0" smtClean="0">
                        <a:solidFill>
                          <a:srgbClr val="04682A"/>
                        </a:solidFill>
                        <a:latin typeface="Cambria Math" panose="02040503050406030204" pitchFamily="18" charset="0"/>
                      </a:rPr>
                      <m:t>nugget</m:t>
                    </m:r>
                    <m:r>
                      <a:rPr lang="en-US" altLang="zh-TW" sz="1600" b="0" i="0" dirty="0" smtClean="0">
                        <a:solidFill>
                          <a:srgbClr val="04682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500" dirty="0" smtClean="0">
                    <a:solidFill>
                      <a:srgbClr val="04682A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zh-TW" altLang="en-US" sz="1500" i="1">
                        <a:solidFill>
                          <a:srgbClr val="04682A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TW" sz="1500" dirty="0">
                  <a:solidFill>
                    <a:srgbClr val="04682A"/>
                  </a:solidFill>
                </a:endParaRPr>
              </a:p>
              <a:p>
                <a:r>
                  <a:rPr lang="en-US" altLang="zh-TW" sz="1500" dirty="0" smtClean="0">
                    <a:solidFill>
                      <a:srgbClr val="04682A"/>
                    </a:solidFill>
                  </a:rPr>
                  <a:t>   </a:t>
                </a:r>
                <a:r>
                  <a:rPr lang="en-US" altLang="zh-TW" sz="1500" dirty="0">
                    <a:solidFill>
                      <a:srgbClr val="04682A"/>
                    </a:solidFill>
                  </a:rPr>
                  <a:t>value        </a:t>
                </a:r>
                <a:r>
                  <a:rPr lang="en-US" altLang="zh-TW" sz="1500" dirty="0" smtClean="0">
                    <a:solidFill>
                      <a:srgbClr val="04682A"/>
                    </a:solidFill>
                  </a:rPr>
                  <a:t>"</a:t>
                </a:r>
                <a:r>
                  <a:rPr lang="en-US" altLang="zh-TW" sz="1500" dirty="0">
                    <a:solidFill>
                      <a:srgbClr val="04682A"/>
                    </a:solidFill>
                  </a:rPr>
                  <a:t>0.0044"       </a:t>
                </a:r>
                <a:r>
                  <a:rPr lang="en-US" altLang="zh-TW" sz="1500" dirty="0" smtClean="0">
                    <a:solidFill>
                      <a:srgbClr val="04682A"/>
                    </a:solidFill>
                  </a:rPr>
                  <a:t>“3.00“                "</a:t>
                </a:r>
                <a:r>
                  <a:rPr lang="en-US" altLang="zh-TW" sz="1500" dirty="0">
                    <a:solidFill>
                      <a:srgbClr val="04682A"/>
                    </a:solidFill>
                  </a:rPr>
                  <a:t>0" </a:t>
                </a:r>
                <a:r>
                  <a:rPr lang="en-US" altLang="zh-TW" sz="1500" dirty="0">
                    <a:solidFill>
                      <a:srgbClr val="04682A"/>
                    </a:solidFill>
                  </a:rPr>
                  <a:t>      </a:t>
                </a:r>
                <a:r>
                  <a:rPr lang="en-US" altLang="zh-TW" sz="1500" dirty="0" smtClean="0">
                    <a:solidFill>
                      <a:srgbClr val="04682A"/>
                    </a:solidFill>
                  </a:rPr>
                  <a:t>   “1“</a:t>
                </a:r>
                <a:endParaRPr lang="en-US" altLang="zh-TW" sz="1500" dirty="0">
                  <a:solidFill>
                    <a:srgbClr val="04682A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403" y="6078958"/>
                <a:ext cx="5305732" cy="620042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7424726" y="403122"/>
                <a:ext cx="3244645" cy="703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l-PL" altLang="zh-TW" dirty="0"/>
                          <m:t>V</m:t>
                        </m:r>
                      </m:e>
                      <m:sub>
                        <m:r>
                          <m:rPr>
                            <m:nor/>
                          </m:rPr>
                          <a:rPr lang="pl-PL" altLang="zh-TW" dirty="0"/>
                          <m:t>Y</m:t>
                        </m:r>
                      </m:sub>
                    </m:sSub>
                  </m:oMath>
                </a14:m>
                <a:r>
                  <a:rPr lang="pl-PL" altLang="zh-TW" dirty="0" smtClean="0"/>
                  <a:t> </a:t>
                </a:r>
                <a:r>
                  <a:rPr lang="pl-PL" altLang="zh-TW" dirty="0"/>
                  <a:t>(u)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altLang="zh-TW" dirty="0"/>
                          <m:t>τ</m:t>
                        </m:r>
                      </m:e>
                      <m:sup>
                        <m:r>
                          <m:rPr>
                            <m:nor/>
                          </m:rPr>
                          <a:rPr lang="pl-PL" altLang="zh-TW" dirty="0"/>
                          <m:t>2</m:t>
                        </m:r>
                      </m:sup>
                    </m:sSup>
                  </m:oMath>
                </a14:m>
                <a:r>
                  <a:rPr lang="pl-PL" altLang="zh-TW" dirty="0" smtClean="0"/>
                  <a:t> </a:t>
                </a:r>
                <a:r>
                  <a:rPr lang="pl-PL" altLang="zh-TW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altLang="zh-TW" dirty="0"/>
                          <m:t>σ</m:t>
                        </m:r>
                      </m:e>
                      <m:sup>
                        <m:r>
                          <m:rPr>
                            <m:nor/>
                          </m:rPr>
                          <a:rPr lang="pl-PL" altLang="zh-TW" dirty="0"/>
                          <m:t>2</m:t>
                        </m:r>
                      </m:sup>
                    </m:sSup>
                  </m:oMath>
                </a14:m>
                <a:r>
                  <a:rPr lang="pl-PL" altLang="zh-TW" dirty="0" smtClean="0"/>
                  <a:t>{1 </a:t>
                </a:r>
                <a:r>
                  <a:rPr lang="pl-PL" altLang="zh-TW" dirty="0"/>
                  <a:t>− ρ(u</a:t>
                </a:r>
                <a:r>
                  <a:rPr lang="pl-PL" altLang="zh-TW" dirty="0" smtClean="0"/>
                  <a:t>)}</a:t>
                </a:r>
                <a:endParaRPr lang="en-US" altLang="zh-TW" dirty="0" smtClean="0"/>
              </a:p>
              <a:p>
                <a:r>
                  <a:rPr lang="en-US" altLang="zh-TW" dirty="0" smtClean="0"/>
                  <a:t>Where </a:t>
                </a:r>
                <a:r>
                  <a:rPr lang="pl-PL" altLang="zh-TW" dirty="0"/>
                  <a:t>ρ(u</a:t>
                </a:r>
                <a:r>
                  <a:rPr lang="pl-PL" altLang="zh-TW" dirty="0" smtClean="0"/>
                  <a:t>)</a:t>
                </a:r>
                <a:r>
                  <a:rPr lang="en-US" altLang="zh-TW" dirty="0" smtClean="0"/>
                  <a:t>= </a:t>
                </a:r>
                <a:r>
                  <a:rPr lang="en-US" altLang="zh-TW" dirty="0" err="1"/>
                  <a:t>exp</a:t>
                </a:r>
                <a:r>
                  <a:rPr lang="en-US" altLang="zh-TW" dirty="0"/>
                  <a:t>(−||s − u</a:t>
                </a:r>
                <a:r>
                  <a:rPr lang="en-US" altLang="zh-TW" dirty="0" smtClean="0"/>
                  <a:t>|| / </a:t>
                </a:r>
                <a:r>
                  <a:rPr lang="el-GR" altLang="zh-TW" dirty="0" smtClean="0"/>
                  <a:t>λ</a:t>
                </a:r>
                <a:r>
                  <a:rPr lang="el-GR" altLang="zh-TW" dirty="0"/>
                  <a:t>)</a:t>
                </a:r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726" y="403122"/>
                <a:ext cx="3244645" cy="703269"/>
              </a:xfrm>
              <a:prstGeom prst="rect">
                <a:avLst/>
              </a:prstGeom>
              <a:blipFill>
                <a:blip r:embed="rId5"/>
                <a:stretch>
                  <a:fillRect l="-1692" r="-188" b="-1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 flipV="1">
            <a:off x="773994" y="3201606"/>
            <a:ext cx="7032819" cy="33208"/>
          </a:xfrm>
          <a:prstGeom prst="line">
            <a:avLst/>
          </a:prstGeom>
          <a:ln w="19050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806813" y="3033544"/>
            <a:ext cx="6489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66CC"/>
                </a:solidFill>
              </a:rPr>
              <a:t>sill</a:t>
            </a:r>
            <a:endParaRPr lang="zh-TW" altLang="en-US" dirty="0">
              <a:solidFill>
                <a:srgbClr val="FF66CC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802194" y="3834581"/>
            <a:ext cx="0" cy="1284791"/>
          </a:xfrm>
          <a:prstGeom prst="line">
            <a:avLst/>
          </a:prstGeom>
          <a:ln w="19050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477729" y="5163938"/>
            <a:ext cx="7814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66CC"/>
                </a:solidFill>
              </a:rPr>
              <a:t>range</a:t>
            </a:r>
            <a:endParaRPr lang="zh-TW" altLang="en-US" dirty="0">
              <a:solidFill>
                <a:srgbClr val="FF66CC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1091381" y="3991897"/>
            <a:ext cx="0" cy="1127475"/>
          </a:xfrm>
          <a:prstGeom prst="line">
            <a:avLst/>
          </a:prstGeom>
          <a:ln w="19050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00644" y="5305032"/>
            <a:ext cx="990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66CC"/>
                </a:solidFill>
              </a:rPr>
              <a:t>nugget</a:t>
            </a:r>
            <a:endParaRPr lang="zh-TW" altLang="en-US" dirty="0">
              <a:solidFill>
                <a:srgbClr val="FF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6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315"/>
            <a:ext cx="6481482" cy="422141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631" y="940315"/>
            <a:ext cx="6481481" cy="42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1865552"/>
            <a:ext cx="5027971" cy="279555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661" y="157315"/>
            <a:ext cx="5421262" cy="30142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661" y="3468826"/>
            <a:ext cx="5601314" cy="31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9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7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8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5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315"/>
            <a:ext cx="6481482" cy="422141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91" y="940315"/>
            <a:ext cx="6533080" cy="425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60" y="185510"/>
            <a:ext cx="9829800" cy="64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53" y="256930"/>
            <a:ext cx="9722224" cy="633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41" y="243161"/>
            <a:ext cx="9908537" cy="645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7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37" y="161364"/>
            <a:ext cx="10281882" cy="66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0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24" y="301440"/>
            <a:ext cx="9804913" cy="62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6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56" y="147918"/>
            <a:ext cx="10234210" cy="671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009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8458</TotalTime>
  <Words>383</Words>
  <Application>Microsoft Office PowerPoint</Application>
  <PresentationFormat>寬螢幕</PresentationFormat>
  <Paragraphs>66</Paragraphs>
  <Slides>24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Gill Sans MT</vt:lpstr>
      <vt:lpstr>微軟正黑體</vt:lpstr>
      <vt:lpstr>Arial</vt:lpstr>
      <vt:lpstr>Cambria Math</vt:lpstr>
      <vt:lpstr>Corbel</vt:lpstr>
      <vt:lpstr>Parcel</vt:lpstr>
      <vt:lpstr>工作表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英翰 熊</dc:creator>
  <cp:lastModifiedBy>英翰 熊</cp:lastModifiedBy>
  <cp:revision>68</cp:revision>
  <dcterms:created xsi:type="dcterms:W3CDTF">2021-02-21T17:06:17Z</dcterms:created>
  <dcterms:modified xsi:type="dcterms:W3CDTF">2021-07-11T06:47:56Z</dcterms:modified>
</cp:coreProperties>
</file>