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5" r:id="rId2"/>
    <p:sldId id="33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8" r:id="rId50"/>
    <p:sldId id="319" r:id="rId51"/>
    <p:sldId id="317" r:id="rId52"/>
    <p:sldId id="267" r:id="rId53"/>
    <p:sldId id="268" r:id="rId54"/>
    <p:sldId id="269" r:id="rId55"/>
    <p:sldId id="270" r:id="rId56"/>
    <p:sldId id="271" r:id="rId57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102" d="100"/>
          <a:sy n="102" d="100"/>
        </p:scale>
        <p:origin x="8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CE267-3C51-4130-BE3F-8C6D3E8E9D90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8ADD3-92E9-4322-8F39-DEB7D730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1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E2640D-3738-41F4-8E79-596251DC5871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4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D359A5-878E-4955-B719-B0D00734B3C8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1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6259F4-980A-433D-B58C-DD613618E4F5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8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B0E235-FC0D-41BF-8103-AA983A056381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02DEC1-6DA6-454B-A13B-3EC1E5FDC5FA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1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6F6D47-19D1-467E-852F-7C64AC537DAE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1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8513CA3-BE57-4334-8C19-0C8C2329CED3}" type="slidenum">
              <a:rPr lang="en-US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6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98AD7E-D4FB-4331-831D-0ECF7EE7B6CF}" type="slidenum">
              <a:rPr lang="en-US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6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E992EF-951A-4EE7-B333-442B29EC347A}" type="slidenum">
              <a:rPr lang="en-US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7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760DBA-0434-4874-85BB-0CD209F5ECB1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A1ED34-F661-411C-AEFD-1536C397106B}" type="slidenum">
              <a:rPr lang="en-US" altLang="en-US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5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C358D1-5D40-4730-BEA0-CCBB5DDBC984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Hệ thống SQL hỗ trợ kiểu dữ liệu là kiểu dữ liệu cơ sở (Atomic)</a:t>
            </a:r>
          </a:p>
        </p:txBody>
      </p:sp>
    </p:spTree>
    <p:extLst>
      <p:ext uri="{BB962C8B-B14F-4D97-AF65-F5344CB8AC3E}">
        <p14:creationId xmlns:p14="http://schemas.microsoft.com/office/powerpoint/2010/main" val="331389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C1E82E-4FF2-4FF8-8FBD-AE03D39AA2E2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6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C24E6C-4871-41A5-A949-6160853D6FAA}" type="slidenum">
              <a:rPr lang="en-US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1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DCC424-1D3B-4402-8E97-0909FA2317BB}" type="slidenum">
              <a:rPr lang="en-US" altLang="en-US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4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961C5F-4998-4870-B817-B6C2B728ABDF}" type="slidenum">
              <a:rPr lang="en-US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32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A9A602-D8DC-44D9-9074-A2C83F093194}" type="slidenum">
              <a:rPr lang="en-US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73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11660E-2B52-4C20-BC0B-1CB74DA46CBB}" type="slidenum">
              <a:rPr lang="en-US" altLang="en-US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92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81DD7A-93A7-4A00-9C6C-040E2678EE51}" type="slidenum">
              <a:rPr lang="en-US" altLang="en-US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84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020553-D0C4-476A-A535-71E4842B73C1}" type="slidenum">
              <a:rPr lang="en-US" altLang="en-US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28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A482FC-9E82-4DC4-B1B3-5BCD028A05A8}" type="slidenum">
              <a:rPr lang="en-US" altLang="en-US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3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0F9660-616E-43A1-9A02-0661C647E13C}" type="slidenum">
              <a:rPr lang="en-US" altLang="en-US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ABA07B-A7A3-458F-96D5-CD24914F8D8D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97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C3A7B9-BF00-4AFC-B4D9-C57BA13E228E}" type="slidenum">
              <a:rPr lang="en-US" altLang="en-US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1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ADAB66-F043-4AA8-A63F-0BA31DFFD9E7}" type="slidenum">
              <a:rPr lang="en-US" altLang="en-US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79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24F6ED-A94B-473F-9B64-0B4D9223C099}" type="slidenum">
              <a:rPr lang="en-US" altLang="en-US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23EE67-8914-40CF-A87D-F19728A4DA6B}" type="slidenum">
              <a:rPr lang="en-US" altLang="en-US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86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CD203F-F3A6-457D-B653-4AC418845FF0}" type="slidenum">
              <a:rPr lang="en-US" altLang="en-US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631930-E837-40E9-B0EC-D41346114EFF}" type="slidenum">
              <a:rPr lang="en-US" altLang="en-US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35E2E0-5DD2-4122-8D66-73917A74C3A5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3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E3C97E-A1C0-4C05-B92A-1619AD31912D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8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746526-FD42-40A0-8F34-921AE62EC43A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8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0DCB43-6B47-49B9-A1C0-2A8F158201C3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3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45418F-ADEB-42DB-9174-678B000C33FB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67791E2-3F33-4A33-B47C-CAAB91B47494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9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A530-55D5-4861-B530-25FAFC456126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CE7E-5940-4C0C-9FA0-7DAF64F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3.1. Các lệnh định nghĩa dữ liệu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3.2. Các lệnh truy vấn dữ liệu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3.3. Các lệnh cặp nhật dữ liệu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Ngôn </a:t>
            </a:r>
            <a:r>
              <a:rPr lang="en-US" sz="4000" b="1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(SQL)</a:t>
            </a:r>
            <a:endParaRPr lang="en-US" sz="4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659BE5-0266-49B7-8084-8891A6C14557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Tạo bảng có RBTV (tt)</a:t>
            </a: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1219200" y="1295400"/>
            <a:ext cx="7043738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CREATE TABLE</a:t>
            </a:r>
            <a:r>
              <a:rPr lang="en-US" altLang="en-US"/>
              <a:t> DEAN (</a:t>
            </a:r>
          </a:p>
          <a:p>
            <a:pPr algn="l" eaLnBrk="1" hangingPunct="1"/>
            <a:r>
              <a:rPr lang="en-US" altLang="en-US"/>
              <a:t>	TENDA </a:t>
            </a:r>
            <a:r>
              <a:rPr lang="en-US" altLang="en-US">
                <a:solidFill>
                  <a:srgbClr val="0000FF"/>
                </a:solidFill>
              </a:rPr>
              <a:t>N</a:t>
            </a:r>
            <a:r>
              <a:rPr lang="en-US" altLang="en-US">
                <a:solidFill>
                  <a:srgbClr val="0000CC"/>
                </a:solidFill>
              </a:rPr>
              <a:t>VARCHAR</a:t>
            </a:r>
            <a:r>
              <a:rPr lang="en-US" altLang="en-US"/>
              <a:t>(40) </a:t>
            </a:r>
            <a:r>
              <a:rPr lang="en-US" altLang="en-US">
                <a:solidFill>
                  <a:srgbClr val="0000CC"/>
                </a:solidFill>
              </a:rPr>
              <a:t>UNIQUE</a:t>
            </a:r>
            <a:r>
              <a:rPr lang="en-US" altLang="en-US"/>
              <a:t>,</a:t>
            </a:r>
          </a:p>
          <a:p>
            <a:pPr algn="l" eaLnBrk="1" hangingPunct="1"/>
            <a:r>
              <a:rPr lang="en-US" altLang="en-US"/>
              <a:t>	MADA </a:t>
            </a:r>
            <a:r>
              <a:rPr lang="en-US" altLang="en-US">
                <a:solidFill>
                  <a:srgbClr val="0000CC"/>
                </a:solidFill>
              </a:rPr>
              <a:t>INT </a:t>
            </a:r>
            <a:r>
              <a:rPr lang="en-US" altLang="en-US">
                <a:solidFill>
                  <a:srgbClr val="0000FF"/>
                </a:solidFill>
              </a:rPr>
              <a:t>PRIMARY KEY</a:t>
            </a:r>
            <a:r>
              <a:rPr lang="en-US" altLang="en-US"/>
              <a:t>,</a:t>
            </a:r>
          </a:p>
          <a:p>
            <a:pPr algn="l" eaLnBrk="1" hangingPunct="1"/>
            <a:r>
              <a:rPr lang="en-US" altLang="en-US"/>
              <a:t>	DDIEM_DA </a:t>
            </a:r>
            <a:r>
              <a:rPr lang="en-US" altLang="en-US">
                <a:solidFill>
                  <a:srgbClr val="0000FF"/>
                </a:solidFill>
              </a:rPr>
              <a:t>N</a:t>
            </a:r>
            <a:r>
              <a:rPr lang="en-US" altLang="en-US">
                <a:solidFill>
                  <a:srgbClr val="0000CC"/>
                </a:solidFill>
              </a:rPr>
              <a:t>VARCHAR</a:t>
            </a:r>
            <a:r>
              <a:rPr lang="en-US" altLang="en-US"/>
              <a:t>(50),</a:t>
            </a:r>
          </a:p>
          <a:p>
            <a:pPr algn="l" eaLnBrk="1" hangingPunct="1"/>
            <a:r>
              <a:rPr lang="en-US" altLang="en-US"/>
              <a:t>	PHONG </a:t>
            </a:r>
            <a:r>
              <a:rPr lang="en-US" altLang="en-US">
                <a:solidFill>
                  <a:srgbClr val="0000FF"/>
                </a:solidFill>
              </a:rPr>
              <a:t>INT</a:t>
            </a:r>
            <a:endParaRPr lang="en-US" altLang="en-US"/>
          </a:p>
          <a:p>
            <a:pPr algn="l" eaLnBrk="1" hangingPunct="1"/>
            <a:r>
              <a:rPr lang="en-US" altLang="en-US"/>
              <a:t>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19200" y="3800475"/>
            <a:ext cx="7086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CREATE TABLE</a:t>
            </a:r>
            <a:r>
              <a:rPr lang="en-US" altLang="en-US"/>
              <a:t> PHANCONG (</a:t>
            </a:r>
          </a:p>
          <a:p>
            <a:pPr algn="l" eaLnBrk="1" hangingPunct="1"/>
            <a:r>
              <a:rPr lang="en-US" altLang="en-US"/>
              <a:t>	MA_NVIEN </a:t>
            </a:r>
            <a:r>
              <a:rPr lang="en-US" altLang="en-US">
                <a:solidFill>
                  <a:srgbClr val="0000FF"/>
                </a:solidFill>
              </a:rPr>
              <a:t>N</a:t>
            </a:r>
            <a:r>
              <a:rPr lang="en-US" altLang="en-US">
                <a:solidFill>
                  <a:srgbClr val="0000CC"/>
                </a:solidFill>
              </a:rPr>
              <a:t>VARCHAR</a:t>
            </a:r>
            <a:r>
              <a:rPr lang="en-US" altLang="en-US"/>
              <a:t>(20) </a:t>
            </a:r>
            <a:r>
              <a:rPr lang="en-US" altLang="en-US">
                <a:solidFill>
                  <a:srgbClr val="0000CC"/>
                </a:solidFill>
              </a:rPr>
              <a:t>FOREIGN KEY</a:t>
            </a:r>
            <a:r>
              <a:rPr lang="en-US" altLang="en-US"/>
              <a:t> (MA_NVIEN) </a:t>
            </a:r>
          </a:p>
          <a:p>
            <a:pPr algn="l" eaLnBrk="1" hangingPunct="1"/>
            <a:r>
              <a:rPr lang="en-US" altLang="en-US"/>
              <a:t>			</a:t>
            </a:r>
            <a:r>
              <a:rPr lang="en-US" altLang="en-US">
                <a:solidFill>
                  <a:srgbClr val="0000CC"/>
                </a:solidFill>
              </a:rPr>
              <a:t>REFERENCES</a:t>
            </a:r>
            <a:r>
              <a:rPr lang="en-US" altLang="en-US"/>
              <a:t> NHANVIEN(MANV),</a:t>
            </a:r>
          </a:p>
          <a:p>
            <a:pPr algn="l" eaLnBrk="1" hangingPunct="1"/>
            <a:r>
              <a:rPr lang="en-US" altLang="en-US"/>
              <a:t>	SODA </a:t>
            </a:r>
            <a:r>
              <a:rPr lang="en-US" altLang="en-US">
                <a:solidFill>
                  <a:srgbClr val="0000CC"/>
                </a:solidFill>
              </a:rPr>
              <a:t>INT FOREIGN KEY </a:t>
            </a:r>
            <a:r>
              <a:rPr lang="en-US" altLang="en-US"/>
              <a:t>(SODA)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			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REFERENCES</a:t>
            </a:r>
            <a:r>
              <a:rPr lang="en-US" altLang="en-US"/>
              <a:t> DEAN(MADA),</a:t>
            </a:r>
          </a:p>
          <a:p>
            <a:pPr algn="l" eaLnBrk="1" hangingPunct="1"/>
            <a:r>
              <a:rPr lang="en-US" altLang="en-US"/>
              <a:t>	THOIGIAN </a:t>
            </a:r>
            <a:r>
              <a:rPr lang="en-US" altLang="en-US">
                <a:solidFill>
                  <a:srgbClr val="0000CC"/>
                </a:solidFill>
              </a:rPr>
              <a:t>NUMERIC</a:t>
            </a:r>
            <a:r>
              <a:rPr lang="en-US" altLang="en-US"/>
              <a:t>(3,1)</a:t>
            </a:r>
          </a:p>
          <a:p>
            <a:pPr algn="l" eaLnBrk="1" hangingPunct="1"/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7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4B9EFD-09EA-4A00-B155-C19397EF8CE5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Đặt tên cho RBTV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CREATE TABLE</a:t>
            </a:r>
            <a:r>
              <a:rPr lang="en-US" altLang="en-US" dirty="0"/>
              <a:t> NHANVIEN (</a:t>
            </a:r>
          </a:p>
          <a:p>
            <a:pPr algn="l" eaLnBrk="1" hangingPunct="1"/>
            <a:r>
              <a:rPr lang="en-US" altLang="en-US" dirty="0"/>
              <a:t>	HONV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 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NV_HONV_NN </a:t>
            </a:r>
            <a:r>
              <a:rPr lang="en-US" altLang="en-US" dirty="0">
                <a:solidFill>
                  <a:srgbClr val="777777"/>
                </a:solidFill>
              </a:rPr>
              <a:t>NOT NULL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TENLOT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(50) </a:t>
            </a:r>
            <a:r>
              <a:rPr lang="en-US" altLang="en-US" dirty="0">
                <a:solidFill>
                  <a:srgbClr val="777777"/>
                </a:solidFill>
              </a:rPr>
              <a:t>NOT NULL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TENNV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 </a:t>
            </a:r>
            <a:r>
              <a:rPr lang="en-US" altLang="en-US" dirty="0">
                <a:solidFill>
                  <a:srgbClr val="777777"/>
                </a:solidFill>
              </a:rPr>
              <a:t>NOT NULL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MANV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 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</a:t>
            </a:r>
            <a:r>
              <a:rPr lang="en-US" altLang="en-US" dirty="0" smtClean="0"/>
              <a:t>NV_MANV_PK </a:t>
            </a:r>
            <a:r>
              <a:rPr lang="en-US" altLang="en-US" dirty="0" smtClean="0">
                <a:solidFill>
                  <a:srgbClr val="0000CC"/>
                </a:solidFill>
              </a:rPr>
              <a:t>PRIMARY </a:t>
            </a:r>
            <a:r>
              <a:rPr lang="en-US" altLang="en-US" dirty="0">
                <a:solidFill>
                  <a:srgbClr val="0000CC"/>
                </a:solidFill>
              </a:rPr>
              <a:t>KEY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NGSINH 	</a:t>
            </a:r>
            <a:r>
              <a:rPr lang="en-US" altLang="en-US" dirty="0">
                <a:solidFill>
                  <a:srgbClr val="0000FF"/>
                </a:solidFill>
              </a:rPr>
              <a:t>SMALL</a:t>
            </a:r>
            <a:r>
              <a:rPr lang="en-US" altLang="en-US" dirty="0">
                <a:solidFill>
                  <a:srgbClr val="0000CC"/>
                </a:solidFill>
              </a:rPr>
              <a:t>DATETIME</a:t>
            </a:r>
            <a:r>
              <a:rPr lang="en-US" altLang="en-US" dirty="0" smtClean="0"/>
              <a:t>,</a:t>
            </a:r>
            <a:endParaRPr lang="en-US" altLang="en-US" dirty="0"/>
          </a:p>
          <a:p>
            <a:pPr algn="l" eaLnBrk="1" hangingPunct="1"/>
            <a:r>
              <a:rPr lang="en-US" altLang="en-US" dirty="0"/>
              <a:t>	DCHI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(50),</a:t>
            </a:r>
          </a:p>
          <a:p>
            <a:pPr algn="l" eaLnBrk="1" hangingPunct="1"/>
            <a:r>
              <a:rPr lang="en-US" altLang="en-US" dirty="0"/>
              <a:t>	PHAI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(10) 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NV_PHAI_CHK </a:t>
            </a:r>
          </a:p>
          <a:p>
            <a:pPr algn="l" eaLnBrk="1" hangingPunct="1"/>
            <a:r>
              <a:rPr lang="en-US" altLang="en-US" dirty="0"/>
              <a:t>		</a:t>
            </a:r>
            <a:r>
              <a:rPr lang="en-US" altLang="en-US" dirty="0">
                <a:solidFill>
                  <a:srgbClr val="0000CC"/>
                </a:solidFill>
              </a:rPr>
              <a:t>CHECK</a:t>
            </a:r>
            <a:r>
              <a:rPr lang="en-US" altLang="en-US" dirty="0"/>
              <a:t> (PHAI </a:t>
            </a:r>
            <a:r>
              <a:rPr lang="en-US" altLang="en-US" dirty="0">
                <a:solidFill>
                  <a:srgbClr val="777777"/>
                </a:solidFill>
              </a:rPr>
              <a:t>IN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CC0000"/>
                </a:solidFill>
              </a:rPr>
              <a:t>‘Nam’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CC0000"/>
                </a:solidFill>
              </a:rPr>
              <a:t>‘Nu’</a:t>
            </a:r>
            <a:r>
              <a:rPr lang="en-US" altLang="en-US" dirty="0"/>
              <a:t>)),</a:t>
            </a:r>
          </a:p>
          <a:p>
            <a:pPr algn="l" eaLnBrk="1" hangingPunct="1"/>
            <a:r>
              <a:rPr lang="en-US" altLang="en-US" dirty="0"/>
              <a:t>	LUONG </a:t>
            </a:r>
            <a:r>
              <a:rPr lang="en-US" altLang="en-US" dirty="0">
                <a:solidFill>
                  <a:srgbClr val="0000CC"/>
                </a:solidFill>
              </a:rPr>
              <a:t>INT CONSTRAINT</a:t>
            </a:r>
            <a:r>
              <a:rPr lang="en-US" altLang="en-US" dirty="0"/>
              <a:t> NV_LUONG_DF </a:t>
            </a:r>
            <a:r>
              <a:rPr lang="en-US" altLang="en-US" dirty="0">
                <a:solidFill>
                  <a:srgbClr val="0000CC"/>
                </a:solidFill>
              </a:rPr>
              <a:t>DEFAULT </a:t>
            </a:r>
            <a:r>
              <a:rPr lang="en-US" altLang="en-US" dirty="0"/>
              <a:t>(10000),</a:t>
            </a:r>
          </a:p>
          <a:p>
            <a:pPr algn="l" eaLnBrk="1" hangingPunct="1"/>
            <a:r>
              <a:rPr lang="en-US" altLang="en-US" dirty="0"/>
              <a:t>	MA_NQL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(20),</a:t>
            </a:r>
          </a:p>
          <a:p>
            <a:pPr algn="l" eaLnBrk="1" hangingPunct="1"/>
            <a:r>
              <a:rPr lang="en-US" altLang="en-US" dirty="0"/>
              <a:t>	PHG </a:t>
            </a:r>
            <a:r>
              <a:rPr lang="en-US" altLang="en-US" dirty="0">
                <a:solidFill>
                  <a:srgbClr val="0000CC"/>
                </a:solidFill>
              </a:rPr>
              <a:t>INT</a:t>
            </a:r>
          </a:p>
          <a:p>
            <a:pPr algn="l" eaLnBrk="1" hangingPunct="1"/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1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A717DC-4C62-4715-952C-D9827EB51133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Đặt tên cho RBTV (tt)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86106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CREATE TABLE</a:t>
            </a:r>
            <a:r>
              <a:rPr lang="en-US" altLang="en-US" dirty="0"/>
              <a:t> PHANCONG (</a:t>
            </a:r>
          </a:p>
          <a:p>
            <a:pPr algn="l" eaLnBrk="1" hangingPunct="1"/>
            <a:r>
              <a:rPr lang="en-US" altLang="en-US" dirty="0"/>
              <a:t>	MA_NVIEN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(20),</a:t>
            </a:r>
          </a:p>
          <a:p>
            <a:pPr algn="l" eaLnBrk="1" hangingPunct="1"/>
            <a:r>
              <a:rPr lang="en-US" altLang="en-US" dirty="0"/>
              <a:t>	SODA </a:t>
            </a:r>
            <a:r>
              <a:rPr lang="en-US" altLang="en-US" dirty="0">
                <a:solidFill>
                  <a:srgbClr val="0000CC"/>
                </a:solidFill>
              </a:rPr>
              <a:t>INT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THOIGIAN </a:t>
            </a:r>
            <a:r>
              <a:rPr lang="en-US" altLang="en-US" dirty="0">
                <a:solidFill>
                  <a:srgbClr val="0000FF"/>
                </a:solidFill>
              </a:rPr>
              <a:t>NUMERIC</a:t>
            </a:r>
            <a:r>
              <a:rPr lang="en-US" altLang="en-US" dirty="0"/>
              <a:t>(3,1),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PC_MANVIEN_SODA_PK </a:t>
            </a:r>
            <a:r>
              <a:rPr lang="en-US" altLang="en-US" dirty="0">
                <a:solidFill>
                  <a:srgbClr val="0000CC"/>
                </a:solidFill>
              </a:rPr>
              <a:t>PRIMARY KEY</a:t>
            </a:r>
            <a:r>
              <a:rPr lang="en-US" altLang="en-US" dirty="0"/>
              <a:t> (MA_NVIEN, SODA),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PC_MANVIEN_FK </a:t>
            </a:r>
            <a:r>
              <a:rPr lang="en-US" altLang="en-US" dirty="0">
                <a:solidFill>
                  <a:srgbClr val="0000CC"/>
                </a:solidFill>
              </a:rPr>
              <a:t>FOREIGN KEY </a:t>
            </a:r>
            <a:r>
              <a:rPr lang="en-US" altLang="en-US" dirty="0"/>
              <a:t>(MA_NVIEN) </a:t>
            </a:r>
          </a:p>
          <a:p>
            <a:pPr algn="l" eaLnBrk="1" hangingPunct="1"/>
            <a:r>
              <a:rPr lang="en-US" altLang="en-US" dirty="0"/>
              <a:t>		</a:t>
            </a:r>
            <a:r>
              <a:rPr lang="en-US" altLang="en-US" dirty="0">
                <a:solidFill>
                  <a:srgbClr val="0000CC"/>
                </a:solidFill>
              </a:rPr>
              <a:t>REFERENCES</a:t>
            </a:r>
            <a:r>
              <a:rPr lang="en-US" altLang="en-US" dirty="0"/>
              <a:t> NHANVIEN(MANV),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PC_SODA_FK </a:t>
            </a:r>
            <a:r>
              <a:rPr lang="en-US" altLang="en-US" dirty="0">
                <a:solidFill>
                  <a:srgbClr val="0000CC"/>
                </a:solidFill>
              </a:rPr>
              <a:t>FOREIGN KEY</a:t>
            </a:r>
            <a:r>
              <a:rPr lang="en-US" altLang="en-US" dirty="0"/>
              <a:t> (SODA)</a:t>
            </a:r>
          </a:p>
          <a:p>
            <a:pPr algn="l" eaLnBrk="1" hangingPunct="1"/>
            <a:r>
              <a:rPr lang="en-US" altLang="en-US" dirty="0"/>
              <a:t>		</a:t>
            </a:r>
            <a:r>
              <a:rPr lang="en-US" altLang="en-US" dirty="0">
                <a:solidFill>
                  <a:srgbClr val="0000CC"/>
                </a:solidFill>
              </a:rPr>
              <a:t>REFERENCES</a:t>
            </a:r>
            <a:r>
              <a:rPr lang="en-US" altLang="en-US" dirty="0"/>
              <a:t> DEAN(MADA)</a:t>
            </a:r>
          </a:p>
          <a:p>
            <a:pPr algn="l" eaLnBrk="1" hangingPunct="1"/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0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46FD1-E636-4B7B-95D4-2FD4B8E3E61A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sửa bảng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RBTV</a:t>
            </a: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2791131"/>
            <a:ext cx="77724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</a:t>
            </a:r>
            <a:r>
              <a:rPr lang="en-US" altLang="en-US"/>
              <a:t> &lt;Tên_bảng&gt; </a:t>
            </a:r>
            <a:r>
              <a:rPr lang="en-US" altLang="en-US" b="1">
                <a:solidFill>
                  <a:srgbClr val="0000FF"/>
                </a:solidFill>
              </a:rPr>
              <a:t>ADD </a:t>
            </a:r>
            <a:r>
              <a:rPr lang="en-US" altLang="en-US"/>
              <a:t>&lt;Tên_cột&gt; &lt;Kiểu_dữ_liệu&gt; [&lt;RBTV&gt;]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1295400" y="3855204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NHANVIEN </a:t>
            </a:r>
            <a:r>
              <a:rPr lang="en-US" altLang="en-US" b="1" dirty="0">
                <a:solidFill>
                  <a:srgbClr val="0000FF"/>
                </a:solidFill>
              </a:rPr>
              <a:t>ADD </a:t>
            </a:r>
            <a:r>
              <a:rPr lang="en-US" altLang="en-US" dirty="0"/>
              <a:t>NGHENGHIEP </a:t>
            </a:r>
            <a:r>
              <a:rPr lang="en-US" altLang="en-US" b="1" dirty="0">
                <a:solidFill>
                  <a:srgbClr val="0000FF"/>
                </a:solidFill>
              </a:rPr>
              <a:t>NVARCHAR</a:t>
            </a:r>
            <a:r>
              <a:rPr lang="en-US" altLang="en-US" dirty="0"/>
              <a:t>(50)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609600" y="4893846"/>
            <a:ext cx="64770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</a:t>
            </a:r>
            <a:r>
              <a:rPr lang="en-US" altLang="en-US"/>
              <a:t> &lt;Tên_bảng&gt; </a:t>
            </a:r>
            <a:r>
              <a:rPr lang="en-US" altLang="en-US" b="1">
                <a:solidFill>
                  <a:srgbClr val="0000FF"/>
                </a:solidFill>
              </a:rPr>
              <a:t>DROP COLUMN</a:t>
            </a:r>
            <a:r>
              <a:rPr lang="en-US" altLang="en-US" b="1"/>
              <a:t> </a:t>
            </a:r>
            <a:r>
              <a:rPr lang="en-US" altLang="en-US"/>
              <a:t>&lt;Tên_cột&gt; 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333500" y="6008126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NHANVIEN </a:t>
            </a:r>
            <a:r>
              <a:rPr lang="en-US" altLang="en-US" b="1" dirty="0">
                <a:solidFill>
                  <a:srgbClr val="0000FF"/>
                </a:solidFill>
              </a:rPr>
              <a:t>DROP COLUMN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US" altLang="en-US" dirty="0"/>
              <a:t>NGHENGHIEP</a:t>
            </a:r>
          </a:p>
        </p:txBody>
      </p:sp>
    </p:spTree>
    <p:extLst>
      <p:ext uri="{BB962C8B-B14F-4D97-AF65-F5344CB8AC3E}">
        <p14:creationId xmlns:p14="http://schemas.microsoft.com/office/powerpoint/2010/main" val="3447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AE3EBE-BEFC-40E1-8581-64F945945F46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sửa bảng (tt)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609600" y="34396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NHANVIEN </a:t>
            </a:r>
            <a:r>
              <a:rPr lang="en-US" altLang="en-US" b="1" dirty="0">
                <a:solidFill>
                  <a:srgbClr val="0000FF"/>
                </a:solidFill>
              </a:rPr>
              <a:t>ALTER COLUMN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/>
              <a:t>NGHENGHIEP</a:t>
            </a:r>
            <a:r>
              <a:rPr lang="en-US" altLang="en-US" b="1" dirty="0">
                <a:solidFill>
                  <a:srgbClr val="0000FF"/>
                </a:solidFill>
              </a:rPr>
              <a:t> NVARCHAR</a:t>
            </a:r>
            <a:r>
              <a:rPr lang="en-US" altLang="en-US" dirty="0"/>
              <a:t>(70)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" y="1981200"/>
            <a:ext cx="83820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&lt;</a:t>
            </a:r>
            <a:r>
              <a:rPr lang="en-US" altLang="en-US" dirty="0" err="1"/>
              <a:t>Tên_bảng</a:t>
            </a:r>
            <a:r>
              <a:rPr lang="en-US" altLang="en-US" dirty="0"/>
              <a:t>&gt; </a:t>
            </a:r>
            <a:r>
              <a:rPr lang="en-US" altLang="en-US" b="1" dirty="0">
                <a:solidFill>
                  <a:srgbClr val="0000FF"/>
                </a:solidFill>
              </a:rPr>
              <a:t>ALTER COLUMN</a:t>
            </a:r>
            <a:r>
              <a:rPr lang="en-US" altLang="en-US" dirty="0"/>
              <a:t>&lt;</a:t>
            </a:r>
            <a:r>
              <a:rPr lang="en-US" altLang="en-US" dirty="0" err="1"/>
              <a:t>Tên_cột</a:t>
            </a:r>
            <a:r>
              <a:rPr lang="en-US" altLang="en-US" dirty="0"/>
              <a:t>&gt; &lt;</a:t>
            </a:r>
            <a:r>
              <a:rPr lang="en-US" altLang="en-US" dirty="0" err="1"/>
              <a:t>Kiểu_dữ_liệu_mới</a:t>
            </a:r>
            <a:r>
              <a:rPr lang="en-US" altLang="en-US" dirty="0"/>
              <a:t>&gt;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699AA3-0E4B-4D6F-822B-97ABEF5505F8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sửa bảng (tt)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RBTV</a:t>
            </a: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371600" y="1891506"/>
            <a:ext cx="5715000" cy="1066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&lt;</a:t>
            </a:r>
            <a:r>
              <a:rPr lang="en-US" altLang="en-US" dirty="0" err="1"/>
              <a:t>Tên_bảng</a:t>
            </a:r>
            <a:r>
              <a:rPr lang="en-US" altLang="en-US" dirty="0"/>
              <a:t>&gt; </a:t>
            </a:r>
            <a:r>
              <a:rPr lang="en-US" altLang="en-US" b="1" dirty="0">
                <a:solidFill>
                  <a:srgbClr val="0000FF"/>
                </a:solidFill>
              </a:rPr>
              <a:t>ADD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CONSTRAINT</a:t>
            </a:r>
            <a:r>
              <a:rPr lang="en-US" altLang="en-US" dirty="0"/>
              <a:t> &lt;</a:t>
            </a:r>
            <a:r>
              <a:rPr lang="en-US" altLang="en-US" dirty="0" err="1"/>
              <a:t>Ten_RBTV</a:t>
            </a:r>
            <a:r>
              <a:rPr lang="en-US" altLang="en-US" dirty="0"/>
              <a:t>&gt; &lt;RBTV&gt;,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CONSTRAINT</a:t>
            </a:r>
            <a:r>
              <a:rPr lang="en-US" altLang="en-US" dirty="0"/>
              <a:t> &lt;</a:t>
            </a:r>
            <a:r>
              <a:rPr lang="en-US" altLang="en-US" dirty="0" err="1"/>
              <a:t>Ten_RBTV</a:t>
            </a:r>
            <a:r>
              <a:rPr lang="en-US" altLang="en-US" dirty="0"/>
              <a:t>&gt; &lt;RBTV&gt;, …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703006" y="4090987"/>
            <a:ext cx="8001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0000FF"/>
                </a:solidFill>
              </a:rPr>
              <a:t>            ALTER </a:t>
            </a:r>
            <a:r>
              <a:rPr lang="en-US" altLang="en-US" b="1" dirty="0">
                <a:solidFill>
                  <a:srgbClr val="0000FF"/>
                </a:solidFill>
              </a:rPr>
              <a:t>TABLE</a:t>
            </a:r>
            <a:r>
              <a:rPr lang="en-US" altLang="en-US" dirty="0"/>
              <a:t> PHONGBAN </a:t>
            </a:r>
            <a:r>
              <a:rPr lang="en-US" altLang="en-US" b="1" dirty="0">
                <a:solidFill>
                  <a:srgbClr val="0000FF"/>
                </a:solidFill>
              </a:rPr>
              <a:t>ADD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CONSTRAINT</a:t>
            </a:r>
            <a:r>
              <a:rPr lang="en-US" altLang="en-US" dirty="0"/>
              <a:t> PB_MAPHG_PK </a:t>
            </a:r>
            <a:r>
              <a:rPr lang="en-US" altLang="en-US" b="1" dirty="0">
                <a:solidFill>
                  <a:srgbClr val="0000FF"/>
                </a:solidFill>
              </a:rPr>
              <a:t>PRIMARY KEY</a:t>
            </a:r>
            <a:r>
              <a:rPr lang="en-US" altLang="en-US" dirty="0"/>
              <a:t> (MAPHG),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CONSTRAINT</a:t>
            </a:r>
            <a:r>
              <a:rPr lang="en-US" altLang="en-US" dirty="0"/>
              <a:t> PB_TRPHG </a:t>
            </a:r>
            <a:r>
              <a:rPr lang="en-US" altLang="en-US" b="1" dirty="0">
                <a:solidFill>
                  <a:srgbClr val="0000FF"/>
                </a:solidFill>
              </a:rPr>
              <a:t>FOREIGN KEY</a:t>
            </a:r>
            <a:r>
              <a:rPr lang="en-US" altLang="en-US" dirty="0"/>
              <a:t> (TRPHG) </a:t>
            </a:r>
          </a:p>
          <a:p>
            <a:pPr algn="l" eaLnBrk="1" hangingPunct="1"/>
            <a:r>
              <a:rPr lang="en-US" altLang="en-US" dirty="0"/>
              <a:t>		</a:t>
            </a:r>
            <a:r>
              <a:rPr lang="en-US" altLang="en-US" b="1" dirty="0">
                <a:solidFill>
                  <a:srgbClr val="0000FF"/>
                </a:solidFill>
              </a:rPr>
              <a:t>REFERENCES</a:t>
            </a:r>
            <a:r>
              <a:rPr lang="en-US" altLang="en-US" dirty="0"/>
              <a:t> NHANVIEN(MANV),	</a:t>
            </a:r>
          </a:p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	CONSTRAINT</a:t>
            </a:r>
            <a:r>
              <a:rPr lang="en-US" altLang="en-US" dirty="0"/>
              <a:t> PB_NGNHANCHUC_DF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DEFAULT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3399"/>
                </a:solidFill>
              </a:rPr>
              <a:t>GETDATE()</a:t>
            </a:r>
            <a:r>
              <a:rPr lang="en-US" altLang="en-US" dirty="0"/>
              <a:t>) </a:t>
            </a:r>
          </a:p>
          <a:p>
            <a:pPr algn="l" eaLnBrk="1" hangingPunct="1"/>
            <a:r>
              <a:rPr lang="en-US" altLang="en-US" dirty="0"/>
              <a:t>		</a:t>
            </a:r>
            <a:r>
              <a:rPr lang="en-US" altLang="en-US" b="1" dirty="0">
                <a:solidFill>
                  <a:srgbClr val="0000FF"/>
                </a:solidFill>
              </a:rPr>
              <a:t>FOR</a:t>
            </a:r>
            <a:r>
              <a:rPr lang="en-US" altLang="en-US" dirty="0"/>
              <a:t> NG_NHANCHUC,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CONSTRAINT</a:t>
            </a:r>
            <a:r>
              <a:rPr lang="en-US" altLang="en-US" dirty="0"/>
              <a:t> PB_TENPB_UNI </a:t>
            </a:r>
            <a:r>
              <a:rPr lang="en-US" altLang="en-US" b="1" dirty="0">
                <a:solidFill>
                  <a:srgbClr val="0000FF"/>
                </a:solidFill>
              </a:rPr>
              <a:t>UNIQUE</a:t>
            </a:r>
            <a:r>
              <a:rPr lang="en-US" altLang="en-US" dirty="0"/>
              <a:t> (TENPB)</a:t>
            </a:r>
          </a:p>
        </p:txBody>
      </p:sp>
    </p:spTree>
    <p:extLst>
      <p:ext uri="{BB962C8B-B14F-4D97-AF65-F5344CB8AC3E}">
        <p14:creationId xmlns:p14="http://schemas.microsoft.com/office/powerpoint/2010/main" val="21741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C74023-9FA5-4683-94F0-1D07947347FA}" type="slidenum">
              <a:rPr lang="en-US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sửa bảng (tt)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RBTV</a:t>
            </a: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RBTV</a:t>
            </a: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3468687"/>
            <a:ext cx="64770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ALTER TABLE</a:t>
            </a:r>
            <a:r>
              <a:rPr lang="en-US" altLang="en-US" dirty="0"/>
              <a:t> &lt;</a:t>
            </a:r>
            <a:r>
              <a:rPr lang="en-US" altLang="en-US" dirty="0" err="1"/>
              <a:t>Tên_bảng</a:t>
            </a:r>
            <a:r>
              <a:rPr lang="en-US" altLang="en-US" dirty="0"/>
              <a:t>&gt;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DROP</a:t>
            </a:r>
            <a:r>
              <a:rPr lang="en-US" altLang="en-US" b="1" dirty="0"/>
              <a:t> </a:t>
            </a:r>
            <a:r>
              <a:rPr lang="en-US" altLang="en-US" dirty="0"/>
              <a:t>&lt;</a:t>
            </a:r>
            <a:r>
              <a:rPr lang="en-US" altLang="en-US" dirty="0" err="1"/>
              <a:t>Tên_RBTV</a:t>
            </a:r>
            <a:r>
              <a:rPr lang="en-US" altLang="en-US" dirty="0"/>
              <a:t>&gt;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90600" y="1754188"/>
            <a:ext cx="54102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B63C4D"/>
                </a:solidFill>
              </a:rPr>
              <a:t>SP_HELPCONSTRAINT</a:t>
            </a:r>
            <a:r>
              <a:rPr lang="en-US" altLang="en-US"/>
              <a:t> &lt;Tên_bảng&gt;</a:t>
            </a:r>
            <a:r>
              <a:rPr lang="en-US" altLang="en-US" b="1"/>
              <a:t> 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362200" y="240102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B63C4D"/>
                </a:solidFill>
              </a:rPr>
              <a:t>SP_HELPCONSTRAINT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PHONGBAN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14400" y="4648200"/>
            <a:ext cx="6477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 </a:t>
            </a:r>
            <a:r>
              <a:rPr lang="en-US" altLang="en-US"/>
              <a:t>PHONGBAN </a:t>
            </a:r>
            <a:r>
              <a:rPr lang="en-US" altLang="en-US" b="1">
                <a:solidFill>
                  <a:srgbClr val="0000FF"/>
                </a:solidFill>
              </a:rPr>
              <a:t>DROP </a:t>
            </a:r>
            <a:r>
              <a:rPr lang="en-US" altLang="en-US" noProof="1"/>
              <a:t>PB_MAPHG_PK</a:t>
            </a:r>
            <a:r>
              <a:rPr lang="en-US" altLang="en-US" b="1">
                <a:solidFill>
                  <a:srgbClr val="0000FF"/>
                </a:solidFill>
              </a:rPr>
              <a:t> </a:t>
            </a:r>
          </a:p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 </a:t>
            </a:r>
            <a:r>
              <a:rPr lang="en-US" altLang="en-US"/>
              <a:t>PHONGBAN </a:t>
            </a:r>
            <a:r>
              <a:rPr lang="en-US" altLang="en-US" b="1">
                <a:solidFill>
                  <a:srgbClr val="0000FF"/>
                </a:solidFill>
              </a:rPr>
              <a:t>DROP </a:t>
            </a:r>
            <a:r>
              <a:rPr lang="en-US" altLang="en-US" noProof="1"/>
              <a:t>PB_TRPHG</a:t>
            </a:r>
            <a:endParaRPr lang="en-US" altLang="en-US">
              <a:solidFill>
                <a:srgbClr val="0000FF"/>
              </a:solidFill>
            </a:endParaRPr>
          </a:p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 </a:t>
            </a:r>
            <a:r>
              <a:rPr lang="en-US" altLang="en-US"/>
              <a:t>PHONGBAN </a:t>
            </a:r>
            <a:r>
              <a:rPr lang="en-US" altLang="en-US" b="1">
                <a:solidFill>
                  <a:srgbClr val="0000FF"/>
                </a:solidFill>
              </a:rPr>
              <a:t>DROP </a:t>
            </a:r>
            <a:r>
              <a:rPr lang="en-US" altLang="en-US" noProof="1"/>
              <a:t>PB_NGNHANCHUC_DF</a:t>
            </a:r>
            <a:endParaRPr lang="en-US" altLang="en-US">
              <a:solidFill>
                <a:srgbClr val="0000FF"/>
              </a:solidFill>
            </a:endParaRPr>
          </a:p>
          <a:p>
            <a:pPr algn="l" eaLnBrk="1" hangingPunct="1"/>
            <a:r>
              <a:rPr lang="en-US" altLang="en-US" b="1">
                <a:solidFill>
                  <a:srgbClr val="0000FF"/>
                </a:solidFill>
              </a:rPr>
              <a:t>ALTER TABLE </a:t>
            </a:r>
            <a:r>
              <a:rPr lang="en-US" altLang="en-US"/>
              <a:t>PHONGBAN </a:t>
            </a:r>
            <a:r>
              <a:rPr lang="en-US" altLang="en-US" b="1">
                <a:solidFill>
                  <a:srgbClr val="0000FF"/>
                </a:solidFill>
              </a:rPr>
              <a:t>DROP </a:t>
            </a:r>
            <a:r>
              <a:rPr lang="en-US" altLang="en-US" noProof="1"/>
              <a:t>PB_TENPB_UNI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765749-ACA0-430B-8889-6094080F2626}" type="slidenum">
              <a:rPr lang="en-US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xóa bảng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600200" y="3472658"/>
            <a:ext cx="31242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/>
              <a:t>DROP TABLE</a:t>
            </a:r>
            <a:r>
              <a:rPr lang="en-US" altLang="en-US"/>
              <a:t> &lt;Tên_bảng&gt;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09800" y="4486275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DROP TABLE</a:t>
            </a:r>
            <a:r>
              <a:rPr lang="en-US" altLang="en-US" dirty="0"/>
              <a:t> NHANVIEN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165555" y="5057777"/>
            <a:ext cx="312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DROP TABLE</a:t>
            </a:r>
            <a:r>
              <a:rPr lang="en-US" altLang="en-US"/>
              <a:t> PHONGBAN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2187677" y="5629278"/>
            <a:ext cx="312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DROP TABLE</a:t>
            </a:r>
            <a:r>
              <a:rPr lang="en-US" altLang="en-US"/>
              <a:t> PHANCONG</a:t>
            </a:r>
          </a:p>
        </p:txBody>
      </p:sp>
    </p:spTree>
    <p:extLst>
      <p:ext uri="{BB962C8B-B14F-4D97-AF65-F5344CB8AC3E}">
        <p14:creationId xmlns:p14="http://schemas.microsoft.com/office/powerpoint/2010/main" val="39087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3D4C0B-C424-413C-99DB-86D15C7D63B6}" type="slidenum">
              <a:rPr lang="en-US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xóa bảng (tt)</a:t>
            </a:r>
          </a:p>
        </p:txBody>
      </p:sp>
      <p:sp>
        <p:nvSpPr>
          <p:cNvPr id="24580" name="Text Box 11"/>
          <p:cNvSpPr txBox="1">
            <a:spLocks noChangeArrowheads="1"/>
          </p:cNvSpPr>
          <p:nvPr/>
        </p:nvSpPr>
        <p:spPr bwMode="auto">
          <a:xfrm>
            <a:off x="914400" y="2133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NHANVIEN</a:t>
            </a:r>
          </a:p>
        </p:txBody>
      </p:sp>
      <p:grpSp>
        <p:nvGrpSpPr>
          <p:cNvPr id="24581" name="Group 34"/>
          <p:cNvGrpSpPr>
            <a:grpSpLocks/>
          </p:cNvGrpSpPr>
          <p:nvPr/>
        </p:nvGrpSpPr>
        <p:grpSpPr bwMode="auto">
          <a:xfrm>
            <a:off x="914400" y="2514600"/>
            <a:ext cx="7391400" cy="304800"/>
            <a:chOff x="624" y="1776"/>
            <a:chExt cx="4656" cy="192"/>
          </a:xfrm>
        </p:grpSpPr>
        <p:sp>
          <p:nvSpPr>
            <p:cNvPr id="24606" name="Line 9"/>
            <p:cNvSpPr>
              <a:spLocks noChangeShapeType="1"/>
            </p:cNvSpPr>
            <p:nvPr/>
          </p:nvSpPr>
          <p:spPr bwMode="auto">
            <a:xfrm>
              <a:off x="624" y="177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624" y="1968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8" name="Text Box 12"/>
            <p:cNvSpPr txBox="1">
              <a:spLocks noChangeArrowheads="1"/>
            </p:cNvSpPr>
            <p:nvPr/>
          </p:nvSpPr>
          <p:spPr bwMode="auto">
            <a:xfrm>
              <a:off x="1584" y="177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TENNV</a:t>
              </a:r>
            </a:p>
          </p:txBody>
        </p:sp>
        <p:sp>
          <p:nvSpPr>
            <p:cNvPr id="24609" name="Text Box 13"/>
            <p:cNvSpPr txBox="1">
              <a:spLocks noChangeArrowheads="1"/>
            </p:cNvSpPr>
            <p:nvPr/>
          </p:nvSpPr>
          <p:spPr bwMode="auto">
            <a:xfrm>
              <a:off x="624" y="177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HONV</a:t>
              </a:r>
            </a:p>
          </p:txBody>
        </p:sp>
        <p:sp>
          <p:nvSpPr>
            <p:cNvPr id="24610" name="Text Box 14"/>
            <p:cNvSpPr txBox="1">
              <a:spLocks noChangeArrowheads="1"/>
            </p:cNvSpPr>
            <p:nvPr/>
          </p:nvSpPr>
          <p:spPr bwMode="auto">
            <a:xfrm>
              <a:off x="1056" y="177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TENLOT</a:t>
              </a:r>
            </a:p>
          </p:txBody>
        </p:sp>
        <p:sp>
          <p:nvSpPr>
            <p:cNvPr id="24611" name="Text Box 19"/>
            <p:cNvSpPr txBox="1">
              <a:spLocks noChangeArrowheads="1"/>
            </p:cNvSpPr>
            <p:nvPr/>
          </p:nvSpPr>
          <p:spPr bwMode="auto">
            <a:xfrm>
              <a:off x="2064" y="177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u="sng"/>
                <a:t>MANV</a:t>
              </a:r>
            </a:p>
          </p:txBody>
        </p:sp>
        <p:sp>
          <p:nvSpPr>
            <p:cNvPr id="24612" name="Text Box 20"/>
            <p:cNvSpPr txBox="1">
              <a:spLocks noChangeArrowheads="1"/>
            </p:cNvSpPr>
            <p:nvPr/>
          </p:nvSpPr>
          <p:spPr bwMode="auto">
            <a:xfrm>
              <a:off x="2496" y="177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NGSINH</a:t>
              </a:r>
            </a:p>
          </p:txBody>
        </p:sp>
        <p:sp>
          <p:nvSpPr>
            <p:cNvPr id="24613" name="Text Box 22"/>
            <p:cNvSpPr txBox="1">
              <a:spLocks noChangeArrowheads="1"/>
            </p:cNvSpPr>
            <p:nvPr/>
          </p:nvSpPr>
          <p:spPr bwMode="auto">
            <a:xfrm>
              <a:off x="3024" y="177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DCHI</a:t>
              </a:r>
            </a:p>
          </p:txBody>
        </p:sp>
        <p:sp>
          <p:nvSpPr>
            <p:cNvPr id="24614" name="Text Box 24"/>
            <p:cNvSpPr txBox="1">
              <a:spLocks noChangeArrowheads="1"/>
            </p:cNvSpPr>
            <p:nvPr/>
          </p:nvSpPr>
          <p:spPr bwMode="auto">
            <a:xfrm>
              <a:off x="3408" y="177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PHAI</a:t>
              </a:r>
            </a:p>
          </p:txBody>
        </p:sp>
        <p:sp>
          <p:nvSpPr>
            <p:cNvPr id="24615" name="Text Box 26"/>
            <p:cNvSpPr txBox="1">
              <a:spLocks noChangeArrowheads="1"/>
            </p:cNvSpPr>
            <p:nvPr/>
          </p:nvSpPr>
          <p:spPr bwMode="auto">
            <a:xfrm>
              <a:off x="3792" y="177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LUONG</a:t>
              </a:r>
            </a:p>
          </p:txBody>
        </p:sp>
        <p:sp>
          <p:nvSpPr>
            <p:cNvPr id="24616" name="Text Box 29"/>
            <p:cNvSpPr txBox="1">
              <a:spLocks noChangeArrowheads="1"/>
            </p:cNvSpPr>
            <p:nvPr/>
          </p:nvSpPr>
          <p:spPr bwMode="auto">
            <a:xfrm>
              <a:off x="4272" y="177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MA_NQL</a:t>
              </a:r>
            </a:p>
          </p:txBody>
        </p:sp>
        <p:sp>
          <p:nvSpPr>
            <p:cNvPr id="24617" name="Text Box 30"/>
            <p:cNvSpPr txBox="1">
              <a:spLocks noChangeArrowheads="1"/>
            </p:cNvSpPr>
            <p:nvPr/>
          </p:nvSpPr>
          <p:spPr bwMode="auto">
            <a:xfrm>
              <a:off x="4848" y="177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PHG</a:t>
              </a:r>
            </a:p>
          </p:txBody>
        </p:sp>
        <p:grpSp>
          <p:nvGrpSpPr>
            <p:cNvPr id="24618" name="Group 33"/>
            <p:cNvGrpSpPr>
              <a:grpSpLocks/>
            </p:cNvGrpSpPr>
            <p:nvPr/>
          </p:nvGrpSpPr>
          <p:grpSpPr bwMode="auto">
            <a:xfrm>
              <a:off x="624" y="1776"/>
              <a:ext cx="4656" cy="192"/>
              <a:chOff x="192" y="1200"/>
              <a:chExt cx="4656" cy="240"/>
            </a:xfrm>
          </p:grpSpPr>
          <p:sp>
            <p:nvSpPr>
              <p:cNvPr id="24619" name="Line 15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0" name="Line 16"/>
              <p:cNvSpPr>
                <a:spLocks noChangeShapeType="1"/>
              </p:cNvSpPr>
              <p:nvPr/>
            </p:nvSpPr>
            <p:spPr bwMode="auto">
              <a:xfrm>
                <a:off x="11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1" name="Line 17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2" name="Line 18"/>
              <p:cNvSpPr>
                <a:spLocks noChangeShapeType="1"/>
              </p:cNvSpPr>
              <p:nvPr/>
            </p:nvSpPr>
            <p:spPr bwMode="auto">
              <a:xfrm>
                <a:off x="206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3" name="Line 2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4" name="Line 23"/>
              <p:cNvSpPr>
                <a:spLocks noChangeShapeType="1"/>
              </p:cNvSpPr>
              <p:nvPr/>
            </p:nvSpPr>
            <p:spPr bwMode="auto">
              <a:xfrm>
                <a:off x="297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5" name="Line 25"/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6" name="Line 27"/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7" name="Line 28"/>
              <p:cNvSpPr>
                <a:spLocks noChangeShapeType="1"/>
              </p:cNvSpPr>
              <p:nvPr/>
            </p:nvSpPr>
            <p:spPr bwMode="auto">
              <a:xfrm>
                <a:off x="441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8" name="Line 31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9" name="Line 32"/>
              <p:cNvSpPr>
                <a:spLocks noChangeShapeType="1"/>
              </p:cNvSpPr>
              <p:nvPr/>
            </p:nvSpPr>
            <p:spPr bwMode="auto">
              <a:xfrm>
                <a:off x="1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4582" name="Text Box 35"/>
          <p:cNvSpPr txBox="1">
            <a:spLocks noChangeArrowheads="1"/>
          </p:cNvSpPr>
          <p:nvPr/>
        </p:nvSpPr>
        <p:spPr bwMode="auto">
          <a:xfrm>
            <a:off x="990600" y="3581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PHONGBAN</a:t>
            </a:r>
          </a:p>
        </p:txBody>
      </p:sp>
      <p:grpSp>
        <p:nvGrpSpPr>
          <p:cNvPr id="24583" name="Group 61"/>
          <p:cNvGrpSpPr>
            <a:grpSpLocks/>
          </p:cNvGrpSpPr>
          <p:nvPr/>
        </p:nvGrpSpPr>
        <p:grpSpPr bwMode="auto">
          <a:xfrm>
            <a:off x="990600" y="3962400"/>
            <a:ext cx="3962400" cy="304800"/>
            <a:chOff x="624" y="2304"/>
            <a:chExt cx="4656" cy="192"/>
          </a:xfrm>
        </p:grpSpPr>
        <p:sp>
          <p:nvSpPr>
            <p:cNvPr id="24604" name="Line 37"/>
            <p:cNvSpPr>
              <a:spLocks noChangeShapeType="1"/>
            </p:cNvSpPr>
            <p:nvPr/>
          </p:nvSpPr>
          <p:spPr bwMode="auto">
            <a:xfrm>
              <a:off x="624" y="2304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Line 38"/>
            <p:cNvSpPr>
              <a:spLocks noChangeShapeType="1"/>
            </p:cNvSpPr>
            <p:nvPr/>
          </p:nvSpPr>
          <p:spPr bwMode="auto">
            <a:xfrm>
              <a:off x="624" y="249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84" name="Text Box 39"/>
          <p:cNvSpPr txBox="1">
            <a:spLocks noChangeArrowheads="1"/>
          </p:cNvSpPr>
          <p:nvPr/>
        </p:nvSpPr>
        <p:spPr bwMode="auto">
          <a:xfrm>
            <a:off x="2743200" y="39624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TRPHG</a:t>
            </a:r>
          </a:p>
        </p:txBody>
      </p:sp>
      <p:sp>
        <p:nvSpPr>
          <p:cNvPr id="24585" name="Text Box 40"/>
          <p:cNvSpPr txBox="1">
            <a:spLocks noChangeArrowheads="1"/>
          </p:cNvSpPr>
          <p:nvPr/>
        </p:nvSpPr>
        <p:spPr bwMode="auto">
          <a:xfrm>
            <a:off x="990600" y="3962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TENPHG</a:t>
            </a:r>
          </a:p>
        </p:txBody>
      </p:sp>
      <p:sp>
        <p:nvSpPr>
          <p:cNvPr id="24586" name="Text Box 41"/>
          <p:cNvSpPr txBox="1">
            <a:spLocks noChangeArrowheads="1"/>
          </p:cNvSpPr>
          <p:nvPr/>
        </p:nvSpPr>
        <p:spPr bwMode="auto">
          <a:xfrm>
            <a:off x="1905000" y="3962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u="sng"/>
              <a:t>MAPHG</a:t>
            </a:r>
          </a:p>
        </p:txBody>
      </p:sp>
      <p:sp>
        <p:nvSpPr>
          <p:cNvPr id="24587" name="Text Box 42"/>
          <p:cNvSpPr txBox="1">
            <a:spLocks noChangeArrowheads="1"/>
          </p:cNvSpPr>
          <p:nvPr/>
        </p:nvSpPr>
        <p:spPr bwMode="auto">
          <a:xfrm>
            <a:off x="3505200" y="39624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NG_NHANCHUC</a:t>
            </a:r>
          </a:p>
        </p:txBody>
      </p:sp>
      <p:sp>
        <p:nvSpPr>
          <p:cNvPr id="24588" name="Line 50"/>
          <p:cNvSpPr>
            <a:spLocks noChangeShapeType="1"/>
          </p:cNvSpPr>
          <p:nvPr/>
        </p:nvSpPr>
        <p:spPr bwMode="auto">
          <a:xfrm>
            <a:off x="19050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9" name="Line 51"/>
          <p:cNvSpPr>
            <a:spLocks noChangeShapeType="1"/>
          </p:cNvSpPr>
          <p:nvPr/>
        </p:nvSpPr>
        <p:spPr bwMode="auto">
          <a:xfrm>
            <a:off x="2743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0" name="Line 52"/>
          <p:cNvSpPr>
            <a:spLocks noChangeShapeType="1"/>
          </p:cNvSpPr>
          <p:nvPr/>
        </p:nvSpPr>
        <p:spPr bwMode="auto">
          <a:xfrm>
            <a:off x="3505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1" name="Line 53"/>
          <p:cNvSpPr>
            <a:spLocks noChangeShapeType="1"/>
          </p:cNvSpPr>
          <p:nvPr/>
        </p:nvSpPr>
        <p:spPr bwMode="auto">
          <a:xfrm>
            <a:off x="49530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2" name="Line 60"/>
          <p:cNvSpPr>
            <a:spLocks noChangeShapeType="1"/>
          </p:cNvSpPr>
          <p:nvPr/>
        </p:nvSpPr>
        <p:spPr bwMode="auto">
          <a:xfrm>
            <a:off x="9906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3" name="Line 75"/>
          <p:cNvSpPr>
            <a:spLocks noChangeShapeType="1"/>
          </p:cNvSpPr>
          <p:nvPr/>
        </p:nvSpPr>
        <p:spPr bwMode="auto">
          <a:xfrm flipV="1">
            <a:off x="3200400" y="2819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Freeform 76"/>
          <p:cNvSpPr>
            <a:spLocks/>
          </p:cNvSpPr>
          <p:nvPr/>
        </p:nvSpPr>
        <p:spPr bwMode="auto">
          <a:xfrm>
            <a:off x="2411413" y="2819400"/>
            <a:ext cx="5513387" cy="1898650"/>
          </a:xfrm>
          <a:custGeom>
            <a:avLst/>
            <a:gdLst>
              <a:gd name="T0" fmla="*/ 5513387 w 3473"/>
              <a:gd name="T1" fmla="*/ 0 h 1196"/>
              <a:gd name="T2" fmla="*/ 2963862 w 3473"/>
              <a:gd name="T3" fmla="*/ 1655763 h 1196"/>
              <a:gd name="T4" fmla="*/ 0 w 3473"/>
              <a:gd name="T5" fmla="*/ 1462088 h 11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73" h="1196">
                <a:moveTo>
                  <a:pt x="3473" y="0"/>
                </a:moveTo>
                <a:cubicBezTo>
                  <a:pt x="3205" y="174"/>
                  <a:pt x="2446" y="890"/>
                  <a:pt x="1867" y="1043"/>
                </a:cubicBezTo>
                <a:cubicBezTo>
                  <a:pt x="1288" y="1196"/>
                  <a:pt x="389" y="946"/>
                  <a:pt x="0" y="92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96045" name="Group 77"/>
          <p:cNvGrpSpPr>
            <a:grpSpLocks/>
          </p:cNvGrpSpPr>
          <p:nvPr/>
        </p:nvGrpSpPr>
        <p:grpSpPr bwMode="auto">
          <a:xfrm>
            <a:off x="3243263" y="3124200"/>
            <a:ext cx="381000" cy="304800"/>
            <a:chOff x="1753" y="2000"/>
            <a:chExt cx="1359" cy="938"/>
          </a:xfrm>
        </p:grpSpPr>
        <p:sp>
          <p:nvSpPr>
            <p:cNvPr id="24602" name="Freeform 78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Freeform 79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6051" name="Group 83"/>
          <p:cNvGrpSpPr>
            <a:grpSpLocks/>
          </p:cNvGrpSpPr>
          <p:nvPr/>
        </p:nvGrpSpPr>
        <p:grpSpPr bwMode="auto">
          <a:xfrm>
            <a:off x="4267200" y="2286000"/>
            <a:ext cx="990600" cy="762000"/>
            <a:chOff x="1753" y="2000"/>
            <a:chExt cx="1359" cy="938"/>
          </a:xfrm>
        </p:grpSpPr>
        <p:sp>
          <p:nvSpPr>
            <p:cNvPr id="24600" name="Freeform 84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85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6054" name="Group 86"/>
          <p:cNvGrpSpPr>
            <a:grpSpLocks/>
          </p:cNvGrpSpPr>
          <p:nvPr/>
        </p:nvGrpSpPr>
        <p:grpSpPr bwMode="auto">
          <a:xfrm>
            <a:off x="1828800" y="3733800"/>
            <a:ext cx="990600" cy="762000"/>
            <a:chOff x="1753" y="2000"/>
            <a:chExt cx="1359" cy="938"/>
          </a:xfrm>
        </p:grpSpPr>
        <p:sp>
          <p:nvSpPr>
            <p:cNvPr id="24598" name="Freeform 87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Freeform 88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26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5386E1-A104-4C08-BDCC-CFC6EF5E4CBB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tạo kiểu dữ liệu mới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57300" y="2820194"/>
            <a:ext cx="66294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3333FF"/>
                </a:solidFill>
              </a:rPr>
              <a:t>CREATE TYPE</a:t>
            </a:r>
            <a:r>
              <a:rPr lang="en-US" altLang="en-US"/>
              <a:t> &lt;Tên_kdl_mới&gt; </a:t>
            </a:r>
            <a:r>
              <a:rPr lang="en-US" altLang="en-US" b="1">
                <a:solidFill>
                  <a:srgbClr val="3333FF"/>
                </a:solidFill>
              </a:rPr>
              <a:t>FROM</a:t>
            </a:r>
            <a:r>
              <a:rPr lang="en-US" altLang="en-US"/>
              <a:t> &lt;KDL_Có_sẵn&gt;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286000" y="3411934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3333FF"/>
                </a:solidFill>
              </a:rPr>
              <a:t>CREATE TYPE</a:t>
            </a:r>
            <a:r>
              <a:rPr lang="en-US" altLang="en-US" dirty="0"/>
              <a:t> </a:t>
            </a:r>
            <a:r>
              <a:rPr lang="en-US" altLang="en-US" dirty="0" err="1"/>
              <a:t>Kieu_Ten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33FF"/>
                </a:solidFill>
              </a:rPr>
              <a:t>FROM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rgbClr val="3333FF"/>
                </a:solidFill>
              </a:rPr>
              <a:t>NVARCHAR</a:t>
            </a:r>
            <a:r>
              <a:rPr lang="en-US" altLang="en-US" dirty="0"/>
              <a:t>(30)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524000" y="4420790"/>
            <a:ext cx="40386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>
                <a:solidFill>
                  <a:srgbClr val="3333FF"/>
                </a:solidFill>
              </a:rPr>
              <a:t>DROP TYPE</a:t>
            </a:r>
            <a:r>
              <a:rPr lang="en-US" altLang="en-US"/>
              <a:t> &lt;Tên_kdl_mới&gt;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524000" y="5442346"/>
            <a:ext cx="403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3333FF"/>
                </a:solidFill>
              </a:rPr>
              <a:t>DROP TYPE</a:t>
            </a:r>
            <a:r>
              <a:rPr lang="en-US" altLang="en-US" dirty="0"/>
              <a:t>  </a:t>
            </a:r>
            <a:r>
              <a:rPr lang="en-US" altLang="en-US" dirty="0" err="1"/>
              <a:t>Kieu_Ten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6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DB90E64-401C-4C8C-9E01-6783E332E180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5638800" cy="6207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sz="3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các lệnh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(tạo CSDL)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FontTx/>
              <a:buNone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[predicate] { * | table.* | &lt;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Field&gt;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&lt;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[WHERE &lt;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[GROUP BY &lt;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[HAVING &lt;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marL="0" indent="0"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[ORDER BY Field1 [ACS|DESC],... ]</a:t>
            </a:r>
          </a:p>
          <a:p>
            <a:pPr marL="0" indent="0">
              <a:buFontTx/>
              <a:buNone/>
            </a:pP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</a:p>
          <a:p>
            <a:pPr marL="0" indent="0">
              <a:buFontTx/>
              <a:buNone/>
            </a:pP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Lệnh Truy Vấn dữ liệu</a:t>
            </a:r>
            <a:endParaRPr 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676400"/>
            <a:ext cx="82296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 đương phép chiếu của ĐSQH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 kê các thuộc tính cần hiển thị trong kết quả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 ứng với điều kiện chọn trong ĐSQH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liên quan tới thuộc tính, sử dụng các phép nối luận lý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phép toán so sánh,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 kê các quan hệ cần thiết, các phép kết</a:t>
            </a:r>
          </a:p>
          <a:p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Lệnh Truy Vấn dữ liệu</a:t>
            </a:r>
            <a:endParaRPr 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C011E0B-7306-431A-8F4C-1CE136EBA4D5}" type="datetime1">
              <a:rPr lang="en-US" altLang="en-US" smtClean="0"/>
              <a:pPr/>
              <a:t>06-Sep-21</a:t>
            </a:fld>
            <a:endParaRPr lang="en-US" alt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C71E589-ABAB-43AF-8E8B-75643045C70C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865" y="990600"/>
            <a:ext cx="8229600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SELECT [ ALL | DISTINCT ] [ TOP </a:t>
            </a:r>
            <a:r>
              <a:rPr lang="en-US" altLang="en-US" sz="2600" i="1" dirty="0" smtClean="0"/>
              <a:t>n</a:t>
            </a:r>
            <a:r>
              <a:rPr lang="en-US" altLang="en-US" sz="2600" dirty="0" smtClean="0"/>
              <a:t> [ PERCENT ] [ WITH TIES ] ] </a:t>
            </a:r>
            <a:br>
              <a:rPr lang="en-US" altLang="en-US" sz="2600" dirty="0" smtClean="0"/>
            </a:br>
            <a:r>
              <a:rPr lang="en-US" altLang="en-US" sz="2600" dirty="0" smtClean="0"/>
              <a:t>    &lt; </a:t>
            </a:r>
            <a:r>
              <a:rPr lang="en-US" altLang="en-US" sz="2600" dirty="0" err="1" smtClean="0"/>
              <a:t>select_list</a:t>
            </a:r>
            <a:r>
              <a:rPr lang="en-US" altLang="en-US" sz="2600" dirty="0" smtClean="0"/>
              <a:t> 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&lt; </a:t>
            </a:r>
            <a:r>
              <a:rPr lang="en-US" altLang="en-US" sz="2600" dirty="0" err="1" smtClean="0"/>
              <a:t>select_list</a:t>
            </a:r>
            <a:r>
              <a:rPr lang="en-US" altLang="en-US" sz="2600" dirty="0" smtClean="0"/>
              <a:t> &gt; ::=   {    * | </a:t>
            </a:r>
            <a:r>
              <a:rPr lang="en-US" altLang="en-US" sz="2600" dirty="0" err="1" smtClean="0"/>
              <a:t>fieldName</a:t>
            </a:r>
            <a:r>
              <a:rPr lang="en-US" altLang="en-US" sz="2600" dirty="0" smtClean="0"/>
              <a:t> | expression as </a:t>
            </a:r>
            <a:r>
              <a:rPr lang="en-US" altLang="en-US" sz="2600" dirty="0" err="1" smtClean="0"/>
              <a:t>column_alias</a:t>
            </a:r>
            <a:r>
              <a:rPr lang="en-US" altLang="en-US" sz="2600" dirty="0" smtClean="0"/>
              <a:t> 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5464" y="2514600"/>
            <a:ext cx="8209935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Default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[PERCENT]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0 -&gt; 4294967295.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PERCENT,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TIES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order. 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31544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686B61-0A83-49B9-A01C-355F9FE59B18}" type="datetime1">
              <a:rPr lang="en-US" altLang="en-US" smtClean="0"/>
              <a:pPr/>
              <a:t>06-Sep-21</a:t>
            </a:fld>
            <a:endParaRPr lang="en-US" altLang="en-US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51D2585-6317-4024-BFE5-3EAD97F1D24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81125"/>
            <a:ext cx="84582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[ FROM { &lt; </a:t>
            </a:r>
            <a:r>
              <a:rPr lang="en-US" altLang="en-US" sz="2600" dirty="0" err="1" smtClean="0"/>
              <a:t>table_source</a:t>
            </a:r>
            <a:r>
              <a:rPr lang="en-US" altLang="en-US" sz="2600" dirty="0" smtClean="0"/>
              <a:t> &gt; } [ </a:t>
            </a:r>
            <a:r>
              <a:rPr lang="en-US" altLang="en-US" sz="2600" b="1" dirty="0" smtClean="0"/>
              <a:t>,</a:t>
            </a:r>
            <a:r>
              <a:rPr lang="en-US" altLang="en-US" sz="2600" dirty="0" smtClean="0"/>
              <a:t>...</a:t>
            </a:r>
            <a:r>
              <a:rPr lang="en-US" altLang="en-US" sz="2600" i="1" dirty="0" smtClean="0"/>
              <a:t>n</a:t>
            </a:r>
            <a:r>
              <a:rPr lang="en-US" altLang="en-US" sz="2600" dirty="0" smtClean="0"/>
              <a:t> ] ]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7025" y="1949450"/>
            <a:ext cx="8610600" cy="1465263"/>
          </a:xfrm>
          <a:prstGeom prst="rect">
            <a:avLst/>
          </a:prstGeom>
          <a:solidFill>
            <a:srgbClr val="69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&lt; </a:t>
            </a:r>
            <a:r>
              <a:rPr lang="en-US" altLang="en-US" dirty="0" err="1"/>
              <a:t>table_source</a:t>
            </a:r>
            <a:r>
              <a:rPr lang="en-US" altLang="en-US" dirty="0"/>
              <a:t> &gt; ::=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dirty="0"/>
              <a:t>    </a:t>
            </a:r>
            <a:r>
              <a:rPr lang="en-US" altLang="en-US" i="1" dirty="0" err="1"/>
              <a:t>table_name</a:t>
            </a:r>
            <a:r>
              <a:rPr lang="en-US" altLang="en-US" i="1" dirty="0"/>
              <a:t> </a:t>
            </a:r>
            <a:r>
              <a:rPr lang="en-US" altLang="en-US" dirty="0"/>
              <a:t>[ [ AS ] </a:t>
            </a:r>
            <a:r>
              <a:rPr lang="en-US" altLang="en-US" i="1" dirty="0" err="1"/>
              <a:t>table_alias</a:t>
            </a:r>
            <a:r>
              <a:rPr lang="en-US" altLang="en-US" i="1" dirty="0"/>
              <a:t> </a:t>
            </a:r>
            <a:r>
              <a:rPr lang="en-US" altLang="en-US" dirty="0"/>
              <a:t>] </a:t>
            </a:r>
            <a:br>
              <a:rPr lang="en-US" altLang="en-US" dirty="0"/>
            </a:br>
            <a:r>
              <a:rPr lang="en-US" altLang="en-US" dirty="0"/>
              <a:t>    | </a:t>
            </a:r>
            <a:r>
              <a:rPr lang="en-US" altLang="en-US" i="1" dirty="0" err="1"/>
              <a:t>view_name</a:t>
            </a:r>
            <a:r>
              <a:rPr lang="en-US" altLang="en-US" i="1" dirty="0"/>
              <a:t> </a:t>
            </a:r>
            <a:r>
              <a:rPr lang="en-US" altLang="en-US" dirty="0"/>
              <a:t>[ [ AS ] </a:t>
            </a:r>
            <a:r>
              <a:rPr lang="en-US" altLang="en-US" i="1" dirty="0" err="1"/>
              <a:t>table_alias</a:t>
            </a:r>
            <a:r>
              <a:rPr lang="en-US" altLang="en-US" dirty="0"/>
              <a:t> ] </a:t>
            </a:r>
            <a:br>
              <a:rPr lang="en-US" altLang="en-US" dirty="0"/>
            </a:br>
            <a:r>
              <a:rPr lang="en-US" altLang="en-US" dirty="0"/>
              <a:t>        | </a:t>
            </a:r>
            <a:r>
              <a:rPr lang="en-US" altLang="en-US" i="1" dirty="0" err="1"/>
              <a:t>derived_table</a:t>
            </a:r>
            <a:r>
              <a:rPr lang="en-US" altLang="en-US" dirty="0"/>
              <a:t> [ AS ] </a:t>
            </a:r>
            <a:r>
              <a:rPr lang="en-US" altLang="en-US" i="1" dirty="0" err="1"/>
              <a:t>table_alias</a:t>
            </a:r>
            <a:r>
              <a:rPr lang="en-US" altLang="en-US" dirty="0"/>
              <a:t> [ </a:t>
            </a:r>
            <a:r>
              <a:rPr lang="en-US" altLang="en-US" b="1" dirty="0"/>
              <a:t>( </a:t>
            </a:r>
            <a:r>
              <a:rPr lang="en-US" altLang="en-US" i="1" dirty="0" err="1"/>
              <a:t>column_alias</a:t>
            </a:r>
            <a:r>
              <a:rPr lang="en-US" altLang="en-US" dirty="0"/>
              <a:t> [ </a:t>
            </a:r>
            <a:r>
              <a:rPr lang="en-US" altLang="en-US" b="1" dirty="0"/>
              <a:t>,</a:t>
            </a:r>
            <a:r>
              <a:rPr lang="en-US" altLang="en-US" dirty="0"/>
              <a:t>...</a:t>
            </a:r>
            <a:r>
              <a:rPr lang="en-US" altLang="en-US" i="1" dirty="0"/>
              <a:t>n </a:t>
            </a:r>
            <a:r>
              <a:rPr lang="en-US" altLang="en-US" dirty="0"/>
              <a:t>] </a:t>
            </a:r>
            <a:r>
              <a:rPr lang="en-US" altLang="en-US" b="1" dirty="0"/>
              <a:t>)</a:t>
            </a:r>
            <a:r>
              <a:rPr lang="en-US" altLang="en-US" dirty="0"/>
              <a:t> ] </a:t>
            </a:r>
            <a:br>
              <a:rPr lang="en-US" altLang="en-US" dirty="0"/>
            </a:br>
            <a:r>
              <a:rPr lang="en-US" altLang="en-US" dirty="0"/>
              <a:t>    | &lt; </a:t>
            </a:r>
            <a:r>
              <a:rPr lang="en-US" altLang="en-US" dirty="0" err="1"/>
              <a:t>joined_table</a:t>
            </a:r>
            <a:r>
              <a:rPr lang="en-US" altLang="en-US" dirty="0"/>
              <a:t> &gt;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7528" y="3657600"/>
            <a:ext cx="8610600" cy="2563813"/>
          </a:xfrm>
          <a:prstGeom prst="rect">
            <a:avLst/>
          </a:prstGeom>
          <a:solidFill>
            <a:srgbClr val="D8D8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&lt; </a:t>
            </a:r>
            <a:r>
              <a:rPr lang="en-US" altLang="en-US" dirty="0" err="1"/>
              <a:t>joined_table</a:t>
            </a:r>
            <a:r>
              <a:rPr lang="en-US" altLang="en-US" dirty="0"/>
              <a:t> &gt; ::= </a:t>
            </a:r>
            <a:br>
              <a:rPr lang="en-US" altLang="en-US" dirty="0"/>
            </a:br>
            <a:r>
              <a:rPr lang="en-US" altLang="en-US" dirty="0"/>
              <a:t>     &lt; </a:t>
            </a:r>
            <a:r>
              <a:rPr lang="en-US" altLang="en-US" dirty="0" err="1"/>
              <a:t>table_source</a:t>
            </a:r>
            <a:r>
              <a:rPr lang="en-US" altLang="en-US" dirty="0"/>
              <a:t> &gt; &lt; </a:t>
            </a:r>
            <a:r>
              <a:rPr lang="en-US" altLang="en-US" dirty="0" err="1"/>
              <a:t>join_type</a:t>
            </a:r>
            <a:r>
              <a:rPr lang="en-US" altLang="en-US" dirty="0"/>
              <a:t> &gt; &lt; </a:t>
            </a:r>
            <a:r>
              <a:rPr lang="en-US" altLang="en-US" dirty="0" err="1"/>
              <a:t>table_source</a:t>
            </a:r>
            <a:r>
              <a:rPr lang="en-US" altLang="en-US" dirty="0"/>
              <a:t> &gt; ON &lt; </a:t>
            </a:r>
            <a:r>
              <a:rPr lang="en-US" altLang="en-US" dirty="0" err="1"/>
              <a:t>search_condition</a:t>
            </a:r>
            <a:r>
              <a:rPr lang="en-US" altLang="en-US" dirty="0"/>
              <a:t> &gt; </a:t>
            </a:r>
            <a:br>
              <a:rPr lang="en-US" altLang="en-US" dirty="0"/>
            </a:br>
            <a:r>
              <a:rPr lang="en-US" altLang="en-US" dirty="0"/>
              <a:t>    | &lt; </a:t>
            </a:r>
            <a:r>
              <a:rPr lang="en-US" altLang="en-US" dirty="0" err="1"/>
              <a:t>table_source</a:t>
            </a:r>
            <a:r>
              <a:rPr lang="en-US" altLang="en-US" dirty="0"/>
              <a:t> &gt; CROSS JOIN &lt; </a:t>
            </a:r>
            <a:r>
              <a:rPr lang="en-US" altLang="en-US" dirty="0" err="1"/>
              <a:t>table_source</a:t>
            </a:r>
            <a:r>
              <a:rPr lang="en-US" altLang="en-US" dirty="0"/>
              <a:t> &gt; </a:t>
            </a:r>
            <a:br>
              <a:rPr lang="en-US" altLang="en-US" dirty="0"/>
            </a:br>
            <a:r>
              <a:rPr lang="en-US" altLang="en-US" dirty="0"/>
              <a:t>    | &lt; </a:t>
            </a:r>
            <a:r>
              <a:rPr lang="en-US" altLang="en-US" dirty="0" err="1"/>
              <a:t>joined_table</a:t>
            </a:r>
            <a:r>
              <a:rPr lang="en-US" altLang="en-US" dirty="0"/>
              <a:t> &gt; </a:t>
            </a:r>
          </a:p>
          <a:p>
            <a:r>
              <a:rPr lang="en-US" altLang="en-US" dirty="0"/>
              <a:t>&lt; </a:t>
            </a:r>
            <a:r>
              <a:rPr lang="en-US" altLang="en-US" dirty="0" err="1"/>
              <a:t>join_type</a:t>
            </a:r>
            <a:r>
              <a:rPr lang="en-US" altLang="en-US" dirty="0"/>
              <a:t> &gt; ::= </a:t>
            </a:r>
            <a:br>
              <a:rPr lang="en-US" altLang="en-US" dirty="0"/>
            </a:br>
            <a:r>
              <a:rPr lang="en-US" altLang="en-US" dirty="0"/>
              <a:t>    [ INNER | { { LEFT | RIGHT | FULL } [ OUTER ] } ] </a:t>
            </a:r>
            <a:br>
              <a:rPr lang="en-US" altLang="en-US" dirty="0"/>
            </a:br>
            <a:r>
              <a:rPr lang="en-US" altLang="en-US" dirty="0"/>
              <a:t>    [ &lt; </a:t>
            </a:r>
            <a:r>
              <a:rPr lang="en-US" altLang="en-US" dirty="0" err="1"/>
              <a:t>join_hint</a:t>
            </a:r>
            <a:r>
              <a:rPr lang="en-US" altLang="en-US" dirty="0"/>
              <a:t> &gt; ] </a:t>
            </a:r>
            <a:br>
              <a:rPr lang="en-US" altLang="en-US" dirty="0"/>
            </a:br>
            <a:r>
              <a:rPr lang="en-US" altLang="en-US" dirty="0"/>
              <a:t>    JOIN </a:t>
            </a:r>
          </a:p>
        </p:txBody>
      </p:sp>
    </p:spTree>
    <p:extLst>
      <p:ext uri="{BB962C8B-B14F-4D97-AF65-F5344CB8AC3E}">
        <p14:creationId xmlns:p14="http://schemas.microsoft.com/office/powerpoint/2010/main" val="358927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40703" y="64928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5942C0-7F9B-47E0-A1CD-9DF4918E0B25}" type="datetime1">
              <a:rPr lang="en-US" altLang="en-US" smtClean="0"/>
              <a:pPr/>
              <a:t>06-Sep-21</a:t>
            </a:fld>
            <a:endParaRPr lang="en-US" altLang="en-US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6D05F8C-0836-46A4-8B05-056F409876C5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6764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FROM  table1 &lt;join type&gt; table2  ON  &lt;condition&gt;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đó</a:t>
            </a:r>
            <a:r>
              <a:rPr lang="en-US" altLang="en-US" dirty="0" smtClean="0"/>
              <a:t> &lt;join type&gt;= inner join; left </a:t>
            </a:r>
            <a:r>
              <a:rPr lang="en-US" altLang="en-US" dirty="0" err="1" smtClean="0"/>
              <a:t>join;right</a:t>
            </a:r>
            <a:r>
              <a:rPr lang="en-US" altLang="en-US" dirty="0" smtClean="0"/>
              <a:t> join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&lt;condition&gt;: </a:t>
            </a:r>
            <a:r>
              <a:rPr lang="en-US" altLang="en-US" dirty="0" err="1" smtClean="0"/>
              <a:t>điều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hai</a:t>
            </a:r>
            <a:r>
              <a:rPr lang="en-US" altLang="en-US" dirty="0" smtClean="0"/>
              <a:t>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259080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(join type default)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3607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124431-6219-4FFE-B520-4677617B8E49}" type="datetime1">
              <a:rPr lang="en-US" altLang="en-US" smtClean="0"/>
              <a:pPr/>
              <a:t>06-Sep-21</a:t>
            </a:fld>
            <a:endParaRPr lang="en-US" altLang="en-US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5C32246-2A20-4E45-86C3-8F0F3847626B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 đề where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1296988"/>
          </a:xfrm>
          <a:solidFill>
            <a:schemeClr val="accent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[ WHERE &lt; </a:t>
            </a:r>
            <a:r>
              <a:rPr lang="en-US" altLang="en-US" sz="2200" dirty="0" err="1" smtClean="0"/>
              <a:t>search_condition</a:t>
            </a:r>
            <a:r>
              <a:rPr lang="en-US" altLang="en-US" sz="2200" dirty="0" smtClean="0"/>
              <a:t> &gt; | &lt; </a:t>
            </a:r>
            <a:r>
              <a:rPr lang="en-US" altLang="en-US" sz="2200" dirty="0" err="1" smtClean="0"/>
              <a:t>old_outer_join</a:t>
            </a:r>
            <a:r>
              <a:rPr lang="en-US" altLang="en-US" sz="2200" dirty="0" smtClean="0"/>
              <a:t> &gt; 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&lt; </a:t>
            </a:r>
            <a:r>
              <a:rPr lang="en-US" altLang="en-US" sz="2200" dirty="0" err="1" smtClean="0"/>
              <a:t>old_outer_join</a:t>
            </a:r>
            <a:r>
              <a:rPr lang="en-US" altLang="en-US" sz="2200" dirty="0" smtClean="0"/>
              <a:t> &gt; ::= </a:t>
            </a:r>
            <a:br>
              <a:rPr lang="en-US" altLang="en-US" sz="2200" dirty="0" smtClean="0"/>
            </a:br>
            <a:r>
              <a:rPr lang="en-US" altLang="en-US" sz="2200" dirty="0" smtClean="0"/>
              <a:t>    </a:t>
            </a:r>
            <a:r>
              <a:rPr lang="en-US" altLang="en-US" sz="2200" i="1" dirty="0" err="1" smtClean="0"/>
              <a:t>column_name</a:t>
            </a:r>
            <a:r>
              <a:rPr lang="en-US" altLang="en-US" sz="2200" dirty="0" smtClean="0"/>
              <a:t> { * = | = * } </a:t>
            </a:r>
            <a:r>
              <a:rPr lang="en-US" altLang="en-US" sz="2200" i="1" dirty="0" err="1" smtClean="0"/>
              <a:t>column_name</a:t>
            </a:r>
            <a:endParaRPr lang="en-US" altLang="en-US" sz="2200" i="1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" y="2743200"/>
            <a:ext cx="8001000" cy="1600200"/>
          </a:xfrm>
          <a:prstGeom prst="rect">
            <a:avLst/>
          </a:prstGeom>
          <a:solidFill>
            <a:srgbClr val="D8D8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&lt; </a:t>
            </a:r>
            <a:r>
              <a:rPr lang="en-US" altLang="en-US" sz="2000" i="1" dirty="0" err="1"/>
              <a:t>search_condition</a:t>
            </a:r>
            <a:r>
              <a:rPr lang="en-US" altLang="en-US" sz="2000" i="1" dirty="0"/>
              <a:t> &gt; ::= </a:t>
            </a:r>
            <a:br>
              <a:rPr lang="en-US" altLang="en-US" sz="2000" i="1" dirty="0"/>
            </a:br>
            <a:r>
              <a:rPr lang="en-US" altLang="en-US" sz="2000" i="1" dirty="0"/>
              <a:t>    {   [ NOT ] &lt; predicate &gt; | ( &lt; </a:t>
            </a:r>
            <a:r>
              <a:rPr lang="en-US" altLang="en-US" sz="2000" i="1" dirty="0" err="1"/>
              <a:t>search_condition</a:t>
            </a:r>
            <a:r>
              <a:rPr lang="en-US" altLang="en-US" sz="2000" i="1" dirty="0"/>
              <a:t> &gt; ) } </a:t>
            </a:r>
            <a:br>
              <a:rPr lang="en-US" altLang="en-US" sz="2000" i="1" dirty="0"/>
            </a:br>
            <a:r>
              <a:rPr lang="en-US" altLang="en-US" sz="2000" i="1" dirty="0"/>
              <a:t>        [ { AND | OR } [ NOT ] { &lt; predicate &gt; | ( &lt; </a:t>
            </a:r>
            <a:r>
              <a:rPr lang="en-US" altLang="en-US" sz="2000" i="1" dirty="0" err="1"/>
              <a:t>search_condition</a:t>
            </a:r>
            <a:r>
              <a:rPr lang="en-US" altLang="en-US" sz="2000" i="1" dirty="0"/>
              <a:t> &gt; ) } ]  }    [ </a:t>
            </a:r>
            <a:r>
              <a:rPr lang="en-US" altLang="en-US" sz="2000" b="1" i="1" dirty="0"/>
              <a:t>,</a:t>
            </a:r>
            <a:r>
              <a:rPr lang="en-US" altLang="en-US" sz="2000" i="1" dirty="0"/>
              <a:t>...n ]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66738" y="4800600"/>
            <a:ext cx="8001000" cy="10668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&lt; predicate &gt; ::= </a:t>
            </a:r>
            <a:r>
              <a:rPr lang="en-US" altLang="en-US" sz="2000" b="1" i="1" dirty="0"/>
              <a:t/>
            </a:r>
            <a:br>
              <a:rPr lang="en-US" altLang="en-US" sz="2000" b="1" i="1" dirty="0"/>
            </a:br>
            <a:r>
              <a:rPr lang="en-US" altLang="en-US" sz="2000" b="1" i="1" dirty="0"/>
              <a:t>    </a:t>
            </a:r>
            <a:r>
              <a:rPr lang="en-US" altLang="en-US" sz="2000" i="1" dirty="0"/>
              <a:t>{  expression { = | &lt; &gt; | ! = | &gt; | &gt; = | ! &gt; | &lt; | &lt; = | ! &lt; }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830763"/>
          </a:xfrm>
        </p:spPr>
        <p:txBody>
          <a:bodyPr/>
          <a:lstStyle/>
          <a:p>
            <a:pPr>
              <a:spcBef>
                <a:spcPct val="15000"/>
              </a:spcBef>
              <a:buSzPct val="76000"/>
              <a:defRPr/>
            </a:pP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so </a:t>
            </a:r>
            <a:r>
              <a:rPr lang="en-US" altLang="en-US" sz="2400" dirty="0" err="1" smtClean="0"/>
              <a:t>sánh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chemeClr val="accent2"/>
                </a:solidFill>
              </a:rPr>
              <a:t>=, &gt;,&lt;,&gt;=,&lt;=,&lt;&gt;,!=,!&lt;,!&gt;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logic: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AND,  OR,  NOT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err="1" smtClean="0"/>
              <a:t>Phép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chemeClr val="accent2"/>
                </a:solidFill>
              </a:rPr>
              <a:t>+, -,*, /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BETWEEN …. AND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IS NULL, IS NOT NULL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LIKE (_ %)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IN, NOT IN  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EXISTS, NOT EXISTS</a:t>
            </a:r>
          </a:p>
          <a:p>
            <a:pPr>
              <a:spcBef>
                <a:spcPct val="15000"/>
              </a:spcBef>
              <a:defRPr/>
            </a:pPr>
            <a:r>
              <a:rPr lang="en-US" altLang="en-US" sz="2400" dirty="0" smtClean="0">
                <a:solidFill>
                  <a:schemeClr val="accent2"/>
                </a:solidFill>
              </a:rPr>
              <a:t>SOME, ALL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41308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066800"/>
            <a:ext cx="82296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6000"/>
              <a:buFont typeface="Wingdings" pitchFamily="2" charset="2"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</a:t>
            </a: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lvl="1">
              <a:spcBef>
                <a:spcPct val="60000"/>
              </a:spcBef>
              <a:buSzPct val="70000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chuỗi tương đối</a:t>
            </a:r>
          </a:p>
          <a:p>
            <a:pPr lvl="1">
              <a:spcBef>
                <a:spcPct val="60000"/>
              </a:spcBef>
              <a:buSzPct val="70000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pháp: s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p, p có thể chứa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</a:p>
          <a:p>
            <a:pPr lvl="1">
              <a:spcBef>
                <a:spcPct val="60000"/>
              </a:spcBef>
              <a:buSzPct val="70000"/>
            </a:pP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thay thế một chuỗi ký tự bất kỳ</a:t>
            </a:r>
          </a:p>
          <a:p>
            <a:pPr lvl="1">
              <a:spcBef>
                <a:spcPct val="60000"/>
              </a:spcBef>
              <a:buSzPct val="70000"/>
            </a:pP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_: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thay thế một ký tự bất kỳ</a:t>
            </a:r>
          </a:p>
          <a:p>
            <a:pPr lvl="1">
              <a:spcBef>
                <a:spcPct val="60000"/>
              </a:spcBef>
              <a:buSzPct val="70000"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masp,tensp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SANPHAM 		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masp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'B%01‘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6465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sz="4400" b="0" i="0" u="none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toán tử cần lưu ý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 bwMode="auto">
          <a:xfrm>
            <a:off x="612742" y="1143000"/>
            <a:ext cx="82296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NULL, IS NOT NULL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sohd 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HOADON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makh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HOADON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makh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so sánh, phép toán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gia*1.1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[gia ban]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SANPHAM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nuocsx &lt;&gt; ’Viet Nam’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SANPHAM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(gia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30000)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(nuocsx=‘Viet Nam’)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76000"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</a:t>
            </a: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NOT IN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Pct val="70000"/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SANPHAM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masp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(‘BB01’,’BB02’,’BB03’)</a:t>
            </a:r>
          </a:p>
          <a:p>
            <a:pPr>
              <a:buSzPct val="76000"/>
              <a:buFont typeface="Wingdings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2742" y="1984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sz="4400" b="0" i="0" u="none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toán tử cần lưu ý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066800"/>
            <a:ext cx="82296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hoặc </a:t>
            </a: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Tìm các số hóa đơn mua cùng lúc 2 sản phẩm có mã số "BB01” và "BB02”.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CTHD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masp = 'BB01'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sohd </a:t>
            </a: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sohd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CTHD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masp = 'BB02')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A.sohd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CTHD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A.masp = 'BB01'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CTHD B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B.masp = 'BB02‘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				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A.sohd = B.sohd)</a:t>
            </a: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627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B2BB76-73AC-4E35-A3BD-A214C465A46E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dữ liệu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1799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Sum(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Max(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Min(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Count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 |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Distinct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31665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71EA8C0-3550-42D4-80FB-CAFE57F42026}" type="slidenum">
              <a:rPr lang="en-US" altLang="en-US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58" y="1124666"/>
            <a:ext cx="8229600" cy="53523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380" name="Rectangle 52"/>
          <p:cNvSpPr>
            <a:spLocks noChangeArrowheads="1"/>
          </p:cNvSpPr>
          <p:nvPr/>
        </p:nvSpPr>
        <p:spPr bwMode="auto">
          <a:xfrm>
            <a:off x="2438400" y="57912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79" name="Rectangle 51"/>
          <p:cNvSpPr>
            <a:spLocks noChangeArrowheads="1"/>
          </p:cNvSpPr>
          <p:nvPr/>
        </p:nvSpPr>
        <p:spPr bwMode="auto">
          <a:xfrm>
            <a:off x="2438400" y="45720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77" name="Rectangle 49"/>
          <p:cNvSpPr>
            <a:spLocks noChangeArrowheads="1"/>
          </p:cNvSpPr>
          <p:nvPr/>
        </p:nvSpPr>
        <p:spPr bwMode="auto">
          <a:xfrm>
            <a:off x="2438400" y="51816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76" name="Rectangle 48"/>
          <p:cNvSpPr>
            <a:spLocks noChangeArrowheads="1"/>
          </p:cNvSpPr>
          <p:nvPr/>
        </p:nvSpPr>
        <p:spPr bwMode="auto">
          <a:xfrm>
            <a:off x="2438400" y="41910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78" name="Rectangle 50"/>
          <p:cNvSpPr>
            <a:spLocks noChangeArrowheads="1"/>
          </p:cNvSpPr>
          <p:nvPr/>
        </p:nvSpPr>
        <p:spPr bwMode="auto">
          <a:xfrm>
            <a:off x="2438400" y="33528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75" name="Rectangle 47"/>
          <p:cNvSpPr>
            <a:spLocks noChangeArrowheads="1"/>
          </p:cNvSpPr>
          <p:nvPr/>
        </p:nvSpPr>
        <p:spPr bwMode="auto">
          <a:xfrm>
            <a:off x="2438400" y="27432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39383" name="Group 55"/>
          <p:cNvGrpSpPr>
            <a:grpSpLocks/>
          </p:cNvGrpSpPr>
          <p:nvPr/>
        </p:nvGrpSpPr>
        <p:grpSpPr bwMode="auto">
          <a:xfrm>
            <a:off x="2438400" y="2286000"/>
            <a:ext cx="3048000" cy="4114800"/>
            <a:chOff x="288" y="1488"/>
            <a:chExt cx="1920" cy="2592"/>
          </a:xfrm>
        </p:grpSpPr>
        <p:sp>
          <p:nvSpPr>
            <p:cNvPr id="79884" name="Line 4"/>
            <p:cNvSpPr>
              <a:spLocks noChangeShapeType="1"/>
            </p:cNvSpPr>
            <p:nvPr/>
          </p:nvSpPr>
          <p:spPr bwMode="auto">
            <a:xfrm>
              <a:off x="28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85" name="Text Box 5"/>
            <p:cNvSpPr txBox="1">
              <a:spLocks noChangeArrowheads="1"/>
            </p:cNvSpPr>
            <p:nvPr/>
          </p:nvSpPr>
          <p:spPr bwMode="auto">
            <a:xfrm>
              <a:off x="1056" y="14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SODA</a:t>
              </a:r>
            </a:p>
          </p:txBody>
        </p:sp>
        <p:sp>
          <p:nvSpPr>
            <p:cNvPr id="79886" name="Text Box 6"/>
            <p:cNvSpPr txBox="1">
              <a:spLocks noChangeArrowheads="1"/>
            </p:cNvSpPr>
            <p:nvPr/>
          </p:nvSpPr>
          <p:spPr bwMode="auto">
            <a:xfrm>
              <a:off x="1488" y="148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THOIGIAN</a:t>
              </a:r>
            </a:p>
          </p:txBody>
        </p:sp>
        <p:sp>
          <p:nvSpPr>
            <p:cNvPr id="79887" name="Text Box 7"/>
            <p:cNvSpPr txBox="1">
              <a:spLocks noChangeArrowheads="1"/>
            </p:cNvSpPr>
            <p:nvPr/>
          </p:nvSpPr>
          <p:spPr bwMode="auto">
            <a:xfrm>
              <a:off x="1056" y="17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79888" name="Text Box 8"/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32.5</a:t>
              </a:r>
            </a:p>
          </p:txBody>
        </p:sp>
        <p:sp>
          <p:nvSpPr>
            <p:cNvPr id="79889" name="Text Box 9"/>
            <p:cNvSpPr txBox="1">
              <a:spLocks noChangeArrowheads="1"/>
            </p:cNvSpPr>
            <p:nvPr/>
          </p:nvSpPr>
          <p:spPr bwMode="auto">
            <a:xfrm>
              <a:off x="1056" y="192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79890" name="Text Box 10"/>
            <p:cNvSpPr txBox="1">
              <a:spLocks noChangeArrowheads="1"/>
            </p:cNvSpPr>
            <p:nvPr/>
          </p:nvSpPr>
          <p:spPr bwMode="auto">
            <a:xfrm>
              <a:off x="1536" y="192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7.5</a:t>
              </a:r>
            </a:p>
          </p:txBody>
        </p:sp>
        <p:sp>
          <p:nvSpPr>
            <p:cNvPr id="79891" name="Text Box 11"/>
            <p:cNvSpPr txBox="1">
              <a:spLocks noChangeArrowheads="1"/>
            </p:cNvSpPr>
            <p:nvPr/>
          </p:nvSpPr>
          <p:spPr bwMode="auto">
            <a:xfrm>
              <a:off x="384" y="172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123456789</a:t>
              </a:r>
            </a:p>
          </p:txBody>
        </p:sp>
        <p:sp>
          <p:nvSpPr>
            <p:cNvPr id="79892" name="Text Box 12"/>
            <p:cNvSpPr txBox="1">
              <a:spLocks noChangeArrowheads="1"/>
            </p:cNvSpPr>
            <p:nvPr/>
          </p:nvSpPr>
          <p:spPr bwMode="auto">
            <a:xfrm>
              <a:off x="384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123456789</a:t>
              </a:r>
            </a:p>
          </p:txBody>
        </p:sp>
        <p:sp>
          <p:nvSpPr>
            <p:cNvPr id="79893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MA_NVIEN</a:t>
              </a:r>
            </a:p>
          </p:txBody>
        </p:sp>
        <p:grpSp>
          <p:nvGrpSpPr>
            <p:cNvPr id="79894" name="Group 14"/>
            <p:cNvGrpSpPr>
              <a:grpSpLocks/>
            </p:cNvGrpSpPr>
            <p:nvPr/>
          </p:nvGrpSpPr>
          <p:grpSpPr bwMode="auto">
            <a:xfrm>
              <a:off x="1056" y="1488"/>
              <a:ext cx="432" cy="2592"/>
              <a:chOff x="1200" y="1632"/>
              <a:chExt cx="432" cy="1632"/>
            </a:xfrm>
          </p:grpSpPr>
          <p:sp>
            <p:nvSpPr>
              <p:cNvPr id="79925" name="Line 15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26" name="Line 16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9895" name="Text Box 17"/>
            <p:cNvSpPr txBox="1">
              <a:spLocks noChangeArrowheads="1"/>
            </p:cNvSpPr>
            <p:nvPr/>
          </p:nvSpPr>
          <p:spPr bwMode="auto">
            <a:xfrm>
              <a:off x="1056" y="21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79896" name="Text Box 18"/>
            <p:cNvSpPr txBox="1">
              <a:spLocks noChangeArrowheads="1"/>
            </p:cNvSpPr>
            <p:nvPr/>
          </p:nvSpPr>
          <p:spPr bwMode="auto">
            <a:xfrm>
              <a:off x="1536" y="211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79897" name="Text Box 19"/>
            <p:cNvSpPr txBox="1">
              <a:spLocks noChangeArrowheads="1"/>
            </p:cNvSpPr>
            <p:nvPr/>
          </p:nvSpPr>
          <p:spPr bwMode="auto">
            <a:xfrm>
              <a:off x="1056" y="23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</a:t>
              </a:r>
            </a:p>
          </p:txBody>
        </p:sp>
        <p:sp>
          <p:nvSpPr>
            <p:cNvPr id="79898" name="Text Box 20"/>
            <p:cNvSpPr txBox="1">
              <a:spLocks noChangeArrowheads="1"/>
            </p:cNvSpPr>
            <p:nvPr/>
          </p:nvSpPr>
          <p:spPr bwMode="auto">
            <a:xfrm>
              <a:off x="1536" y="230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79899" name="Text Box 21"/>
            <p:cNvSpPr txBox="1">
              <a:spLocks noChangeArrowheads="1"/>
            </p:cNvSpPr>
            <p:nvPr/>
          </p:nvSpPr>
          <p:spPr bwMode="auto">
            <a:xfrm>
              <a:off x="384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79900" name="Text Box 22"/>
            <p:cNvSpPr txBox="1">
              <a:spLocks noChangeArrowheads="1"/>
            </p:cNvSpPr>
            <p:nvPr/>
          </p:nvSpPr>
          <p:spPr bwMode="auto">
            <a:xfrm>
              <a:off x="384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79901" name="Text Box 23"/>
            <p:cNvSpPr txBox="1">
              <a:spLocks noChangeArrowheads="1"/>
            </p:cNvSpPr>
            <p:nvPr/>
          </p:nvSpPr>
          <p:spPr bwMode="auto">
            <a:xfrm>
              <a:off x="1056" y="24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79902" name="Text Box 24"/>
            <p:cNvSpPr txBox="1">
              <a:spLocks noChangeArrowheads="1"/>
            </p:cNvSpPr>
            <p:nvPr/>
          </p:nvSpPr>
          <p:spPr bwMode="auto">
            <a:xfrm>
              <a:off x="1536" y="24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79903" name="Text Box 25"/>
            <p:cNvSpPr txBox="1">
              <a:spLocks noChangeArrowheads="1"/>
            </p:cNvSpPr>
            <p:nvPr/>
          </p:nvSpPr>
          <p:spPr bwMode="auto">
            <a:xfrm>
              <a:off x="384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79904" name="Text Box 26"/>
            <p:cNvSpPr txBox="1">
              <a:spLocks noChangeArrowheads="1"/>
            </p:cNvSpPr>
            <p:nvPr/>
          </p:nvSpPr>
          <p:spPr bwMode="auto">
            <a:xfrm>
              <a:off x="1056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79905" name="Text Box 27"/>
            <p:cNvSpPr txBox="1">
              <a:spLocks noChangeArrowheads="1"/>
            </p:cNvSpPr>
            <p:nvPr/>
          </p:nvSpPr>
          <p:spPr bwMode="auto">
            <a:xfrm>
              <a:off x="1536" y="26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79906" name="Text Box 28"/>
            <p:cNvSpPr txBox="1">
              <a:spLocks noChangeArrowheads="1"/>
            </p:cNvSpPr>
            <p:nvPr/>
          </p:nvSpPr>
          <p:spPr bwMode="auto">
            <a:xfrm>
              <a:off x="1056" y="288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79907" name="Text Box 29"/>
            <p:cNvSpPr txBox="1">
              <a:spLocks noChangeArrowheads="1"/>
            </p:cNvSpPr>
            <p:nvPr/>
          </p:nvSpPr>
          <p:spPr bwMode="auto">
            <a:xfrm>
              <a:off x="1536" y="288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35.0</a:t>
              </a:r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384" y="26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888665555</a:t>
              </a:r>
            </a:p>
          </p:txBody>
        </p:sp>
        <p:sp>
          <p:nvSpPr>
            <p:cNvPr id="79909" name="Text Box 31"/>
            <p:cNvSpPr txBox="1">
              <a:spLocks noChangeArrowheads="1"/>
            </p:cNvSpPr>
            <p:nvPr/>
          </p:nvSpPr>
          <p:spPr bwMode="auto">
            <a:xfrm>
              <a:off x="384" y="28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79910" name="Text Box 32"/>
            <p:cNvSpPr txBox="1">
              <a:spLocks noChangeArrowheads="1"/>
            </p:cNvSpPr>
            <p:nvPr/>
          </p:nvSpPr>
          <p:spPr bwMode="auto">
            <a:xfrm>
              <a:off x="1056" y="307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79911" name="Text Box 33"/>
            <p:cNvSpPr txBox="1">
              <a:spLocks noChangeArrowheads="1"/>
            </p:cNvSpPr>
            <p:nvPr/>
          </p:nvSpPr>
          <p:spPr bwMode="auto">
            <a:xfrm>
              <a:off x="1536" y="307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5.0</a:t>
              </a:r>
            </a:p>
          </p:txBody>
        </p:sp>
        <p:sp>
          <p:nvSpPr>
            <p:cNvPr id="79912" name="Text Box 34"/>
            <p:cNvSpPr txBox="1">
              <a:spLocks noChangeArrowheads="1"/>
            </p:cNvSpPr>
            <p:nvPr/>
          </p:nvSpPr>
          <p:spPr bwMode="auto">
            <a:xfrm>
              <a:off x="384" y="307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79913" name="Text Box 35"/>
            <p:cNvSpPr txBox="1">
              <a:spLocks noChangeArrowheads="1"/>
            </p:cNvSpPr>
            <p:nvPr/>
          </p:nvSpPr>
          <p:spPr bwMode="auto">
            <a:xfrm>
              <a:off x="1056" y="326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79914" name="Text Box 36"/>
            <p:cNvSpPr txBox="1">
              <a:spLocks noChangeArrowheads="1"/>
            </p:cNvSpPr>
            <p:nvPr/>
          </p:nvSpPr>
          <p:spPr bwMode="auto">
            <a:xfrm>
              <a:off x="1536" y="32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79915" name="Text Box 37"/>
            <p:cNvSpPr txBox="1">
              <a:spLocks noChangeArrowheads="1"/>
            </p:cNvSpPr>
            <p:nvPr/>
          </p:nvSpPr>
          <p:spPr bwMode="auto">
            <a:xfrm>
              <a:off x="384" y="326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79916" name="Text Box 38"/>
            <p:cNvSpPr txBox="1">
              <a:spLocks noChangeArrowheads="1"/>
            </p:cNvSpPr>
            <p:nvPr/>
          </p:nvSpPr>
          <p:spPr bwMode="auto">
            <a:xfrm>
              <a:off x="1056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79917" name="Text Box 39"/>
            <p:cNvSpPr txBox="1">
              <a:spLocks noChangeArrowheads="1"/>
            </p:cNvSpPr>
            <p:nvPr/>
          </p:nvSpPr>
          <p:spPr bwMode="auto">
            <a:xfrm>
              <a:off x="1536" y="345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15.0</a:t>
              </a:r>
            </a:p>
          </p:txBody>
        </p:sp>
        <p:sp>
          <p:nvSpPr>
            <p:cNvPr id="79918" name="Text Box 40"/>
            <p:cNvSpPr txBox="1">
              <a:spLocks noChangeArrowheads="1"/>
            </p:cNvSpPr>
            <p:nvPr/>
          </p:nvSpPr>
          <p:spPr bwMode="auto">
            <a:xfrm>
              <a:off x="384" y="345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79919" name="Text Box 41"/>
            <p:cNvSpPr txBox="1">
              <a:spLocks noChangeArrowheads="1"/>
            </p:cNvSpPr>
            <p:nvPr/>
          </p:nvSpPr>
          <p:spPr bwMode="auto">
            <a:xfrm>
              <a:off x="1056" y="36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79920" name="Text Box 42"/>
            <p:cNvSpPr txBox="1">
              <a:spLocks noChangeArrowheads="1"/>
            </p:cNvSpPr>
            <p:nvPr/>
          </p:nvSpPr>
          <p:spPr bwMode="auto">
            <a:xfrm>
              <a:off x="1536" y="36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79921" name="Text Box 43"/>
            <p:cNvSpPr txBox="1">
              <a:spLocks noChangeArrowheads="1"/>
            </p:cNvSpPr>
            <p:nvPr/>
          </p:nvSpPr>
          <p:spPr bwMode="auto">
            <a:xfrm>
              <a:off x="384" y="364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  <p:sp>
          <p:nvSpPr>
            <p:cNvPr id="79922" name="Text Box 44"/>
            <p:cNvSpPr txBox="1">
              <a:spLocks noChangeArrowheads="1"/>
            </p:cNvSpPr>
            <p:nvPr/>
          </p:nvSpPr>
          <p:spPr bwMode="auto">
            <a:xfrm>
              <a:off x="1056" y="384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79923" name="Text Box 45"/>
            <p:cNvSpPr txBox="1">
              <a:spLocks noChangeArrowheads="1"/>
            </p:cNvSpPr>
            <p:nvPr/>
          </p:nvSpPr>
          <p:spPr bwMode="auto">
            <a:xfrm>
              <a:off x="1536" y="384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79924" name="Text Box 46"/>
            <p:cNvSpPr txBox="1">
              <a:spLocks noChangeArrowheads="1"/>
            </p:cNvSpPr>
            <p:nvPr/>
          </p:nvSpPr>
          <p:spPr bwMode="auto">
            <a:xfrm>
              <a:off x="384" y="384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5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80" grpId="0" animBg="1"/>
      <p:bldP spid="739380" grpId="1" animBg="1"/>
      <p:bldP spid="739379" grpId="0" animBg="1"/>
      <p:bldP spid="739379" grpId="1" animBg="1"/>
      <p:bldP spid="739377" grpId="0" animBg="1"/>
      <p:bldP spid="739377" grpId="1" animBg="1"/>
      <p:bldP spid="739376" grpId="0" animBg="1"/>
      <p:bldP spid="739376" grpId="1" animBg="1"/>
      <p:bldP spid="739378" grpId="0" animBg="1"/>
      <p:bldP spid="739378" grpId="1" animBg="1"/>
      <p:bldP spid="739375" grpId="0" animBg="1"/>
      <p:bldP spid="73937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A07868-35B3-417C-9CCA-63350DF71EAC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899" name="Rectangle 56"/>
          <p:cNvSpPr>
            <a:spLocks noChangeArrowheads="1"/>
          </p:cNvSpPr>
          <p:nvPr/>
        </p:nvSpPr>
        <p:spPr bwMode="auto">
          <a:xfrm>
            <a:off x="2971800" y="56388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57"/>
          <p:cNvSpPr>
            <a:spLocks noChangeArrowheads="1"/>
          </p:cNvSpPr>
          <p:nvPr/>
        </p:nvSpPr>
        <p:spPr bwMode="auto">
          <a:xfrm>
            <a:off x="2971800" y="44196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1" name="Rectangle 58"/>
          <p:cNvSpPr>
            <a:spLocks noChangeArrowheads="1"/>
          </p:cNvSpPr>
          <p:nvPr/>
        </p:nvSpPr>
        <p:spPr bwMode="auto">
          <a:xfrm>
            <a:off x="2971800" y="50292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2" name="Rectangle 59"/>
          <p:cNvSpPr>
            <a:spLocks noChangeArrowheads="1"/>
          </p:cNvSpPr>
          <p:nvPr/>
        </p:nvSpPr>
        <p:spPr bwMode="auto">
          <a:xfrm>
            <a:off x="2971800" y="40386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3" name="Rectangle 60"/>
          <p:cNvSpPr>
            <a:spLocks noChangeArrowheads="1"/>
          </p:cNvSpPr>
          <p:nvPr/>
        </p:nvSpPr>
        <p:spPr bwMode="auto">
          <a:xfrm>
            <a:off x="2971800" y="32004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4" name="Rectangle 61"/>
          <p:cNvSpPr>
            <a:spLocks noChangeArrowheads="1"/>
          </p:cNvSpPr>
          <p:nvPr/>
        </p:nvSpPr>
        <p:spPr bwMode="auto">
          <a:xfrm>
            <a:off x="2971800" y="25908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</a:t>
            </a:r>
          </a:p>
        </p:txBody>
      </p:sp>
      <p:sp>
        <p:nvSpPr>
          <p:cNvPr id="80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907" name="Group 55"/>
          <p:cNvGrpSpPr>
            <a:grpSpLocks/>
          </p:cNvGrpSpPr>
          <p:nvPr/>
        </p:nvGrpSpPr>
        <p:grpSpPr bwMode="auto">
          <a:xfrm>
            <a:off x="2971800" y="2133600"/>
            <a:ext cx="3048000" cy="4114800"/>
            <a:chOff x="528" y="1488"/>
            <a:chExt cx="1920" cy="2592"/>
          </a:xfrm>
        </p:grpSpPr>
        <p:sp>
          <p:nvSpPr>
            <p:cNvPr id="80910" name="Line 11"/>
            <p:cNvSpPr>
              <a:spLocks noChangeShapeType="1"/>
            </p:cNvSpPr>
            <p:nvPr/>
          </p:nvSpPr>
          <p:spPr bwMode="auto">
            <a:xfrm>
              <a:off x="52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11" name="Text Box 12"/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SODA</a:t>
              </a:r>
            </a:p>
          </p:txBody>
        </p:sp>
        <p:sp>
          <p:nvSpPr>
            <p:cNvPr id="80912" name="Text Box 13"/>
            <p:cNvSpPr txBox="1">
              <a:spLocks noChangeArrowheads="1"/>
            </p:cNvSpPr>
            <p:nvPr/>
          </p:nvSpPr>
          <p:spPr bwMode="auto">
            <a:xfrm>
              <a:off x="1728" y="148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THOIGIAN</a:t>
              </a:r>
            </a:p>
          </p:txBody>
        </p:sp>
        <p:sp>
          <p:nvSpPr>
            <p:cNvPr id="80913" name="Text Box 14"/>
            <p:cNvSpPr txBox="1">
              <a:spLocks noChangeArrowheads="1"/>
            </p:cNvSpPr>
            <p:nvPr/>
          </p:nvSpPr>
          <p:spPr bwMode="auto">
            <a:xfrm>
              <a:off x="1296" y="17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80914" name="Text Box 15"/>
            <p:cNvSpPr txBox="1">
              <a:spLocks noChangeArrowheads="1"/>
            </p:cNvSpPr>
            <p:nvPr/>
          </p:nvSpPr>
          <p:spPr bwMode="auto">
            <a:xfrm>
              <a:off x="1776" y="172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32.5</a:t>
              </a:r>
            </a:p>
          </p:txBody>
        </p:sp>
        <p:sp>
          <p:nvSpPr>
            <p:cNvPr id="80915" name="Text Box 16"/>
            <p:cNvSpPr txBox="1">
              <a:spLocks noChangeArrowheads="1"/>
            </p:cNvSpPr>
            <p:nvPr/>
          </p:nvSpPr>
          <p:spPr bwMode="auto">
            <a:xfrm>
              <a:off x="1296" y="192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80916" name="Text Box 17"/>
            <p:cNvSpPr txBox="1">
              <a:spLocks noChangeArrowheads="1"/>
            </p:cNvSpPr>
            <p:nvPr/>
          </p:nvSpPr>
          <p:spPr bwMode="auto">
            <a:xfrm>
              <a:off x="1776" y="192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7.5</a:t>
              </a:r>
            </a:p>
          </p:txBody>
        </p:sp>
        <p:sp>
          <p:nvSpPr>
            <p:cNvPr id="80917" name="Text Box 18"/>
            <p:cNvSpPr txBox="1">
              <a:spLocks noChangeArrowheads="1"/>
            </p:cNvSpPr>
            <p:nvPr/>
          </p:nvSpPr>
          <p:spPr bwMode="auto">
            <a:xfrm>
              <a:off x="624" y="172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123456789</a:t>
              </a:r>
            </a:p>
          </p:txBody>
        </p:sp>
        <p:sp>
          <p:nvSpPr>
            <p:cNvPr id="80918" name="Text Box 19"/>
            <p:cNvSpPr txBox="1">
              <a:spLocks noChangeArrowheads="1"/>
            </p:cNvSpPr>
            <p:nvPr/>
          </p:nvSpPr>
          <p:spPr bwMode="auto">
            <a:xfrm>
              <a:off x="624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123456789</a:t>
              </a:r>
            </a:p>
          </p:txBody>
        </p:sp>
        <p:sp>
          <p:nvSpPr>
            <p:cNvPr id="80919" name="Text Box 20"/>
            <p:cNvSpPr txBox="1">
              <a:spLocks noChangeArrowheads="1"/>
            </p:cNvSpPr>
            <p:nvPr/>
          </p:nvSpPr>
          <p:spPr bwMode="auto">
            <a:xfrm>
              <a:off x="624" y="14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MA_NVIEN</a:t>
              </a:r>
            </a:p>
          </p:txBody>
        </p:sp>
        <p:grpSp>
          <p:nvGrpSpPr>
            <p:cNvPr id="80920" name="Group 21"/>
            <p:cNvGrpSpPr>
              <a:grpSpLocks/>
            </p:cNvGrpSpPr>
            <p:nvPr/>
          </p:nvGrpSpPr>
          <p:grpSpPr bwMode="auto">
            <a:xfrm>
              <a:off x="1296" y="1488"/>
              <a:ext cx="432" cy="2592"/>
              <a:chOff x="1200" y="1632"/>
              <a:chExt cx="432" cy="1632"/>
            </a:xfrm>
          </p:grpSpPr>
          <p:sp>
            <p:nvSpPr>
              <p:cNvPr id="80951" name="Line 22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52" name="Line 23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1296" y="21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1776" y="211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80923" name="Text Box 26"/>
            <p:cNvSpPr txBox="1">
              <a:spLocks noChangeArrowheads="1"/>
            </p:cNvSpPr>
            <p:nvPr/>
          </p:nvSpPr>
          <p:spPr bwMode="auto">
            <a:xfrm>
              <a:off x="1296" y="23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</a:t>
              </a:r>
            </a:p>
          </p:txBody>
        </p:sp>
        <p:sp>
          <p:nvSpPr>
            <p:cNvPr id="80924" name="Text Box 27"/>
            <p:cNvSpPr txBox="1">
              <a:spLocks noChangeArrowheads="1"/>
            </p:cNvSpPr>
            <p:nvPr/>
          </p:nvSpPr>
          <p:spPr bwMode="auto">
            <a:xfrm>
              <a:off x="1776" y="230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80925" name="Text Box 28"/>
            <p:cNvSpPr txBox="1">
              <a:spLocks noChangeArrowheads="1"/>
            </p:cNvSpPr>
            <p:nvPr/>
          </p:nvSpPr>
          <p:spPr bwMode="auto">
            <a:xfrm>
              <a:off x="624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80926" name="Text Box 29"/>
            <p:cNvSpPr txBox="1">
              <a:spLocks noChangeArrowheads="1"/>
            </p:cNvSpPr>
            <p:nvPr/>
          </p:nvSpPr>
          <p:spPr bwMode="auto">
            <a:xfrm>
              <a:off x="624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80927" name="Text Box 30"/>
            <p:cNvSpPr txBox="1">
              <a:spLocks noChangeArrowheads="1"/>
            </p:cNvSpPr>
            <p:nvPr/>
          </p:nvSpPr>
          <p:spPr bwMode="auto">
            <a:xfrm>
              <a:off x="1296" y="24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80928" name="Text Box 31"/>
            <p:cNvSpPr txBox="1">
              <a:spLocks noChangeArrowheads="1"/>
            </p:cNvSpPr>
            <p:nvPr/>
          </p:nvSpPr>
          <p:spPr bwMode="auto">
            <a:xfrm>
              <a:off x="1776" y="24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80929" name="Text Box 32"/>
            <p:cNvSpPr txBox="1">
              <a:spLocks noChangeArrowheads="1"/>
            </p:cNvSpPr>
            <p:nvPr/>
          </p:nvSpPr>
          <p:spPr bwMode="auto">
            <a:xfrm>
              <a:off x="624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80930" name="Text Box 33"/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80931" name="Text Box 34"/>
            <p:cNvSpPr txBox="1">
              <a:spLocks noChangeArrowheads="1"/>
            </p:cNvSpPr>
            <p:nvPr/>
          </p:nvSpPr>
          <p:spPr bwMode="auto">
            <a:xfrm>
              <a:off x="1776" y="26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80932" name="Text Box 35"/>
            <p:cNvSpPr txBox="1">
              <a:spLocks noChangeArrowheads="1"/>
            </p:cNvSpPr>
            <p:nvPr/>
          </p:nvSpPr>
          <p:spPr bwMode="auto">
            <a:xfrm>
              <a:off x="1296" y="288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80933" name="Text Box 36"/>
            <p:cNvSpPr txBox="1">
              <a:spLocks noChangeArrowheads="1"/>
            </p:cNvSpPr>
            <p:nvPr/>
          </p:nvSpPr>
          <p:spPr bwMode="auto">
            <a:xfrm>
              <a:off x="1776" y="288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35.0</a:t>
              </a:r>
            </a:p>
          </p:txBody>
        </p:sp>
        <p:sp>
          <p:nvSpPr>
            <p:cNvPr id="80934" name="Text Box 37"/>
            <p:cNvSpPr txBox="1">
              <a:spLocks noChangeArrowheads="1"/>
            </p:cNvSpPr>
            <p:nvPr/>
          </p:nvSpPr>
          <p:spPr bwMode="auto">
            <a:xfrm>
              <a:off x="624" y="26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888665555</a:t>
              </a:r>
            </a:p>
          </p:txBody>
        </p:sp>
        <p:sp>
          <p:nvSpPr>
            <p:cNvPr id="80935" name="Text Box 38"/>
            <p:cNvSpPr txBox="1">
              <a:spLocks noChangeArrowheads="1"/>
            </p:cNvSpPr>
            <p:nvPr/>
          </p:nvSpPr>
          <p:spPr bwMode="auto">
            <a:xfrm>
              <a:off x="624" y="28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80936" name="Text Box 39"/>
            <p:cNvSpPr txBox="1">
              <a:spLocks noChangeArrowheads="1"/>
            </p:cNvSpPr>
            <p:nvPr/>
          </p:nvSpPr>
          <p:spPr bwMode="auto">
            <a:xfrm>
              <a:off x="1296" y="307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80937" name="Text Box 40"/>
            <p:cNvSpPr txBox="1">
              <a:spLocks noChangeArrowheads="1"/>
            </p:cNvSpPr>
            <p:nvPr/>
          </p:nvSpPr>
          <p:spPr bwMode="auto">
            <a:xfrm>
              <a:off x="1776" y="307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5.0</a:t>
              </a:r>
            </a:p>
          </p:txBody>
        </p:sp>
        <p:sp>
          <p:nvSpPr>
            <p:cNvPr id="80938" name="Text Box 41"/>
            <p:cNvSpPr txBox="1">
              <a:spLocks noChangeArrowheads="1"/>
            </p:cNvSpPr>
            <p:nvPr/>
          </p:nvSpPr>
          <p:spPr bwMode="auto">
            <a:xfrm>
              <a:off x="624" y="307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80939" name="Text Box 42"/>
            <p:cNvSpPr txBox="1">
              <a:spLocks noChangeArrowheads="1"/>
            </p:cNvSpPr>
            <p:nvPr/>
          </p:nvSpPr>
          <p:spPr bwMode="auto">
            <a:xfrm>
              <a:off x="1296" y="326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80940" name="Text Box 43"/>
            <p:cNvSpPr txBox="1">
              <a:spLocks noChangeArrowheads="1"/>
            </p:cNvSpPr>
            <p:nvPr/>
          </p:nvSpPr>
          <p:spPr bwMode="auto">
            <a:xfrm>
              <a:off x="1776" y="32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80941" name="Text Box 44"/>
            <p:cNvSpPr txBox="1">
              <a:spLocks noChangeArrowheads="1"/>
            </p:cNvSpPr>
            <p:nvPr/>
          </p:nvSpPr>
          <p:spPr bwMode="auto">
            <a:xfrm>
              <a:off x="624" y="326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80942" name="Text Box 45"/>
            <p:cNvSpPr txBox="1">
              <a:spLocks noChangeArrowheads="1"/>
            </p:cNvSpPr>
            <p:nvPr/>
          </p:nvSpPr>
          <p:spPr bwMode="auto">
            <a:xfrm>
              <a:off x="1296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80943" name="Text Box 46"/>
            <p:cNvSpPr txBox="1">
              <a:spLocks noChangeArrowheads="1"/>
            </p:cNvSpPr>
            <p:nvPr/>
          </p:nvSpPr>
          <p:spPr bwMode="auto">
            <a:xfrm>
              <a:off x="1776" y="345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15.0</a:t>
              </a:r>
            </a:p>
          </p:txBody>
        </p:sp>
        <p:sp>
          <p:nvSpPr>
            <p:cNvPr id="80944" name="Text Box 47"/>
            <p:cNvSpPr txBox="1">
              <a:spLocks noChangeArrowheads="1"/>
            </p:cNvSpPr>
            <p:nvPr/>
          </p:nvSpPr>
          <p:spPr bwMode="auto">
            <a:xfrm>
              <a:off x="624" y="345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80945" name="Text Box 48"/>
            <p:cNvSpPr txBox="1">
              <a:spLocks noChangeArrowheads="1"/>
            </p:cNvSpPr>
            <p:nvPr/>
          </p:nvSpPr>
          <p:spPr bwMode="auto">
            <a:xfrm>
              <a:off x="1296" y="36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80946" name="Text Box 49"/>
            <p:cNvSpPr txBox="1">
              <a:spLocks noChangeArrowheads="1"/>
            </p:cNvSpPr>
            <p:nvPr/>
          </p:nvSpPr>
          <p:spPr bwMode="auto">
            <a:xfrm>
              <a:off x="1776" y="36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80947" name="Text Box 50"/>
            <p:cNvSpPr txBox="1">
              <a:spLocks noChangeArrowheads="1"/>
            </p:cNvSpPr>
            <p:nvPr/>
          </p:nvSpPr>
          <p:spPr bwMode="auto">
            <a:xfrm>
              <a:off x="624" y="364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  <p:sp>
          <p:nvSpPr>
            <p:cNvPr id="80948" name="Text Box 51"/>
            <p:cNvSpPr txBox="1">
              <a:spLocks noChangeArrowheads="1"/>
            </p:cNvSpPr>
            <p:nvPr/>
          </p:nvSpPr>
          <p:spPr bwMode="auto">
            <a:xfrm>
              <a:off x="1296" y="384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</a:t>
              </a:r>
            </a:p>
          </p:txBody>
        </p:sp>
        <p:sp>
          <p:nvSpPr>
            <p:cNvPr id="80949" name="Text Box 52"/>
            <p:cNvSpPr txBox="1">
              <a:spLocks noChangeArrowheads="1"/>
            </p:cNvSpPr>
            <p:nvPr/>
          </p:nvSpPr>
          <p:spPr bwMode="auto">
            <a:xfrm>
              <a:off x="1776" y="384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80950" name="Text Box 53"/>
            <p:cNvSpPr txBox="1">
              <a:spLocks noChangeArrowheads="1"/>
            </p:cNvSpPr>
            <p:nvPr/>
          </p:nvSpPr>
          <p:spPr bwMode="auto">
            <a:xfrm>
              <a:off x="624" y="384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</p:grpSp>
      <p:sp>
        <p:nvSpPr>
          <p:cNvPr id="80908" name="Text Box 62"/>
          <p:cNvSpPr txBox="1">
            <a:spLocks noChangeArrowheads="1"/>
          </p:cNvSpPr>
          <p:nvPr/>
        </p:nvSpPr>
        <p:spPr bwMode="auto">
          <a:xfrm>
            <a:off x="6553200" y="4114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bị loại ra</a:t>
            </a:r>
          </a:p>
        </p:txBody>
      </p:sp>
      <p:sp>
        <p:nvSpPr>
          <p:cNvPr id="80909" name="Line 63"/>
          <p:cNvSpPr>
            <a:spLocks noChangeShapeType="1"/>
          </p:cNvSpPr>
          <p:nvPr/>
        </p:nvSpPr>
        <p:spPr bwMode="auto">
          <a:xfrm>
            <a:off x="5791200" y="4191000"/>
            <a:ext cx="914400" cy="762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66800"/>
            <a:ext cx="88392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2" indent="-3429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-default) hay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CTDDH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SoDDH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SoDDH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MSHH, SL, Dg,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GiamGia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SL*DG-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Giamgia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T_Tien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CTDDH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SoDDH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ThanhTien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24276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C5D896-EC4A-47E3-9572-148D1CB63598}" type="slidenum">
              <a:rPr lang="en-US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676400" y="1931988"/>
            <a:ext cx="41148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SELECT </a:t>
            </a:r>
            <a:r>
              <a:rPr lang="en-US" altLang="en-US" dirty="0"/>
              <a:t>MA_NVIEN, SODA</a:t>
            </a:r>
            <a:endParaRPr lang="en-US" altLang="en-US" dirty="0">
              <a:solidFill>
                <a:srgbClr val="CC0000"/>
              </a:solidFill>
            </a:endParaRPr>
          </a:p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FROM</a:t>
            </a:r>
            <a:r>
              <a:rPr lang="en-US" altLang="en-US" dirty="0"/>
              <a:t> PHANCONG</a:t>
            </a:r>
          </a:p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ORDER BY</a:t>
            </a:r>
            <a:r>
              <a:rPr lang="en-US" altLang="en-US" dirty="0"/>
              <a:t> MA_NVIEN </a:t>
            </a:r>
            <a:r>
              <a:rPr lang="en-US" altLang="en-US" dirty="0">
                <a:solidFill>
                  <a:srgbClr val="0000CC"/>
                </a:solidFill>
              </a:rPr>
              <a:t>DESC</a:t>
            </a:r>
            <a:r>
              <a:rPr lang="en-US" altLang="en-US" dirty="0"/>
              <a:t>, SODA</a:t>
            </a:r>
          </a:p>
        </p:txBody>
      </p:sp>
      <p:grpSp>
        <p:nvGrpSpPr>
          <p:cNvPr id="64518" name="Group 33"/>
          <p:cNvGrpSpPr>
            <a:grpSpLocks/>
          </p:cNvGrpSpPr>
          <p:nvPr/>
        </p:nvGrpSpPr>
        <p:grpSpPr bwMode="auto">
          <a:xfrm>
            <a:off x="2514600" y="3505200"/>
            <a:ext cx="2209800" cy="2590800"/>
            <a:chOff x="1584" y="2160"/>
            <a:chExt cx="1392" cy="1632"/>
          </a:xfrm>
        </p:grpSpPr>
        <p:sp>
          <p:nvSpPr>
            <p:cNvPr id="64519" name="Rectangle 29"/>
            <p:cNvSpPr>
              <a:spLocks noChangeArrowheads="1"/>
            </p:cNvSpPr>
            <p:nvPr/>
          </p:nvSpPr>
          <p:spPr bwMode="auto">
            <a:xfrm>
              <a:off x="1584" y="2400"/>
              <a:ext cx="816" cy="134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20" name="Rectangle 31"/>
            <p:cNvSpPr>
              <a:spLocks noChangeArrowheads="1"/>
            </p:cNvSpPr>
            <p:nvPr/>
          </p:nvSpPr>
          <p:spPr bwMode="auto">
            <a:xfrm>
              <a:off x="1728" y="2400"/>
              <a:ext cx="1248" cy="384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>
              <a:off x="1584" y="235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22" name="Text Box 8"/>
            <p:cNvSpPr txBox="1">
              <a:spLocks noChangeArrowheads="1"/>
            </p:cNvSpPr>
            <p:nvPr/>
          </p:nvSpPr>
          <p:spPr bwMode="auto">
            <a:xfrm>
              <a:off x="2448" y="216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SODA</a:t>
              </a:r>
            </a:p>
          </p:txBody>
        </p:sp>
        <p:sp>
          <p:nvSpPr>
            <p:cNvPr id="64523" name="Text Box 9"/>
            <p:cNvSpPr txBox="1">
              <a:spLocks noChangeArrowheads="1"/>
            </p:cNvSpPr>
            <p:nvPr/>
          </p:nvSpPr>
          <p:spPr bwMode="auto">
            <a:xfrm>
              <a:off x="2448" y="240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64524" name="Text Box 10"/>
            <p:cNvSpPr txBox="1">
              <a:spLocks noChangeArrowheads="1"/>
            </p:cNvSpPr>
            <p:nvPr/>
          </p:nvSpPr>
          <p:spPr bwMode="auto">
            <a:xfrm>
              <a:off x="2448" y="25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64525" name="Text Box 11"/>
            <p:cNvSpPr txBox="1">
              <a:spLocks noChangeArrowheads="1"/>
            </p:cNvSpPr>
            <p:nvPr/>
          </p:nvSpPr>
          <p:spPr bwMode="auto">
            <a:xfrm>
              <a:off x="1728" y="240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999887777</a:t>
              </a:r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1728" y="259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999887777</a:t>
              </a:r>
            </a:p>
          </p:txBody>
        </p:sp>
        <p:sp>
          <p:nvSpPr>
            <p:cNvPr id="64527" name="Text Box 13"/>
            <p:cNvSpPr txBox="1">
              <a:spLocks noChangeArrowheads="1"/>
            </p:cNvSpPr>
            <p:nvPr/>
          </p:nvSpPr>
          <p:spPr bwMode="auto">
            <a:xfrm>
              <a:off x="1632" y="216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MA_NVIEN</a:t>
              </a:r>
            </a:p>
          </p:txBody>
        </p:sp>
        <p:sp>
          <p:nvSpPr>
            <p:cNvPr id="64528" name="Line 14"/>
            <p:cNvSpPr>
              <a:spLocks noChangeShapeType="1"/>
            </p:cNvSpPr>
            <p:nvPr/>
          </p:nvSpPr>
          <p:spPr bwMode="auto">
            <a:xfrm>
              <a:off x="2448" y="2160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29" name="Text Box 15"/>
            <p:cNvSpPr txBox="1">
              <a:spLocks noChangeArrowheads="1"/>
            </p:cNvSpPr>
            <p:nvPr/>
          </p:nvSpPr>
          <p:spPr bwMode="auto">
            <a:xfrm>
              <a:off x="2448" y="278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2448" y="297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64531" name="Text Box 17"/>
            <p:cNvSpPr txBox="1">
              <a:spLocks noChangeArrowheads="1"/>
            </p:cNvSpPr>
            <p:nvPr/>
          </p:nvSpPr>
          <p:spPr bwMode="auto">
            <a:xfrm>
              <a:off x="1728" y="297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64532" name="Text Box 18"/>
            <p:cNvSpPr txBox="1">
              <a:spLocks noChangeArrowheads="1"/>
            </p:cNvSpPr>
            <p:nvPr/>
          </p:nvSpPr>
          <p:spPr bwMode="auto">
            <a:xfrm>
              <a:off x="1728" y="31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987654321</a:t>
              </a:r>
            </a:p>
          </p:txBody>
        </p:sp>
        <p:sp>
          <p:nvSpPr>
            <p:cNvPr id="64533" name="Text Box 19"/>
            <p:cNvSpPr txBox="1">
              <a:spLocks noChangeArrowheads="1"/>
            </p:cNvSpPr>
            <p:nvPr/>
          </p:nvSpPr>
          <p:spPr bwMode="auto">
            <a:xfrm>
              <a:off x="1728" y="278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987987987</a:t>
              </a:r>
            </a:p>
          </p:txBody>
        </p:sp>
        <p:sp>
          <p:nvSpPr>
            <p:cNvPr id="64534" name="Text Box 20"/>
            <p:cNvSpPr txBox="1">
              <a:spLocks noChangeArrowheads="1"/>
            </p:cNvSpPr>
            <p:nvPr/>
          </p:nvSpPr>
          <p:spPr bwMode="auto">
            <a:xfrm>
              <a:off x="2448" y="31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64535" name="Text Box 21"/>
            <p:cNvSpPr txBox="1">
              <a:spLocks noChangeArrowheads="1"/>
            </p:cNvSpPr>
            <p:nvPr/>
          </p:nvSpPr>
          <p:spPr bwMode="auto">
            <a:xfrm>
              <a:off x="2448" y="336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64536" name="Text Box 22"/>
            <p:cNvSpPr txBox="1">
              <a:spLocks noChangeArrowheads="1"/>
            </p:cNvSpPr>
            <p:nvPr/>
          </p:nvSpPr>
          <p:spPr bwMode="auto">
            <a:xfrm>
              <a:off x="1728" y="33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987654321</a:t>
              </a:r>
            </a:p>
          </p:txBody>
        </p:sp>
        <p:sp>
          <p:nvSpPr>
            <p:cNvPr id="64537" name="Text Box 27"/>
            <p:cNvSpPr txBox="1">
              <a:spLocks noChangeArrowheads="1"/>
            </p:cNvSpPr>
            <p:nvPr/>
          </p:nvSpPr>
          <p:spPr bwMode="auto">
            <a:xfrm>
              <a:off x="2448" y="355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64538" name="Text Box 28"/>
            <p:cNvSpPr txBox="1">
              <a:spLocks noChangeArrowheads="1"/>
            </p:cNvSpPr>
            <p:nvPr/>
          </p:nvSpPr>
          <p:spPr bwMode="auto">
            <a:xfrm>
              <a:off x="1728" y="355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64539" name="Line 30"/>
            <p:cNvSpPr>
              <a:spLocks noChangeShapeType="1"/>
            </p:cNvSpPr>
            <p:nvPr/>
          </p:nvSpPr>
          <p:spPr bwMode="auto">
            <a:xfrm>
              <a:off x="1680" y="2592"/>
              <a:ext cx="0" cy="1008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40" name="Line 32"/>
            <p:cNvSpPr>
              <a:spLocks noChangeShapeType="1"/>
            </p:cNvSpPr>
            <p:nvPr/>
          </p:nvSpPr>
          <p:spPr bwMode="auto">
            <a:xfrm flipV="1">
              <a:off x="2880" y="2448"/>
              <a:ext cx="0" cy="288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7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301C2A-C8E5-417D-916F-A2E817236215}" type="slidenum">
              <a:rPr lang="en-US" altLang="en-US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Lệnh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3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sz="3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(insert)</a:t>
            </a: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(delete)</a:t>
            </a: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(update)</a:t>
            </a:r>
          </a:p>
        </p:txBody>
      </p:sp>
    </p:spTree>
    <p:extLst>
      <p:ext uri="{BB962C8B-B14F-4D97-AF65-F5344CB8AC3E}">
        <p14:creationId xmlns:p14="http://schemas.microsoft.com/office/powerpoint/2010/main" val="1430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DF1DFA-322F-4C53-AC25-F125BF3AD857}" type="slidenum">
              <a:rPr lang="en-US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INSERT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hay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 smtClean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371600" y="4648200"/>
            <a:ext cx="6400800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/>
              <a:t>INSERT INTO </a:t>
            </a:r>
            <a:r>
              <a:rPr lang="en-US" altLang="en-US" dirty="0"/>
              <a:t>&lt;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&gt;[(&lt;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&gt;)]</a:t>
            </a:r>
          </a:p>
          <a:p>
            <a:pPr algn="l" eaLnBrk="1" hangingPunct="1"/>
            <a:r>
              <a:rPr lang="en-US" altLang="en-US" b="1" dirty="0"/>
              <a:t>VALUES </a:t>
            </a:r>
            <a:r>
              <a:rPr lang="en-US" altLang="en-US" dirty="0"/>
              <a:t>(&lt;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0411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8D3706-D916-44F4-8FEF-EDC2A8D2E75A}" type="slidenum">
              <a:rPr lang="en-US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 lệnh insert</a:t>
            </a:r>
            <a:endParaRPr lang="en-US" altLang="en-US" sz="35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04800" y="1735138"/>
            <a:ext cx="7848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INSERT INTO</a:t>
            </a:r>
            <a:r>
              <a:rPr lang="en-US" altLang="en-US"/>
              <a:t> NHANVIEN(HONV, TENLOT, TENNV, MANV)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VALUES</a:t>
            </a:r>
            <a:r>
              <a:rPr lang="en-US" altLang="en-US"/>
              <a:t> (</a:t>
            </a:r>
            <a:r>
              <a:rPr lang="en-US" altLang="en-US">
                <a:solidFill>
                  <a:srgbClr val="CC0000"/>
                </a:solidFill>
              </a:rPr>
              <a:t>N’Nguyễn’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N’Trọng’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N’Hòa’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‘123’</a:t>
            </a:r>
            <a:r>
              <a:rPr lang="en-US" altLang="en-US"/>
              <a:t>)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04800" y="4724400"/>
            <a:ext cx="8534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INSERT INTO</a:t>
            </a:r>
            <a:r>
              <a:rPr lang="en-US" altLang="en-US"/>
              <a:t> NHANVIEN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VALUES</a:t>
            </a:r>
            <a:r>
              <a:rPr lang="en-US" altLang="en-US"/>
              <a:t> (</a:t>
            </a:r>
            <a:r>
              <a:rPr lang="en-US" altLang="en-US">
                <a:solidFill>
                  <a:srgbClr val="CC0000"/>
                </a:solidFill>
              </a:rPr>
              <a:t>N’Trần’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N’Thanh’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N’Tâm’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‘453’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’7/31/1962’</a:t>
            </a:r>
            <a:r>
              <a:rPr lang="en-US" altLang="en-US"/>
              <a:t>,</a:t>
            </a:r>
            <a:r>
              <a:rPr lang="en-US" altLang="en-US">
                <a:solidFill>
                  <a:srgbClr val="CC0000"/>
                </a:solidFill>
              </a:rPr>
              <a:t> N’Mai Thị Lựu’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‘Nam’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25000,’333’,5</a:t>
            </a:r>
            <a:r>
              <a:rPr lang="en-US" altLang="en-US"/>
              <a:t>)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04800" y="3241675"/>
            <a:ext cx="7848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INSERT INTO</a:t>
            </a:r>
            <a:r>
              <a:rPr lang="en-US" altLang="en-US"/>
              <a:t> NHANVIEN(HONV, TENLOT, TENNV, MANV, DCHI)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VALUES</a:t>
            </a:r>
            <a:r>
              <a:rPr lang="en-US" altLang="en-US"/>
              <a:t> ( </a:t>
            </a:r>
            <a:r>
              <a:rPr lang="en-US" altLang="en-US">
                <a:solidFill>
                  <a:srgbClr val="CC0000"/>
                </a:solidFill>
              </a:rPr>
              <a:t>N’Nguyễn’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N’Thanh’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N’Tùng’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00"/>
                </a:solidFill>
              </a:rPr>
              <a:t>‘333’</a:t>
            </a:r>
            <a:r>
              <a:rPr lang="en-US" altLang="en-US"/>
              <a:t>, </a:t>
            </a:r>
            <a:r>
              <a:rPr lang="en-US" altLang="en-US">
                <a:solidFill>
                  <a:srgbClr val="777777"/>
                </a:solidFill>
              </a:rPr>
              <a:t>NULL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1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2214A3-7948-4F59-A9A7-168EB897AD09}" type="slidenum">
              <a:rPr lang="en-US" altLang="en-US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INSERT (tt)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</a:t>
            </a: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 tự các giá trị phải trùng với thứ tự các cột</a:t>
            </a:r>
          </a:p>
          <a:p>
            <a:pPr lvl="1" eaLnBrk="1" hangingPunct="1"/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thêm giá trị NULL ở những thuộc tính không là khóa chính và cho phép NULL</a:t>
            </a:r>
          </a:p>
          <a:p>
            <a:pPr lvl="1" eaLnBrk="1" hangingPunct="1"/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INSERT sẽ gặp lỗi nếu vi phạm RBTV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chính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 chiếu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NULL - các thuộc tính có ràng buộc NOT NULL bắt buộc phải có giá trị</a:t>
            </a:r>
          </a:p>
        </p:txBody>
      </p:sp>
    </p:spTree>
    <p:extLst>
      <p:ext uri="{BB962C8B-B14F-4D97-AF65-F5344CB8AC3E}">
        <p14:creationId xmlns:p14="http://schemas.microsoft.com/office/powerpoint/2010/main" val="11866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491269-5E82-469E-B3FB-B3E5F26AEEAB}" type="slidenum">
              <a:rPr lang="en-US" altLang="en-US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INSERT (tt)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Cú pháp (thêm nhiều dòng)</a:t>
            </a:r>
            <a:endParaRPr lang="en-US" altLang="en-US" smtClean="0">
              <a:solidFill>
                <a:srgbClr val="777777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66800" y="2209800"/>
            <a:ext cx="64008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/>
              <a:t>INSERT INTO </a:t>
            </a:r>
            <a:r>
              <a:rPr lang="en-US" altLang="en-US"/>
              <a:t>&lt;tên bảng&gt;[(&lt;danh sách các thuộc tính&gt;)]</a:t>
            </a:r>
          </a:p>
          <a:p>
            <a:pPr algn="l" eaLnBrk="1" hangingPunct="1"/>
            <a:r>
              <a:rPr lang="en-US" altLang="en-US"/>
              <a:t>	&lt;câu truy vấn con&gt;</a:t>
            </a:r>
          </a:p>
        </p:txBody>
      </p:sp>
    </p:spTree>
    <p:extLst>
      <p:ext uri="{BB962C8B-B14F-4D97-AF65-F5344CB8AC3E}">
        <p14:creationId xmlns:p14="http://schemas.microsoft.com/office/powerpoint/2010/main" val="26384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54A0F0-C783-42C9-98B0-237382B7081C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1416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dữ liệu (tt)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8652"/>
            <a:ext cx="8229600" cy="58793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 ký tự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CHAR, VARCHAR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NCHAR, NVARCHAR (gõ dấu tiếng Việt Unicode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 bit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BITINT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giờ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</a:t>
            </a:r>
          </a:p>
          <a:p>
            <a:pPr lvl="1" eaLnBrk="1" hangingPunct="1"/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</a:p>
        </p:txBody>
      </p:sp>
    </p:spTree>
    <p:extLst>
      <p:ext uri="{BB962C8B-B14F-4D97-AF65-F5344CB8AC3E}">
        <p14:creationId xmlns:p14="http://schemas.microsoft.com/office/powerpoint/2010/main" val="24189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DE4AE78-F5C0-4425-BE50-410132D08803}" type="slidenum">
              <a:rPr lang="en-US" altLang="en-US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 insert nhiều dòng</a:t>
            </a:r>
            <a:endParaRPr lang="en-US" altLang="en-US" sz="35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057400" y="1447800"/>
            <a:ext cx="4038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CREATE TABLE</a:t>
            </a:r>
            <a:r>
              <a:rPr lang="en-US" altLang="en-US" dirty="0"/>
              <a:t> THONGKE_PB (</a:t>
            </a:r>
          </a:p>
          <a:p>
            <a:pPr algn="l" eaLnBrk="1" hangingPunct="1"/>
            <a:r>
              <a:rPr lang="en-US" altLang="en-US" dirty="0"/>
              <a:t>	TENPHG </a:t>
            </a:r>
            <a:r>
              <a:rPr lang="en-US" altLang="en-US" dirty="0">
                <a:solidFill>
                  <a:srgbClr val="0000CC"/>
                </a:solidFill>
              </a:rPr>
              <a:t>NVARCHAR</a:t>
            </a:r>
            <a:r>
              <a:rPr lang="en-US" altLang="en-US" dirty="0"/>
              <a:t>(20),</a:t>
            </a:r>
          </a:p>
          <a:p>
            <a:pPr algn="l" eaLnBrk="1" hangingPunct="1"/>
            <a:r>
              <a:rPr lang="en-US" altLang="en-US" dirty="0"/>
              <a:t>	SL_NV </a:t>
            </a:r>
            <a:r>
              <a:rPr lang="en-US" altLang="en-US" dirty="0">
                <a:solidFill>
                  <a:srgbClr val="0000CC"/>
                </a:solidFill>
              </a:rPr>
              <a:t>INT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LUONG_TC </a:t>
            </a:r>
            <a:r>
              <a:rPr lang="en-US" altLang="en-US" dirty="0">
                <a:solidFill>
                  <a:srgbClr val="0000CC"/>
                </a:solidFill>
              </a:rPr>
              <a:t>INT</a:t>
            </a:r>
          </a:p>
          <a:p>
            <a:pPr algn="l" eaLnBrk="1" hangingPunct="1"/>
            <a:r>
              <a:rPr lang="en-US" altLang="en-US" dirty="0"/>
              <a:t>)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66294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INSERT INTO</a:t>
            </a:r>
            <a:r>
              <a:rPr lang="en-US" altLang="en-US" dirty="0"/>
              <a:t> THONGKE_PB(TENPHG, SL_NV, LUONG_TC)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SELECT</a:t>
            </a:r>
            <a:r>
              <a:rPr lang="en-US" altLang="en-US" dirty="0"/>
              <a:t> TENPHG, </a:t>
            </a:r>
            <a:r>
              <a:rPr lang="en-US" altLang="en-US" dirty="0">
                <a:solidFill>
                  <a:srgbClr val="FF3399"/>
                </a:solidFill>
              </a:rPr>
              <a:t>COUNT</a:t>
            </a:r>
            <a:r>
              <a:rPr lang="en-US" altLang="en-US" dirty="0"/>
              <a:t>(MANV), </a:t>
            </a:r>
            <a:r>
              <a:rPr lang="en-US" altLang="en-US" dirty="0">
                <a:solidFill>
                  <a:srgbClr val="FF3399"/>
                </a:solidFill>
              </a:rPr>
              <a:t>SUM</a:t>
            </a:r>
            <a:r>
              <a:rPr lang="en-US" altLang="en-US" dirty="0"/>
              <a:t>(LUONG)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FROM</a:t>
            </a:r>
            <a:r>
              <a:rPr lang="en-US" altLang="en-US" dirty="0"/>
              <a:t> NHANVIEN, PHONGBAN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WHERE</a:t>
            </a:r>
            <a:r>
              <a:rPr lang="en-US" altLang="en-US" dirty="0"/>
              <a:t> PHG=MAPHG</a:t>
            </a:r>
          </a:p>
          <a:p>
            <a:pPr algn="l" eaLnBrk="1" hangingPunct="1"/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GROUP BY</a:t>
            </a:r>
            <a:r>
              <a:rPr lang="en-US" altLang="en-US" dirty="0"/>
              <a:t> TENPHG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1447800" y="4419600"/>
            <a:ext cx="5715000" cy="1752600"/>
          </a:xfrm>
          <a:prstGeom prst="ellipse">
            <a:avLst/>
          </a:prstGeom>
          <a:noFill/>
          <a:ln w="12700" algn="ctr">
            <a:solidFill>
              <a:srgbClr val="77777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449A6B-2D3F-4A8F-9259-4AAE7183128C}" type="slidenum">
              <a:rPr lang="en-US" altLang="en-US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DELETE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xóa các dòng của bảng</a:t>
            </a:r>
          </a:p>
          <a:p>
            <a:pPr eaLnBrk="1" hangingPunct="1"/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</a:t>
            </a:r>
            <a:endParaRPr lang="en-US" altLang="en-US" sz="2800" smtClean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219200" y="3124200"/>
            <a:ext cx="33528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/>
              <a:t>DELETE FROM </a:t>
            </a:r>
            <a:r>
              <a:rPr lang="en-US" altLang="en-US"/>
              <a:t>&lt;tên bảng&gt;</a:t>
            </a:r>
          </a:p>
          <a:p>
            <a:pPr algn="l" eaLnBrk="1" hangingPunct="1"/>
            <a:r>
              <a:rPr lang="en-US" altLang="en-US"/>
              <a:t>[</a:t>
            </a:r>
            <a:r>
              <a:rPr lang="en-US" altLang="en-US" b="1"/>
              <a:t>WHERE</a:t>
            </a:r>
            <a:r>
              <a:rPr lang="en-US" altLang="en-US"/>
              <a:t> &lt;điều kiện&gt;]</a:t>
            </a:r>
          </a:p>
        </p:txBody>
      </p:sp>
    </p:spTree>
    <p:extLst>
      <p:ext uri="{BB962C8B-B14F-4D97-AF65-F5344CB8AC3E}">
        <p14:creationId xmlns:p14="http://schemas.microsoft.com/office/powerpoint/2010/main" val="16645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E3FC67-B0BB-4D43-BC94-92A995026388}" type="slidenum">
              <a:rPr lang="en-US" altLang="en-US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 lệnh Delete</a:t>
            </a:r>
            <a:endParaRPr lang="en-US" altLang="en-US" sz="35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286000" y="1860550"/>
            <a:ext cx="3810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DELETE FROM </a:t>
            </a:r>
            <a:r>
              <a:rPr lang="en-US" altLang="en-US" dirty="0"/>
              <a:t>NHANVIEN</a:t>
            </a:r>
          </a:p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WHERE</a:t>
            </a:r>
            <a:r>
              <a:rPr lang="en-US" altLang="en-US" dirty="0"/>
              <a:t> HONV=</a:t>
            </a:r>
            <a:r>
              <a:rPr lang="en-US" altLang="en-US" dirty="0">
                <a:solidFill>
                  <a:srgbClr val="CC0000"/>
                </a:solidFill>
              </a:rPr>
              <a:t>‘Tran’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286000" y="3367088"/>
            <a:ext cx="3810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DELETE FROM </a:t>
            </a:r>
            <a:r>
              <a:rPr lang="en-US" altLang="en-US"/>
              <a:t>NHANVIEN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WHERE</a:t>
            </a:r>
            <a:r>
              <a:rPr lang="en-US" altLang="en-US"/>
              <a:t> MANV=</a:t>
            </a:r>
            <a:r>
              <a:rPr lang="en-US" altLang="en-US">
                <a:solidFill>
                  <a:srgbClr val="CC0000"/>
                </a:solidFill>
              </a:rPr>
              <a:t>‘333’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286000" y="4814888"/>
            <a:ext cx="381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DELETE FROM </a:t>
            </a:r>
            <a:r>
              <a:rPr lang="en-US" altLang="en-US"/>
              <a:t>NHANVIEN</a:t>
            </a:r>
          </a:p>
        </p:txBody>
      </p:sp>
    </p:spTree>
    <p:extLst>
      <p:ext uri="{BB962C8B-B14F-4D97-AF65-F5344CB8AC3E}">
        <p14:creationId xmlns:p14="http://schemas.microsoft.com/office/powerpoint/2010/main" val="4157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974F04-FDCA-4A02-B45A-E4B92599737C}" type="slidenum">
              <a:rPr lang="en-US" altLang="en-US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DELETE (tt)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181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</a:t>
            </a: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số dòng bị xóa phụ thuộc vào điều kiện ở mệnh đề WHERE</a:t>
            </a:r>
          </a:p>
          <a:p>
            <a:pPr lvl="1" eaLnBrk="1" hangingPunct="1"/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không chỉ định điều kiện ở mệnh đề WHERE, tất cả các dòng trong bảng sẽ bị xóa</a:t>
            </a:r>
          </a:p>
          <a:p>
            <a:pPr lvl="1" eaLnBrk="1" hangingPunct="1"/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 DELETE có thể gây ra vi phạm RB tham chiếu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cho xóa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luôn những dòng có giá trị đang tham chiếu đến</a:t>
            </a:r>
          </a:p>
          <a:p>
            <a:pPr lvl="3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NULL cho những giá trị tham chiếu</a:t>
            </a:r>
            <a:endParaRPr lang="en-US" altLang="en-US" smtClean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7E58DA-56CC-4234-9AB6-A6C702167E97}" type="slidenum">
              <a:rPr lang="en-US" altLang="en-US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DELETE (tt) 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76200" y="1219200"/>
            <a:ext cx="8991600" cy="2590800"/>
            <a:chOff x="48" y="768"/>
            <a:chExt cx="5664" cy="1632"/>
          </a:xfrm>
        </p:grpSpPr>
        <p:sp>
          <p:nvSpPr>
            <p:cNvPr id="37945" name="Rectangle 4"/>
            <p:cNvSpPr>
              <a:spLocks noChangeArrowheads="1"/>
            </p:cNvSpPr>
            <p:nvPr/>
          </p:nvSpPr>
          <p:spPr bwMode="auto">
            <a:xfrm>
              <a:off x="48" y="1392"/>
              <a:ext cx="5664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6" name="Rectangle 5"/>
            <p:cNvSpPr>
              <a:spLocks noChangeArrowheads="1"/>
            </p:cNvSpPr>
            <p:nvPr/>
          </p:nvSpPr>
          <p:spPr bwMode="auto">
            <a:xfrm>
              <a:off x="48" y="1968"/>
              <a:ext cx="566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947" name="Group 6"/>
            <p:cNvGrpSpPr>
              <a:grpSpLocks/>
            </p:cNvGrpSpPr>
            <p:nvPr/>
          </p:nvGrpSpPr>
          <p:grpSpPr bwMode="auto">
            <a:xfrm>
              <a:off x="48" y="768"/>
              <a:ext cx="5664" cy="1632"/>
              <a:chOff x="48" y="768"/>
              <a:chExt cx="5664" cy="1632"/>
            </a:xfrm>
          </p:grpSpPr>
          <p:sp>
            <p:nvSpPr>
              <p:cNvPr id="37948" name="Line 7"/>
              <p:cNvSpPr>
                <a:spLocks noChangeShapeType="1"/>
              </p:cNvSpPr>
              <p:nvPr/>
            </p:nvSpPr>
            <p:spPr bwMode="auto">
              <a:xfrm>
                <a:off x="48" y="960"/>
                <a:ext cx="56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9" name="Text Box 8"/>
              <p:cNvSpPr txBox="1">
                <a:spLocks noChangeArrowheads="1"/>
              </p:cNvSpPr>
              <p:nvPr/>
            </p:nvSpPr>
            <p:spPr bwMode="auto">
              <a:xfrm>
                <a:off x="17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TENNV</a:t>
                </a:r>
              </a:p>
            </p:txBody>
          </p:sp>
          <p:sp>
            <p:nvSpPr>
              <p:cNvPr id="37950" name="Text Box 9"/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HONV</a:t>
                </a:r>
              </a:p>
            </p:txBody>
          </p:sp>
          <p:sp>
            <p:nvSpPr>
              <p:cNvPr id="37951" name="Text Box 10"/>
              <p:cNvSpPr txBox="1">
                <a:spLocks noChangeArrowheads="1"/>
              </p:cNvSpPr>
              <p:nvPr/>
            </p:nvSpPr>
            <p:spPr bwMode="auto">
              <a:xfrm>
                <a:off x="225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NGSINH</a:t>
                </a:r>
              </a:p>
            </p:txBody>
          </p:sp>
          <p:sp>
            <p:nvSpPr>
              <p:cNvPr id="37952" name="Text Box 11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DCHI</a:t>
                </a:r>
              </a:p>
            </p:txBody>
          </p:sp>
          <p:sp>
            <p:nvSpPr>
              <p:cNvPr id="37953" name="Text Box 12"/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PHAI</a:t>
                </a:r>
              </a:p>
            </p:txBody>
          </p:sp>
          <p:sp>
            <p:nvSpPr>
              <p:cNvPr id="37954" name="Text Box 13"/>
              <p:cNvSpPr txBox="1">
                <a:spLocks noChangeArrowheads="1"/>
              </p:cNvSpPr>
              <p:nvPr/>
            </p:nvSpPr>
            <p:spPr bwMode="auto">
              <a:xfrm>
                <a:off x="41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LUONG</a:t>
                </a:r>
              </a:p>
            </p:txBody>
          </p:sp>
          <p:sp>
            <p:nvSpPr>
              <p:cNvPr id="37955" name="Text Box 14"/>
              <p:cNvSpPr txBox="1">
                <a:spLocks noChangeArrowheads="1"/>
              </p:cNvSpPr>
              <p:nvPr/>
            </p:nvSpPr>
            <p:spPr bwMode="auto">
              <a:xfrm>
                <a:off x="5328" y="76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PHG</a:t>
                </a:r>
              </a:p>
            </p:txBody>
          </p:sp>
          <p:sp>
            <p:nvSpPr>
              <p:cNvPr id="37956" name="Text Box 15"/>
              <p:cNvSpPr txBox="1">
                <a:spLocks noChangeArrowheads="1"/>
              </p:cNvSpPr>
              <p:nvPr/>
            </p:nvSpPr>
            <p:spPr bwMode="auto">
              <a:xfrm>
                <a:off x="17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Tung</a:t>
                </a:r>
              </a:p>
            </p:txBody>
          </p:sp>
          <p:sp>
            <p:nvSpPr>
              <p:cNvPr id="37957" name="Text Box 16"/>
              <p:cNvSpPr txBox="1">
                <a:spLocks noChangeArrowheads="1"/>
              </p:cNvSpPr>
              <p:nvPr/>
            </p:nvSpPr>
            <p:spPr bwMode="auto">
              <a:xfrm>
                <a:off x="672" y="100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Nguyen</a:t>
                </a:r>
              </a:p>
            </p:txBody>
          </p:sp>
          <p:sp>
            <p:nvSpPr>
              <p:cNvPr id="37958" name="Text Box 17"/>
              <p:cNvSpPr txBox="1">
                <a:spLocks noChangeArrowheads="1"/>
              </p:cNvSpPr>
              <p:nvPr/>
            </p:nvSpPr>
            <p:spPr bwMode="auto">
              <a:xfrm>
                <a:off x="225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12/08/1955</a:t>
                </a:r>
              </a:p>
            </p:txBody>
          </p:sp>
          <p:sp>
            <p:nvSpPr>
              <p:cNvPr id="37959" name="Text Box 18"/>
              <p:cNvSpPr txBox="1">
                <a:spLocks noChangeArrowheads="1"/>
              </p:cNvSpPr>
              <p:nvPr/>
            </p:nvSpPr>
            <p:spPr bwMode="auto">
              <a:xfrm>
                <a:off x="297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638 NVC Q5</a:t>
                </a:r>
              </a:p>
            </p:txBody>
          </p:sp>
          <p:sp>
            <p:nvSpPr>
              <p:cNvPr id="37960" name="Text Box 19"/>
              <p:cNvSpPr txBox="1">
                <a:spLocks noChangeArrowheads="1"/>
              </p:cNvSpPr>
              <p:nvPr/>
            </p:nvSpPr>
            <p:spPr bwMode="auto">
              <a:xfrm>
                <a:off x="3696" y="100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Nam</a:t>
                </a:r>
              </a:p>
            </p:txBody>
          </p:sp>
          <p:sp>
            <p:nvSpPr>
              <p:cNvPr id="37961" name="Text Box 20"/>
              <p:cNvSpPr txBox="1">
                <a:spLocks noChangeArrowheads="1"/>
              </p:cNvSpPr>
              <p:nvPr/>
            </p:nvSpPr>
            <p:spPr bwMode="auto">
              <a:xfrm>
                <a:off x="41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40000</a:t>
                </a:r>
              </a:p>
            </p:txBody>
          </p:sp>
          <p:sp>
            <p:nvSpPr>
              <p:cNvPr id="37962" name="Text Box 21"/>
              <p:cNvSpPr txBox="1">
                <a:spLocks noChangeArrowheads="1"/>
              </p:cNvSpPr>
              <p:nvPr/>
            </p:nvSpPr>
            <p:spPr bwMode="auto">
              <a:xfrm>
                <a:off x="5328" y="100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5</a:t>
                </a:r>
              </a:p>
            </p:txBody>
          </p:sp>
          <p:sp>
            <p:nvSpPr>
              <p:cNvPr id="37963" name="Text Box 22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Hung</a:t>
                </a:r>
              </a:p>
            </p:txBody>
          </p:sp>
          <p:sp>
            <p:nvSpPr>
              <p:cNvPr id="37964" name="Text Box 23"/>
              <p:cNvSpPr txBox="1">
                <a:spLocks noChangeArrowheads="1"/>
              </p:cNvSpPr>
              <p:nvPr/>
            </p:nvSpPr>
            <p:spPr bwMode="auto">
              <a:xfrm>
                <a:off x="672" y="120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Nguyen</a:t>
                </a:r>
              </a:p>
            </p:txBody>
          </p:sp>
          <p:sp>
            <p:nvSpPr>
              <p:cNvPr id="37965" name="Text Box 24"/>
              <p:cNvSpPr txBox="1">
                <a:spLocks noChangeArrowheads="1"/>
              </p:cNvSpPr>
              <p:nvPr/>
            </p:nvSpPr>
            <p:spPr bwMode="auto">
              <a:xfrm>
                <a:off x="225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09/15/1962</a:t>
                </a:r>
              </a:p>
            </p:txBody>
          </p:sp>
          <p:sp>
            <p:nvSpPr>
              <p:cNvPr id="37966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Ba Ria VT</a:t>
                </a:r>
              </a:p>
            </p:txBody>
          </p:sp>
          <p:sp>
            <p:nvSpPr>
              <p:cNvPr id="3796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Nam</a:t>
                </a:r>
              </a:p>
            </p:txBody>
          </p:sp>
          <p:sp>
            <p:nvSpPr>
              <p:cNvPr id="3796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38000</a:t>
                </a:r>
              </a:p>
            </p:txBody>
          </p:sp>
          <p:sp>
            <p:nvSpPr>
              <p:cNvPr id="37969" name="Text Box 28"/>
              <p:cNvSpPr txBox="1">
                <a:spLocks noChangeArrowheads="1"/>
              </p:cNvSpPr>
              <p:nvPr/>
            </p:nvSpPr>
            <p:spPr bwMode="auto">
              <a:xfrm>
                <a:off x="5328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5</a:t>
                </a:r>
              </a:p>
            </p:txBody>
          </p:sp>
          <p:sp>
            <p:nvSpPr>
              <p:cNvPr id="37970" name="Text Box 29"/>
              <p:cNvSpPr txBox="1">
                <a:spLocks noChangeArrowheads="1"/>
              </p:cNvSpPr>
              <p:nvPr/>
            </p:nvSpPr>
            <p:spPr bwMode="auto">
              <a:xfrm>
                <a:off x="48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333445555</a:t>
                </a:r>
              </a:p>
            </p:txBody>
          </p:sp>
          <p:sp>
            <p:nvSpPr>
              <p:cNvPr id="37971" name="Text Box 30"/>
              <p:cNvSpPr txBox="1">
                <a:spLocks noChangeArrowheads="1"/>
              </p:cNvSpPr>
              <p:nvPr/>
            </p:nvSpPr>
            <p:spPr bwMode="auto">
              <a:xfrm>
                <a:off x="48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987987987</a:t>
                </a:r>
              </a:p>
            </p:txBody>
          </p:sp>
          <p:sp>
            <p:nvSpPr>
              <p:cNvPr id="37972" name="Text Box 31"/>
              <p:cNvSpPr txBox="1">
                <a:spLocks noChangeArrowheads="1"/>
              </p:cNvSpPr>
              <p:nvPr/>
            </p:nvSpPr>
            <p:spPr bwMode="auto">
              <a:xfrm>
                <a:off x="48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MANV</a:t>
                </a:r>
              </a:p>
            </p:txBody>
          </p:sp>
          <p:sp>
            <p:nvSpPr>
              <p:cNvPr id="37973" name="Text Box 32"/>
              <p:cNvSpPr txBox="1">
                <a:spLocks noChangeArrowheads="1"/>
              </p:cNvSpPr>
              <p:nvPr/>
            </p:nvSpPr>
            <p:spPr bwMode="auto">
              <a:xfrm>
                <a:off x="4656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MA_NQL</a:t>
                </a:r>
              </a:p>
            </p:txBody>
          </p:sp>
          <p:sp>
            <p:nvSpPr>
              <p:cNvPr id="37974" name="Text Box 33"/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888665555</a:t>
                </a:r>
              </a:p>
            </p:txBody>
          </p:sp>
          <p:sp>
            <p:nvSpPr>
              <p:cNvPr id="37975" name="Text Box 34"/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333445555</a:t>
                </a:r>
              </a:p>
            </p:txBody>
          </p:sp>
          <p:grpSp>
            <p:nvGrpSpPr>
              <p:cNvPr id="37976" name="Group 35"/>
              <p:cNvGrpSpPr>
                <a:grpSpLocks/>
              </p:cNvGrpSpPr>
              <p:nvPr/>
            </p:nvGrpSpPr>
            <p:grpSpPr bwMode="auto">
              <a:xfrm>
                <a:off x="720" y="768"/>
                <a:ext cx="4608" cy="1632"/>
                <a:chOff x="720" y="2784"/>
                <a:chExt cx="4608" cy="1008"/>
              </a:xfrm>
            </p:grpSpPr>
            <p:sp>
              <p:nvSpPr>
                <p:cNvPr id="38010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1" name="Line 37"/>
                <p:cNvSpPr>
                  <a:spLocks noChangeShapeType="1"/>
                </p:cNvSpPr>
                <p:nvPr/>
              </p:nvSpPr>
              <p:spPr bwMode="auto">
                <a:xfrm>
                  <a:off x="22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2" name="Line 38"/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3" name="Line 39"/>
                <p:cNvSpPr>
                  <a:spLocks noChangeShapeType="1"/>
                </p:cNvSpPr>
                <p:nvPr/>
              </p:nvSpPr>
              <p:spPr bwMode="auto">
                <a:xfrm>
                  <a:off x="369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4" name="Line 40"/>
                <p:cNvSpPr>
                  <a:spLocks noChangeShapeType="1"/>
                </p:cNvSpPr>
                <p:nvPr/>
              </p:nvSpPr>
              <p:spPr bwMode="auto">
                <a:xfrm>
                  <a:off x="41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5" name="Line 41"/>
                <p:cNvSpPr>
                  <a:spLocks noChangeShapeType="1"/>
                </p:cNvSpPr>
                <p:nvPr/>
              </p:nvSpPr>
              <p:spPr bwMode="auto">
                <a:xfrm>
                  <a:off x="46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6" name="Line 42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7" name="Line 43"/>
                <p:cNvSpPr>
                  <a:spLocks noChangeShapeType="1"/>
                </p:cNvSpPr>
                <p:nvPr/>
              </p:nvSpPr>
              <p:spPr bwMode="auto">
                <a:xfrm>
                  <a:off x="53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18" name="Line 44"/>
                <p:cNvSpPr>
                  <a:spLocks noChangeShapeType="1"/>
                </p:cNvSpPr>
                <p:nvPr/>
              </p:nvSpPr>
              <p:spPr bwMode="auto">
                <a:xfrm>
                  <a:off x="72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977" name="Text Box 45"/>
              <p:cNvSpPr txBox="1">
                <a:spLocks noChangeArrowheads="1"/>
              </p:cNvSpPr>
              <p:nvPr/>
            </p:nvSpPr>
            <p:spPr bwMode="auto">
              <a:xfrm>
                <a:off x="1200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TENLOT</a:t>
                </a:r>
              </a:p>
            </p:txBody>
          </p:sp>
          <p:sp>
            <p:nvSpPr>
              <p:cNvPr id="37978" name="Text Box 46"/>
              <p:cNvSpPr txBox="1">
                <a:spLocks noChangeArrowheads="1"/>
              </p:cNvSpPr>
              <p:nvPr/>
            </p:nvSpPr>
            <p:spPr bwMode="auto">
              <a:xfrm>
                <a:off x="1200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Thanh</a:t>
                </a:r>
              </a:p>
            </p:txBody>
          </p:sp>
          <p:sp>
            <p:nvSpPr>
              <p:cNvPr id="37979" name="Text Box 47"/>
              <p:cNvSpPr txBox="1">
                <a:spLocks noChangeArrowheads="1"/>
              </p:cNvSpPr>
              <p:nvPr/>
            </p:nvSpPr>
            <p:spPr bwMode="auto">
              <a:xfrm>
                <a:off x="1200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Manh</a:t>
                </a:r>
              </a:p>
            </p:txBody>
          </p:sp>
          <p:sp>
            <p:nvSpPr>
              <p:cNvPr id="37980" name="Text Box 48"/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Hang</a:t>
                </a:r>
              </a:p>
            </p:txBody>
          </p:sp>
          <p:sp>
            <p:nvSpPr>
              <p:cNvPr id="37981" name="Text Box 49"/>
              <p:cNvSpPr txBox="1">
                <a:spLocks noChangeArrowheads="1"/>
              </p:cNvSpPr>
              <p:nvPr/>
            </p:nvSpPr>
            <p:spPr bwMode="auto">
              <a:xfrm>
                <a:off x="672" y="1584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Bui</a:t>
                </a:r>
              </a:p>
            </p:txBody>
          </p:sp>
          <p:sp>
            <p:nvSpPr>
              <p:cNvPr id="37982" name="Text Box 50"/>
              <p:cNvSpPr txBox="1">
                <a:spLocks noChangeArrowheads="1"/>
              </p:cNvSpPr>
              <p:nvPr/>
            </p:nvSpPr>
            <p:spPr bwMode="auto">
              <a:xfrm>
                <a:off x="225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07/19/1968</a:t>
                </a:r>
              </a:p>
            </p:txBody>
          </p:sp>
          <p:sp>
            <p:nvSpPr>
              <p:cNvPr id="37983" name="Text Box 51"/>
              <p:cNvSpPr txBox="1">
                <a:spLocks noChangeArrowheads="1"/>
              </p:cNvSpPr>
              <p:nvPr/>
            </p:nvSpPr>
            <p:spPr bwMode="auto">
              <a:xfrm>
                <a:off x="297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33 NTH Q1</a:t>
                </a:r>
              </a:p>
            </p:txBody>
          </p:sp>
          <p:sp>
            <p:nvSpPr>
              <p:cNvPr id="37984" name="Text Box 52"/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Nu</a:t>
                </a:r>
              </a:p>
            </p:txBody>
          </p:sp>
          <p:sp>
            <p:nvSpPr>
              <p:cNvPr id="37985" name="Text Box 53"/>
              <p:cNvSpPr txBox="1">
                <a:spLocks noChangeArrowheads="1"/>
              </p:cNvSpPr>
              <p:nvPr/>
            </p:nvSpPr>
            <p:spPr bwMode="auto">
              <a:xfrm>
                <a:off x="41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38000</a:t>
                </a:r>
              </a:p>
            </p:txBody>
          </p:sp>
          <p:sp>
            <p:nvSpPr>
              <p:cNvPr id="37986" name="Text Box 54"/>
              <p:cNvSpPr txBox="1">
                <a:spLocks noChangeArrowheads="1"/>
              </p:cNvSpPr>
              <p:nvPr/>
            </p:nvSpPr>
            <p:spPr bwMode="auto">
              <a:xfrm>
                <a:off x="5328" y="15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4</a:t>
                </a:r>
              </a:p>
            </p:txBody>
          </p:sp>
          <p:sp>
            <p:nvSpPr>
              <p:cNvPr id="37987" name="Text Box 55"/>
              <p:cNvSpPr txBox="1">
                <a:spLocks noChangeArrowheads="1"/>
              </p:cNvSpPr>
              <p:nvPr/>
            </p:nvSpPr>
            <p:spPr bwMode="auto">
              <a:xfrm>
                <a:off x="48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999887777</a:t>
                </a:r>
              </a:p>
            </p:txBody>
          </p:sp>
          <p:sp>
            <p:nvSpPr>
              <p:cNvPr id="37988" name="Text Box 56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987654321</a:t>
                </a:r>
              </a:p>
            </p:txBody>
          </p:sp>
          <p:sp>
            <p:nvSpPr>
              <p:cNvPr id="37989" name="Text Box 57"/>
              <p:cNvSpPr txBox="1">
                <a:spLocks noChangeArrowheads="1"/>
              </p:cNvSpPr>
              <p:nvPr/>
            </p:nvSpPr>
            <p:spPr bwMode="auto">
              <a:xfrm>
                <a:off x="1200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Ngoc</a:t>
                </a:r>
              </a:p>
            </p:txBody>
          </p:sp>
          <p:sp>
            <p:nvSpPr>
              <p:cNvPr id="37990" name="Text Box 5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Nhu</a:t>
                </a:r>
              </a:p>
            </p:txBody>
          </p:sp>
          <p:sp>
            <p:nvSpPr>
              <p:cNvPr id="37991" name="Text Box 59"/>
              <p:cNvSpPr txBox="1">
                <a:spLocks noChangeArrowheads="1"/>
              </p:cNvSpPr>
              <p:nvPr/>
            </p:nvSpPr>
            <p:spPr bwMode="auto">
              <a:xfrm>
                <a:off x="672" y="177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Le</a:t>
                </a:r>
              </a:p>
            </p:txBody>
          </p:sp>
          <p:sp>
            <p:nvSpPr>
              <p:cNvPr id="37992" name="Text Box 60"/>
              <p:cNvSpPr txBox="1">
                <a:spLocks noChangeArrowheads="1"/>
              </p:cNvSpPr>
              <p:nvPr/>
            </p:nvSpPr>
            <p:spPr bwMode="auto">
              <a:xfrm>
                <a:off x="225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07620/1951</a:t>
                </a:r>
              </a:p>
            </p:txBody>
          </p:sp>
          <p:sp>
            <p:nvSpPr>
              <p:cNvPr id="37993" name="Text Box 61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219 TD Q3</a:t>
                </a:r>
              </a:p>
            </p:txBody>
          </p:sp>
          <p:sp>
            <p:nvSpPr>
              <p:cNvPr id="37994" name="Text Box 62"/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Nu</a:t>
                </a:r>
              </a:p>
            </p:txBody>
          </p:sp>
          <p:sp>
            <p:nvSpPr>
              <p:cNvPr id="37995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43000</a:t>
                </a:r>
              </a:p>
            </p:txBody>
          </p:sp>
          <p:sp>
            <p:nvSpPr>
              <p:cNvPr id="37996" name="Text Box 64"/>
              <p:cNvSpPr txBox="1">
                <a:spLocks noChangeArrowheads="1"/>
              </p:cNvSpPr>
              <p:nvPr/>
            </p:nvSpPr>
            <p:spPr bwMode="auto">
              <a:xfrm>
                <a:off x="5328" y="177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4</a:t>
                </a:r>
              </a:p>
            </p:txBody>
          </p:sp>
          <p:sp>
            <p:nvSpPr>
              <p:cNvPr id="37997" name="Text Box 65"/>
              <p:cNvSpPr txBox="1">
                <a:spLocks noChangeArrowheads="1"/>
              </p:cNvSpPr>
              <p:nvPr/>
            </p:nvSpPr>
            <p:spPr bwMode="auto">
              <a:xfrm>
                <a:off x="48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987654321</a:t>
                </a:r>
              </a:p>
            </p:txBody>
          </p:sp>
          <p:sp>
            <p:nvSpPr>
              <p:cNvPr id="37998" name="Text Box 66"/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888665555</a:t>
                </a:r>
              </a:p>
            </p:txBody>
          </p:sp>
          <p:sp>
            <p:nvSpPr>
              <p:cNvPr id="37999" name="Text Box 67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Quynh</a:t>
                </a:r>
              </a:p>
            </p:txBody>
          </p:sp>
          <p:sp>
            <p:nvSpPr>
              <p:cNvPr id="38000" name="Text Box 68"/>
              <p:cNvSpPr txBox="1">
                <a:spLocks noChangeArrowheads="1"/>
              </p:cNvSpPr>
              <p:nvPr/>
            </p:nvSpPr>
            <p:spPr bwMode="auto">
              <a:xfrm>
                <a:off x="17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Vinh</a:t>
                </a:r>
              </a:p>
            </p:txBody>
          </p:sp>
          <p:sp>
            <p:nvSpPr>
              <p:cNvPr id="38001" name="Text Box 69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Pham</a:t>
                </a:r>
              </a:p>
            </p:txBody>
          </p:sp>
          <p:sp>
            <p:nvSpPr>
              <p:cNvPr id="38002" name="Text Box 70"/>
              <p:cNvSpPr txBox="1">
                <a:spLocks noChangeArrowheads="1"/>
              </p:cNvSpPr>
              <p:nvPr/>
            </p:nvSpPr>
            <p:spPr bwMode="auto">
              <a:xfrm>
                <a:off x="225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11/10/1945</a:t>
                </a:r>
              </a:p>
            </p:txBody>
          </p:sp>
          <p:sp>
            <p:nvSpPr>
              <p:cNvPr id="38003" name="Text Box 71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450 TV HN</a:t>
                </a:r>
              </a:p>
            </p:txBody>
          </p:sp>
          <p:sp>
            <p:nvSpPr>
              <p:cNvPr id="38004" name="Text Box 72"/>
              <p:cNvSpPr txBox="1">
                <a:spLocks noChangeArrowheads="1"/>
              </p:cNvSpPr>
              <p:nvPr/>
            </p:nvSpPr>
            <p:spPr bwMode="auto">
              <a:xfrm>
                <a:off x="3696" y="216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Nam</a:t>
                </a:r>
              </a:p>
            </p:txBody>
          </p:sp>
          <p:sp>
            <p:nvSpPr>
              <p:cNvPr id="38005" name="Text Box 73"/>
              <p:cNvSpPr txBox="1">
                <a:spLocks noChangeArrowheads="1"/>
              </p:cNvSpPr>
              <p:nvPr/>
            </p:nvSpPr>
            <p:spPr bwMode="auto">
              <a:xfrm>
                <a:off x="41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55000</a:t>
                </a:r>
              </a:p>
            </p:txBody>
          </p:sp>
          <p:sp>
            <p:nvSpPr>
              <p:cNvPr id="38006" name="Text Box 74"/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</a:t>
                </a:r>
              </a:p>
            </p:txBody>
          </p:sp>
          <p:sp>
            <p:nvSpPr>
              <p:cNvPr id="38007" name="Text Box 75"/>
              <p:cNvSpPr txBox="1">
                <a:spLocks noChangeArrowheads="1"/>
              </p:cNvSpPr>
              <p:nvPr/>
            </p:nvSpPr>
            <p:spPr bwMode="auto">
              <a:xfrm>
                <a:off x="48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888665555</a:t>
                </a:r>
              </a:p>
            </p:txBody>
          </p:sp>
          <p:sp>
            <p:nvSpPr>
              <p:cNvPr id="38008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NULL</a:t>
                </a:r>
              </a:p>
            </p:txBody>
          </p:sp>
          <p:sp>
            <p:nvSpPr>
              <p:cNvPr id="38009" name="Text Box 77"/>
              <p:cNvSpPr txBox="1">
                <a:spLocks noChangeArrowheads="1"/>
              </p:cNvSpPr>
              <p:nvPr/>
            </p:nvSpPr>
            <p:spPr bwMode="auto">
              <a:xfrm>
                <a:off x="1200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Van</a:t>
                </a:r>
              </a:p>
            </p:txBody>
          </p:sp>
        </p:grpSp>
      </p:grpSp>
      <p:grpSp>
        <p:nvGrpSpPr>
          <p:cNvPr id="37893" name="Group 78"/>
          <p:cNvGrpSpPr>
            <a:grpSpLocks/>
          </p:cNvGrpSpPr>
          <p:nvPr/>
        </p:nvGrpSpPr>
        <p:grpSpPr bwMode="auto">
          <a:xfrm>
            <a:off x="2895600" y="4191000"/>
            <a:ext cx="3048000" cy="2362200"/>
            <a:chOff x="1824" y="2640"/>
            <a:chExt cx="1920" cy="1488"/>
          </a:xfrm>
        </p:grpSpPr>
        <p:sp>
          <p:nvSpPr>
            <p:cNvPr id="37927" name="Rectangle 79"/>
            <p:cNvSpPr>
              <a:spLocks noChangeArrowheads="1"/>
            </p:cNvSpPr>
            <p:nvPr/>
          </p:nvSpPr>
          <p:spPr bwMode="auto">
            <a:xfrm>
              <a:off x="1872" y="3888"/>
              <a:ext cx="1680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8" name="Rectangle 80"/>
            <p:cNvSpPr>
              <a:spLocks noChangeArrowheads="1"/>
            </p:cNvSpPr>
            <p:nvPr/>
          </p:nvSpPr>
          <p:spPr bwMode="auto">
            <a:xfrm>
              <a:off x="1872" y="3312"/>
              <a:ext cx="1680" cy="38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9" name="Line 81"/>
            <p:cNvSpPr>
              <a:spLocks noChangeShapeType="1"/>
            </p:cNvSpPr>
            <p:nvPr/>
          </p:nvSpPr>
          <p:spPr bwMode="auto">
            <a:xfrm>
              <a:off x="1824" y="28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30" name="Text Box 82"/>
            <p:cNvSpPr txBox="1">
              <a:spLocks noChangeArrowheads="1"/>
            </p:cNvSpPr>
            <p:nvPr/>
          </p:nvSpPr>
          <p:spPr bwMode="auto">
            <a:xfrm>
              <a:off x="2592" y="264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SODA</a:t>
              </a:r>
            </a:p>
          </p:txBody>
        </p:sp>
        <p:sp>
          <p:nvSpPr>
            <p:cNvPr id="37931" name="Text Box 83"/>
            <p:cNvSpPr txBox="1">
              <a:spLocks noChangeArrowheads="1"/>
            </p:cNvSpPr>
            <p:nvPr/>
          </p:nvSpPr>
          <p:spPr bwMode="auto">
            <a:xfrm>
              <a:off x="3024" y="264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THOIGIAN</a:t>
              </a:r>
            </a:p>
          </p:txBody>
        </p:sp>
        <p:sp>
          <p:nvSpPr>
            <p:cNvPr id="37932" name="Text Box 84"/>
            <p:cNvSpPr txBox="1">
              <a:spLocks noChangeArrowheads="1"/>
            </p:cNvSpPr>
            <p:nvPr/>
          </p:nvSpPr>
          <p:spPr bwMode="auto">
            <a:xfrm>
              <a:off x="1920" y="264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MA_NVIEN</a:t>
              </a:r>
            </a:p>
          </p:txBody>
        </p:sp>
        <p:grpSp>
          <p:nvGrpSpPr>
            <p:cNvPr id="37933" name="Group 85"/>
            <p:cNvGrpSpPr>
              <a:grpSpLocks/>
            </p:cNvGrpSpPr>
            <p:nvPr/>
          </p:nvGrpSpPr>
          <p:grpSpPr bwMode="auto">
            <a:xfrm>
              <a:off x="2592" y="2640"/>
              <a:ext cx="432" cy="1488"/>
              <a:chOff x="1200" y="1632"/>
              <a:chExt cx="432" cy="1632"/>
            </a:xfrm>
          </p:grpSpPr>
          <p:sp>
            <p:nvSpPr>
              <p:cNvPr id="37943" name="Line 86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4" name="Line 87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34" name="Text Box 88"/>
            <p:cNvSpPr txBox="1">
              <a:spLocks noChangeArrowheads="1"/>
            </p:cNvSpPr>
            <p:nvPr/>
          </p:nvSpPr>
          <p:spPr bwMode="auto">
            <a:xfrm>
              <a:off x="2592" y="29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37935" name="Text Box 89"/>
            <p:cNvSpPr txBox="1">
              <a:spLocks noChangeArrowheads="1"/>
            </p:cNvSpPr>
            <p:nvPr/>
          </p:nvSpPr>
          <p:spPr bwMode="auto">
            <a:xfrm>
              <a:off x="3072" y="292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10.0</a:t>
              </a:r>
            </a:p>
          </p:txBody>
        </p:sp>
        <p:sp>
          <p:nvSpPr>
            <p:cNvPr id="37936" name="Text Box 90"/>
            <p:cNvSpPr txBox="1">
              <a:spLocks noChangeArrowheads="1"/>
            </p:cNvSpPr>
            <p:nvPr/>
          </p:nvSpPr>
          <p:spPr bwMode="auto">
            <a:xfrm>
              <a:off x="1920" y="292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37937" name="Text Box 91"/>
            <p:cNvSpPr txBox="1">
              <a:spLocks noChangeArrowheads="1"/>
            </p:cNvSpPr>
            <p:nvPr/>
          </p:nvSpPr>
          <p:spPr bwMode="auto">
            <a:xfrm>
              <a:off x="2592" y="312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37938" name="Text Box 92"/>
            <p:cNvSpPr txBox="1">
              <a:spLocks noChangeArrowheads="1"/>
            </p:cNvSpPr>
            <p:nvPr/>
          </p:nvSpPr>
          <p:spPr bwMode="auto">
            <a:xfrm>
              <a:off x="3072" y="312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37939" name="Text Box 93"/>
            <p:cNvSpPr txBox="1">
              <a:spLocks noChangeArrowheads="1"/>
            </p:cNvSpPr>
            <p:nvPr/>
          </p:nvSpPr>
          <p:spPr bwMode="auto">
            <a:xfrm>
              <a:off x="1920" y="31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888665555</a:t>
              </a:r>
            </a:p>
          </p:txBody>
        </p:sp>
        <p:sp>
          <p:nvSpPr>
            <p:cNvPr id="37940" name="Text Box 94"/>
            <p:cNvSpPr txBox="1">
              <a:spLocks noChangeArrowheads="1"/>
            </p:cNvSpPr>
            <p:nvPr/>
          </p:nvSpPr>
          <p:spPr bwMode="auto">
            <a:xfrm>
              <a:off x="2592" y="36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37941" name="Text Box 95"/>
            <p:cNvSpPr txBox="1">
              <a:spLocks noChangeArrowheads="1"/>
            </p:cNvSpPr>
            <p:nvPr/>
          </p:nvSpPr>
          <p:spPr bwMode="auto">
            <a:xfrm>
              <a:off x="3072" y="36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37942" name="Text Box 96"/>
            <p:cNvSpPr txBox="1">
              <a:spLocks noChangeArrowheads="1"/>
            </p:cNvSpPr>
            <p:nvPr/>
          </p:nvSpPr>
          <p:spPr bwMode="auto">
            <a:xfrm>
              <a:off x="1920" y="36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</p:grpSp>
      <p:grpSp>
        <p:nvGrpSpPr>
          <p:cNvPr id="902241" name="Group 97"/>
          <p:cNvGrpSpPr>
            <a:grpSpLocks/>
          </p:cNvGrpSpPr>
          <p:nvPr/>
        </p:nvGrpSpPr>
        <p:grpSpPr bwMode="auto">
          <a:xfrm>
            <a:off x="3048000" y="6172200"/>
            <a:ext cx="2667000" cy="304800"/>
            <a:chOff x="1920" y="3888"/>
            <a:chExt cx="1680" cy="192"/>
          </a:xfrm>
        </p:grpSpPr>
        <p:sp>
          <p:nvSpPr>
            <p:cNvPr id="37924" name="Text Box 98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37925" name="Text Box 99"/>
            <p:cNvSpPr txBox="1">
              <a:spLocks noChangeArrowheads="1"/>
            </p:cNvSpPr>
            <p:nvPr/>
          </p:nvSpPr>
          <p:spPr bwMode="auto">
            <a:xfrm>
              <a:off x="3072" y="38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20.0</a:t>
              </a:r>
            </a:p>
          </p:txBody>
        </p:sp>
        <p:sp>
          <p:nvSpPr>
            <p:cNvPr id="37926" name="Text Box 100"/>
            <p:cNvSpPr txBox="1">
              <a:spLocks noChangeArrowheads="1"/>
            </p:cNvSpPr>
            <p:nvPr/>
          </p:nvSpPr>
          <p:spPr bwMode="auto">
            <a:xfrm>
              <a:off x="1920" y="38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</p:grpSp>
      <p:grpSp>
        <p:nvGrpSpPr>
          <p:cNvPr id="902245" name="Group 101"/>
          <p:cNvGrpSpPr>
            <a:grpSpLocks/>
          </p:cNvGrpSpPr>
          <p:nvPr/>
        </p:nvGrpSpPr>
        <p:grpSpPr bwMode="auto">
          <a:xfrm>
            <a:off x="76200" y="2209800"/>
            <a:ext cx="8991600" cy="304800"/>
            <a:chOff x="48" y="1392"/>
            <a:chExt cx="5664" cy="192"/>
          </a:xfrm>
        </p:grpSpPr>
        <p:sp>
          <p:nvSpPr>
            <p:cNvPr id="37914" name="Text Box 102"/>
            <p:cNvSpPr txBox="1">
              <a:spLocks noChangeArrowheads="1"/>
            </p:cNvSpPr>
            <p:nvPr/>
          </p:nvSpPr>
          <p:spPr bwMode="auto">
            <a:xfrm>
              <a:off x="1728" y="13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Tam</a:t>
              </a:r>
            </a:p>
          </p:txBody>
        </p:sp>
        <p:sp>
          <p:nvSpPr>
            <p:cNvPr id="37915" name="Text Box 103"/>
            <p:cNvSpPr txBox="1">
              <a:spLocks noChangeArrowheads="1"/>
            </p:cNvSpPr>
            <p:nvPr/>
          </p:nvSpPr>
          <p:spPr bwMode="auto">
            <a:xfrm>
              <a:off x="672" y="139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Tran</a:t>
              </a:r>
            </a:p>
          </p:txBody>
        </p:sp>
        <p:sp>
          <p:nvSpPr>
            <p:cNvPr id="37916" name="Text Box 104"/>
            <p:cNvSpPr txBox="1">
              <a:spLocks noChangeArrowheads="1"/>
            </p:cNvSpPr>
            <p:nvPr/>
          </p:nvSpPr>
          <p:spPr bwMode="auto">
            <a:xfrm>
              <a:off x="2256" y="139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07/31/1972</a:t>
              </a:r>
            </a:p>
          </p:txBody>
        </p:sp>
        <p:sp>
          <p:nvSpPr>
            <p:cNvPr id="37917" name="Text Box 105"/>
            <p:cNvSpPr txBox="1"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543 MTL Q1</a:t>
              </a:r>
            </a:p>
          </p:txBody>
        </p:sp>
        <p:sp>
          <p:nvSpPr>
            <p:cNvPr id="37918" name="Text Box 106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Nu</a:t>
              </a:r>
            </a:p>
          </p:txBody>
        </p:sp>
        <p:sp>
          <p:nvSpPr>
            <p:cNvPr id="37919" name="Text Box 107"/>
            <p:cNvSpPr txBox="1">
              <a:spLocks noChangeArrowheads="1"/>
            </p:cNvSpPr>
            <p:nvPr/>
          </p:nvSpPr>
          <p:spPr bwMode="auto">
            <a:xfrm>
              <a:off x="4128" y="13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25000</a:t>
              </a:r>
            </a:p>
          </p:txBody>
        </p:sp>
        <p:sp>
          <p:nvSpPr>
            <p:cNvPr id="37920" name="Text Box 108"/>
            <p:cNvSpPr txBox="1">
              <a:spLocks noChangeArrowheads="1"/>
            </p:cNvSpPr>
            <p:nvPr/>
          </p:nvSpPr>
          <p:spPr bwMode="auto">
            <a:xfrm>
              <a:off x="5328" y="139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  <p:sp>
          <p:nvSpPr>
            <p:cNvPr id="37921" name="Text Box 109"/>
            <p:cNvSpPr txBox="1">
              <a:spLocks noChangeArrowheads="1"/>
            </p:cNvSpPr>
            <p:nvPr/>
          </p:nvSpPr>
          <p:spPr bwMode="auto">
            <a:xfrm>
              <a:off x="48" y="139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453453453</a:t>
              </a:r>
            </a:p>
          </p:txBody>
        </p:sp>
        <p:sp>
          <p:nvSpPr>
            <p:cNvPr id="37922" name="Text Box 110"/>
            <p:cNvSpPr txBox="1">
              <a:spLocks noChangeArrowheads="1"/>
            </p:cNvSpPr>
            <p:nvPr/>
          </p:nvSpPr>
          <p:spPr bwMode="auto">
            <a:xfrm>
              <a:off x="4656" y="139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37923" name="Text Box 111"/>
            <p:cNvSpPr txBox="1">
              <a:spLocks noChangeArrowheads="1"/>
            </p:cNvSpPr>
            <p:nvPr/>
          </p:nvSpPr>
          <p:spPr bwMode="auto">
            <a:xfrm>
              <a:off x="1200" y="13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Thanh</a:t>
              </a:r>
            </a:p>
          </p:txBody>
        </p:sp>
      </p:grpSp>
      <p:grpSp>
        <p:nvGrpSpPr>
          <p:cNvPr id="902256" name="Group 112"/>
          <p:cNvGrpSpPr>
            <a:grpSpLocks/>
          </p:cNvGrpSpPr>
          <p:nvPr/>
        </p:nvGrpSpPr>
        <p:grpSpPr bwMode="auto">
          <a:xfrm>
            <a:off x="76200" y="3124200"/>
            <a:ext cx="8991600" cy="304800"/>
            <a:chOff x="48" y="1968"/>
            <a:chExt cx="5664" cy="192"/>
          </a:xfrm>
        </p:grpSpPr>
        <p:sp>
          <p:nvSpPr>
            <p:cNvPr id="37904" name="Text Box 113"/>
            <p:cNvSpPr txBox="1">
              <a:spLocks noChangeArrowheads="1"/>
            </p:cNvSpPr>
            <p:nvPr/>
          </p:nvSpPr>
          <p:spPr bwMode="auto">
            <a:xfrm>
              <a:off x="1728" y="19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Quang</a:t>
              </a:r>
            </a:p>
          </p:txBody>
        </p:sp>
        <p:sp>
          <p:nvSpPr>
            <p:cNvPr id="37905" name="Text Box 114"/>
            <p:cNvSpPr txBox="1">
              <a:spLocks noChangeArrowheads="1"/>
            </p:cNvSpPr>
            <p:nvPr/>
          </p:nvSpPr>
          <p:spPr bwMode="auto">
            <a:xfrm>
              <a:off x="672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Tran</a:t>
              </a:r>
            </a:p>
          </p:txBody>
        </p:sp>
        <p:sp>
          <p:nvSpPr>
            <p:cNvPr id="37906" name="Text Box 115"/>
            <p:cNvSpPr txBox="1">
              <a:spLocks noChangeArrowheads="1"/>
            </p:cNvSpPr>
            <p:nvPr/>
          </p:nvSpPr>
          <p:spPr bwMode="auto">
            <a:xfrm>
              <a:off x="2256" y="19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04/08/1969</a:t>
              </a:r>
            </a:p>
          </p:txBody>
        </p:sp>
        <p:sp>
          <p:nvSpPr>
            <p:cNvPr id="37907" name="Text Box 116"/>
            <p:cNvSpPr txBox="1">
              <a:spLocks noChangeArrowheads="1"/>
            </p:cNvSpPr>
            <p:nvPr/>
          </p:nvSpPr>
          <p:spPr bwMode="auto">
            <a:xfrm>
              <a:off x="2976" y="19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980 LHP Q5</a:t>
              </a:r>
            </a:p>
          </p:txBody>
        </p:sp>
        <p:sp>
          <p:nvSpPr>
            <p:cNvPr id="37908" name="Text Box 117"/>
            <p:cNvSpPr txBox="1">
              <a:spLocks noChangeArrowheads="1"/>
            </p:cNvSpPr>
            <p:nvPr/>
          </p:nvSpPr>
          <p:spPr bwMode="auto">
            <a:xfrm>
              <a:off x="3696" y="19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Nam</a:t>
              </a:r>
            </a:p>
          </p:txBody>
        </p:sp>
        <p:sp>
          <p:nvSpPr>
            <p:cNvPr id="37909" name="Text Box 118"/>
            <p:cNvSpPr txBox="1">
              <a:spLocks noChangeArrowheads="1"/>
            </p:cNvSpPr>
            <p:nvPr/>
          </p:nvSpPr>
          <p:spPr bwMode="auto">
            <a:xfrm>
              <a:off x="4128" y="19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25000</a:t>
              </a:r>
            </a:p>
          </p:txBody>
        </p:sp>
        <p:sp>
          <p:nvSpPr>
            <p:cNvPr id="37910" name="Text Box 119"/>
            <p:cNvSpPr txBox="1">
              <a:spLocks noChangeArrowheads="1"/>
            </p:cNvSpPr>
            <p:nvPr/>
          </p:nvSpPr>
          <p:spPr bwMode="auto">
            <a:xfrm>
              <a:off x="5328" y="196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</a:t>
              </a:r>
            </a:p>
          </p:txBody>
        </p:sp>
        <p:sp>
          <p:nvSpPr>
            <p:cNvPr id="37911" name="Text Box 120"/>
            <p:cNvSpPr txBox="1">
              <a:spLocks noChangeArrowheads="1"/>
            </p:cNvSpPr>
            <p:nvPr/>
          </p:nvSpPr>
          <p:spPr bwMode="auto">
            <a:xfrm>
              <a:off x="48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37912" name="Text Box 121"/>
            <p:cNvSpPr txBox="1">
              <a:spLocks noChangeArrowheads="1"/>
            </p:cNvSpPr>
            <p:nvPr/>
          </p:nvSpPr>
          <p:spPr bwMode="auto">
            <a:xfrm>
              <a:off x="4656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987654321</a:t>
              </a:r>
            </a:p>
          </p:txBody>
        </p:sp>
        <p:sp>
          <p:nvSpPr>
            <p:cNvPr id="37913" name="Text Box 122"/>
            <p:cNvSpPr txBox="1">
              <a:spLocks noChangeArrowheads="1"/>
            </p:cNvSpPr>
            <p:nvPr/>
          </p:nvSpPr>
          <p:spPr bwMode="auto">
            <a:xfrm>
              <a:off x="1200" y="19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Hong</a:t>
              </a:r>
            </a:p>
          </p:txBody>
        </p:sp>
      </p:grpSp>
      <p:grpSp>
        <p:nvGrpSpPr>
          <p:cNvPr id="902267" name="Group 123"/>
          <p:cNvGrpSpPr>
            <a:grpSpLocks/>
          </p:cNvGrpSpPr>
          <p:nvPr/>
        </p:nvGrpSpPr>
        <p:grpSpPr bwMode="auto">
          <a:xfrm>
            <a:off x="3048000" y="5257800"/>
            <a:ext cx="2667000" cy="609600"/>
            <a:chOff x="1920" y="3312"/>
            <a:chExt cx="1680" cy="384"/>
          </a:xfrm>
        </p:grpSpPr>
        <p:sp>
          <p:nvSpPr>
            <p:cNvPr id="37898" name="Text Box 124"/>
            <p:cNvSpPr txBox="1">
              <a:spLocks noChangeArrowheads="1"/>
            </p:cNvSpPr>
            <p:nvPr/>
          </p:nvSpPr>
          <p:spPr bwMode="auto">
            <a:xfrm>
              <a:off x="2592" y="33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37899" name="Text Box 125"/>
            <p:cNvSpPr txBox="1">
              <a:spLocks noChangeArrowheads="1"/>
            </p:cNvSpPr>
            <p:nvPr/>
          </p:nvSpPr>
          <p:spPr bwMode="auto">
            <a:xfrm>
              <a:off x="3072" y="331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35.0</a:t>
              </a:r>
            </a:p>
          </p:txBody>
        </p:sp>
        <p:sp>
          <p:nvSpPr>
            <p:cNvPr id="37900" name="Text Box 126"/>
            <p:cNvSpPr txBox="1">
              <a:spLocks noChangeArrowheads="1"/>
            </p:cNvSpPr>
            <p:nvPr/>
          </p:nvSpPr>
          <p:spPr bwMode="auto">
            <a:xfrm>
              <a:off x="1920" y="33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37901" name="Text Box 127"/>
            <p:cNvSpPr txBox="1">
              <a:spLocks noChangeArrowheads="1"/>
            </p:cNvSpPr>
            <p:nvPr/>
          </p:nvSpPr>
          <p:spPr bwMode="auto">
            <a:xfrm>
              <a:off x="2592" y="35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37902" name="Text Box 128"/>
            <p:cNvSpPr txBox="1">
              <a:spLocks noChangeArrowheads="1"/>
            </p:cNvSpPr>
            <p:nvPr/>
          </p:nvSpPr>
          <p:spPr bwMode="auto">
            <a:xfrm>
              <a:off x="3072" y="350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5.0</a:t>
              </a:r>
            </a:p>
          </p:txBody>
        </p:sp>
        <p:sp>
          <p:nvSpPr>
            <p:cNvPr id="37903" name="Text Box 129"/>
            <p:cNvSpPr txBox="1">
              <a:spLocks noChangeArrowheads="1"/>
            </p:cNvSpPr>
            <p:nvPr/>
          </p:nvSpPr>
          <p:spPr bwMode="auto">
            <a:xfrm>
              <a:off x="1920" y="35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9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0954D7-0A2D-481D-9B8D-801A18A49685}" type="slidenum">
              <a:rPr lang="en-US" altLang="en-US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600200" y="2133600"/>
            <a:ext cx="46482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DELETE (tt)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6200" y="4191000"/>
            <a:ext cx="8991600" cy="9144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76200" y="41148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743200" y="3810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TENNV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1066800" y="3810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HONV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5814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NGSINH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7244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DCHI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5867400" y="3810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PHAI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6553200" y="3810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LUONG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84582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PHG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743200" y="4191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Tung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1066800" y="4191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Nguyen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581400" y="419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12/08/1955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4724400" y="419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638 NVC Q5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Nam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6553200" y="4191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40000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2743200" y="4495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Hung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1066800" y="4495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Nguyen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3581400" y="4495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09/15/1962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724400" y="4495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Ba Ria VT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5867400" y="4495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Nam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6553200" y="4495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38000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6200" y="4191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333445555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76200" y="449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987987987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76200" y="3810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MANV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7391400" y="3810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MA_NQL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7391400" y="4191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888665555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7391400" y="449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333445555</a:t>
            </a:r>
          </a:p>
        </p:txBody>
      </p:sp>
      <p:grpSp>
        <p:nvGrpSpPr>
          <p:cNvPr id="38944" name="Group 31"/>
          <p:cNvGrpSpPr>
            <a:grpSpLocks/>
          </p:cNvGrpSpPr>
          <p:nvPr/>
        </p:nvGrpSpPr>
        <p:grpSpPr bwMode="auto">
          <a:xfrm>
            <a:off x="1143000" y="3810000"/>
            <a:ext cx="7315200" cy="2590800"/>
            <a:chOff x="720" y="2784"/>
            <a:chExt cx="4608" cy="1008"/>
          </a:xfrm>
        </p:grpSpPr>
        <p:sp>
          <p:nvSpPr>
            <p:cNvPr id="39027" name="Line 32"/>
            <p:cNvSpPr>
              <a:spLocks noChangeShapeType="1"/>
            </p:cNvSpPr>
            <p:nvPr/>
          </p:nvSpPr>
          <p:spPr bwMode="auto">
            <a:xfrm>
              <a:off x="17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28" name="Line 33"/>
            <p:cNvSpPr>
              <a:spLocks noChangeShapeType="1"/>
            </p:cNvSpPr>
            <p:nvPr/>
          </p:nvSpPr>
          <p:spPr bwMode="auto">
            <a:xfrm>
              <a:off x="22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29" name="Line 34"/>
            <p:cNvSpPr>
              <a:spLocks noChangeShapeType="1"/>
            </p:cNvSpPr>
            <p:nvPr/>
          </p:nvSpPr>
          <p:spPr bwMode="auto">
            <a:xfrm>
              <a:off x="297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30" name="Line 35"/>
            <p:cNvSpPr>
              <a:spLocks noChangeShapeType="1"/>
            </p:cNvSpPr>
            <p:nvPr/>
          </p:nvSpPr>
          <p:spPr bwMode="auto">
            <a:xfrm>
              <a:off x="369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031" name="Line 36"/>
            <p:cNvSpPr>
              <a:spLocks noChangeShapeType="1"/>
            </p:cNvSpPr>
            <p:nvPr/>
          </p:nvSpPr>
          <p:spPr bwMode="auto">
            <a:xfrm>
              <a:off x="41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32" name="Line 37"/>
            <p:cNvSpPr>
              <a:spLocks noChangeShapeType="1"/>
            </p:cNvSpPr>
            <p:nvPr/>
          </p:nvSpPr>
          <p:spPr bwMode="auto">
            <a:xfrm>
              <a:off x="46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33" name="Line 38"/>
            <p:cNvSpPr>
              <a:spLocks noChangeShapeType="1"/>
            </p:cNvSpPr>
            <p:nvPr/>
          </p:nvSpPr>
          <p:spPr bwMode="auto">
            <a:xfrm>
              <a:off x="120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34" name="Line 39"/>
            <p:cNvSpPr>
              <a:spLocks noChangeShapeType="1"/>
            </p:cNvSpPr>
            <p:nvPr/>
          </p:nvSpPr>
          <p:spPr bwMode="auto">
            <a:xfrm>
              <a:off x="53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35" name="Line 40"/>
            <p:cNvSpPr>
              <a:spLocks noChangeShapeType="1"/>
            </p:cNvSpPr>
            <p:nvPr/>
          </p:nvSpPr>
          <p:spPr bwMode="auto">
            <a:xfrm>
              <a:off x="72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945" name="Text Box 41"/>
          <p:cNvSpPr txBox="1">
            <a:spLocks noChangeArrowheads="1"/>
          </p:cNvSpPr>
          <p:nvPr/>
        </p:nvSpPr>
        <p:spPr bwMode="auto">
          <a:xfrm>
            <a:off x="1905000" y="3810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TENLOT</a:t>
            </a:r>
          </a:p>
        </p:txBody>
      </p:sp>
      <p:sp>
        <p:nvSpPr>
          <p:cNvPr id="38946" name="Text Box 42"/>
          <p:cNvSpPr txBox="1">
            <a:spLocks noChangeArrowheads="1"/>
          </p:cNvSpPr>
          <p:nvPr/>
        </p:nvSpPr>
        <p:spPr bwMode="auto">
          <a:xfrm>
            <a:off x="1905000" y="4191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Thanh</a:t>
            </a:r>
          </a:p>
        </p:txBody>
      </p:sp>
      <p:sp>
        <p:nvSpPr>
          <p:cNvPr id="38947" name="Text Box 43"/>
          <p:cNvSpPr txBox="1">
            <a:spLocks noChangeArrowheads="1"/>
          </p:cNvSpPr>
          <p:nvPr/>
        </p:nvSpPr>
        <p:spPr bwMode="auto">
          <a:xfrm>
            <a:off x="1905000" y="4495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Manh</a:t>
            </a:r>
          </a:p>
        </p:txBody>
      </p:sp>
      <p:sp>
        <p:nvSpPr>
          <p:cNvPr id="38948" name="Text Box 44"/>
          <p:cNvSpPr txBox="1">
            <a:spLocks noChangeArrowheads="1"/>
          </p:cNvSpPr>
          <p:nvPr/>
        </p:nvSpPr>
        <p:spPr bwMode="auto">
          <a:xfrm>
            <a:off x="2743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Hang</a:t>
            </a:r>
          </a:p>
        </p:txBody>
      </p:sp>
      <p:sp>
        <p:nvSpPr>
          <p:cNvPr id="38949" name="Text Box 45"/>
          <p:cNvSpPr txBox="1">
            <a:spLocks noChangeArrowheads="1"/>
          </p:cNvSpPr>
          <p:nvPr/>
        </p:nvSpPr>
        <p:spPr bwMode="auto">
          <a:xfrm>
            <a:off x="1066800" y="5105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Bui</a:t>
            </a:r>
          </a:p>
        </p:txBody>
      </p:sp>
      <p:sp>
        <p:nvSpPr>
          <p:cNvPr id="38950" name="Text Box 46"/>
          <p:cNvSpPr txBox="1">
            <a:spLocks noChangeArrowheads="1"/>
          </p:cNvSpPr>
          <p:nvPr/>
        </p:nvSpPr>
        <p:spPr bwMode="auto">
          <a:xfrm>
            <a:off x="3581400" y="5105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07/19/1968</a:t>
            </a:r>
          </a:p>
        </p:txBody>
      </p:sp>
      <p:sp>
        <p:nvSpPr>
          <p:cNvPr id="38951" name="Text Box 47"/>
          <p:cNvSpPr txBox="1">
            <a:spLocks noChangeArrowheads="1"/>
          </p:cNvSpPr>
          <p:nvPr/>
        </p:nvSpPr>
        <p:spPr bwMode="auto">
          <a:xfrm>
            <a:off x="4724400" y="5105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33 NTH Q1</a:t>
            </a:r>
          </a:p>
        </p:txBody>
      </p:sp>
      <p:sp>
        <p:nvSpPr>
          <p:cNvPr id="38952" name="Text Box 48"/>
          <p:cNvSpPr txBox="1">
            <a:spLocks noChangeArrowheads="1"/>
          </p:cNvSpPr>
          <p:nvPr/>
        </p:nvSpPr>
        <p:spPr bwMode="auto">
          <a:xfrm>
            <a:off x="5867400" y="5105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Nu</a:t>
            </a:r>
          </a:p>
        </p:txBody>
      </p:sp>
      <p:sp>
        <p:nvSpPr>
          <p:cNvPr id="38953" name="Text Box 49"/>
          <p:cNvSpPr txBox="1">
            <a:spLocks noChangeArrowheads="1"/>
          </p:cNvSpPr>
          <p:nvPr/>
        </p:nvSpPr>
        <p:spPr bwMode="auto">
          <a:xfrm>
            <a:off x="6553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38000</a:t>
            </a:r>
          </a:p>
        </p:txBody>
      </p:sp>
      <p:sp>
        <p:nvSpPr>
          <p:cNvPr id="38954" name="Text Box 50"/>
          <p:cNvSpPr txBox="1">
            <a:spLocks noChangeArrowheads="1"/>
          </p:cNvSpPr>
          <p:nvPr/>
        </p:nvSpPr>
        <p:spPr bwMode="auto">
          <a:xfrm>
            <a:off x="8458200" y="5105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38955" name="Text Box 51"/>
          <p:cNvSpPr txBox="1">
            <a:spLocks noChangeArrowheads="1"/>
          </p:cNvSpPr>
          <p:nvPr/>
        </p:nvSpPr>
        <p:spPr bwMode="auto">
          <a:xfrm>
            <a:off x="76200" y="5105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999887777</a:t>
            </a:r>
          </a:p>
        </p:txBody>
      </p:sp>
      <p:sp>
        <p:nvSpPr>
          <p:cNvPr id="38956" name="Text Box 52"/>
          <p:cNvSpPr txBox="1">
            <a:spLocks noChangeArrowheads="1"/>
          </p:cNvSpPr>
          <p:nvPr/>
        </p:nvSpPr>
        <p:spPr bwMode="auto">
          <a:xfrm>
            <a:off x="7391400" y="5105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987654321</a:t>
            </a:r>
          </a:p>
        </p:txBody>
      </p:sp>
      <p:sp>
        <p:nvSpPr>
          <p:cNvPr id="38957" name="Text Box 53"/>
          <p:cNvSpPr txBox="1">
            <a:spLocks noChangeArrowheads="1"/>
          </p:cNvSpPr>
          <p:nvPr/>
        </p:nvSpPr>
        <p:spPr bwMode="auto">
          <a:xfrm>
            <a:off x="19050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Ngoc</a:t>
            </a:r>
          </a:p>
        </p:txBody>
      </p:sp>
      <p:sp>
        <p:nvSpPr>
          <p:cNvPr id="38958" name="Text Box 54"/>
          <p:cNvSpPr txBox="1">
            <a:spLocks noChangeArrowheads="1"/>
          </p:cNvSpPr>
          <p:nvPr/>
        </p:nvSpPr>
        <p:spPr bwMode="auto">
          <a:xfrm>
            <a:off x="2743200" y="5410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Nhu</a:t>
            </a:r>
          </a:p>
        </p:txBody>
      </p:sp>
      <p:sp>
        <p:nvSpPr>
          <p:cNvPr id="38959" name="Text Box 55"/>
          <p:cNvSpPr txBox="1">
            <a:spLocks noChangeArrowheads="1"/>
          </p:cNvSpPr>
          <p:nvPr/>
        </p:nvSpPr>
        <p:spPr bwMode="auto">
          <a:xfrm>
            <a:off x="1066800" y="5410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Le</a:t>
            </a:r>
          </a:p>
        </p:txBody>
      </p:sp>
      <p:sp>
        <p:nvSpPr>
          <p:cNvPr id="38960" name="Text Box 56"/>
          <p:cNvSpPr txBox="1">
            <a:spLocks noChangeArrowheads="1"/>
          </p:cNvSpPr>
          <p:nvPr/>
        </p:nvSpPr>
        <p:spPr bwMode="auto">
          <a:xfrm>
            <a:off x="3581400" y="5410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07620/1951</a:t>
            </a:r>
          </a:p>
        </p:txBody>
      </p:sp>
      <p:sp>
        <p:nvSpPr>
          <p:cNvPr id="38961" name="Text Box 57"/>
          <p:cNvSpPr txBox="1">
            <a:spLocks noChangeArrowheads="1"/>
          </p:cNvSpPr>
          <p:nvPr/>
        </p:nvSpPr>
        <p:spPr bwMode="auto">
          <a:xfrm>
            <a:off x="4724400" y="5410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219 TD Q3</a:t>
            </a:r>
          </a:p>
        </p:txBody>
      </p:sp>
      <p:sp>
        <p:nvSpPr>
          <p:cNvPr id="38962" name="Text Box 58"/>
          <p:cNvSpPr txBox="1">
            <a:spLocks noChangeArrowheads="1"/>
          </p:cNvSpPr>
          <p:nvPr/>
        </p:nvSpPr>
        <p:spPr bwMode="auto">
          <a:xfrm>
            <a:off x="5867400" y="5410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Nu</a:t>
            </a:r>
          </a:p>
        </p:txBody>
      </p:sp>
      <p:sp>
        <p:nvSpPr>
          <p:cNvPr id="38963" name="Text Box 59"/>
          <p:cNvSpPr txBox="1">
            <a:spLocks noChangeArrowheads="1"/>
          </p:cNvSpPr>
          <p:nvPr/>
        </p:nvSpPr>
        <p:spPr bwMode="auto">
          <a:xfrm>
            <a:off x="6553200" y="5410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43000</a:t>
            </a:r>
          </a:p>
        </p:txBody>
      </p:sp>
      <p:sp>
        <p:nvSpPr>
          <p:cNvPr id="38964" name="Text Box 60"/>
          <p:cNvSpPr txBox="1">
            <a:spLocks noChangeArrowheads="1"/>
          </p:cNvSpPr>
          <p:nvPr/>
        </p:nvSpPr>
        <p:spPr bwMode="auto">
          <a:xfrm>
            <a:off x="8458200" y="5410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38965" name="Text Box 61"/>
          <p:cNvSpPr txBox="1">
            <a:spLocks noChangeArrowheads="1"/>
          </p:cNvSpPr>
          <p:nvPr/>
        </p:nvSpPr>
        <p:spPr bwMode="auto">
          <a:xfrm>
            <a:off x="76200" y="541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987654321</a:t>
            </a:r>
          </a:p>
        </p:txBody>
      </p:sp>
      <p:sp>
        <p:nvSpPr>
          <p:cNvPr id="38966" name="Text Box 62"/>
          <p:cNvSpPr txBox="1">
            <a:spLocks noChangeArrowheads="1"/>
          </p:cNvSpPr>
          <p:nvPr/>
        </p:nvSpPr>
        <p:spPr bwMode="auto">
          <a:xfrm>
            <a:off x="7391400" y="541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888665555</a:t>
            </a:r>
          </a:p>
        </p:txBody>
      </p:sp>
      <p:sp>
        <p:nvSpPr>
          <p:cNvPr id="38967" name="Text Box 63"/>
          <p:cNvSpPr txBox="1">
            <a:spLocks noChangeArrowheads="1"/>
          </p:cNvSpPr>
          <p:nvPr/>
        </p:nvSpPr>
        <p:spPr bwMode="auto">
          <a:xfrm>
            <a:off x="1905000" y="5410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Quynh</a:t>
            </a:r>
          </a:p>
        </p:txBody>
      </p:sp>
      <p:sp>
        <p:nvSpPr>
          <p:cNvPr id="38968" name="Text Box 64"/>
          <p:cNvSpPr txBox="1">
            <a:spLocks noChangeArrowheads="1"/>
          </p:cNvSpPr>
          <p:nvPr/>
        </p:nvSpPr>
        <p:spPr bwMode="auto">
          <a:xfrm>
            <a:off x="2743200" y="6019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Vinh</a:t>
            </a:r>
          </a:p>
        </p:txBody>
      </p:sp>
      <p:sp>
        <p:nvSpPr>
          <p:cNvPr id="38969" name="Text Box 65"/>
          <p:cNvSpPr txBox="1">
            <a:spLocks noChangeArrowheads="1"/>
          </p:cNvSpPr>
          <p:nvPr/>
        </p:nvSpPr>
        <p:spPr bwMode="auto">
          <a:xfrm>
            <a:off x="1066800" y="6019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Pham</a:t>
            </a:r>
          </a:p>
        </p:txBody>
      </p:sp>
      <p:sp>
        <p:nvSpPr>
          <p:cNvPr id="38970" name="Text Box 66"/>
          <p:cNvSpPr txBox="1">
            <a:spLocks noChangeArrowheads="1"/>
          </p:cNvSpPr>
          <p:nvPr/>
        </p:nvSpPr>
        <p:spPr bwMode="auto">
          <a:xfrm>
            <a:off x="3581400" y="6019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11/10/1945</a:t>
            </a:r>
          </a:p>
        </p:txBody>
      </p:sp>
      <p:sp>
        <p:nvSpPr>
          <p:cNvPr id="38971" name="Text Box 67"/>
          <p:cNvSpPr txBox="1">
            <a:spLocks noChangeArrowheads="1"/>
          </p:cNvSpPr>
          <p:nvPr/>
        </p:nvSpPr>
        <p:spPr bwMode="auto">
          <a:xfrm>
            <a:off x="4724400" y="6019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450 TV HN</a:t>
            </a:r>
          </a:p>
        </p:txBody>
      </p:sp>
      <p:sp>
        <p:nvSpPr>
          <p:cNvPr id="38972" name="Text Box 68"/>
          <p:cNvSpPr txBox="1">
            <a:spLocks noChangeArrowheads="1"/>
          </p:cNvSpPr>
          <p:nvPr/>
        </p:nvSpPr>
        <p:spPr bwMode="auto">
          <a:xfrm>
            <a:off x="5867400" y="6019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Nam</a:t>
            </a:r>
          </a:p>
        </p:txBody>
      </p:sp>
      <p:sp>
        <p:nvSpPr>
          <p:cNvPr id="38973" name="Text Box 69"/>
          <p:cNvSpPr txBox="1">
            <a:spLocks noChangeArrowheads="1"/>
          </p:cNvSpPr>
          <p:nvPr/>
        </p:nvSpPr>
        <p:spPr bwMode="auto">
          <a:xfrm>
            <a:off x="6553200" y="6019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55000</a:t>
            </a:r>
          </a:p>
        </p:txBody>
      </p:sp>
      <p:sp>
        <p:nvSpPr>
          <p:cNvPr id="38974" name="Text Box 70"/>
          <p:cNvSpPr txBox="1">
            <a:spLocks noChangeArrowheads="1"/>
          </p:cNvSpPr>
          <p:nvPr/>
        </p:nvSpPr>
        <p:spPr bwMode="auto">
          <a:xfrm>
            <a:off x="8458200" y="6019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38975" name="Text Box 71"/>
          <p:cNvSpPr txBox="1">
            <a:spLocks noChangeArrowheads="1"/>
          </p:cNvSpPr>
          <p:nvPr/>
        </p:nvSpPr>
        <p:spPr bwMode="auto">
          <a:xfrm>
            <a:off x="76200" y="6019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888665555</a:t>
            </a:r>
          </a:p>
        </p:txBody>
      </p:sp>
      <p:sp>
        <p:nvSpPr>
          <p:cNvPr id="38976" name="Text Box 72"/>
          <p:cNvSpPr txBox="1">
            <a:spLocks noChangeArrowheads="1"/>
          </p:cNvSpPr>
          <p:nvPr/>
        </p:nvSpPr>
        <p:spPr bwMode="auto">
          <a:xfrm>
            <a:off x="7391400" y="6019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NULL</a:t>
            </a:r>
          </a:p>
        </p:txBody>
      </p:sp>
      <p:sp>
        <p:nvSpPr>
          <p:cNvPr id="38977" name="Text Box 73"/>
          <p:cNvSpPr txBox="1">
            <a:spLocks noChangeArrowheads="1"/>
          </p:cNvSpPr>
          <p:nvPr/>
        </p:nvSpPr>
        <p:spPr bwMode="auto">
          <a:xfrm>
            <a:off x="1905000" y="6019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Van</a:t>
            </a:r>
          </a:p>
        </p:txBody>
      </p:sp>
      <p:sp>
        <p:nvSpPr>
          <p:cNvPr id="38978" name="Text Box 74"/>
          <p:cNvSpPr txBox="1">
            <a:spLocks noChangeArrowheads="1"/>
          </p:cNvSpPr>
          <p:nvPr/>
        </p:nvSpPr>
        <p:spPr bwMode="auto">
          <a:xfrm>
            <a:off x="2743200" y="4800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Tam</a:t>
            </a:r>
          </a:p>
        </p:txBody>
      </p:sp>
      <p:sp>
        <p:nvSpPr>
          <p:cNvPr id="38979" name="Text Box 75"/>
          <p:cNvSpPr txBox="1">
            <a:spLocks noChangeArrowheads="1"/>
          </p:cNvSpPr>
          <p:nvPr/>
        </p:nvSpPr>
        <p:spPr bwMode="auto">
          <a:xfrm>
            <a:off x="1066800" y="4800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Tran</a:t>
            </a:r>
          </a:p>
        </p:txBody>
      </p:sp>
      <p:sp>
        <p:nvSpPr>
          <p:cNvPr id="38980" name="Text Box 76"/>
          <p:cNvSpPr txBox="1">
            <a:spLocks noChangeArrowheads="1"/>
          </p:cNvSpPr>
          <p:nvPr/>
        </p:nvSpPr>
        <p:spPr bwMode="auto">
          <a:xfrm>
            <a:off x="3581400" y="4800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07/31/1972</a:t>
            </a:r>
          </a:p>
        </p:txBody>
      </p:sp>
      <p:sp>
        <p:nvSpPr>
          <p:cNvPr id="38981" name="Text Box 77"/>
          <p:cNvSpPr txBox="1">
            <a:spLocks noChangeArrowheads="1"/>
          </p:cNvSpPr>
          <p:nvPr/>
        </p:nvSpPr>
        <p:spPr bwMode="auto">
          <a:xfrm>
            <a:off x="4724400" y="4800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543 MTL Q1</a:t>
            </a:r>
          </a:p>
        </p:txBody>
      </p:sp>
      <p:sp>
        <p:nvSpPr>
          <p:cNvPr id="38982" name="Text Box 78"/>
          <p:cNvSpPr txBox="1">
            <a:spLocks noChangeArrowheads="1"/>
          </p:cNvSpPr>
          <p:nvPr/>
        </p:nvSpPr>
        <p:spPr bwMode="auto">
          <a:xfrm>
            <a:off x="5867400" y="48006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Nu</a:t>
            </a:r>
          </a:p>
        </p:txBody>
      </p:sp>
      <p:sp>
        <p:nvSpPr>
          <p:cNvPr id="38983" name="Text Box 79"/>
          <p:cNvSpPr txBox="1">
            <a:spLocks noChangeArrowheads="1"/>
          </p:cNvSpPr>
          <p:nvPr/>
        </p:nvSpPr>
        <p:spPr bwMode="auto">
          <a:xfrm>
            <a:off x="6553200" y="4800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25000</a:t>
            </a:r>
          </a:p>
        </p:txBody>
      </p:sp>
      <p:grpSp>
        <p:nvGrpSpPr>
          <p:cNvPr id="904272" name="Group 80"/>
          <p:cNvGrpSpPr>
            <a:grpSpLocks/>
          </p:cNvGrpSpPr>
          <p:nvPr/>
        </p:nvGrpSpPr>
        <p:grpSpPr bwMode="auto">
          <a:xfrm>
            <a:off x="8458200" y="4191000"/>
            <a:ext cx="609600" cy="914400"/>
            <a:chOff x="5328" y="2640"/>
            <a:chExt cx="384" cy="576"/>
          </a:xfrm>
        </p:grpSpPr>
        <p:sp>
          <p:nvSpPr>
            <p:cNvPr id="39024" name="Text Box 81"/>
            <p:cNvSpPr txBox="1">
              <a:spLocks noChangeArrowheads="1"/>
            </p:cNvSpPr>
            <p:nvPr/>
          </p:nvSpPr>
          <p:spPr bwMode="auto">
            <a:xfrm>
              <a:off x="5328" y="264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  <p:sp>
          <p:nvSpPr>
            <p:cNvPr id="39025" name="Text Box 82"/>
            <p:cNvSpPr txBox="1">
              <a:spLocks noChangeArrowheads="1"/>
            </p:cNvSpPr>
            <p:nvPr/>
          </p:nvSpPr>
          <p:spPr bwMode="auto">
            <a:xfrm>
              <a:off x="5328" y="283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  <p:sp>
          <p:nvSpPr>
            <p:cNvPr id="39026" name="Text Box 83"/>
            <p:cNvSpPr txBox="1">
              <a:spLocks noChangeArrowheads="1"/>
            </p:cNvSpPr>
            <p:nvPr/>
          </p:nvSpPr>
          <p:spPr bwMode="auto">
            <a:xfrm>
              <a:off x="5328" y="302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</p:grpSp>
      <p:sp>
        <p:nvSpPr>
          <p:cNvPr id="38985" name="Text Box 84"/>
          <p:cNvSpPr txBox="1">
            <a:spLocks noChangeArrowheads="1"/>
          </p:cNvSpPr>
          <p:nvPr/>
        </p:nvSpPr>
        <p:spPr bwMode="auto">
          <a:xfrm>
            <a:off x="76200" y="4800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453453453</a:t>
            </a:r>
          </a:p>
        </p:txBody>
      </p:sp>
      <p:sp>
        <p:nvSpPr>
          <p:cNvPr id="38986" name="Text Box 85"/>
          <p:cNvSpPr txBox="1">
            <a:spLocks noChangeArrowheads="1"/>
          </p:cNvSpPr>
          <p:nvPr/>
        </p:nvSpPr>
        <p:spPr bwMode="auto">
          <a:xfrm>
            <a:off x="7391400" y="4800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333445555</a:t>
            </a:r>
          </a:p>
        </p:txBody>
      </p:sp>
      <p:sp>
        <p:nvSpPr>
          <p:cNvPr id="38987" name="Text Box 86"/>
          <p:cNvSpPr txBox="1">
            <a:spLocks noChangeArrowheads="1"/>
          </p:cNvSpPr>
          <p:nvPr/>
        </p:nvSpPr>
        <p:spPr bwMode="auto">
          <a:xfrm>
            <a:off x="1905000" y="4800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Thanh</a:t>
            </a:r>
          </a:p>
        </p:txBody>
      </p:sp>
      <p:sp>
        <p:nvSpPr>
          <p:cNvPr id="38988" name="Text Box 87"/>
          <p:cNvSpPr txBox="1">
            <a:spLocks noChangeArrowheads="1"/>
          </p:cNvSpPr>
          <p:nvPr/>
        </p:nvSpPr>
        <p:spPr bwMode="auto">
          <a:xfrm>
            <a:off x="2743200" y="5715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Quang</a:t>
            </a:r>
          </a:p>
        </p:txBody>
      </p:sp>
      <p:sp>
        <p:nvSpPr>
          <p:cNvPr id="38989" name="Text Box 88"/>
          <p:cNvSpPr txBox="1">
            <a:spLocks noChangeArrowheads="1"/>
          </p:cNvSpPr>
          <p:nvPr/>
        </p:nvSpPr>
        <p:spPr bwMode="auto">
          <a:xfrm>
            <a:off x="1066800" y="5715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Tran</a:t>
            </a:r>
          </a:p>
        </p:txBody>
      </p:sp>
      <p:sp>
        <p:nvSpPr>
          <p:cNvPr id="38990" name="Text Box 89"/>
          <p:cNvSpPr txBox="1">
            <a:spLocks noChangeArrowheads="1"/>
          </p:cNvSpPr>
          <p:nvPr/>
        </p:nvSpPr>
        <p:spPr bwMode="auto">
          <a:xfrm>
            <a:off x="3581400" y="5715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04/08/1969</a:t>
            </a:r>
          </a:p>
        </p:txBody>
      </p:sp>
      <p:sp>
        <p:nvSpPr>
          <p:cNvPr id="38991" name="Text Box 90"/>
          <p:cNvSpPr txBox="1">
            <a:spLocks noChangeArrowheads="1"/>
          </p:cNvSpPr>
          <p:nvPr/>
        </p:nvSpPr>
        <p:spPr bwMode="auto">
          <a:xfrm>
            <a:off x="4724400" y="5715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980 LHP Q5</a:t>
            </a:r>
          </a:p>
        </p:txBody>
      </p:sp>
      <p:sp>
        <p:nvSpPr>
          <p:cNvPr id="38992" name="Text Box 91"/>
          <p:cNvSpPr txBox="1">
            <a:spLocks noChangeArrowheads="1"/>
          </p:cNvSpPr>
          <p:nvPr/>
        </p:nvSpPr>
        <p:spPr bwMode="auto">
          <a:xfrm>
            <a:off x="5867400" y="5715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Nam</a:t>
            </a:r>
          </a:p>
        </p:txBody>
      </p:sp>
      <p:sp>
        <p:nvSpPr>
          <p:cNvPr id="38993" name="Text Box 92"/>
          <p:cNvSpPr txBox="1">
            <a:spLocks noChangeArrowheads="1"/>
          </p:cNvSpPr>
          <p:nvPr/>
        </p:nvSpPr>
        <p:spPr bwMode="auto">
          <a:xfrm>
            <a:off x="6553200" y="5715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25000</a:t>
            </a:r>
          </a:p>
        </p:txBody>
      </p:sp>
      <p:sp>
        <p:nvSpPr>
          <p:cNvPr id="38994" name="Text Box 93"/>
          <p:cNvSpPr txBox="1">
            <a:spLocks noChangeArrowheads="1"/>
          </p:cNvSpPr>
          <p:nvPr/>
        </p:nvSpPr>
        <p:spPr bwMode="auto">
          <a:xfrm>
            <a:off x="8458200" y="5715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38995" name="Text Box 94"/>
          <p:cNvSpPr txBox="1">
            <a:spLocks noChangeArrowheads="1"/>
          </p:cNvSpPr>
          <p:nvPr/>
        </p:nvSpPr>
        <p:spPr bwMode="auto">
          <a:xfrm>
            <a:off x="76200" y="5715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987987987</a:t>
            </a:r>
          </a:p>
        </p:txBody>
      </p:sp>
      <p:sp>
        <p:nvSpPr>
          <p:cNvPr id="38996" name="Text Box 95"/>
          <p:cNvSpPr txBox="1">
            <a:spLocks noChangeArrowheads="1"/>
          </p:cNvSpPr>
          <p:nvPr/>
        </p:nvSpPr>
        <p:spPr bwMode="auto">
          <a:xfrm>
            <a:off x="7391400" y="5715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987654321</a:t>
            </a:r>
          </a:p>
        </p:txBody>
      </p:sp>
      <p:sp>
        <p:nvSpPr>
          <p:cNvPr id="38997" name="Text Box 96"/>
          <p:cNvSpPr txBox="1">
            <a:spLocks noChangeArrowheads="1"/>
          </p:cNvSpPr>
          <p:nvPr/>
        </p:nvSpPr>
        <p:spPr bwMode="auto">
          <a:xfrm>
            <a:off x="1905000" y="5715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Hong</a:t>
            </a:r>
          </a:p>
        </p:txBody>
      </p:sp>
      <p:grpSp>
        <p:nvGrpSpPr>
          <p:cNvPr id="904289" name="Group 97"/>
          <p:cNvGrpSpPr>
            <a:grpSpLocks/>
          </p:cNvGrpSpPr>
          <p:nvPr/>
        </p:nvGrpSpPr>
        <p:grpSpPr bwMode="auto">
          <a:xfrm>
            <a:off x="8458200" y="4191000"/>
            <a:ext cx="609600" cy="914400"/>
            <a:chOff x="5136" y="1728"/>
            <a:chExt cx="384" cy="576"/>
          </a:xfrm>
        </p:grpSpPr>
        <p:sp>
          <p:nvSpPr>
            <p:cNvPr id="39021" name="Text Box 98"/>
            <p:cNvSpPr txBox="1">
              <a:spLocks noChangeArrowheads="1"/>
            </p:cNvSpPr>
            <p:nvPr/>
          </p:nvSpPr>
          <p:spPr bwMode="auto">
            <a:xfrm>
              <a:off x="5136" y="172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NULL</a:t>
              </a:r>
            </a:p>
          </p:txBody>
        </p:sp>
        <p:sp>
          <p:nvSpPr>
            <p:cNvPr id="39022" name="Text Box 99"/>
            <p:cNvSpPr txBox="1">
              <a:spLocks noChangeArrowheads="1"/>
            </p:cNvSpPr>
            <p:nvPr/>
          </p:nvSpPr>
          <p:spPr bwMode="auto">
            <a:xfrm>
              <a:off x="5136" y="192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NULL</a:t>
              </a:r>
            </a:p>
          </p:txBody>
        </p:sp>
        <p:sp>
          <p:nvSpPr>
            <p:cNvPr id="39023" name="Text Box 100"/>
            <p:cNvSpPr txBox="1">
              <a:spLocks noChangeArrowheads="1"/>
            </p:cNvSpPr>
            <p:nvPr/>
          </p:nvSpPr>
          <p:spPr bwMode="auto">
            <a:xfrm>
              <a:off x="5136" y="21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NULL</a:t>
              </a:r>
            </a:p>
          </p:txBody>
        </p:sp>
      </p:grpSp>
      <p:grpSp>
        <p:nvGrpSpPr>
          <p:cNvPr id="904293" name="Group 101"/>
          <p:cNvGrpSpPr>
            <a:grpSpLocks/>
          </p:cNvGrpSpPr>
          <p:nvPr/>
        </p:nvGrpSpPr>
        <p:grpSpPr bwMode="auto">
          <a:xfrm>
            <a:off x="1600200" y="2133600"/>
            <a:ext cx="4800600" cy="304800"/>
            <a:chOff x="1008" y="1344"/>
            <a:chExt cx="3024" cy="192"/>
          </a:xfrm>
        </p:grpSpPr>
        <p:sp>
          <p:nvSpPr>
            <p:cNvPr id="39017" name="Text Box 102"/>
            <p:cNvSpPr txBox="1">
              <a:spLocks noChangeArrowheads="1"/>
            </p:cNvSpPr>
            <p:nvPr/>
          </p:nvSpPr>
          <p:spPr bwMode="auto">
            <a:xfrm>
              <a:off x="3120" y="1344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05/22/1988</a:t>
              </a:r>
            </a:p>
          </p:txBody>
        </p:sp>
        <p:sp>
          <p:nvSpPr>
            <p:cNvPr id="39018" name="Text Box 103"/>
            <p:cNvSpPr txBox="1">
              <a:spLocks noChangeArrowheads="1"/>
            </p:cNvSpPr>
            <p:nvPr/>
          </p:nvSpPr>
          <p:spPr bwMode="auto">
            <a:xfrm>
              <a:off x="2304" y="134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333445555</a:t>
              </a:r>
            </a:p>
          </p:txBody>
        </p:sp>
        <p:sp>
          <p:nvSpPr>
            <p:cNvPr id="39019" name="Text Box 104"/>
            <p:cNvSpPr txBox="1">
              <a:spLocks noChangeArrowheads="1"/>
            </p:cNvSpPr>
            <p:nvPr/>
          </p:nvSpPr>
          <p:spPr bwMode="auto">
            <a:xfrm>
              <a:off x="1008" y="13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Nghien cuu</a:t>
              </a:r>
            </a:p>
          </p:txBody>
        </p:sp>
        <p:sp>
          <p:nvSpPr>
            <p:cNvPr id="39020" name="Text Box 105"/>
            <p:cNvSpPr txBox="1">
              <a:spLocks noChangeArrowheads="1"/>
            </p:cNvSpPr>
            <p:nvPr/>
          </p:nvSpPr>
          <p:spPr bwMode="auto">
            <a:xfrm>
              <a:off x="1776" y="1344"/>
              <a:ext cx="4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</p:grpSp>
      <p:grpSp>
        <p:nvGrpSpPr>
          <p:cNvPr id="39000" name="Group 106"/>
          <p:cNvGrpSpPr>
            <a:grpSpLocks/>
          </p:cNvGrpSpPr>
          <p:nvPr/>
        </p:nvGrpSpPr>
        <p:grpSpPr bwMode="auto">
          <a:xfrm>
            <a:off x="1600200" y="1676400"/>
            <a:ext cx="4953000" cy="1447800"/>
            <a:chOff x="1008" y="1056"/>
            <a:chExt cx="3120" cy="912"/>
          </a:xfrm>
        </p:grpSpPr>
        <p:sp>
          <p:nvSpPr>
            <p:cNvPr id="39001" name="Line 107"/>
            <p:cNvSpPr>
              <a:spLocks noChangeShapeType="1"/>
            </p:cNvSpPr>
            <p:nvPr/>
          </p:nvSpPr>
          <p:spPr bwMode="auto">
            <a:xfrm>
              <a:off x="1008" y="1296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002" name="Text Box 108"/>
            <p:cNvSpPr txBox="1">
              <a:spLocks noChangeArrowheads="1"/>
            </p:cNvSpPr>
            <p:nvPr/>
          </p:nvSpPr>
          <p:spPr bwMode="auto">
            <a:xfrm>
              <a:off x="3120" y="1056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NG_NHANCHUC</a:t>
              </a:r>
            </a:p>
          </p:txBody>
        </p:sp>
        <p:sp>
          <p:nvSpPr>
            <p:cNvPr id="39003" name="Text Box 109"/>
            <p:cNvSpPr txBox="1">
              <a:spLocks noChangeArrowheads="1"/>
            </p:cNvSpPr>
            <p:nvPr/>
          </p:nvSpPr>
          <p:spPr bwMode="auto">
            <a:xfrm>
              <a:off x="2304" y="1056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MA_NVIEN</a:t>
              </a:r>
            </a:p>
          </p:txBody>
        </p:sp>
        <p:sp>
          <p:nvSpPr>
            <p:cNvPr id="39004" name="Text Box 110"/>
            <p:cNvSpPr txBox="1">
              <a:spLocks noChangeArrowheads="1"/>
            </p:cNvSpPr>
            <p:nvPr/>
          </p:nvSpPr>
          <p:spPr bwMode="auto">
            <a:xfrm>
              <a:off x="3120" y="1536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01/01/1995</a:t>
              </a:r>
            </a:p>
          </p:txBody>
        </p:sp>
        <p:sp>
          <p:nvSpPr>
            <p:cNvPr id="39005" name="Text Box 111"/>
            <p:cNvSpPr txBox="1">
              <a:spLocks noChangeArrowheads="1"/>
            </p:cNvSpPr>
            <p:nvPr/>
          </p:nvSpPr>
          <p:spPr bwMode="auto">
            <a:xfrm>
              <a:off x="3120" y="1728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06/19/1981</a:t>
              </a:r>
            </a:p>
          </p:txBody>
        </p:sp>
        <p:sp>
          <p:nvSpPr>
            <p:cNvPr id="39006" name="Text Box 112"/>
            <p:cNvSpPr txBox="1">
              <a:spLocks noChangeArrowheads="1"/>
            </p:cNvSpPr>
            <p:nvPr/>
          </p:nvSpPr>
          <p:spPr bwMode="auto">
            <a:xfrm>
              <a:off x="2304" y="1536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987987987</a:t>
              </a:r>
            </a:p>
          </p:txBody>
        </p:sp>
        <p:sp>
          <p:nvSpPr>
            <p:cNvPr id="39007" name="Text Box 113"/>
            <p:cNvSpPr txBox="1">
              <a:spLocks noChangeArrowheads="1"/>
            </p:cNvSpPr>
            <p:nvPr/>
          </p:nvSpPr>
          <p:spPr bwMode="auto">
            <a:xfrm>
              <a:off x="2304" y="172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888665555</a:t>
              </a:r>
            </a:p>
          </p:txBody>
        </p:sp>
        <p:sp>
          <p:nvSpPr>
            <p:cNvPr id="39008" name="Text Box 114"/>
            <p:cNvSpPr txBox="1">
              <a:spLocks noChangeArrowheads="1"/>
            </p:cNvSpPr>
            <p:nvPr/>
          </p:nvSpPr>
          <p:spPr bwMode="auto">
            <a:xfrm>
              <a:off x="1104" y="105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TENPHG</a:t>
              </a:r>
            </a:p>
          </p:txBody>
        </p:sp>
        <p:sp>
          <p:nvSpPr>
            <p:cNvPr id="39009" name="Text Box 115"/>
            <p:cNvSpPr txBox="1">
              <a:spLocks noChangeArrowheads="1"/>
            </p:cNvSpPr>
            <p:nvPr/>
          </p:nvSpPr>
          <p:spPr bwMode="auto">
            <a:xfrm>
              <a:off x="1728" y="105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MAPHG</a:t>
              </a:r>
            </a:p>
          </p:txBody>
        </p:sp>
        <p:sp>
          <p:nvSpPr>
            <p:cNvPr id="39010" name="Text Box 116"/>
            <p:cNvSpPr txBox="1">
              <a:spLocks noChangeArrowheads="1"/>
            </p:cNvSpPr>
            <p:nvPr/>
          </p:nvSpPr>
          <p:spPr bwMode="auto">
            <a:xfrm>
              <a:off x="1008" y="153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Dieu hanh</a:t>
              </a:r>
            </a:p>
          </p:txBody>
        </p:sp>
        <p:sp>
          <p:nvSpPr>
            <p:cNvPr id="39011" name="Text Box 117"/>
            <p:cNvSpPr txBox="1">
              <a:spLocks noChangeArrowheads="1"/>
            </p:cNvSpPr>
            <p:nvPr/>
          </p:nvSpPr>
          <p:spPr bwMode="auto">
            <a:xfrm>
              <a:off x="1776" y="1536"/>
              <a:ext cx="4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</a:t>
              </a:r>
            </a:p>
          </p:txBody>
        </p:sp>
        <p:sp>
          <p:nvSpPr>
            <p:cNvPr id="39012" name="Text Box 118"/>
            <p:cNvSpPr txBox="1">
              <a:spLocks noChangeArrowheads="1"/>
            </p:cNvSpPr>
            <p:nvPr/>
          </p:nvSpPr>
          <p:spPr bwMode="auto">
            <a:xfrm>
              <a:off x="1008" y="172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Quan ly</a:t>
              </a:r>
            </a:p>
          </p:txBody>
        </p:sp>
        <p:sp>
          <p:nvSpPr>
            <p:cNvPr id="39013" name="Text Box 119"/>
            <p:cNvSpPr txBox="1">
              <a:spLocks noChangeArrowheads="1"/>
            </p:cNvSpPr>
            <p:nvPr/>
          </p:nvSpPr>
          <p:spPr bwMode="auto">
            <a:xfrm>
              <a:off x="1776" y="1728"/>
              <a:ext cx="4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39014" name="Line 120"/>
            <p:cNvSpPr>
              <a:spLocks noChangeShapeType="1"/>
            </p:cNvSpPr>
            <p:nvPr/>
          </p:nvSpPr>
          <p:spPr bwMode="auto">
            <a:xfrm>
              <a:off x="3120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15" name="Line 121"/>
            <p:cNvSpPr>
              <a:spLocks noChangeShapeType="1"/>
            </p:cNvSpPr>
            <p:nvPr/>
          </p:nvSpPr>
          <p:spPr bwMode="auto">
            <a:xfrm>
              <a:off x="1728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016" name="Line 122"/>
            <p:cNvSpPr>
              <a:spLocks noChangeShapeType="1"/>
            </p:cNvSpPr>
            <p:nvPr/>
          </p:nvSpPr>
          <p:spPr bwMode="auto">
            <a:xfrm>
              <a:off x="2304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890C6C-C1C4-429B-B157-58D2ECC06650}" type="slidenum">
              <a:rPr lang="en-US" altLang="en-US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UPDATE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thay đổi giá trị của thuộc tính cho các dòng của bảng</a:t>
            </a:r>
          </a:p>
          <a:p>
            <a:pPr eaLnBrk="1" hangingPunct="1"/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</a:t>
            </a:r>
            <a:endParaRPr lang="en-US" altLang="en-US" sz="2800" smtClean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676400" y="3581400"/>
            <a:ext cx="4495800" cy="2030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/>
              <a:t>UPDATE </a:t>
            </a:r>
            <a:r>
              <a:rPr lang="en-US" altLang="en-US" dirty="0"/>
              <a:t>&lt;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&gt;</a:t>
            </a:r>
          </a:p>
          <a:p>
            <a:pPr algn="l" eaLnBrk="1" hangingPunct="1"/>
            <a:r>
              <a:rPr lang="en-US" altLang="en-US" b="1" dirty="0"/>
              <a:t>SET</a:t>
            </a:r>
            <a:r>
              <a:rPr lang="en-US" altLang="en-US" dirty="0"/>
              <a:t> &lt;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&gt;=&lt;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&gt;,</a:t>
            </a:r>
          </a:p>
          <a:p>
            <a:pPr algn="l" eaLnBrk="1" hangingPunct="1"/>
            <a:r>
              <a:rPr lang="en-US" altLang="en-US" dirty="0"/>
              <a:t>       &lt;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&gt;=&lt;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&gt;, </a:t>
            </a:r>
          </a:p>
          <a:p>
            <a:pPr algn="l" eaLnBrk="1" hangingPunct="1"/>
            <a:r>
              <a:rPr lang="en-US" altLang="en-US" dirty="0"/>
              <a:t>        …</a:t>
            </a:r>
          </a:p>
          <a:p>
            <a:pPr algn="l" eaLnBrk="1" hangingPunct="1"/>
            <a:r>
              <a:rPr lang="en-US" altLang="en-US" dirty="0"/>
              <a:t>[</a:t>
            </a:r>
            <a:r>
              <a:rPr lang="en-US" altLang="en-US" b="1" dirty="0"/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4269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32AB1E-2C43-4BE1-B50A-39C85889FE71}" type="slidenum">
              <a:rPr lang="en-US" altLang="en-US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 lênh update</a:t>
            </a:r>
            <a:endParaRPr lang="en-US" altLang="en-US" sz="35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286000" y="2057400"/>
            <a:ext cx="3810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UPDATE </a:t>
            </a:r>
            <a:r>
              <a:rPr lang="en-US" altLang="en-US"/>
              <a:t>NHANVIEN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SET</a:t>
            </a:r>
            <a:r>
              <a:rPr lang="en-US" altLang="en-US"/>
              <a:t> NGSINH=</a:t>
            </a:r>
            <a:r>
              <a:rPr lang="en-US" altLang="en-US">
                <a:solidFill>
                  <a:srgbClr val="CC0000"/>
                </a:solidFill>
              </a:rPr>
              <a:t>’08/12/1965’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WHERE</a:t>
            </a:r>
            <a:r>
              <a:rPr lang="en-US" altLang="en-US"/>
              <a:t> MANV=</a:t>
            </a:r>
            <a:r>
              <a:rPr lang="en-US" altLang="en-US">
                <a:solidFill>
                  <a:srgbClr val="CC0000"/>
                </a:solidFill>
              </a:rPr>
              <a:t>‘333445555’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286000" y="4173538"/>
            <a:ext cx="3810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UPDATE</a:t>
            </a:r>
            <a:r>
              <a:rPr lang="en-US" altLang="en-US"/>
              <a:t> NHANVIEN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SET</a:t>
            </a:r>
            <a:r>
              <a:rPr lang="en-US" altLang="en-US"/>
              <a:t> LUONG=LUONG*1.1</a:t>
            </a:r>
          </a:p>
        </p:txBody>
      </p:sp>
    </p:spTree>
    <p:extLst>
      <p:ext uri="{BB962C8B-B14F-4D97-AF65-F5344CB8AC3E}">
        <p14:creationId xmlns:p14="http://schemas.microsoft.com/office/powerpoint/2010/main" val="30118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C264BA-C7C1-4255-8AA9-C046AC4BAA54}" type="slidenum">
              <a:rPr lang="en-US" altLang="en-US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 lệnh update</a:t>
            </a:r>
            <a:endParaRPr lang="en-US" altLang="en-US" sz="35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57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đề án có mã số 10, hãy thay đổi nơi thực hiện đề án thành ‘Vung Tau’ và phòng ban phụ trách là phòng 5</a:t>
            </a:r>
          </a:p>
        </p:txBody>
      </p:sp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1828800" y="3124200"/>
            <a:ext cx="4800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UPDATE </a:t>
            </a:r>
            <a:r>
              <a:rPr lang="en-US" altLang="en-US"/>
              <a:t>DEAN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SET</a:t>
            </a:r>
            <a:r>
              <a:rPr lang="en-US" altLang="en-US"/>
              <a:t> DIADIEM_DA=</a:t>
            </a:r>
            <a:r>
              <a:rPr lang="en-US" altLang="en-US">
                <a:solidFill>
                  <a:srgbClr val="CC0000"/>
                </a:solidFill>
              </a:rPr>
              <a:t>’Vung Tau’</a:t>
            </a:r>
            <a:r>
              <a:rPr lang="en-US" altLang="en-US"/>
              <a:t>, PHONG=5</a:t>
            </a:r>
          </a:p>
          <a:p>
            <a:pPr algn="l" eaLnBrk="1" hangingPunct="1"/>
            <a:r>
              <a:rPr lang="en-US" altLang="en-US">
                <a:solidFill>
                  <a:srgbClr val="0000CC"/>
                </a:solidFill>
              </a:rPr>
              <a:t>WHERE</a:t>
            </a:r>
            <a:r>
              <a:rPr lang="en-US" altLang="en-US"/>
              <a:t> MADA=10</a:t>
            </a:r>
          </a:p>
        </p:txBody>
      </p:sp>
    </p:spTree>
    <p:extLst>
      <p:ext uri="{BB962C8B-B14F-4D97-AF65-F5344CB8AC3E}">
        <p14:creationId xmlns:p14="http://schemas.microsoft.com/office/powerpoint/2010/main" val="2795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9D6E08-24EF-482D-A526-4B7A3965872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IF … ELSE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Cú pháp</a:t>
            </a:r>
          </a:p>
          <a:p>
            <a:endParaRPr lang="en-US" altLang="en-US" b="1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b="1" smtClean="0"/>
              <a:t>Ví dụ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514600" y="1905000"/>
            <a:ext cx="5867400" cy="1495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IF</a:t>
            </a:r>
            <a:r>
              <a:rPr lang="en-US" altLang="en-US" sz="1800"/>
              <a:t> &lt;Bieu_thuc_Logic&gt;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&lt;Cau_lenh_SQL |</a:t>
            </a:r>
            <a:r>
              <a:rPr lang="en-US" altLang="en-US" sz="1800">
                <a:solidFill>
                  <a:srgbClr val="3333FF"/>
                </a:solidFill>
              </a:rPr>
              <a:t>BEGIN</a:t>
            </a:r>
            <a:r>
              <a:rPr lang="en-US" altLang="en-US" sz="1800"/>
              <a:t> &lt;Khoi_lenh&gt; </a:t>
            </a:r>
            <a:r>
              <a:rPr lang="en-US" altLang="en-US" sz="1800">
                <a:solidFill>
                  <a:srgbClr val="3333FF"/>
                </a:solidFill>
              </a:rPr>
              <a:t>END</a:t>
            </a:r>
            <a:r>
              <a:rPr lang="en-US" altLang="en-US" sz="1800"/>
              <a:t> 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[</a:t>
            </a:r>
            <a:r>
              <a:rPr lang="en-US" altLang="en-US" sz="1800">
                <a:solidFill>
                  <a:srgbClr val="3333FF"/>
                </a:solidFill>
              </a:rPr>
              <a:t>ELSE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   &lt;Cau_lenh_SQL |</a:t>
            </a:r>
            <a:r>
              <a:rPr lang="en-US" altLang="en-US" sz="1800">
                <a:solidFill>
                  <a:srgbClr val="3333FF"/>
                </a:solidFill>
              </a:rPr>
              <a:t>BEGIN</a:t>
            </a:r>
            <a:r>
              <a:rPr lang="en-US" altLang="en-US" sz="1800"/>
              <a:t> &lt; Khoi_lenh lệnh&gt; </a:t>
            </a:r>
            <a:r>
              <a:rPr lang="en-US" altLang="en-US" sz="1800">
                <a:solidFill>
                  <a:srgbClr val="3333FF"/>
                </a:solidFill>
              </a:rPr>
              <a:t>END</a:t>
            </a:r>
            <a:r>
              <a:rPr lang="en-US" altLang="en-US" sz="1800"/>
              <a:t>&gt;]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2362200" y="4343400"/>
            <a:ext cx="5943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SELECT</a:t>
            </a:r>
            <a:r>
              <a:rPr lang="en-US" altLang="en-US" sz="1800" noProof="1"/>
              <a:t> * </a:t>
            </a:r>
            <a:r>
              <a:rPr lang="en-US" altLang="en-US" sz="1800" noProof="1">
                <a:solidFill>
                  <a:srgbClr val="3333FF"/>
                </a:solidFill>
              </a:rPr>
              <a:t>FROM</a:t>
            </a:r>
            <a:r>
              <a:rPr lang="en-US" altLang="en-US" sz="1800" noProof="1"/>
              <a:t> NHANVIEN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IF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F63B00"/>
                </a:solidFill>
              </a:rPr>
              <a:t>@@rowcount</a:t>
            </a:r>
            <a:r>
              <a:rPr lang="en-US" altLang="en-US" sz="1800">
                <a:solidFill>
                  <a:srgbClr val="F63B00"/>
                </a:solidFill>
              </a:rPr>
              <a:t> </a:t>
            </a:r>
            <a:r>
              <a:rPr lang="en-US" altLang="en-US" sz="1800" noProof="1"/>
              <a:t>&gt;</a:t>
            </a:r>
            <a:r>
              <a:rPr lang="en-US" altLang="en-US" sz="1800"/>
              <a:t> </a:t>
            </a:r>
            <a:r>
              <a:rPr lang="en-US" altLang="en-US" sz="1800" noProof="1"/>
              <a:t>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	</a:t>
            </a:r>
            <a:r>
              <a:rPr lang="en-US" altLang="en-US" sz="1800" noProof="1">
                <a:solidFill>
                  <a:srgbClr val="3333FF"/>
                </a:solidFill>
              </a:rPr>
              <a:t>PRINT</a:t>
            </a:r>
            <a:r>
              <a:rPr lang="en-US" altLang="en-US" sz="1800" noProof="1"/>
              <a:t> </a:t>
            </a:r>
            <a:r>
              <a:rPr lang="en-US" altLang="en-US" sz="1800"/>
              <a:t>N</a:t>
            </a:r>
            <a:r>
              <a:rPr lang="en-US" altLang="en-US" sz="1800" noProof="1">
                <a:solidFill>
                  <a:srgbClr val="F23A00"/>
                </a:solidFill>
              </a:rPr>
              <a:t>'C</a:t>
            </a:r>
            <a:r>
              <a:rPr lang="en-US" altLang="en-US" sz="1800">
                <a:solidFill>
                  <a:srgbClr val="F23A00"/>
                </a:solidFill>
              </a:rPr>
              <a:t>ó</a:t>
            </a:r>
            <a:r>
              <a:rPr lang="en-US" altLang="en-US" sz="1800" noProof="1">
                <a:solidFill>
                  <a:srgbClr val="F23A00"/>
                </a:solidFill>
              </a:rPr>
              <a:t> d</a:t>
            </a:r>
            <a:r>
              <a:rPr lang="en-US" altLang="en-US" sz="1800">
                <a:solidFill>
                  <a:srgbClr val="F23A00"/>
                </a:solidFill>
              </a:rPr>
              <a:t>ữ</a:t>
            </a:r>
            <a:r>
              <a:rPr lang="en-US" altLang="en-US" sz="1800" noProof="1">
                <a:solidFill>
                  <a:srgbClr val="F23A00"/>
                </a:solidFill>
              </a:rPr>
              <a:t> li</a:t>
            </a:r>
            <a:r>
              <a:rPr lang="en-US" altLang="en-US" sz="1800">
                <a:solidFill>
                  <a:srgbClr val="F23A00"/>
                </a:solidFill>
              </a:rPr>
              <a:t>ệ</a:t>
            </a:r>
            <a:r>
              <a:rPr lang="en-US" altLang="en-US" sz="1800" noProof="1">
                <a:solidFill>
                  <a:srgbClr val="F23A00"/>
                </a:solidFill>
              </a:rPr>
              <a:t>u‘</a:t>
            </a:r>
            <a:endParaRPr lang="en-US" altLang="en-US" sz="1800">
              <a:solidFill>
                <a:srgbClr val="F23A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ELSE</a:t>
            </a:r>
            <a:endParaRPr lang="en-US" altLang="en-US" sz="1800" noProof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	</a:t>
            </a:r>
            <a:r>
              <a:rPr lang="en-US" altLang="en-US" sz="1800" noProof="1">
                <a:solidFill>
                  <a:srgbClr val="3333FF"/>
                </a:solidFill>
              </a:rPr>
              <a:t>PRINT</a:t>
            </a:r>
            <a:r>
              <a:rPr lang="en-US" altLang="en-US" sz="1800" noProof="1"/>
              <a:t> </a:t>
            </a:r>
            <a:r>
              <a:rPr lang="en-US" altLang="en-US" sz="1800"/>
              <a:t>N</a:t>
            </a:r>
            <a:r>
              <a:rPr lang="en-US" altLang="en-US" sz="1800" noProof="1">
                <a:solidFill>
                  <a:srgbClr val="F23A00"/>
                </a:solidFill>
              </a:rPr>
              <a:t>'B</a:t>
            </a:r>
            <a:r>
              <a:rPr lang="en-US" altLang="en-US" sz="1800">
                <a:solidFill>
                  <a:srgbClr val="F23A00"/>
                </a:solidFill>
              </a:rPr>
              <a:t>ả</a:t>
            </a:r>
            <a:r>
              <a:rPr lang="en-US" altLang="en-US" sz="1800" noProof="1">
                <a:solidFill>
                  <a:srgbClr val="F23A00"/>
                </a:solidFill>
              </a:rPr>
              <a:t>ng ch</a:t>
            </a:r>
            <a:r>
              <a:rPr lang="en-US" altLang="en-US" sz="1800">
                <a:solidFill>
                  <a:srgbClr val="F23A00"/>
                </a:solidFill>
              </a:rPr>
              <a:t>ư</a:t>
            </a:r>
            <a:r>
              <a:rPr lang="en-US" altLang="en-US" sz="1800" noProof="1">
                <a:solidFill>
                  <a:srgbClr val="F23A00"/>
                </a:solidFill>
              </a:rPr>
              <a:t>a c</a:t>
            </a:r>
            <a:r>
              <a:rPr lang="en-US" altLang="en-US" sz="1800">
                <a:solidFill>
                  <a:srgbClr val="F23A00"/>
                </a:solidFill>
              </a:rPr>
              <a:t>ó</a:t>
            </a:r>
            <a:r>
              <a:rPr lang="en-US" altLang="en-US" sz="1800" noProof="1">
                <a:solidFill>
                  <a:srgbClr val="F23A00"/>
                </a:solidFill>
              </a:rPr>
              <a:t> d</a:t>
            </a:r>
            <a:r>
              <a:rPr lang="en-US" altLang="en-US" sz="1800">
                <a:solidFill>
                  <a:srgbClr val="F23A00"/>
                </a:solidFill>
              </a:rPr>
              <a:t>ữ</a:t>
            </a:r>
            <a:r>
              <a:rPr lang="en-US" altLang="en-US" sz="1800" noProof="1">
                <a:solidFill>
                  <a:srgbClr val="F23A00"/>
                </a:solidFill>
              </a:rPr>
              <a:t> li</a:t>
            </a:r>
            <a:r>
              <a:rPr lang="en-US" altLang="en-US" sz="1800">
                <a:solidFill>
                  <a:srgbClr val="F23A00"/>
                </a:solidFill>
              </a:rPr>
              <a:t>ệ</a:t>
            </a:r>
            <a:r>
              <a:rPr lang="en-US" altLang="en-US" sz="1800" noProof="1">
                <a:solidFill>
                  <a:srgbClr val="F23A00"/>
                </a:solidFill>
              </a:rPr>
              <a:t>u'</a:t>
            </a:r>
            <a:endParaRPr lang="en-US" altLang="en-US" sz="1800">
              <a:solidFill>
                <a:srgbClr val="F23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910A2E-F28F-4E5B-BCA0-AA2A9054DCCA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tạo bảng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định nghĩa một bảng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bảng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thuộc tính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 dữ liệu</a:t>
            </a:r>
          </a:p>
          <a:p>
            <a:pPr lvl="2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RBTV trên thuộc tính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438400" y="4443413"/>
            <a:ext cx="6096000" cy="1752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FF"/>
                </a:solidFill>
              </a:rPr>
              <a:t>CREATE TABLE</a:t>
            </a:r>
            <a:r>
              <a:rPr lang="en-US" altLang="en-US" dirty="0"/>
              <a:t> &lt;</a:t>
            </a:r>
            <a:r>
              <a:rPr lang="en-US" altLang="en-US" dirty="0" err="1"/>
              <a:t>Tên_bảng</a:t>
            </a:r>
            <a:r>
              <a:rPr lang="en-US" altLang="en-US" dirty="0"/>
              <a:t>&gt; </a:t>
            </a:r>
            <a:r>
              <a:rPr lang="en-US" altLang="en-US" b="1" dirty="0"/>
              <a:t>(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&lt;</a:t>
            </a:r>
            <a:r>
              <a:rPr lang="en-US" altLang="en-US" dirty="0" err="1"/>
              <a:t>Tên_cột</a:t>
            </a:r>
            <a:r>
              <a:rPr lang="en-US" altLang="en-US" dirty="0"/>
              <a:t>&gt; &lt;</a:t>
            </a:r>
            <a:r>
              <a:rPr lang="en-US" altLang="en-US" dirty="0" err="1"/>
              <a:t>Kiểu_dữ_liệu</a:t>
            </a:r>
            <a:r>
              <a:rPr lang="en-US" altLang="en-US" dirty="0"/>
              <a:t>&gt; [&lt;RBTV&gt;],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&lt;</a:t>
            </a:r>
            <a:r>
              <a:rPr lang="en-US" altLang="en-US" dirty="0" err="1"/>
              <a:t>Tên_cột</a:t>
            </a:r>
            <a:r>
              <a:rPr lang="en-US" altLang="en-US" dirty="0"/>
              <a:t>&gt; &lt;</a:t>
            </a:r>
            <a:r>
              <a:rPr lang="en-US" altLang="en-US" dirty="0" err="1"/>
              <a:t>Kiểu_dữ_liệu</a:t>
            </a:r>
            <a:r>
              <a:rPr lang="en-US" altLang="en-US" dirty="0"/>
              <a:t>&gt; [&lt;RBTV&gt;],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dirty="0"/>
              <a:t>	…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dirty="0"/>
              <a:t>	[&lt;RBTV&gt;]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1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C0535-7A01-44B4-9ECA-B2DE24062A7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3425"/>
          </a:xfrm>
        </p:spPr>
        <p:txBody>
          <a:bodyPr>
            <a:normAutofit/>
          </a:bodyPr>
          <a:lstStyle/>
          <a:p>
            <a:r>
              <a:rPr lang="en-US" alt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alt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…when…then</a:t>
            </a:r>
            <a:endParaRPr lang="en-US" altLang="en-US" sz="32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9600" cy="4911725"/>
          </a:xfrm>
        </p:spPr>
        <p:txBody>
          <a:bodyPr/>
          <a:lstStyle/>
          <a:p>
            <a:r>
              <a:rPr lang="en-US" altLang="en-US" smtClean="0"/>
              <a:t>Cú pháp 1: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Ví dụ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200400" y="1436688"/>
            <a:ext cx="4724400" cy="24590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CASE</a:t>
            </a:r>
            <a:r>
              <a:rPr lang="en-US" altLang="en-US" sz="1800"/>
              <a:t> &lt;Bieu_thuc&gt;</a:t>
            </a:r>
            <a:r>
              <a:rPr lang="en-US" altLang="en-US" sz="1800" i="1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</a:t>
            </a:r>
            <a:r>
              <a:rPr lang="en-US" altLang="en-US" sz="1800">
                <a:solidFill>
                  <a:srgbClr val="3333FF"/>
                </a:solidFill>
              </a:rPr>
              <a:t>WHEN</a:t>
            </a:r>
            <a:r>
              <a:rPr lang="en-US" altLang="en-US" sz="1800"/>
              <a:t> &lt;Gia_tri_1&gt; </a:t>
            </a:r>
            <a:r>
              <a:rPr lang="en-US" altLang="en-US" sz="1800">
                <a:solidFill>
                  <a:srgbClr val="3333FF"/>
                </a:solidFill>
              </a:rPr>
              <a:t>THEN</a:t>
            </a:r>
            <a:r>
              <a:rPr lang="en-US" altLang="en-US" sz="1800"/>
              <a:t> &lt;Ket_qua_1&gt;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[</a:t>
            </a:r>
            <a:r>
              <a:rPr lang="en-US" altLang="en-US" sz="1800">
                <a:solidFill>
                  <a:srgbClr val="3333FF"/>
                </a:solidFill>
              </a:rPr>
              <a:t>WHEN</a:t>
            </a:r>
            <a:r>
              <a:rPr lang="en-US" altLang="en-US" sz="1800"/>
              <a:t> &lt;Gia_tri_2&gt; </a:t>
            </a:r>
            <a:r>
              <a:rPr lang="en-US" altLang="en-US" sz="1800">
                <a:solidFill>
                  <a:srgbClr val="3333FF"/>
                </a:solidFill>
              </a:rPr>
              <a:t>THEN</a:t>
            </a:r>
            <a:r>
              <a:rPr lang="en-US" altLang="en-US" sz="1800"/>
              <a:t> &lt;Ket_qua_2&gt;]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[</a:t>
            </a:r>
            <a:r>
              <a:rPr lang="en-US" altLang="en-US" sz="1800">
                <a:solidFill>
                  <a:srgbClr val="3333FF"/>
                </a:solidFill>
              </a:rPr>
              <a:t>ELSE</a:t>
            </a:r>
            <a:r>
              <a:rPr lang="en-US" altLang="en-US" sz="1800"/>
              <a:t> &lt;Ket_qua_khac&gt;]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END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914400" y="4186238"/>
            <a:ext cx="7696200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SELECT</a:t>
            </a:r>
            <a:r>
              <a:rPr lang="en-US" altLang="en-US" sz="1800" noProof="1"/>
              <a:t> Thu 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CASE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FF00FF"/>
                </a:solidFill>
              </a:rPr>
              <a:t>datepart</a:t>
            </a:r>
            <a:r>
              <a:rPr lang="en-US" altLang="en-US" sz="1800" noProof="1"/>
              <a:t>(w,</a:t>
            </a:r>
            <a:r>
              <a:rPr lang="en-US" altLang="en-US" sz="1800" noProof="1">
                <a:solidFill>
                  <a:srgbClr val="FF00FF"/>
                </a:solidFill>
              </a:rPr>
              <a:t>getdate</a:t>
            </a:r>
            <a:r>
              <a:rPr lang="en-US" altLang="en-US" sz="1800" noProof="1"/>
              <a:t>())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1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'Chu nhat</a:t>
            </a:r>
            <a:r>
              <a:rPr lang="en-US" altLang="en-US" sz="1800">
                <a:solidFill>
                  <a:srgbClr val="EB0000"/>
                </a:solidFill>
              </a:rPr>
              <a:t>’	</a:t>
            </a:r>
            <a:r>
              <a:rPr lang="en-US" altLang="en-US" sz="1800"/>
              <a:t>  	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2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hai'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3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ba</a:t>
            </a:r>
            <a:r>
              <a:rPr lang="en-US" altLang="en-US" sz="1800">
                <a:solidFill>
                  <a:srgbClr val="EB0000"/>
                </a:solidFill>
              </a:rPr>
              <a:t>’	</a:t>
            </a:r>
            <a:r>
              <a:rPr lang="en-US" altLang="en-US" sz="1800"/>
              <a:t>  		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4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tu'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5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nam</a:t>
            </a:r>
            <a:r>
              <a:rPr lang="en-US" altLang="en-US" sz="1800">
                <a:solidFill>
                  <a:srgbClr val="EB0000"/>
                </a:solidFill>
              </a:rPr>
              <a:t>’		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6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sau'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</a:t>
            </a:r>
            <a:r>
              <a:rPr lang="en-US" altLang="en-US" sz="1800" noProof="1">
                <a:solidFill>
                  <a:srgbClr val="3333FF"/>
                </a:solidFill>
              </a:rPr>
              <a:t>WHEN</a:t>
            </a:r>
            <a:r>
              <a:rPr lang="en-US" altLang="en-US" sz="1800" noProof="1"/>
              <a:t> 7 </a:t>
            </a:r>
            <a:r>
              <a:rPr lang="en-US" altLang="en-US" sz="1800" noProof="1">
                <a:solidFill>
                  <a:srgbClr val="3333FF"/>
                </a:solidFill>
              </a:rPr>
              <a:t>THEN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EB0000"/>
                </a:solidFill>
              </a:rPr>
              <a:t>'Thu bay'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rgbClr val="3333FF"/>
                </a:solidFill>
              </a:rPr>
              <a:t>END</a:t>
            </a:r>
            <a:endParaRPr lang="en-US" altLang="en-US" sz="180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‘+’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Ví dụ : Ho + ‘ ‘ + ‘ ‘ + Ten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Đổi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ví dụ : a= 220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Str (a, 4) = ‘ 220’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2162"/>
            <a:ext cx="89154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tênQH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.*] FROM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TênQH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[WHERE 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1/1/2000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DELETE  FROM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NgayLHD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‘1/1/2000’</a:t>
            </a:r>
          </a:p>
          <a:p>
            <a:pPr marL="0" indent="0">
              <a:buFontTx/>
              <a:buNone/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tênQH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&gt;... 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ĐiềuKiện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2,4,6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UPDATE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]*1.05 WHERE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Mshh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(2,4,6);</a:t>
            </a:r>
          </a:p>
          <a:p>
            <a:pPr marL="0" indent="0">
              <a:buFontTx/>
              <a:buNone/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TenQH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COLUMN fieldname  type[(size)] 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[NOT NULL] [CONSTRAINT &lt;index&gt;];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TổngTien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HoaDon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Alter table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Hoadon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column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TổngTien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ví dụ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066800"/>
            <a:ext cx="84582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CSDL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KH(</a:t>
            </a:r>
            <a:r>
              <a:rPr lang="en-US" alt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TenKH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ĐC, ĐT)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HĐ(</a:t>
            </a:r>
            <a:r>
              <a:rPr lang="en-US" alt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SoHĐ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NgayHĐ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CTHĐ(</a:t>
            </a:r>
            <a:r>
              <a:rPr lang="en-US" alt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SoHĐ,MaHG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,SLM,ĐGB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HH(</a:t>
            </a:r>
            <a:r>
              <a:rPr lang="en-US" alt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TenHG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SLT, ĐGM)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Cho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 Cho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 Cho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20/11/2019?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Cho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12/05/2019?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3 -1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410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tencongty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thanhpho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Nhanvien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,tennv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bacluong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chuyenmon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thoigianthuchien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Thamgia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vaitro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Tênnv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Tx/>
              <a:buAutoNum type="arabicParenR"/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Tx/>
              <a:buAutoNum type="arabicParenR"/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2?</a:t>
            </a:r>
          </a:p>
          <a:p>
            <a:pPr marL="514350" indent="-514350">
              <a:buFontTx/>
              <a:buAutoNum type="arabicParenR"/>
              <a:defRPr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‘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1’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3 -2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ĐọcGiả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Mãđg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tênđg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MãSách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tênsách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sốlượng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MượnSách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Mãđg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MãSách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ngàymượn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ngàytrả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SQL.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20/10/2018?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3 - 3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49763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SinhViên(</a:t>
            </a:r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MãSV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TênSV, NS, Phái, ĐịaChỉ)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MônHọc(</a:t>
            </a:r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MãMH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TênMH, SốTiếtLT, SốTiếtTH)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KếtQuả(</a:t>
            </a:r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MãSV</a:t>
            </a:r>
            <a:r>
              <a:rPr lang="pt-B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MãMH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Điểm</a:t>
            </a: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SQL.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’?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229600" cy="639762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3 - 4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8885FF-28EC-412B-944D-5E1FF1C0F34D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Tạo bảng</a:t>
            </a: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066800" y="1295400"/>
            <a:ext cx="6934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NHANVIEN (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HONV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TENLOT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(50),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TENNV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MANV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NGSINH 	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DCHI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(50),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PHAI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LUONG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MA_NQL </a:t>
            </a:r>
            <a:r>
              <a:rPr lang="en-US" altLang="en-US" sz="2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PHG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en-US" sz="2800" noProof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B27253-2411-4902-907C-8F670AD685C0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tạo bảng (tt)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 buộc toàn vẹn (RBTV)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/ REFERENCES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RBTV</a:t>
            </a:r>
          </a:p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62400" y="5626895"/>
            <a:ext cx="44958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/>
              <a:t>CONSTRAINT </a:t>
            </a:r>
            <a:r>
              <a:rPr lang="en-US" altLang="en-US"/>
              <a:t>&lt;</a:t>
            </a:r>
            <a:r>
              <a:rPr lang="en-US" altLang="en-US" dirty="0" err="1"/>
              <a:t>Ten_RBTV</a:t>
            </a:r>
            <a:r>
              <a:rPr lang="en-US" altLang="en-US" dirty="0"/>
              <a:t>&gt; &lt;RBTV&gt;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84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7A5B9F-7ADB-498E-AFBA-E76E0676B5EF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Tạo bảng có RBTV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4800" y="1341438"/>
            <a:ext cx="8610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NHANVIEN (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HONV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TENLOT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TENNV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MANV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NGSINH 	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DCHI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(50),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PHAI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(PHAI </a:t>
            </a:r>
            <a:r>
              <a:rPr lang="en-US" altLang="en-US" sz="2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‘Nam’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‘Nu’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LUONG 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(1000000),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MA_NQL </a:t>
            </a:r>
            <a:r>
              <a:rPr lang="en-US" altLang="en-US" sz="24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PHG 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9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062B0E-5D9E-461F-8555-7169E87DD6D6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- Tạo bảng có RBTV (tt)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3152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CC"/>
                </a:solidFill>
              </a:rPr>
              <a:t>CREATE TABLE</a:t>
            </a:r>
            <a:r>
              <a:rPr lang="en-US" altLang="en-US" dirty="0"/>
              <a:t> PHONGBAN (</a:t>
            </a:r>
          </a:p>
          <a:p>
            <a:pPr algn="l" eaLnBrk="1" hangingPunct="1"/>
            <a:r>
              <a:rPr lang="en-US" altLang="en-US" dirty="0"/>
              <a:t>	TENPHG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CC"/>
                </a:solidFill>
              </a:rPr>
              <a:t>VARCHAR</a:t>
            </a:r>
            <a:r>
              <a:rPr lang="en-US" altLang="en-US" dirty="0"/>
              <a:t>(40) </a:t>
            </a:r>
            <a:r>
              <a:rPr lang="en-US" altLang="en-US" dirty="0">
                <a:solidFill>
                  <a:srgbClr val="0000CC"/>
                </a:solidFill>
              </a:rPr>
              <a:t>UNIQUE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MAPHG </a:t>
            </a:r>
            <a:r>
              <a:rPr lang="en-US" altLang="en-US" dirty="0">
                <a:solidFill>
                  <a:srgbClr val="0000CC"/>
                </a:solidFill>
              </a:rPr>
              <a:t>INT PRIMARY KEY</a:t>
            </a:r>
            <a:r>
              <a:rPr lang="en-US" altLang="en-US" dirty="0"/>
              <a:t>,</a:t>
            </a:r>
          </a:p>
          <a:p>
            <a:pPr algn="l" eaLnBrk="1" hangingPunct="1"/>
            <a:r>
              <a:rPr lang="en-US" altLang="en-US" dirty="0"/>
              <a:t>	TRPHG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CC"/>
                </a:solidFill>
              </a:rPr>
              <a:t>VARCHAR</a:t>
            </a:r>
            <a:r>
              <a:rPr lang="en-US" altLang="en-US" dirty="0"/>
              <a:t>(20),</a:t>
            </a:r>
          </a:p>
          <a:p>
            <a:pPr algn="l" eaLnBrk="1" hangingPunct="1"/>
            <a:r>
              <a:rPr lang="en-US" altLang="en-US" dirty="0"/>
              <a:t>	NG_NHANCHUC </a:t>
            </a:r>
            <a:r>
              <a:rPr lang="en-US" altLang="en-US" dirty="0">
                <a:solidFill>
                  <a:srgbClr val="0000FF"/>
                </a:solidFill>
              </a:rPr>
              <a:t>SMALL</a:t>
            </a:r>
            <a:r>
              <a:rPr lang="en-US" altLang="en-US" dirty="0">
                <a:solidFill>
                  <a:srgbClr val="0000CC"/>
                </a:solidFill>
              </a:rPr>
              <a:t>DATETIME DEFAULT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3399"/>
                </a:solidFill>
              </a:rPr>
              <a:t>GETDATE()</a:t>
            </a:r>
            <a:r>
              <a:rPr lang="en-US" altLang="en-US" dirty="0"/>
              <a:t>)</a:t>
            </a:r>
          </a:p>
          <a:p>
            <a:pPr algn="l" eaLnBrk="1" hangingPunct="1"/>
            <a:r>
              <a:rPr lang="en-US" altLang="en-US" dirty="0"/>
              <a:t>)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8305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FF"/>
                </a:solidFill>
              </a:rPr>
              <a:t>CREATE TABLE</a:t>
            </a:r>
            <a:r>
              <a:rPr lang="en-US" altLang="en-US" dirty="0"/>
              <a:t> DIADIEM_PHG(</a:t>
            </a:r>
          </a:p>
          <a:p>
            <a:pPr algn="l" eaLnBrk="1" hangingPunct="1"/>
            <a:r>
              <a:rPr lang="en-US" altLang="en-US" dirty="0"/>
              <a:t>	MAPHG </a:t>
            </a:r>
            <a:r>
              <a:rPr lang="en-US" altLang="en-US" dirty="0">
                <a:solidFill>
                  <a:srgbClr val="0000FF"/>
                </a:solidFill>
              </a:rPr>
              <a:t>INT</a:t>
            </a:r>
            <a:r>
              <a:rPr lang="en-US" altLang="en-US" dirty="0"/>
              <a:t> NOT NULL,</a:t>
            </a:r>
          </a:p>
          <a:p>
            <a:pPr algn="l" eaLnBrk="1" hangingPunct="1"/>
            <a:r>
              <a:rPr lang="en-US" altLang="en-US" dirty="0"/>
              <a:t>	DIADIEM </a:t>
            </a:r>
            <a:r>
              <a:rPr lang="en-US" altLang="en-US" dirty="0">
                <a:solidFill>
                  <a:srgbClr val="0000FF"/>
                </a:solidFill>
              </a:rPr>
              <a:t>NVARCHAR</a:t>
            </a:r>
            <a:r>
              <a:rPr lang="en-US" altLang="en-US" dirty="0"/>
              <a:t>(50) NOT NULL,</a:t>
            </a:r>
          </a:p>
          <a:p>
            <a:pPr algn="l" eaLnBrk="1" hangingPunct="1"/>
            <a:r>
              <a:rPr lang="en-US" altLang="en-US" dirty="0"/>
              <a:t> 	</a:t>
            </a:r>
            <a:r>
              <a:rPr lang="en-US" altLang="en-US" dirty="0">
                <a:solidFill>
                  <a:srgbClr val="0000CC"/>
                </a:solidFill>
              </a:rPr>
              <a:t>CONSTRAINT</a:t>
            </a:r>
            <a:r>
              <a:rPr lang="en-US" altLang="en-US" dirty="0"/>
              <a:t> PK_DIADIEM_PHG </a:t>
            </a:r>
            <a:r>
              <a:rPr lang="en-US" altLang="en-US" dirty="0">
                <a:solidFill>
                  <a:srgbClr val="0000CC"/>
                </a:solidFill>
              </a:rPr>
              <a:t>PRIMARY KEY</a:t>
            </a:r>
            <a:r>
              <a:rPr lang="en-US" altLang="en-US" dirty="0"/>
              <a:t> (MAPHG , DIADIEM)</a:t>
            </a:r>
          </a:p>
          <a:p>
            <a:pPr algn="l" eaLnBrk="1" hangingPunct="1"/>
            <a:r>
              <a:rPr lang="en-US" altLang="en-US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19156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1.0&quot;&gt;&lt;object type=&quot;1&quot; unique_id=&quot;10001&quot;&gt;&lt;object type=&quot;2&quot; unique_id=&quot;10445&quot;&gt;&lt;object type=&quot;3&quot; unique_id=&quot;10446&quot;&gt;&lt;property id=&quot;20148&quot; value=&quot;5&quot;/&gt;&lt;property id=&quot;20300&quot; value=&quot;Slide 1 - &amp;quot;Bài 3:Ngôn ngữ xử lý truy vấn&amp;quot;&quot;/&gt;&lt;property id=&quot;20307&quot; value=&quot;257&quot;/&gt;&lt;/object&gt;&lt;object type=&quot;3&quot; unique_id=&quot;10447&quot;&gt;&lt;property id=&quot;20148&quot; value=&quot;5&quot;/&gt;&lt;property id=&quot;20300&quot; value=&quot;Slide 2 - &amp;quot;Bài 3(tt)&amp;quot;&quot;/&gt;&lt;property id=&quot;20307&quot; value=&quot;258&quot;/&gt;&lt;/object&gt;&lt;object type=&quot;3&quot; unique_id=&quot;10448&quot;&gt;&lt;property id=&quot;20148&quot; value=&quot;5&quot;/&gt;&lt;property id=&quot;20300&quot; value=&quot;Slide 3 - &amp;quot;Bài 3(tt)&amp;quot;&quot;/&gt;&lt;property id=&quot;20307&quot; value=&quot;259&quot;/&gt;&lt;/object&gt;&lt;object type=&quot;3&quot; unique_id=&quot;10449&quot;&gt;&lt;property id=&quot;20148&quot; value=&quot;5&quot;/&gt;&lt;property id=&quot;20300&quot; value=&quot;Slide 4 - &amp;quot;Bài 3(tt)&amp;quot;&quot;/&gt;&lt;property id=&quot;20307&quot; value=&quot;260&quot;/&gt;&lt;/object&gt;&lt;object type=&quot;3&quot; unique_id=&quot;10450&quot;&gt;&lt;property id=&quot;20148&quot; value=&quot;5&quot;/&gt;&lt;property id=&quot;20300&quot; value=&quot;Slide 5 - &amp;quot;Bài 3(tt)&amp;quot;&quot;/&gt;&lt;property id=&quot;20307&quot; value=&quot;261&quot;/&gt;&lt;/object&gt;&lt;object type=&quot;3&quot; unique_id=&quot;10451&quot;&gt;&lt;property id=&quot;20148&quot; value=&quot;5&quot;/&gt;&lt;property id=&quot;20300&quot; value=&quot;Slide 6 - &amp;quot;Bài 3(tt)&amp;quot;&quot;/&gt;&lt;property id=&quot;20307&quot; value=&quot;262&quot;/&gt;&lt;/object&gt;&lt;object type=&quot;3&quot; unique_id=&quot;10452&quot;&gt;&lt;property id=&quot;20148&quot; value=&quot;5&quot;/&gt;&lt;property id=&quot;20300&quot; value=&quot;Slide 7 - &amp;quot;Bài 3(tt)&amp;quot;&quot;/&gt;&lt;property id=&quot;20307&quot; value=&quot;263&quot;/&gt;&lt;/object&gt;&lt;object type=&quot;3&quot; unique_id=&quot;10453&quot;&gt;&lt;property id=&quot;20148&quot; value=&quot;5&quot;/&gt;&lt;property id=&quot;20300&quot; value=&quot;Slide 8 - &amp;quot;Bài 3(tt)&amp;quot;&quot;/&gt;&lt;property id=&quot;20307&quot; value=&quot;264&quot;/&gt;&lt;/object&gt;&lt;object type=&quot;3&quot; unique_id=&quot;10454&quot;&gt;&lt;property id=&quot;20148&quot; value=&quot;5&quot;/&gt;&lt;property id=&quot;20300&quot; value=&quot;Slide 9 - &amp;quot;Bài 3(tt)&amp;quot;&quot;/&gt;&lt;property id=&quot;20307&quot; value=&quot;265&quot;/&gt;&lt;/object&gt;&lt;object type=&quot;3&quot; unique_id=&quot;10455&quot;&gt;&lt;property id=&quot;20148&quot; value=&quot;5&quot;/&gt;&lt;property id=&quot;20300&quot; value=&quot;Slide 10 - &amp;quot;Bài 3(tt)&amp;quot;&quot;/&gt;&lt;property id=&quot;20307&quot; value=&quot;266&quot;/&gt;&lt;/object&gt;&lt;object type=&quot;3&quot; unique_id=&quot;10456&quot;&gt;&lt;property id=&quot;20148&quot; value=&quot;5&quot;/&gt;&lt;property id=&quot;20300&quot; value=&quot;Slide 11 - &amp;quot;Bài 3(tt)&amp;quot;&quot;/&gt;&lt;property id=&quot;20307&quot; value=&quot;267&quot;/&gt;&lt;/object&gt;&lt;object type=&quot;3&quot; unique_id=&quot;10457&quot;&gt;&lt;property id=&quot;20148&quot; value=&quot;5&quot;/&gt;&lt;property id=&quot;20300&quot; value=&quot;Slide 12 - &amp;quot;Bài tập bài 3&amp;quot;&quot;/&gt;&lt;property id=&quot;20307&quot; value=&quot;268&quot;/&gt;&lt;/object&gt;&lt;object type=&quot;3&quot; unique_id=&quot;10458&quot;&gt;&lt;property id=&quot;20148&quot; value=&quot;5&quot;/&gt;&lt;property id=&quot;20300&quot; value=&quot;Slide 13 - &amp;quot;Bài tập bài 3&amp;quot;&quot;/&gt;&lt;property id=&quot;20307&quot; value=&quot;269&quot;/&gt;&lt;/object&gt;&lt;/object&gt;&lt;object type=&quot;8&quot; unique_id=&quot;1047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3136</Words>
  <Application>Microsoft Office PowerPoint</Application>
  <PresentationFormat>On-screen Show (4:3)</PresentationFormat>
  <Paragraphs>901</Paragraphs>
  <Slides>56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Tahoma</vt:lpstr>
      <vt:lpstr>Times New Roman</vt:lpstr>
      <vt:lpstr>Verdana</vt:lpstr>
      <vt:lpstr>Wingdings</vt:lpstr>
      <vt:lpstr>Wingdings 2</vt:lpstr>
      <vt:lpstr>Office Theme</vt:lpstr>
      <vt:lpstr>Bài 3: Ngôn ngữ truy vấn (SQL)</vt:lpstr>
      <vt:lpstr>3.1 Lệnh định nghĩa dữ liệu</vt:lpstr>
      <vt:lpstr>Kiểu dữ liệu</vt:lpstr>
      <vt:lpstr>Kiểu dữ liệu (tt)</vt:lpstr>
      <vt:lpstr>Lệnh tạo bảng</vt:lpstr>
      <vt:lpstr>Ví dụ - Tạo bảng</vt:lpstr>
      <vt:lpstr>Lệnh tạo bảng (tt)</vt:lpstr>
      <vt:lpstr>Ví dụ - Tạo bảng có RBTV</vt:lpstr>
      <vt:lpstr>Ví dụ - Tạo bảng có RBTV (tt)</vt:lpstr>
      <vt:lpstr>Ví dụ - Tạo bảng có RBTV (tt)</vt:lpstr>
      <vt:lpstr>Ví dụ - Đặt tên cho RBTV</vt:lpstr>
      <vt:lpstr>Ví dụ - Đặt tên cho RBTV (tt)</vt:lpstr>
      <vt:lpstr>Lệnh sửa bảng</vt:lpstr>
      <vt:lpstr>Lệnh sửa bảng (tt)</vt:lpstr>
      <vt:lpstr>Lệnh sửa bảng (tt)</vt:lpstr>
      <vt:lpstr>Lệnh sửa bảng (tt)</vt:lpstr>
      <vt:lpstr>Lệnh xóa bảng</vt:lpstr>
      <vt:lpstr>Lệnh xóa bảng (tt)</vt:lpstr>
      <vt:lpstr>Lệnh tạo kiểu dữ liệu mới</vt:lpstr>
      <vt:lpstr>3.2 Lệnh Truy Vấn dữ liệu</vt:lpstr>
      <vt:lpstr>3.2 Lệnh Truy Vấn dữ liệu</vt:lpstr>
      <vt:lpstr>Mệnh đề select</vt:lpstr>
      <vt:lpstr>Mệnh đề FROM </vt:lpstr>
      <vt:lpstr>Mệnh đề From</vt:lpstr>
      <vt:lpstr>Mệnh đề where</vt:lpstr>
      <vt:lpstr>Các toán tử cần lưu ý</vt:lpstr>
      <vt:lpstr>PowerPoint Presentation</vt:lpstr>
      <vt:lpstr>PowerPoint Presentation</vt:lpstr>
      <vt:lpstr>Các toán tử cần lưu ý</vt:lpstr>
      <vt:lpstr>Các toán tử cần lưu ý</vt:lpstr>
      <vt:lpstr>Ví dụ về group by</vt:lpstr>
      <vt:lpstr>Ví dụ group by có điều kiện having</vt:lpstr>
      <vt:lpstr>Các toán tử cần lưu ý</vt:lpstr>
      <vt:lpstr>Ví dụ về sử dụng mệnh đề ORDER BY</vt:lpstr>
      <vt:lpstr>3.3. Lệnh cặp nhật dữ liệu</vt:lpstr>
      <vt:lpstr>Lệnh INSERT</vt:lpstr>
      <vt:lpstr>Ví dụ lệnh insert</vt:lpstr>
      <vt:lpstr>Lệnh INSERT (tt)</vt:lpstr>
      <vt:lpstr>Lệnh INSERT (tt)</vt:lpstr>
      <vt:lpstr>Ví dụ insert nhiều dòng</vt:lpstr>
      <vt:lpstr>Lệnh DELETE </vt:lpstr>
      <vt:lpstr>Ví dụ lệnh Delete</vt:lpstr>
      <vt:lpstr>Lệnh DELETE (tt) </vt:lpstr>
      <vt:lpstr>Lệnh DELETE (tt) </vt:lpstr>
      <vt:lpstr>Lệnh DELETE (tt) </vt:lpstr>
      <vt:lpstr>Lệnh UPDATE </vt:lpstr>
      <vt:lpstr>Ví dụ lênh update</vt:lpstr>
      <vt:lpstr>Ví dụ lệnh update</vt:lpstr>
      <vt:lpstr>Lệnh IF … ELSE</vt:lpstr>
      <vt:lpstr>Lệnh Case…when…then</vt:lpstr>
      <vt:lpstr>PowerPoint Presentation</vt:lpstr>
      <vt:lpstr>Một số ví dụ</vt:lpstr>
      <vt:lpstr>Bài tập bài 3 -1</vt:lpstr>
      <vt:lpstr>Bài tập bài 3 -2</vt:lpstr>
      <vt:lpstr>Bài tập bài 3 - 3</vt:lpstr>
      <vt:lpstr>Bài tập bài 3 - 4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3:Ngôn ngữ xử lý truy vấn</dc:title>
  <dc:creator>X1 carbon</dc:creator>
  <cp:lastModifiedBy>TungAnh</cp:lastModifiedBy>
  <cp:revision>30</cp:revision>
  <dcterms:created xsi:type="dcterms:W3CDTF">2017-12-14T09:32:34Z</dcterms:created>
  <dcterms:modified xsi:type="dcterms:W3CDTF">2021-09-06T03:44:49Z</dcterms:modified>
</cp:coreProperties>
</file>