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adugi" panose="020B0502040204020203" pitchFamily="34" charset="0"/>
      <p:regular r:id="rId17"/>
      <p:bold r:id="rId18"/>
    </p:embeddedFon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20" autoAdjust="0"/>
  </p:normalViewPr>
  <p:slideViewPr>
    <p:cSldViewPr>
      <p:cViewPr varScale="1">
        <p:scale>
          <a:sx n="50" d="100"/>
          <a:sy n="50" d="100"/>
        </p:scale>
        <p:origin x="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ip\OneDrive\Desktop\Cont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</a:t>
            </a:r>
            <a:r>
              <a:rPr lang="en-US" dirty="0" smtClean="0"/>
              <a:t>5 Categories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Content!$L$1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rgbClr val="A100FF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Content!$K$2:$K$17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Content!$L$2:$L$17</c:f>
              <c:numCache>
                <c:formatCode>General</c:formatCode>
                <c:ptCount val="16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  <c:pt idx="5">
                  <c:v>60663</c:v>
                </c:pt>
                <c:pt idx="6">
                  <c:v>59358</c:v>
                </c:pt>
                <c:pt idx="7">
                  <c:v>59174</c:v>
                </c:pt>
                <c:pt idx="8">
                  <c:v>53216</c:v>
                </c:pt>
                <c:pt idx="9">
                  <c:v>52759</c:v>
                </c:pt>
                <c:pt idx="10">
                  <c:v>50835</c:v>
                </c:pt>
                <c:pt idx="11">
                  <c:v>49442</c:v>
                </c:pt>
                <c:pt idx="12">
                  <c:v>48398</c:v>
                </c:pt>
                <c:pt idx="13">
                  <c:v>46185</c:v>
                </c:pt>
                <c:pt idx="14">
                  <c:v>45901</c:v>
                </c:pt>
                <c:pt idx="15">
                  <c:v>45751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28375264"/>
        <c:axId val="228341768"/>
      </c:barChart>
      <c:catAx>
        <c:axId val="228375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41768"/>
        <c:crosses val="autoZero"/>
        <c:auto val="1"/>
        <c:lblAlgn val="ctr"/>
        <c:lblOffset val="100"/>
        <c:noMultiLvlLbl val="0"/>
      </c:catAx>
      <c:valAx>
        <c:axId val="228341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7526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share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39000"/>
                      <a:tint val="50000"/>
                      <a:satMod val="300000"/>
                    </a:schemeClr>
                  </a:gs>
                  <a:gs pos="35000">
                    <a:schemeClr val="accent4">
                      <a:tint val="39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39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39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47000"/>
                      <a:tint val="50000"/>
                      <a:satMod val="300000"/>
                    </a:schemeClr>
                  </a:gs>
                  <a:gs pos="35000">
                    <a:schemeClr val="accent4">
                      <a:tint val="47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47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47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55000"/>
                      <a:tint val="50000"/>
                      <a:satMod val="300000"/>
                    </a:schemeClr>
                  </a:gs>
                  <a:gs pos="35000">
                    <a:schemeClr val="accent4">
                      <a:tint val="55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55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55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63000"/>
                      <a:tint val="50000"/>
                      <a:satMod val="300000"/>
                    </a:schemeClr>
                  </a:gs>
                  <a:gs pos="35000">
                    <a:schemeClr val="accent4">
                      <a:tint val="63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63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63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tint val="72000"/>
                      <a:tint val="50000"/>
                      <a:satMod val="300000"/>
                    </a:schemeClr>
                  </a:gs>
                  <a:gs pos="35000">
                    <a:schemeClr val="accent4">
                      <a:tint val="72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72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72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tint val="80000"/>
                      <a:tint val="50000"/>
                      <a:satMod val="300000"/>
                    </a:schemeClr>
                  </a:gs>
                  <a:gs pos="35000">
                    <a:schemeClr val="accent4">
                      <a:tint val="80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8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8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4">
                      <a:tint val="88000"/>
                      <a:tint val="50000"/>
                      <a:satMod val="300000"/>
                    </a:schemeClr>
                  </a:gs>
                  <a:gs pos="35000">
                    <a:schemeClr val="accent4">
                      <a:tint val="88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88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88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4">
                      <a:tint val="96000"/>
                      <a:tint val="50000"/>
                      <a:satMod val="300000"/>
                    </a:schemeClr>
                  </a:gs>
                  <a:gs pos="35000">
                    <a:schemeClr val="accent4">
                      <a:tint val="96000"/>
                      <a:tint val="37000"/>
                      <a:satMod val="300000"/>
                    </a:schemeClr>
                  </a:gs>
                  <a:gs pos="100000">
                    <a:schemeClr val="accent4">
                      <a:tint val="96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tint val="96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shade val="95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95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95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shade val="87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87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87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87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4">
                      <a:shade val="79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79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79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79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4">
                      <a:shade val="71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71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71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71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4">
                      <a:shade val="62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62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62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62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4">
                      <a:shade val="54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54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54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54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4">
                      <a:shade val="46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46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46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46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shade val="38000"/>
                      <a:tint val="50000"/>
                      <a:satMod val="300000"/>
                    </a:schemeClr>
                  </a:gs>
                  <a:gs pos="35000">
                    <a:schemeClr val="accent4">
                      <a:shade val="38000"/>
                      <a:tint val="37000"/>
                      <a:satMod val="300000"/>
                    </a:schemeClr>
                  </a:gs>
                  <a:gs pos="100000">
                    <a:schemeClr val="accent4">
                      <a:shade val="38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38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Sheet1!$B$2:$B$17</c:f>
              <c:numCache>
                <c:formatCode>0.00</c:formatCode>
                <c:ptCount val="16"/>
                <c:pt idx="0">
                  <c:v>7.680512869873148</c:v>
                </c:pt>
                <c:pt idx="1">
                  <c:v>7.320237005334187</c:v>
                </c:pt>
                <c:pt idx="2">
                  <c:v>7.0665105732404232</c:v>
                </c:pt>
                <c:pt idx="3">
                  <c:v>7.054982640948559</c:v>
                </c:pt>
                <c:pt idx="4">
                  <c:v>6.8941511972261331</c:v>
                </c:pt>
                <c:pt idx="5">
                  <c:v>6.7895044332174574</c:v>
                </c:pt>
                <c:pt idx="6">
                  <c:v>6.6434466502962568</c:v>
                </c:pt>
                <c:pt idx="7">
                  <c:v>6.6228530625127311</c:v>
                </c:pt>
                <c:pt idx="8">
                  <c:v>5.9560237363483539</c:v>
                </c:pt>
                <c:pt idx="9">
                  <c:v>5.9048755319077495</c:v>
                </c:pt>
                <c:pt idx="10">
                  <c:v>5.6895382335626232</c:v>
                </c:pt>
                <c:pt idx="11">
                  <c:v>5.5336313434406064</c:v>
                </c:pt>
                <c:pt idx="12">
                  <c:v>5.4167851171036459</c:v>
                </c:pt>
                <c:pt idx="13">
                  <c:v>5.1691024553376561</c:v>
                </c:pt>
                <c:pt idx="14">
                  <c:v>5.1373167002804756</c:v>
                </c:pt>
                <c:pt idx="15">
                  <c:v>5.120528449369993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197" b="0" i="0" u="none" strike="noStrike" kern="1200" baseline="0">
              <a:ln>
                <a:noFill/>
              </a:ln>
              <a:pattFill prst="narHorz">
                <a:fgClr>
                  <a:srgbClr val="A100FF"/>
                </a:fgClr>
                <a:bgClr>
                  <a:schemeClr val="bg1"/>
                </a:bgClr>
              </a:patt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0B5DD-751A-4534-A75F-734388E9BC3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E745B4-9112-47B4-9E92-F94630FBD522}">
      <dgm:prSet phldrT="[Text]"/>
      <dgm:spPr/>
      <dgm:t>
        <a:bodyPr/>
        <a:lstStyle/>
        <a:p>
          <a:r>
            <a:rPr lang="en-US" dirty="0" smtClean="0"/>
            <a:t>Social Buzz - Rapidly expanding unicorn</a:t>
          </a:r>
          <a:endParaRPr lang="en-IN" dirty="0"/>
        </a:p>
      </dgm:t>
    </dgm:pt>
    <dgm:pt modelId="{738B8509-02D3-4A00-9BF2-44FEF33E411D}" type="parTrans" cxnId="{E1417759-5616-4C1B-8D6B-CC3B11A4CA6E}">
      <dgm:prSet/>
      <dgm:spPr/>
      <dgm:t>
        <a:bodyPr/>
        <a:lstStyle/>
        <a:p>
          <a:endParaRPr lang="en-IN"/>
        </a:p>
      </dgm:t>
    </dgm:pt>
    <dgm:pt modelId="{24BF5690-7710-44B4-8500-1EC69EC767E9}" type="sibTrans" cxnId="{E1417759-5616-4C1B-8D6B-CC3B11A4CA6E}">
      <dgm:prSet/>
      <dgm:spPr/>
      <dgm:t>
        <a:bodyPr/>
        <a:lstStyle/>
        <a:p>
          <a:endParaRPr lang="en-IN"/>
        </a:p>
      </dgm:t>
    </dgm:pt>
    <dgm:pt modelId="{55C5F894-4916-4311-B5DB-2E1C37F84029}">
      <dgm:prSet phldrT="[Text]"/>
      <dgm:spPr/>
      <dgm:t>
        <a:bodyPr/>
        <a:lstStyle/>
        <a:p>
          <a:r>
            <a:rPr lang="en-US" spc="-19" dirty="0" smtClean="0">
              <a:latin typeface="Gadugi" panose="020B0502040204020203" pitchFamily="34" charset="0"/>
              <a:ea typeface="Gadugi" panose="020B0502040204020203" pitchFamily="34" charset="0"/>
            </a:rPr>
            <a:t>An audit of Social Buzz's big data practice</a:t>
          </a:r>
          <a:endParaRPr lang="en-IN" dirty="0"/>
        </a:p>
      </dgm:t>
    </dgm:pt>
    <dgm:pt modelId="{2292A660-FF25-4C7D-B08B-E27B798736FE}" type="parTrans" cxnId="{805AB3B8-161C-42E5-A733-6E554590C32D}">
      <dgm:prSet/>
      <dgm:spPr/>
      <dgm:t>
        <a:bodyPr/>
        <a:lstStyle/>
        <a:p>
          <a:endParaRPr lang="en-IN"/>
        </a:p>
      </dgm:t>
    </dgm:pt>
    <dgm:pt modelId="{FEE4B3E3-E7D9-499C-85D3-18920BFEB448}" type="sibTrans" cxnId="{805AB3B8-161C-42E5-A733-6E554590C32D}">
      <dgm:prSet/>
      <dgm:spPr/>
      <dgm:t>
        <a:bodyPr/>
        <a:lstStyle/>
        <a:p>
          <a:endParaRPr lang="en-IN"/>
        </a:p>
      </dgm:t>
    </dgm:pt>
    <dgm:pt modelId="{738EAB1B-D10B-46EC-8261-8205F6E8F9CF}">
      <dgm:prSet phldrT="[Text]"/>
      <dgm:spPr/>
      <dgm:t>
        <a:bodyPr/>
        <a:lstStyle/>
        <a:p>
          <a:r>
            <a:rPr lang="en-US" spc="-19" dirty="0" smtClean="0">
              <a:latin typeface="Gadugi" panose="020B0502040204020203" pitchFamily="34" charset="0"/>
              <a:ea typeface="Gadugi" panose="020B0502040204020203" pitchFamily="34" charset="0"/>
            </a:rPr>
            <a:t>Recommendations for a successful IPO</a:t>
          </a:r>
          <a:endParaRPr lang="en-IN" dirty="0"/>
        </a:p>
      </dgm:t>
    </dgm:pt>
    <dgm:pt modelId="{F38B62D5-A5E9-4569-8107-B61DFCCBD14D}" type="parTrans" cxnId="{A02D724A-5D8F-42FC-ADE7-9DD5D356487D}">
      <dgm:prSet/>
      <dgm:spPr/>
      <dgm:t>
        <a:bodyPr/>
        <a:lstStyle/>
        <a:p>
          <a:endParaRPr lang="en-IN"/>
        </a:p>
      </dgm:t>
    </dgm:pt>
    <dgm:pt modelId="{63CD8507-13EC-4C4D-B2B7-4D02153085BA}" type="sibTrans" cxnId="{A02D724A-5D8F-42FC-ADE7-9DD5D356487D}">
      <dgm:prSet/>
      <dgm:spPr/>
      <dgm:t>
        <a:bodyPr/>
        <a:lstStyle/>
        <a:p>
          <a:endParaRPr lang="en-IN"/>
        </a:p>
      </dgm:t>
    </dgm:pt>
    <dgm:pt modelId="{B2EF6A42-53EC-45D5-BFA0-EE881B8D0E44}">
      <dgm:prSet phldrT="[Text]"/>
      <dgm:spPr/>
      <dgm:t>
        <a:bodyPr/>
        <a:lstStyle/>
        <a:p>
          <a:r>
            <a:rPr lang="en-US" spc="-19" smtClean="0">
              <a:latin typeface="Gadugi" panose="020B0502040204020203" pitchFamily="34" charset="0"/>
              <a:ea typeface="Gadugi" panose="020B0502040204020203" pitchFamily="34" charset="0"/>
            </a:rPr>
            <a:t>Analysis to find Social Buzz's top 5 most popular categories of content </a:t>
          </a:r>
          <a:endParaRPr lang="en-IN" dirty="0"/>
        </a:p>
      </dgm:t>
    </dgm:pt>
    <dgm:pt modelId="{B15B0370-9DA6-4C6B-B923-8DDABF92EC34}" type="parTrans" cxnId="{43C0A22F-D5B0-491B-B86A-19FE352D9713}">
      <dgm:prSet/>
      <dgm:spPr/>
      <dgm:t>
        <a:bodyPr/>
        <a:lstStyle/>
        <a:p>
          <a:endParaRPr lang="en-IN"/>
        </a:p>
      </dgm:t>
    </dgm:pt>
    <dgm:pt modelId="{C869B1C9-E501-4C90-8C87-96A10B51E8FE}" type="sibTrans" cxnId="{43C0A22F-D5B0-491B-B86A-19FE352D9713}">
      <dgm:prSet/>
      <dgm:spPr/>
      <dgm:t>
        <a:bodyPr/>
        <a:lstStyle/>
        <a:p>
          <a:endParaRPr lang="en-IN"/>
        </a:p>
      </dgm:t>
    </dgm:pt>
    <dgm:pt modelId="{47C44C12-F4BC-49BA-AE39-174DE2320B70}" type="pres">
      <dgm:prSet presAssocID="{1970B5DD-751A-4534-A75F-734388E9BC3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782D571-7F36-43C4-9C14-E0B294073970}" type="pres">
      <dgm:prSet presAssocID="{44E745B4-9112-47B4-9E92-F94630FBD522}" presName="thickLine" presStyleLbl="alignNode1" presStyleIdx="0" presStyleCnt="1"/>
      <dgm:spPr/>
    </dgm:pt>
    <dgm:pt modelId="{C6774E1E-DE75-44BB-A70D-9A9374A9850F}" type="pres">
      <dgm:prSet presAssocID="{44E745B4-9112-47B4-9E92-F94630FBD522}" presName="horz1" presStyleCnt="0"/>
      <dgm:spPr/>
    </dgm:pt>
    <dgm:pt modelId="{A4B061FB-BD82-4855-B089-2E3D1A154CE9}" type="pres">
      <dgm:prSet presAssocID="{44E745B4-9112-47B4-9E92-F94630FBD522}" presName="tx1" presStyleLbl="revTx" presStyleIdx="0" presStyleCnt="4"/>
      <dgm:spPr/>
      <dgm:t>
        <a:bodyPr/>
        <a:lstStyle/>
        <a:p>
          <a:endParaRPr lang="en-IN"/>
        </a:p>
      </dgm:t>
    </dgm:pt>
    <dgm:pt modelId="{302DDEB3-3134-4D05-B75D-5B68181FF5BB}" type="pres">
      <dgm:prSet presAssocID="{44E745B4-9112-47B4-9E92-F94630FBD522}" presName="vert1" presStyleCnt="0"/>
      <dgm:spPr/>
    </dgm:pt>
    <dgm:pt modelId="{65C905D7-9343-4079-909F-6FBDE2E45687}" type="pres">
      <dgm:prSet presAssocID="{55C5F894-4916-4311-B5DB-2E1C37F84029}" presName="vertSpace2a" presStyleCnt="0"/>
      <dgm:spPr/>
    </dgm:pt>
    <dgm:pt modelId="{0A8F31D8-82B8-447C-A8DE-FFF5BCD8E951}" type="pres">
      <dgm:prSet presAssocID="{55C5F894-4916-4311-B5DB-2E1C37F84029}" presName="horz2" presStyleCnt="0"/>
      <dgm:spPr/>
    </dgm:pt>
    <dgm:pt modelId="{E1806232-AB81-4040-9AE5-9C052A9AEDCB}" type="pres">
      <dgm:prSet presAssocID="{55C5F894-4916-4311-B5DB-2E1C37F84029}" presName="horzSpace2" presStyleCnt="0"/>
      <dgm:spPr/>
    </dgm:pt>
    <dgm:pt modelId="{CD59844A-5FDE-4BF2-B37E-78DB9269D4A5}" type="pres">
      <dgm:prSet presAssocID="{55C5F894-4916-4311-B5DB-2E1C37F84029}" presName="tx2" presStyleLbl="revTx" presStyleIdx="1" presStyleCnt="4"/>
      <dgm:spPr/>
      <dgm:t>
        <a:bodyPr/>
        <a:lstStyle/>
        <a:p>
          <a:endParaRPr lang="en-IN"/>
        </a:p>
      </dgm:t>
    </dgm:pt>
    <dgm:pt modelId="{A926EE2E-8487-4BF4-B87F-C8D6BB2024E5}" type="pres">
      <dgm:prSet presAssocID="{55C5F894-4916-4311-B5DB-2E1C37F84029}" presName="vert2" presStyleCnt="0"/>
      <dgm:spPr/>
    </dgm:pt>
    <dgm:pt modelId="{AD12B767-8F43-4AAD-93DD-E3A30D02D116}" type="pres">
      <dgm:prSet presAssocID="{55C5F894-4916-4311-B5DB-2E1C37F84029}" presName="thinLine2b" presStyleLbl="callout" presStyleIdx="0" presStyleCnt="3"/>
      <dgm:spPr/>
    </dgm:pt>
    <dgm:pt modelId="{BADDAB69-D6FF-4633-8829-32B84B262B48}" type="pres">
      <dgm:prSet presAssocID="{55C5F894-4916-4311-B5DB-2E1C37F84029}" presName="vertSpace2b" presStyleCnt="0"/>
      <dgm:spPr/>
    </dgm:pt>
    <dgm:pt modelId="{A61B57D8-85F6-4A1E-9E8A-F82AD856CCB6}" type="pres">
      <dgm:prSet presAssocID="{738EAB1B-D10B-46EC-8261-8205F6E8F9CF}" presName="horz2" presStyleCnt="0"/>
      <dgm:spPr/>
    </dgm:pt>
    <dgm:pt modelId="{4DAF18FE-CB80-43A2-B486-560EBA8384DE}" type="pres">
      <dgm:prSet presAssocID="{738EAB1B-D10B-46EC-8261-8205F6E8F9CF}" presName="horzSpace2" presStyleCnt="0"/>
      <dgm:spPr/>
    </dgm:pt>
    <dgm:pt modelId="{DAA77D71-54FE-46CF-8198-4970182110E2}" type="pres">
      <dgm:prSet presAssocID="{738EAB1B-D10B-46EC-8261-8205F6E8F9CF}" presName="tx2" presStyleLbl="revTx" presStyleIdx="2" presStyleCnt="4"/>
      <dgm:spPr/>
      <dgm:t>
        <a:bodyPr/>
        <a:lstStyle/>
        <a:p>
          <a:endParaRPr lang="en-IN"/>
        </a:p>
      </dgm:t>
    </dgm:pt>
    <dgm:pt modelId="{B8B211C8-56A7-464C-8C8F-1D83290779A6}" type="pres">
      <dgm:prSet presAssocID="{738EAB1B-D10B-46EC-8261-8205F6E8F9CF}" presName="vert2" presStyleCnt="0"/>
      <dgm:spPr/>
    </dgm:pt>
    <dgm:pt modelId="{AFA7BDFF-51C2-47AB-9BF1-EF3A1B16B4EB}" type="pres">
      <dgm:prSet presAssocID="{738EAB1B-D10B-46EC-8261-8205F6E8F9CF}" presName="thinLine2b" presStyleLbl="callout" presStyleIdx="1" presStyleCnt="3"/>
      <dgm:spPr/>
    </dgm:pt>
    <dgm:pt modelId="{BD3CB42A-25F8-48B1-B213-4254A11FBE1E}" type="pres">
      <dgm:prSet presAssocID="{738EAB1B-D10B-46EC-8261-8205F6E8F9CF}" presName="vertSpace2b" presStyleCnt="0"/>
      <dgm:spPr/>
    </dgm:pt>
    <dgm:pt modelId="{2BBAD14B-30A0-41A1-ADDD-BD5C13FF4F82}" type="pres">
      <dgm:prSet presAssocID="{B2EF6A42-53EC-45D5-BFA0-EE881B8D0E44}" presName="horz2" presStyleCnt="0"/>
      <dgm:spPr/>
    </dgm:pt>
    <dgm:pt modelId="{951BAA8E-409F-4C59-BAF6-64C700ACF584}" type="pres">
      <dgm:prSet presAssocID="{B2EF6A42-53EC-45D5-BFA0-EE881B8D0E44}" presName="horzSpace2" presStyleCnt="0"/>
      <dgm:spPr/>
    </dgm:pt>
    <dgm:pt modelId="{D36CF12E-01E8-4740-93AF-7DEA688DB620}" type="pres">
      <dgm:prSet presAssocID="{B2EF6A42-53EC-45D5-BFA0-EE881B8D0E44}" presName="tx2" presStyleLbl="revTx" presStyleIdx="3" presStyleCnt="4"/>
      <dgm:spPr/>
      <dgm:t>
        <a:bodyPr/>
        <a:lstStyle/>
        <a:p>
          <a:endParaRPr lang="en-IN"/>
        </a:p>
      </dgm:t>
    </dgm:pt>
    <dgm:pt modelId="{0CE3CBF9-13C9-49CB-99D2-CE5D8E4DCA52}" type="pres">
      <dgm:prSet presAssocID="{B2EF6A42-53EC-45D5-BFA0-EE881B8D0E44}" presName="vert2" presStyleCnt="0"/>
      <dgm:spPr/>
    </dgm:pt>
    <dgm:pt modelId="{20EA93D7-972F-4F27-A712-A5A39815975C}" type="pres">
      <dgm:prSet presAssocID="{B2EF6A42-53EC-45D5-BFA0-EE881B8D0E44}" presName="thinLine2b" presStyleLbl="callout" presStyleIdx="2" presStyleCnt="3"/>
      <dgm:spPr/>
    </dgm:pt>
    <dgm:pt modelId="{57932BAE-3A2E-4E49-AF91-31B290D59BFF}" type="pres">
      <dgm:prSet presAssocID="{B2EF6A42-53EC-45D5-BFA0-EE881B8D0E44}" presName="vertSpace2b" presStyleCnt="0"/>
      <dgm:spPr/>
    </dgm:pt>
  </dgm:ptLst>
  <dgm:cxnLst>
    <dgm:cxn modelId="{E1417759-5616-4C1B-8D6B-CC3B11A4CA6E}" srcId="{1970B5DD-751A-4534-A75F-734388E9BC35}" destId="{44E745B4-9112-47B4-9E92-F94630FBD522}" srcOrd="0" destOrd="0" parTransId="{738B8509-02D3-4A00-9BF2-44FEF33E411D}" sibTransId="{24BF5690-7710-44B4-8500-1EC69EC767E9}"/>
    <dgm:cxn modelId="{805AB3B8-161C-42E5-A733-6E554590C32D}" srcId="{44E745B4-9112-47B4-9E92-F94630FBD522}" destId="{55C5F894-4916-4311-B5DB-2E1C37F84029}" srcOrd="0" destOrd="0" parTransId="{2292A660-FF25-4C7D-B08B-E27B798736FE}" sibTransId="{FEE4B3E3-E7D9-499C-85D3-18920BFEB448}"/>
    <dgm:cxn modelId="{A02D724A-5D8F-42FC-ADE7-9DD5D356487D}" srcId="{44E745B4-9112-47B4-9E92-F94630FBD522}" destId="{738EAB1B-D10B-46EC-8261-8205F6E8F9CF}" srcOrd="1" destOrd="0" parTransId="{F38B62D5-A5E9-4569-8107-B61DFCCBD14D}" sibTransId="{63CD8507-13EC-4C4D-B2B7-4D02153085BA}"/>
    <dgm:cxn modelId="{43C0A22F-D5B0-491B-B86A-19FE352D9713}" srcId="{44E745B4-9112-47B4-9E92-F94630FBD522}" destId="{B2EF6A42-53EC-45D5-BFA0-EE881B8D0E44}" srcOrd="2" destOrd="0" parTransId="{B15B0370-9DA6-4C6B-B923-8DDABF92EC34}" sibTransId="{C869B1C9-E501-4C90-8C87-96A10B51E8FE}"/>
    <dgm:cxn modelId="{030BE2DA-9F05-4D62-B9C2-31280631F296}" type="presOf" srcId="{738EAB1B-D10B-46EC-8261-8205F6E8F9CF}" destId="{DAA77D71-54FE-46CF-8198-4970182110E2}" srcOrd="0" destOrd="0" presId="urn:microsoft.com/office/officeart/2008/layout/LinedList"/>
    <dgm:cxn modelId="{B72D3816-6936-466E-8A5B-3B0F04037E1C}" type="presOf" srcId="{55C5F894-4916-4311-B5DB-2E1C37F84029}" destId="{CD59844A-5FDE-4BF2-B37E-78DB9269D4A5}" srcOrd="0" destOrd="0" presId="urn:microsoft.com/office/officeart/2008/layout/LinedList"/>
    <dgm:cxn modelId="{3D16BAF2-1161-44FE-8BE2-3E931D4406D7}" type="presOf" srcId="{B2EF6A42-53EC-45D5-BFA0-EE881B8D0E44}" destId="{D36CF12E-01E8-4740-93AF-7DEA688DB620}" srcOrd="0" destOrd="0" presId="urn:microsoft.com/office/officeart/2008/layout/LinedList"/>
    <dgm:cxn modelId="{9F1F0820-E71B-49B9-A5F3-6CC11F42EAA3}" type="presOf" srcId="{1970B5DD-751A-4534-A75F-734388E9BC35}" destId="{47C44C12-F4BC-49BA-AE39-174DE2320B70}" srcOrd="0" destOrd="0" presId="urn:microsoft.com/office/officeart/2008/layout/LinedList"/>
    <dgm:cxn modelId="{F7431E28-70F6-4B67-8545-094005270A6B}" type="presOf" srcId="{44E745B4-9112-47B4-9E92-F94630FBD522}" destId="{A4B061FB-BD82-4855-B089-2E3D1A154CE9}" srcOrd="0" destOrd="0" presId="urn:microsoft.com/office/officeart/2008/layout/LinedList"/>
    <dgm:cxn modelId="{9485BE95-A8AF-484E-8229-9A77F1309ACE}" type="presParOf" srcId="{47C44C12-F4BC-49BA-AE39-174DE2320B70}" destId="{1782D571-7F36-43C4-9C14-E0B294073970}" srcOrd="0" destOrd="0" presId="urn:microsoft.com/office/officeart/2008/layout/LinedList"/>
    <dgm:cxn modelId="{D4FC2B80-DD1A-4D4B-AFDB-B6239CF680BA}" type="presParOf" srcId="{47C44C12-F4BC-49BA-AE39-174DE2320B70}" destId="{C6774E1E-DE75-44BB-A70D-9A9374A9850F}" srcOrd="1" destOrd="0" presId="urn:microsoft.com/office/officeart/2008/layout/LinedList"/>
    <dgm:cxn modelId="{8457B390-007A-4EE2-9796-58A37CAA3E02}" type="presParOf" srcId="{C6774E1E-DE75-44BB-A70D-9A9374A9850F}" destId="{A4B061FB-BD82-4855-B089-2E3D1A154CE9}" srcOrd="0" destOrd="0" presId="urn:microsoft.com/office/officeart/2008/layout/LinedList"/>
    <dgm:cxn modelId="{A5D2C2BE-08E0-4264-808F-70441E596F8D}" type="presParOf" srcId="{C6774E1E-DE75-44BB-A70D-9A9374A9850F}" destId="{302DDEB3-3134-4D05-B75D-5B68181FF5BB}" srcOrd="1" destOrd="0" presId="urn:microsoft.com/office/officeart/2008/layout/LinedList"/>
    <dgm:cxn modelId="{71E93954-B4C3-474E-BB60-49FF719BE424}" type="presParOf" srcId="{302DDEB3-3134-4D05-B75D-5B68181FF5BB}" destId="{65C905D7-9343-4079-909F-6FBDE2E45687}" srcOrd="0" destOrd="0" presId="urn:microsoft.com/office/officeart/2008/layout/LinedList"/>
    <dgm:cxn modelId="{F658CCA0-8D83-4BFA-ACFA-D84692ACAA18}" type="presParOf" srcId="{302DDEB3-3134-4D05-B75D-5B68181FF5BB}" destId="{0A8F31D8-82B8-447C-A8DE-FFF5BCD8E951}" srcOrd="1" destOrd="0" presId="urn:microsoft.com/office/officeart/2008/layout/LinedList"/>
    <dgm:cxn modelId="{763BC41A-6D99-4BEF-B1A6-115C25166B77}" type="presParOf" srcId="{0A8F31D8-82B8-447C-A8DE-FFF5BCD8E951}" destId="{E1806232-AB81-4040-9AE5-9C052A9AEDCB}" srcOrd="0" destOrd="0" presId="urn:microsoft.com/office/officeart/2008/layout/LinedList"/>
    <dgm:cxn modelId="{B765E115-0D07-467A-BE99-374A04653986}" type="presParOf" srcId="{0A8F31D8-82B8-447C-A8DE-FFF5BCD8E951}" destId="{CD59844A-5FDE-4BF2-B37E-78DB9269D4A5}" srcOrd="1" destOrd="0" presId="urn:microsoft.com/office/officeart/2008/layout/LinedList"/>
    <dgm:cxn modelId="{688F94B1-BC31-4C06-AA97-A555FD4396E1}" type="presParOf" srcId="{0A8F31D8-82B8-447C-A8DE-FFF5BCD8E951}" destId="{A926EE2E-8487-4BF4-B87F-C8D6BB2024E5}" srcOrd="2" destOrd="0" presId="urn:microsoft.com/office/officeart/2008/layout/LinedList"/>
    <dgm:cxn modelId="{427CD6F3-FD8B-43CA-AFB3-E97D982FFF46}" type="presParOf" srcId="{302DDEB3-3134-4D05-B75D-5B68181FF5BB}" destId="{AD12B767-8F43-4AAD-93DD-E3A30D02D116}" srcOrd="2" destOrd="0" presId="urn:microsoft.com/office/officeart/2008/layout/LinedList"/>
    <dgm:cxn modelId="{BC02424C-8696-496A-B0FC-4C2956C2A892}" type="presParOf" srcId="{302DDEB3-3134-4D05-B75D-5B68181FF5BB}" destId="{BADDAB69-D6FF-4633-8829-32B84B262B48}" srcOrd="3" destOrd="0" presId="urn:microsoft.com/office/officeart/2008/layout/LinedList"/>
    <dgm:cxn modelId="{8B97F302-943C-4D44-8A6D-200191E56CB2}" type="presParOf" srcId="{302DDEB3-3134-4D05-B75D-5B68181FF5BB}" destId="{A61B57D8-85F6-4A1E-9E8A-F82AD856CCB6}" srcOrd="4" destOrd="0" presId="urn:microsoft.com/office/officeart/2008/layout/LinedList"/>
    <dgm:cxn modelId="{88DB4BB5-3E8C-4C46-B470-7E5E0CEA65CB}" type="presParOf" srcId="{A61B57D8-85F6-4A1E-9E8A-F82AD856CCB6}" destId="{4DAF18FE-CB80-43A2-B486-560EBA8384DE}" srcOrd="0" destOrd="0" presId="urn:microsoft.com/office/officeart/2008/layout/LinedList"/>
    <dgm:cxn modelId="{57654B76-2685-4DA8-AE7C-417F3E512987}" type="presParOf" srcId="{A61B57D8-85F6-4A1E-9E8A-F82AD856CCB6}" destId="{DAA77D71-54FE-46CF-8198-4970182110E2}" srcOrd="1" destOrd="0" presId="urn:microsoft.com/office/officeart/2008/layout/LinedList"/>
    <dgm:cxn modelId="{12A26BC3-F73E-4AA2-AAA0-43C24D5F26E9}" type="presParOf" srcId="{A61B57D8-85F6-4A1E-9E8A-F82AD856CCB6}" destId="{B8B211C8-56A7-464C-8C8F-1D83290779A6}" srcOrd="2" destOrd="0" presId="urn:microsoft.com/office/officeart/2008/layout/LinedList"/>
    <dgm:cxn modelId="{641B091B-42DE-43F6-A163-66FF204B2160}" type="presParOf" srcId="{302DDEB3-3134-4D05-B75D-5B68181FF5BB}" destId="{AFA7BDFF-51C2-47AB-9BF1-EF3A1B16B4EB}" srcOrd="5" destOrd="0" presId="urn:microsoft.com/office/officeart/2008/layout/LinedList"/>
    <dgm:cxn modelId="{B5106555-C190-413E-AA69-53C2523E0E78}" type="presParOf" srcId="{302DDEB3-3134-4D05-B75D-5B68181FF5BB}" destId="{BD3CB42A-25F8-48B1-B213-4254A11FBE1E}" srcOrd="6" destOrd="0" presId="urn:microsoft.com/office/officeart/2008/layout/LinedList"/>
    <dgm:cxn modelId="{726CA268-CC52-4211-9A4D-7F114229780F}" type="presParOf" srcId="{302DDEB3-3134-4D05-B75D-5B68181FF5BB}" destId="{2BBAD14B-30A0-41A1-ADDD-BD5C13FF4F82}" srcOrd="7" destOrd="0" presId="urn:microsoft.com/office/officeart/2008/layout/LinedList"/>
    <dgm:cxn modelId="{0E452032-F701-44D0-B7B7-8AD10691D7D7}" type="presParOf" srcId="{2BBAD14B-30A0-41A1-ADDD-BD5C13FF4F82}" destId="{951BAA8E-409F-4C59-BAF6-64C700ACF584}" srcOrd="0" destOrd="0" presId="urn:microsoft.com/office/officeart/2008/layout/LinedList"/>
    <dgm:cxn modelId="{08BD32F3-F4BB-46D1-84B3-47142402F090}" type="presParOf" srcId="{2BBAD14B-30A0-41A1-ADDD-BD5C13FF4F82}" destId="{D36CF12E-01E8-4740-93AF-7DEA688DB620}" srcOrd="1" destOrd="0" presId="urn:microsoft.com/office/officeart/2008/layout/LinedList"/>
    <dgm:cxn modelId="{F8D1A801-C454-423A-9B4F-F231EEA46CC9}" type="presParOf" srcId="{2BBAD14B-30A0-41A1-ADDD-BD5C13FF4F82}" destId="{0CE3CBF9-13C9-49CB-99D2-CE5D8E4DCA52}" srcOrd="2" destOrd="0" presId="urn:microsoft.com/office/officeart/2008/layout/LinedList"/>
    <dgm:cxn modelId="{744F6E87-20B5-4AD4-95E5-2B0F05C6CB13}" type="presParOf" srcId="{302DDEB3-3134-4D05-B75D-5B68181FF5BB}" destId="{20EA93D7-972F-4F27-A712-A5A39815975C}" srcOrd="8" destOrd="0" presId="urn:microsoft.com/office/officeart/2008/layout/LinedList"/>
    <dgm:cxn modelId="{49899D8D-9DB9-47DE-92B0-E40594E490EC}" type="presParOf" srcId="{302DDEB3-3134-4D05-B75D-5B68181FF5BB}" destId="{57932BAE-3A2E-4E49-AF91-31B290D59BF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2D571-7F36-43C4-9C14-E0B294073970}">
      <dsp:nvSpPr>
        <dsp:cNvPr id="0" name=""/>
        <dsp:cNvSpPr/>
      </dsp:nvSpPr>
      <dsp:spPr>
        <a:xfrm>
          <a:off x="0" y="0"/>
          <a:ext cx="7789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061FB-BD82-4855-B089-2E3D1A154CE9}">
      <dsp:nvSpPr>
        <dsp:cNvPr id="0" name=""/>
        <dsp:cNvSpPr/>
      </dsp:nvSpPr>
      <dsp:spPr>
        <a:xfrm>
          <a:off x="0" y="0"/>
          <a:ext cx="1557996" cy="6275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Social Buzz - Rapidly expanding unicorn</a:t>
          </a:r>
          <a:endParaRPr lang="en-IN" sz="2500" kern="1200" dirty="0"/>
        </a:p>
      </dsp:txBody>
      <dsp:txXfrm>
        <a:off x="0" y="0"/>
        <a:ext cx="1557996" cy="6275832"/>
      </dsp:txXfrm>
    </dsp:sp>
    <dsp:sp modelId="{CD59844A-5FDE-4BF2-B37E-78DB9269D4A5}">
      <dsp:nvSpPr>
        <dsp:cNvPr id="0" name=""/>
        <dsp:cNvSpPr/>
      </dsp:nvSpPr>
      <dsp:spPr>
        <a:xfrm>
          <a:off x="1674845" y="98059"/>
          <a:ext cx="6115134" cy="196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pc="-19" dirty="0" smtClean="0">
              <a:latin typeface="Gadugi" panose="020B0502040204020203" pitchFamily="34" charset="0"/>
              <a:ea typeface="Gadugi" panose="020B0502040204020203" pitchFamily="34" charset="0"/>
            </a:rPr>
            <a:t>An audit of Social Buzz's big data practice</a:t>
          </a:r>
          <a:endParaRPr lang="en-IN" sz="3600" kern="1200" dirty="0"/>
        </a:p>
      </dsp:txBody>
      <dsp:txXfrm>
        <a:off x="1674845" y="98059"/>
        <a:ext cx="6115134" cy="1961197"/>
      </dsp:txXfrm>
    </dsp:sp>
    <dsp:sp modelId="{AD12B767-8F43-4AAD-93DD-E3A30D02D116}">
      <dsp:nvSpPr>
        <dsp:cNvPr id="0" name=""/>
        <dsp:cNvSpPr/>
      </dsp:nvSpPr>
      <dsp:spPr>
        <a:xfrm>
          <a:off x="1557995" y="2059257"/>
          <a:ext cx="6231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77D71-54FE-46CF-8198-4970182110E2}">
      <dsp:nvSpPr>
        <dsp:cNvPr id="0" name=""/>
        <dsp:cNvSpPr/>
      </dsp:nvSpPr>
      <dsp:spPr>
        <a:xfrm>
          <a:off x="1674845" y="2157317"/>
          <a:ext cx="6115134" cy="196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pc="-19" dirty="0" smtClean="0">
              <a:latin typeface="Gadugi" panose="020B0502040204020203" pitchFamily="34" charset="0"/>
              <a:ea typeface="Gadugi" panose="020B0502040204020203" pitchFamily="34" charset="0"/>
            </a:rPr>
            <a:t>Recommendations for a successful IPO</a:t>
          </a:r>
          <a:endParaRPr lang="en-IN" sz="3600" kern="1200" dirty="0"/>
        </a:p>
      </dsp:txBody>
      <dsp:txXfrm>
        <a:off x="1674845" y="2157317"/>
        <a:ext cx="6115134" cy="1961197"/>
      </dsp:txXfrm>
    </dsp:sp>
    <dsp:sp modelId="{AFA7BDFF-51C2-47AB-9BF1-EF3A1B16B4EB}">
      <dsp:nvSpPr>
        <dsp:cNvPr id="0" name=""/>
        <dsp:cNvSpPr/>
      </dsp:nvSpPr>
      <dsp:spPr>
        <a:xfrm>
          <a:off x="1557995" y="4118514"/>
          <a:ext cx="6231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CF12E-01E8-4740-93AF-7DEA688DB620}">
      <dsp:nvSpPr>
        <dsp:cNvPr id="0" name=""/>
        <dsp:cNvSpPr/>
      </dsp:nvSpPr>
      <dsp:spPr>
        <a:xfrm>
          <a:off x="1674845" y="4216574"/>
          <a:ext cx="6115134" cy="196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pc="-19" smtClean="0">
              <a:latin typeface="Gadugi" panose="020B0502040204020203" pitchFamily="34" charset="0"/>
              <a:ea typeface="Gadugi" panose="020B0502040204020203" pitchFamily="34" charset="0"/>
            </a:rPr>
            <a:t>Analysis to find Social Buzz's top 5 most popular categories of content </a:t>
          </a:r>
          <a:endParaRPr lang="en-IN" sz="3600" kern="1200" dirty="0"/>
        </a:p>
      </dsp:txBody>
      <dsp:txXfrm>
        <a:off x="1674845" y="4216574"/>
        <a:ext cx="6115134" cy="1961197"/>
      </dsp:txXfrm>
    </dsp:sp>
    <dsp:sp modelId="{20EA93D7-972F-4F27-A712-A5A39815975C}">
      <dsp:nvSpPr>
        <dsp:cNvPr id="0" name=""/>
        <dsp:cNvSpPr/>
      </dsp:nvSpPr>
      <dsp:spPr>
        <a:xfrm>
          <a:off x="1557995" y="6177772"/>
          <a:ext cx="6231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30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816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909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70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837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38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66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79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987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91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sv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53200" y="342900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89636" y="2830065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spc="-19" dirty="0">
                <a:latin typeface="Gadugi" panose="020B0502040204020203" pitchFamily="34" charset="0"/>
                <a:ea typeface="Gadugi" panose="020B0502040204020203" pitchFamily="34" charset="0"/>
              </a:rPr>
              <a:t>Social </a:t>
            </a:r>
            <a:r>
              <a:rPr lang="en-US" sz="8800" spc="-19" dirty="0" smtClean="0">
                <a:latin typeface="Gadugi" panose="020B0502040204020203" pitchFamily="34" charset="0"/>
                <a:ea typeface="Gadugi" panose="020B0502040204020203" pitchFamily="34" charset="0"/>
              </a:rPr>
              <a:t>Buzz</a:t>
            </a:r>
          </a:p>
          <a:p>
            <a:pPr algn="ctr">
              <a:lnSpc>
                <a:spcPts val="11059"/>
              </a:lnSpc>
            </a:pPr>
            <a:r>
              <a:rPr lang="en-US" sz="4000" spc="-105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Analysis</a:t>
            </a:r>
            <a:endParaRPr lang="en-US" sz="4000" spc="-105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>
              <a:lnSpc>
                <a:spcPts val="11059"/>
              </a:lnSpc>
            </a:pPr>
            <a:endParaRPr lang="en-US" sz="105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473" y="5490780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302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13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2904854881"/>
              </p:ext>
            </p:extLst>
          </p:nvPr>
        </p:nvGraphicFramePr>
        <p:xfrm>
          <a:off x="8499198" y="2005584"/>
          <a:ext cx="7789980" cy="627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574" y="5782993"/>
            <a:ext cx="54866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Over </a:t>
            </a:r>
            <a:r>
              <a:rPr lang="en-US" sz="2400" u="sng" spc="-32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100K+ </a:t>
            </a:r>
            <a:r>
              <a:rPr lang="en-US" sz="2400" spc="-32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posts </a:t>
            </a:r>
            <a:r>
              <a:rPr lang="en-US" sz="24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 </a:t>
            </a:r>
            <a:r>
              <a:rPr lang="en-US" sz="2400" spc="-32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day</a:t>
            </a:r>
          </a:p>
          <a:p>
            <a:pPr marL="285750" indent="-28575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sng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36,500,000</a:t>
            </a:r>
            <a:r>
              <a:rPr lang="en-US" sz="24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pieces of </a:t>
            </a:r>
            <a:r>
              <a:rPr lang="en-US" sz="2400" spc="-32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content per </a:t>
            </a:r>
            <a:r>
              <a:rPr lang="en-US" sz="24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year</a:t>
            </a:r>
            <a:r>
              <a:rPr lang="en-US" sz="2400" spc="-32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!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endParaRPr lang="en-US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pc="-32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Difficult to handle such large data  &amp; to identify top 5 categories with it.</a:t>
            </a:r>
            <a:endParaRPr lang="en-US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ts val="4480"/>
              </a:lnSpc>
            </a:pPr>
            <a:endParaRPr lang="en-US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2" name="Group 32">
            <a:extLst>
              <a:ext uri="{FF2B5EF4-FFF2-40B4-BE49-F238E27FC236}">
                <a16:creationId xmlns="" xmlns:a16="http://schemas.microsoft.com/office/drawing/2014/main" id="{CF12C1E1-BA1A-C344-97B2-3FC73436FD21}"/>
              </a:ext>
            </a:extLst>
          </p:cNvPr>
          <p:cNvGrpSpPr/>
          <p:nvPr/>
        </p:nvGrpSpPr>
        <p:grpSpPr>
          <a:xfrm>
            <a:off x="14510148" y="1621508"/>
            <a:ext cx="2616047" cy="1151958"/>
            <a:chOff x="0" y="-47625"/>
            <a:chExt cx="3488063" cy="1535945"/>
          </a:xfrm>
        </p:grpSpPr>
        <p:sp>
          <p:nvSpPr>
            <p:cNvPr id="33" name="TextBox 33">
              <a:extLst>
                <a:ext uri="{FF2B5EF4-FFF2-40B4-BE49-F238E27FC236}">
                  <a16:creationId xmlns="" xmlns:a16="http://schemas.microsoft.com/office/drawing/2014/main" id="{86579C22-77F7-8948-9508-05FD0414A2AA}"/>
                </a:ext>
              </a:extLst>
            </p:cNvPr>
            <p:cNvSpPr txBox="1"/>
            <p:nvPr/>
          </p:nvSpPr>
          <p:spPr>
            <a:xfrm>
              <a:off x="0" y="564990"/>
              <a:ext cx="3488063" cy="923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Chief Technology Architect</a:t>
              </a:r>
            </a:p>
          </p:txBody>
        </p:sp>
        <p:sp>
          <p:nvSpPr>
            <p:cNvPr id="34" name="TextBox 34">
              <a:extLst>
                <a:ext uri="{FF2B5EF4-FFF2-40B4-BE49-F238E27FC236}">
                  <a16:creationId xmlns="" xmlns:a16="http://schemas.microsoft.com/office/drawing/2014/main" id="{F8F9BDBD-AA9A-474B-B480-4DDB1DF84761}"/>
                </a:ext>
              </a:extLst>
            </p:cNvPr>
            <p:cNvSpPr txBox="1"/>
            <p:nvPr/>
          </p:nvSpPr>
          <p:spPr>
            <a:xfrm>
              <a:off x="0" y="-47625"/>
              <a:ext cx="3488063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latin typeface="Gadugi" panose="020B0502040204020203" pitchFamily="34" charset="0"/>
                  <a:ea typeface="Gadugi" panose="020B0502040204020203" pitchFamily="34" charset="0"/>
                </a:rPr>
                <a:t>ANDREW FLEMING</a:t>
              </a:r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="" xmlns:a16="http://schemas.microsoft.com/office/drawing/2014/main" id="{82E5A0AC-D1CA-8049-B99B-924F644A0681}"/>
              </a:ext>
            </a:extLst>
          </p:cNvPr>
          <p:cNvGrpSpPr/>
          <p:nvPr/>
        </p:nvGrpSpPr>
        <p:grpSpPr>
          <a:xfrm>
            <a:off x="14510148" y="4741024"/>
            <a:ext cx="2616047" cy="805710"/>
            <a:chOff x="0" y="-47625"/>
            <a:chExt cx="3488063" cy="1074279"/>
          </a:xfrm>
        </p:grpSpPr>
        <p:sp>
          <p:nvSpPr>
            <p:cNvPr id="36" name="TextBox 36">
              <a:extLst>
                <a:ext uri="{FF2B5EF4-FFF2-40B4-BE49-F238E27FC236}">
                  <a16:creationId xmlns="" xmlns:a16="http://schemas.microsoft.com/office/drawing/2014/main" id="{46886E39-FA3C-3743-9AB5-FDCABC89ABF6}"/>
                </a:ext>
              </a:extLst>
            </p:cNvPr>
            <p:cNvSpPr txBox="1"/>
            <p:nvPr/>
          </p:nvSpPr>
          <p:spPr>
            <a:xfrm>
              <a:off x="0" y="564989"/>
              <a:ext cx="348806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Senior Principal</a:t>
              </a:r>
            </a:p>
          </p:txBody>
        </p:sp>
        <p:sp>
          <p:nvSpPr>
            <p:cNvPr id="37" name="TextBox 37">
              <a:extLst>
                <a:ext uri="{FF2B5EF4-FFF2-40B4-BE49-F238E27FC236}">
                  <a16:creationId xmlns="" xmlns:a16="http://schemas.microsoft.com/office/drawing/2014/main" id="{7CE9B6B9-4C68-584F-AF2C-67DF9430E611}"/>
                </a:ext>
              </a:extLst>
            </p:cNvPr>
            <p:cNvSpPr txBox="1"/>
            <p:nvPr/>
          </p:nvSpPr>
          <p:spPr>
            <a:xfrm>
              <a:off x="0" y="-47625"/>
              <a:ext cx="3488063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latin typeface="Gadugi" panose="020B0502040204020203" pitchFamily="34" charset="0"/>
                  <a:ea typeface="Gadugi" panose="020B0502040204020203" pitchFamily="34" charset="0"/>
                </a:rPr>
                <a:t>MARCUS ROMPTON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6FD8EBE-CB97-1A46-AA62-1A2FBC50D862}"/>
              </a:ext>
            </a:extLst>
          </p:cNvPr>
          <p:cNvGrpSpPr/>
          <p:nvPr/>
        </p:nvGrpSpPr>
        <p:grpSpPr>
          <a:xfrm>
            <a:off x="14510148" y="7692240"/>
            <a:ext cx="2616047" cy="774355"/>
            <a:chOff x="0" y="-47625"/>
            <a:chExt cx="3488063" cy="1032473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BDF8EA4-7682-0A43-AFCE-EB4F8F717986}"/>
                </a:ext>
              </a:extLst>
            </p:cNvPr>
            <p:cNvSpPr txBox="1"/>
            <p:nvPr/>
          </p:nvSpPr>
          <p:spPr>
            <a:xfrm>
              <a:off x="0" y="564989"/>
              <a:ext cx="3488063" cy="419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Data Analyst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45E6AA62-3934-1447-AF4B-0AD57503CEDD}"/>
                </a:ext>
              </a:extLst>
            </p:cNvPr>
            <p:cNvSpPr txBox="1"/>
            <p:nvPr/>
          </p:nvSpPr>
          <p:spPr>
            <a:xfrm>
              <a:off x="0" y="-47625"/>
              <a:ext cx="3488063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 err="1" smtClean="0">
                  <a:latin typeface="Gadugi" panose="020B0502040204020203" pitchFamily="34" charset="0"/>
                  <a:ea typeface="Gadugi" panose="020B0502040204020203" pitchFamily="34" charset="0"/>
                </a:rPr>
                <a:t>Niyoshi</a:t>
              </a:r>
              <a:r>
                <a:rPr lang="en-US" sz="2100" spc="-2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 </a:t>
              </a:r>
              <a:r>
                <a:rPr lang="en-US" sz="2100" spc="-21" dirty="0" err="1" smtClean="0">
                  <a:latin typeface="Gadugi" panose="020B0502040204020203" pitchFamily="34" charset="0"/>
                  <a:ea typeface="Gadugi" panose="020B0502040204020203" pitchFamily="34" charset="0"/>
                </a:rPr>
                <a:t>Modi</a:t>
              </a:r>
              <a:endParaRPr lang="en-US" sz="2100" spc="-2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="" xmlns:a16="http://schemas.microsoft.com/office/drawing/2014/main" id="{FC91EAB9-96A1-4064-9846-10A08A7AC0A4}"/>
              </a:ext>
            </a:extLst>
          </p:cNvPr>
          <p:cNvSpPr txBox="1"/>
          <p:nvPr/>
        </p:nvSpPr>
        <p:spPr>
          <a:xfrm>
            <a:off x="4024145" y="1492230"/>
            <a:ext cx="5241500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2400" b="1" spc="-18" dirty="0" smtClean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Problem statement Understanding</a:t>
            </a:r>
            <a:endParaRPr lang="en-US" sz="2400" b="1" spc="-18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0" name="TextBox 34">
            <a:extLst>
              <a:ext uri="{FF2B5EF4-FFF2-40B4-BE49-F238E27FC236}">
                <a16:creationId xmlns="" xmlns:a16="http://schemas.microsoft.com/office/drawing/2014/main" id="{3E6F2479-9679-4030-8635-693737C66D54}"/>
              </a:ext>
            </a:extLst>
          </p:cNvPr>
          <p:cNvSpPr txBox="1"/>
          <p:nvPr/>
        </p:nvSpPr>
        <p:spPr>
          <a:xfrm>
            <a:off x="5864639" y="3189101"/>
            <a:ext cx="340649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2400" b="1" spc="-18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 dirty="0"/>
              <a:t>Data Collection 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="" xmlns:a16="http://schemas.microsoft.com/office/drawing/2014/main" id="{1F507FD4-034D-45FF-93BD-DFCB95EAD363}"/>
              </a:ext>
            </a:extLst>
          </p:cNvPr>
          <p:cNvSpPr txBox="1"/>
          <p:nvPr/>
        </p:nvSpPr>
        <p:spPr>
          <a:xfrm>
            <a:off x="7704288" y="4615491"/>
            <a:ext cx="4331842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2400" b="1" spc="-18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 dirty="0"/>
              <a:t>Data Cleaning &amp; Modelling</a:t>
            </a:r>
          </a:p>
        </p:txBody>
      </p:sp>
      <p:sp>
        <p:nvSpPr>
          <p:cNvPr id="42" name="TextBox 37">
            <a:extLst>
              <a:ext uri="{FF2B5EF4-FFF2-40B4-BE49-F238E27FC236}">
                <a16:creationId xmlns="" xmlns:a16="http://schemas.microsoft.com/office/drawing/2014/main" id="{DD4CC2CA-3667-4682-81EE-0628B418A5BA}"/>
              </a:ext>
            </a:extLst>
          </p:cNvPr>
          <p:cNvSpPr txBox="1"/>
          <p:nvPr/>
        </p:nvSpPr>
        <p:spPr>
          <a:xfrm>
            <a:off x="9630519" y="6513730"/>
            <a:ext cx="341438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2400" b="1" spc="-18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 dirty="0"/>
              <a:t>Data Analysis</a:t>
            </a:r>
          </a:p>
        </p:txBody>
      </p:sp>
      <p:sp>
        <p:nvSpPr>
          <p:cNvPr id="43" name="TextBox 38">
            <a:extLst>
              <a:ext uri="{FF2B5EF4-FFF2-40B4-BE49-F238E27FC236}">
                <a16:creationId xmlns="" xmlns:a16="http://schemas.microsoft.com/office/drawing/2014/main" id="{8C103A61-A2FB-4BF2-AE1E-1E860BB3D705}"/>
              </a:ext>
            </a:extLst>
          </p:cNvPr>
          <p:cNvSpPr txBox="1"/>
          <p:nvPr/>
        </p:nvSpPr>
        <p:spPr>
          <a:xfrm>
            <a:off x="11486187" y="8125818"/>
            <a:ext cx="340649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2400" b="1" spc="-18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 dirty="0"/>
              <a:t>Uncover Insights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402695"/>
              </p:ext>
            </p:extLst>
          </p:nvPr>
        </p:nvGraphicFramePr>
        <p:xfrm>
          <a:off x="1028700" y="2247900"/>
          <a:ext cx="16192500" cy="701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33228"/>
              </p:ext>
            </p:extLst>
          </p:nvPr>
        </p:nvGraphicFramePr>
        <p:xfrm>
          <a:off x="3429000" y="1656383"/>
          <a:ext cx="7283334" cy="7167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5833"/>
                <a:gridCol w="1533334"/>
                <a:gridCol w="1820833"/>
                <a:gridCol w="1533334"/>
              </a:tblGrid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category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score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category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% share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Animals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68624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Animals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7.68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science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65405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science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7.32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healthy eating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63138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healthy eating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7.07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technology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63035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technology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7.05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food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61598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food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6.89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culture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60663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culture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6.79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travel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59358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travel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6.64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cooking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59174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cooking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6.62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soccer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53216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soccer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5.96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education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52759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education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5.90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fitness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50835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fitness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5.69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Studying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49442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Studying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5.53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dogs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48398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dogs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5.42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tennis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46185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tennis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veganism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45901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veganism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5.14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894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public speaking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45751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public speaking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146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893482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832299766"/>
              </p:ext>
            </p:extLst>
          </p:nvPr>
        </p:nvGraphicFramePr>
        <p:xfrm>
          <a:off x="11353800" y="1685151"/>
          <a:ext cx="6019800" cy="708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7014827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="" xmlns:a16="http://schemas.microsoft.com/office/drawing/2014/main" id="{F1874E57-C775-2B41-8A91-6423DF4C28AF}"/>
              </a:ext>
            </a:extLst>
          </p:cNvPr>
          <p:cNvGrpSpPr/>
          <p:nvPr/>
        </p:nvGrpSpPr>
        <p:grpSpPr>
          <a:xfrm>
            <a:off x="11581833" y="1580430"/>
            <a:ext cx="5677467" cy="1593457"/>
            <a:chOff x="0" y="-47625"/>
            <a:chExt cx="7569956" cy="2124610"/>
          </a:xfrm>
        </p:grpSpPr>
        <p:sp>
          <p:nvSpPr>
            <p:cNvPr id="27" name="TextBox 12">
              <a:extLst>
                <a:ext uri="{FF2B5EF4-FFF2-40B4-BE49-F238E27FC236}">
                  <a16:creationId xmlns="" xmlns:a16="http://schemas.microsoft.com/office/drawing/2014/main" id="{B930539D-B309-DF4F-BB41-4D61D91F7FC2}"/>
                </a:ext>
              </a:extLst>
            </p:cNvPr>
            <p:cNvSpPr txBox="1"/>
            <p:nvPr/>
          </p:nvSpPr>
          <p:spPr>
            <a:xfrm>
              <a:off x="0" y="691990"/>
              <a:ext cx="7569956" cy="138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Animals and science are the two most popular categories of content, showing that people enjoy "real-life" and "factual" content the most.</a:t>
              </a:r>
            </a:p>
          </p:txBody>
        </p:sp>
        <p:sp>
          <p:nvSpPr>
            <p:cNvPr id="28" name="TextBox 13">
              <a:extLst>
                <a:ext uri="{FF2B5EF4-FFF2-40B4-BE49-F238E27FC236}">
                  <a16:creationId xmlns="" xmlns:a16="http://schemas.microsoft.com/office/drawing/2014/main" id="{EA775DEA-C6AD-DC4F-AE61-910FBC29EA06}"/>
                </a:ext>
              </a:extLst>
            </p:cNvPr>
            <p:cNvSpPr txBox="1"/>
            <p:nvPr/>
          </p:nvSpPr>
          <p:spPr>
            <a:xfrm>
              <a:off x="0" y="-47625"/>
              <a:ext cx="7569956" cy="453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latin typeface="Gadugi" panose="020B0502040204020203" pitchFamily="34" charset="0"/>
                  <a:ea typeface="Gadugi" panose="020B0502040204020203" pitchFamily="34" charset="0"/>
                </a:rPr>
                <a:t>ANALYSIS</a:t>
              </a:r>
            </a:p>
          </p:txBody>
        </p:sp>
      </p:grpSp>
      <p:grpSp>
        <p:nvGrpSpPr>
          <p:cNvPr id="29" name="Group 7">
            <a:extLst>
              <a:ext uri="{FF2B5EF4-FFF2-40B4-BE49-F238E27FC236}">
                <a16:creationId xmlns="" xmlns:a16="http://schemas.microsoft.com/office/drawing/2014/main" id="{234FDAED-EE10-3949-A2A9-F81AC41AFAEF}"/>
              </a:ext>
            </a:extLst>
          </p:cNvPr>
          <p:cNvGrpSpPr/>
          <p:nvPr/>
        </p:nvGrpSpPr>
        <p:grpSpPr>
          <a:xfrm>
            <a:off x="11581833" y="3851899"/>
            <a:ext cx="5677467" cy="2600849"/>
            <a:chOff x="0" y="-47625"/>
            <a:chExt cx="7569956" cy="3467798"/>
          </a:xfrm>
        </p:grpSpPr>
        <p:sp>
          <p:nvSpPr>
            <p:cNvPr id="30" name="TextBox 8">
              <a:extLst>
                <a:ext uri="{FF2B5EF4-FFF2-40B4-BE49-F238E27FC236}">
                  <a16:creationId xmlns="" xmlns:a16="http://schemas.microsoft.com/office/drawing/2014/main" id="{269B9A6F-DC02-FD48-875A-DE49C95589FA}"/>
                </a:ext>
              </a:extLst>
            </p:cNvPr>
            <p:cNvSpPr txBox="1"/>
            <p:nvPr/>
          </p:nvSpPr>
          <p:spPr>
            <a:xfrm>
              <a:off x="0" y="691990"/>
              <a:ext cx="7569956" cy="2728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="" xmlns:a16="http://schemas.microsoft.com/office/drawing/2014/main" id="{9BE98286-20D0-0F43-95FD-A7486B483CB2}"/>
                </a:ext>
              </a:extLst>
            </p:cNvPr>
            <p:cNvSpPr txBox="1"/>
            <p:nvPr/>
          </p:nvSpPr>
          <p:spPr>
            <a:xfrm>
              <a:off x="0" y="-47625"/>
              <a:ext cx="7569956" cy="453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>
                  <a:latin typeface="Gadugi" panose="020B0502040204020203" pitchFamily="34" charset="0"/>
                  <a:ea typeface="Gadugi" panose="020B0502040204020203" pitchFamily="34" charset="0"/>
                </a:rPr>
                <a:t>INSIGHT</a:t>
              </a:r>
            </a:p>
          </p:txBody>
        </p:sp>
      </p:grpSp>
      <p:sp>
        <p:nvSpPr>
          <p:cNvPr id="32" name="TextBox 15">
            <a:extLst>
              <a:ext uri="{FF2B5EF4-FFF2-40B4-BE49-F238E27FC236}">
                <a16:creationId xmlns="" xmlns:a16="http://schemas.microsoft.com/office/drawing/2014/main" id="{3878C91A-A881-2246-B808-8E2A770FCD2C}"/>
              </a:ext>
            </a:extLst>
          </p:cNvPr>
          <p:cNvSpPr txBox="1"/>
          <p:nvPr/>
        </p:nvSpPr>
        <p:spPr>
          <a:xfrm>
            <a:off x="11581833" y="7519579"/>
            <a:ext cx="5677467" cy="136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latin typeface="Gadugi" panose="020B0502040204020203" pitchFamily="34" charset="0"/>
                <a:ea typeface="Gadugi" panose="020B0502040204020203" pitchFamily="34" charset="0"/>
              </a:rPr>
              <a:t>This ad-hoc analysis is insightful, but it's time to take this analysis into large scale production for real-time understanding of your business. We can show you how to do this.   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="" xmlns:a16="http://schemas.microsoft.com/office/drawing/2014/main" id="{C86FA57A-D9CA-A84F-BD9F-47A86DB6898F}"/>
              </a:ext>
            </a:extLst>
          </p:cNvPr>
          <p:cNvSpPr txBox="1"/>
          <p:nvPr/>
        </p:nvSpPr>
        <p:spPr>
          <a:xfrm>
            <a:off x="11581833" y="6964868"/>
            <a:ext cx="5677467" cy="34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-21" dirty="0">
                <a:latin typeface="Gadugi" panose="020B0502040204020203" pitchFamily="34" charset="0"/>
                <a:ea typeface="Gadugi" panose="020B0502040204020203" pitchFamily="34" charset="0"/>
              </a:rPr>
              <a:t>NEXT STEPS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337</Words>
  <Application>Microsoft Office PowerPoint</Application>
  <PresentationFormat>Custom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Graphik Regular</vt:lpstr>
      <vt:lpstr>Gadugi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Microsoft account</cp:lastModifiedBy>
  <cp:revision>24</cp:revision>
  <dcterms:created xsi:type="dcterms:W3CDTF">2006-08-16T00:00:00Z</dcterms:created>
  <dcterms:modified xsi:type="dcterms:W3CDTF">2024-05-10T09:39:11Z</dcterms:modified>
  <dc:identifier>DAEhDyfaYKE</dc:identifier>
</cp:coreProperties>
</file>