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8"/>
    <p:sldId id="257" r:id="rId19"/>
    <p:sldId id="258" r:id="rId20"/>
    <p:sldId id="259" r:id="rId21"/>
    <p:sldId id="260" r:id="rId22"/>
    <p:sldId id="261" r:id="rId23"/>
    <p:sldId id="262" r:id="rId24"/>
    <p:sldId id="263" r:id="rId2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Muli Bold" charset="1" panose="00000800000000000000"/>
      <p:regular r:id="rId10"/>
    </p:embeddedFont>
    <p:embeddedFont>
      <p:font typeface="Muli Bold Bold" charset="1" panose="00000900000000000000"/>
      <p:regular r:id="rId11"/>
    </p:embeddedFont>
    <p:embeddedFont>
      <p:font typeface="Muli Bold Italics" charset="1" panose="00000800000000000000"/>
      <p:regular r:id="rId12"/>
    </p:embeddedFont>
    <p:embeddedFont>
      <p:font typeface="Muli Bold Bold Italics" charset="1" panose="00000900000000000000"/>
      <p:regular r:id="rId13"/>
    </p:embeddedFont>
    <p:embeddedFont>
      <p:font typeface="Muli Regular" charset="1" panose="00000500000000000000"/>
      <p:regular r:id="rId14"/>
    </p:embeddedFont>
    <p:embeddedFont>
      <p:font typeface="Muli Regular Bold" charset="1" panose="00000700000000000000"/>
      <p:regular r:id="rId15"/>
    </p:embeddedFont>
    <p:embeddedFont>
      <p:font typeface="Muli Regular Italics" charset="1" panose="00000500000000000000"/>
      <p:regular r:id="rId16"/>
    </p:embeddedFont>
    <p:embeddedFont>
      <p:font typeface="Muli Regular Bold Italics" charset="1" panose="000007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slides/slide1.xml" Type="http://schemas.openxmlformats.org/officeDocument/2006/relationships/slide"/><Relationship Id="rId19" Target="slides/slide2.xml" Type="http://schemas.openxmlformats.org/officeDocument/2006/relationships/slide"/><Relationship Id="rId2" Target="presProps.xml" Type="http://schemas.openxmlformats.org/officeDocument/2006/relationships/presProps"/><Relationship Id="rId20" Target="slides/slide3.xml" Type="http://schemas.openxmlformats.org/officeDocument/2006/relationships/slide"/><Relationship Id="rId21" Target="slides/slide4.xml" Type="http://schemas.openxmlformats.org/officeDocument/2006/relationships/slide"/><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4328902" y="2317173"/>
            <a:ext cx="7321033" cy="6340049"/>
            <a:chOff x="0" y="0"/>
            <a:chExt cx="3619627" cy="3134614"/>
          </a:xfrm>
        </p:grpSpPr>
        <p:sp>
          <p:nvSpPr>
            <p:cNvPr name="Freeform 3" id="3"/>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12122944" y="7035126"/>
            <a:ext cx="4970154" cy="4304177"/>
            <a:chOff x="0" y="0"/>
            <a:chExt cx="3619627" cy="3134614"/>
          </a:xfrm>
        </p:grpSpPr>
        <p:sp>
          <p:nvSpPr>
            <p:cNvPr name="Freeform 5" id="5"/>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12336342" y="5954842"/>
            <a:ext cx="2271679" cy="1967285"/>
            <a:chOff x="0" y="0"/>
            <a:chExt cx="3619627" cy="3134614"/>
          </a:xfrm>
        </p:grpSpPr>
        <p:sp>
          <p:nvSpPr>
            <p:cNvPr name="Freeform 7" id="7"/>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8" id="8"/>
          <p:cNvGrpSpPr/>
          <p:nvPr/>
        </p:nvGrpSpPr>
        <p:grpSpPr>
          <a:xfrm rot="0">
            <a:off x="13737770" y="373605"/>
            <a:ext cx="3799619" cy="3290488"/>
            <a:chOff x="0" y="0"/>
            <a:chExt cx="3619627" cy="3134614"/>
          </a:xfrm>
        </p:grpSpPr>
        <p:sp>
          <p:nvSpPr>
            <p:cNvPr name="Freeform 9" id="9"/>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pic>
        <p:nvPicPr>
          <p:cNvPr name="Picture 10" id="10"/>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28700" y="1028700"/>
            <a:ext cx="678758" cy="586200"/>
          </a:xfrm>
          <a:prstGeom prst="rect">
            <a:avLst/>
          </a:prstGeom>
        </p:spPr>
      </p:pic>
      <p:grpSp>
        <p:nvGrpSpPr>
          <p:cNvPr name="Group 11" id="11"/>
          <p:cNvGrpSpPr/>
          <p:nvPr/>
        </p:nvGrpSpPr>
        <p:grpSpPr>
          <a:xfrm rot="0">
            <a:off x="1441870" y="2018849"/>
            <a:ext cx="12030312" cy="4695047"/>
            <a:chOff x="0" y="0"/>
            <a:chExt cx="16040416" cy="6260063"/>
          </a:xfrm>
        </p:grpSpPr>
        <p:sp>
          <p:nvSpPr>
            <p:cNvPr name="TextBox 12" id="12"/>
            <p:cNvSpPr txBox="true"/>
            <p:nvPr/>
          </p:nvSpPr>
          <p:spPr>
            <a:xfrm rot="0">
              <a:off x="0" y="267761"/>
              <a:ext cx="16040416" cy="4426690"/>
            </a:xfrm>
            <a:prstGeom prst="rect">
              <a:avLst/>
            </a:prstGeom>
          </p:spPr>
          <p:txBody>
            <a:bodyPr anchor="t" rtlCol="false" tIns="0" lIns="0" bIns="0" rIns="0">
              <a:spAutoFit/>
            </a:bodyPr>
            <a:lstStyle/>
            <a:p>
              <a:pPr>
                <a:lnSpc>
                  <a:spcPts val="8974"/>
                </a:lnSpc>
              </a:pPr>
              <a:r>
                <a:rPr lang="en-US" sz="6410" spc="-70">
                  <a:solidFill>
                    <a:srgbClr val="000000"/>
                  </a:solidFill>
                  <a:latin typeface="Muli Bold"/>
                </a:rPr>
                <a:t>XÂY DỰNG MOBILE CLIENT CHO HỆ THỐNG AI </a:t>
              </a:r>
            </a:p>
            <a:p>
              <a:pPr>
                <a:lnSpc>
                  <a:spcPts val="8974"/>
                </a:lnSpc>
              </a:pPr>
              <a:r>
                <a:rPr lang="en-US" sz="6410" spc="-70">
                  <a:solidFill>
                    <a:srgbClr val="000000"/>
                  </a:solidFill>
                  <a:latin typeface="Muli Bold"/>
                </a:rPr>
                <a:t>NHẬN DIỆN KHUÔN MẶT</a:t>
              </a:r>
            </a:p>
          </p:txBody>
        </p:sp>
        <p:sp>
          <p:nvSpPr>
            <p:cNvPr name="TextBox 13" id="13"/>
            <p:cNvSpPr txBox="true"/>
            <p:nvPr/>
          </p:nvSpPr>
          <p:spPr>
            <a:xfrm rot="0">
              <a:off x="0" y="5417070"/>
              <a:ext cx="16040416" cy="842993"/>
            </a:xfrm>
            <a:prstGeom prst="rect">
              <a:avLst/>
            </a:prstGeom>
          </p:spPr>
          <p:txBody>
            <a:bodyPr anchor="t" rtlCol="false" tIns="0" lIns="0" bIns="0" rIns="0">
              <a:spAutoFit/>
            </a:bodyPr>
            <a:lstStyle/>
            <a:p>
              <a:pPr>
                <a:lnSpc>
                  <a:spcPts val="5301"/>
                </a:lnSpc>
              </a:pPr>
            </a:p>
          </p:txBody>
        </p:sp>
      </p:grpSp>
      <p:sp>
        <p:nvSpPr>
          <p:cNvPr name="TextBox 14" id="14"/>
          <p:cNvSpPr txBox="true"/>
          <p:nvPr/>
        </p:nvSpPr>
        <p:spPr>
          <a:xfrm rot="0">
            <a:off x="1028700" y="6547042"/>
            <a:ext cx="6668566" cy="2826283"/>
          </a:xfrm>
          <a:prstGeom prst="rect">
            <a:avLst/>
          </a:prstGeom>
        </p:spPr>
        <p:txBody>
          <a:bodyPr anchor="t" rtlCol="false" tIns="0" lIns="0" bIns="0" rIns="0">
            <a:spAutoFit/>
          </a:bodyPr>
          <a:lstStyle/>
          <a:p>
            <a:pPr algn="ctr">
              <a:lnSpc>
                <a:spcPts val="4030"/>
              </a:lnSpc>
              <a:spcBef>
                <a:spcPct val="0"/>
              </a:spcBef>
            </a:pPr>
            <a:r>
              <a:rPr lang="en-US" sz="2879">
                <a:solidFill>
                  <a:srgbClr val="000000"/>
                </a:solidFill>
                <a:latin typeface="Muli Regular"/>
              </a:rPr>
              <a:t>Môn: Các công nghệ phần mềm mới</a:t>
            </a:r>
          </a:p>
          <a:p>
            <a:pPr>
              <a:lnSpc>
                <a:spcPts val="4030"/>
              </a:lnSpc>
              <a:spcBef>
                <a:spcPct val="0"/>
              </a:spcBef>
            </a:pPr>
            <a:r>
              <a:rPr lang="en-US" sz="2879">
                <a:solidFill>
                  <a:srgbClr val="000000"/>
                </a:solidFill>
                <a:latin typeface="Muli Regular"/>
              </a:rPr>
              <a:t>   </a:t>
            </a:r>
            <a:r>
              <a:rPr lang="en-US" sz="2879">
                <a:solidFill>
                  <a:srgbClr val="000000"/>
                </a:solidFill>
                <a:latin typeface="Muli Regular"/>
              </a:rPr>
              <a:t>GVHD: Huỳnh Xuân Phụng</a:t>
            </a:r>
          </a:p>
          <a:p>
            <a:pPr>
              <a:lnSpc>
                <a:spcPts val="3610"/>
              </a:lnSpc>
              <a:spcBef>
                <a:spcPct val="0"/>
              </a:spcBef>
            </a:pPr>
            <a:r>
              <a:rPr lang="en-US" sz="2579">
                <a:solidFill>
                  <a:srgbClr val="000000"/>
                </a:solidFill>
                <a:latin typeface="Muli Regular"/>
              </a:rPr>
              <a:t>Thành viên:</a:t>
            </a:r>
          </a:p>
          <a:p>
            <a:pPr marL="556810" indent="-278405" lvl="1">
              <a:lnSpc>
                <a:spcPts val="3610"/>
              </a:lnSpc>
              <a:buFont typeface="Arial"/>
              <a:buChar char="•"/>
            </a:pPr>
            <a:r>
              <a:rPr lang="en-US" sz="2579">
                <a:solidFill>
                  <a:srgbClr val="000000"/>
                </a:solidFill>
                <a:latin typeface="Muli Regular"/>
              </a:rPr>
              <a:t>        19110341 - Lê Hải Dương</a:t>
            </a:r>
          </a:p>
          <a:p>
            <a:pPr marL="556810" indent="-278405" lvl="1">
              <a:lnSpc>
                <a:spcPts val="3610"/>
              </a:lnSpc>
              <a:buFont typeface="Arial"/>
              <a:buChar char="•"/>
            </a:pPr>
            <a:r>
              <a:rPr lang="en-US" sz="2579">
                <a:solidFill>
                  <a:srgbClr val="000000"/>
                </a:solidFill>
                <a:latin typeface="Muli Regular"/>
              </a:rPr>
              <a:t>        19110425  - Nguyễn Đại Phát</a:t>
            </a:r>
          </a:p>
          <a:p>
            <a:pPr marL="556810" indent="-278405" lvl="1">
              <a:lnSpc>
                <a:spcPts val="3610"/>
              </a:lnSpc>
              <a:buFont typeface="Arial"/>
              <a:buChar char="•"/>
            </a:pPr>
            <a:r>
              <a:rPr lang="en-US" sz="2579">
                <a:solidFill>
                  <a:srgbClr val="000000"/>
                </a:solidFill>
                <a:latin typeface="Muli Regular"/>
              </a:rPr>
              <a:t>        19110478 - Bùi Văn Tính</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2527743" y="-89986"/>
            <a:ext cx="10138115" cy="8779655"/>
            <a:chOff x="0" y="0"/>
            <a:chExt cx="3619627" cy="3134614"/>
          </a:xfrm>
        </p:grpSpPr>
        <p:sp>
          <p:nvSpPr>
            <p:cNvPr name="Freeform 3" id="3"/>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4" id="4"/>
          <p:cNvGrpSpPr/>
          <p:nvPr/>
        </p:nvGrpSpPr>
        <p:grpSpPr>
          <a:xfrm rot="0">
            <a:off x="2505679" y="5832746"/>
            <a:ext cx="5966980" cy="5167433"/>
            <a:chOff x="0" y="0"/>
            <a:chExt cx="3619627" cy="3134614"/>
          </a:xfrm>
        </p:grpSpPr>
        <p:sp>
          <p:nvSpPr>
            <p:cNvPr name="Freeform 5" id="5"/>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TextBox 6" id="6"/>
          <p:cNvSpPr txBox="true"/>
          <p:nvPr/>
        </p:nvSpPr>
        <p:spPr>
          <a:xfrm rot="0">
            <a:off x="601984" y="3628421"/>
            <a:ext cx="5003142" cy="971550"/>
          </a:xfrm>
          <a:prstGeom prst="rect">
            <a:avLst/>
          </a:prstGeom>
        </p:spPr>
        <p:txBody>
          <a:bodyPr anchor="t" rtlCol="false" tIns="0" lIns="0" bIns="0" rIns="0">
            <a:spAutoFit/>
          </a:bodyPr>
          <a:lstStyle/>
          <a:p>
            <a:pPr algn="l" marL="0" indent="0" lvl="0">
              <a:lnSpc>
                <a:spcPts val="7679"/>
              </a:lnSpc>
              <a:spcBef>
                <a:spcPct val="0"/>
              </a:spcBef>
            </a:pPr>
            <a:r>
              <a:rPr lang="en-US" sz="6399" spc="-236">
                <a:solidFill>
                  <a:srgbClr val="F4F4F4"/>
                </a:solidFill>
                <a:latin typeface="Muli Bold"/>
              </a:rPr>
              <a:t>Nội dung</a:t>
            </a:r>
          </a:p>
        </p:txBody>
      </p:sp>
      <p:sp>
        <p:nvSpPr>
          <p:cNvPr name="TextBox 7" id="7"/>
          <p:cNvSpPr txBox="true"/>
          <p:nvPr/>
        </p:nvSpPr>
        <p:spPr>
          <a:xfrm rot="0">
            <a:off x="7610372" y="2631978"/>
            <a:ext cx="11382761" cy="3346450"/>
          </a:xfrm>
          <a:prstGeom prst="rect">
            <a:avLst/>
          </a:prstGeom>
        </p:spPr>
        <p:txBody>
          <a:bodyPr anchor="t" rtlCol="false" tIns="0" lIns="0" bIns="0" rIns="0">
            <a:spAutoFit/>
          </a:bodyPr>
          <a:lstStyle/>
          <a:p>
            <a:pPr marL="863599" indent="-431800" lvl="1">
              <a:lnSpc>
                <a:spcPts val="9199"/>
              </a:lnSpc>
              <a:buFont typeface="Arial"/>
              <a:buChar char="•"/>
            </a:pPr>
            <a:r>
              <a:rPr lang="en-US" sz="3999">
                <a:solidFill>
                  <a:srgbClr val="F4F4F4"/>
                </a:solidFill>
                <a:latin typeface="Muli Regular"/>
              </a:rPr>
              <a:t>Giới thiệu</a:t>
            </a:r>
          </a:p>
          <a:p>
            <a:pPr marL="863599" indent="-431800" lvl="1">
              <a:lnSpc>
                <a:spcPts val="9199"/>
              </a:lnSpc>
              <a:buFont typeface="Arial"/>
              <a:buChar char="•"/>
            </a:pPr>
            <a:r>
              <a:rPr lang="en-US" sz="3999">
                <a:solidFill>
                  <a:srgbClr val="F4F4F4"/>
                </a:solidFill>
                <a:latin typeface="Muli Regular"/>
              </a:rPr>
              <a:t>Thực hiện demo phía server</a:t>
            </a:r>
          </a:p>
          <a:p>
            <a:pPr marL="863599" indent="-431800" lvl="1">
              <a:lnSpc>
                <a:spcPts val="9199"/>
              </a:lnSpc>
              <a:buFont typeface="Arial"/>
              <a:buChar char="•"/>
            </a:pPr>
            <a:r>
              <a:rPr lang="en-US" sz="3999">
                <a:solidFill>
                  <a:srgbClr val="F4F4F4"/>
                </a:solidFill>
                <a:latin typeface="Muli Regular"/>
              </a:rPr>
              <a:t>Thực hiện demo phía client</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4151770" y="4201140"/>
            <a:ext cx="7027514" cy="6085860"/>
            <a:chOff x="0" y="0"/>
            <a:chExt cx="3619627" cy="3134614"/>
          </a:xfrm>
        </p:grpSpPr>
        <p:sp>
          <p:nvSpPr>
            <p:cNvPr name="Freeform 3" id="3"/>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9859850" y="563974"/>
            <a:ext cx="4961246" cy="4296462"/>
            <a:chOff x="0" y="0"/>
            <a:chExt cx="3619627" cy="3134614"/>
          </a:xfrm>
        </p:grpSpPr>
        <p:sp>
          <p:nvSpPr>
            <p:cNvPr name="Freeform 5" id="5"/>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TextBox 6" id="6"/>
          <p:cNvSpPr txBox="true"/>
          <p:nvPr/>
        </p:nvSpPr>
        <p:spPr>
          <a:xfrm rot="0">
            <a:off x="1028700" y="3763150"/>
            <a:ext cx="8115300" cy="2065172"/>
          </a:xfrm>
          <a:prstGeom prst="rect">
            <a:avLst/>
          </a:prstGeom>
        </p:spPr>
        <p:txBody>
          <a:bodyPr anchor="t" rtlCol="false" tIns="0" lIns="0" bIns="0" rIns="0">
            <a:spAutoFit/>
          </a:bodyPr>
          <a:lstStyle/>
          <a:p>
            <a:pPr>
              <a:lnSpc>
                <a:spcPts val="16305"/>
              </a:lnSpc>
              <a:spcBef>
                <a:spcPct val="0"/>
              </a:spcBef>
            </a:pPr>
            <a:r>
              <a:rPr lang="en-US" sz="13588" spc="-135">
                <a:solidFill>
                  <a:srgbClr val="000000"/>
                </a:solidFill>
                <a:latin typeface="Muli Bold"/>
              </a:rPr>
              <a:t>Giới thiệu</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1028700"/>
            <a:ext cx="12391428" cy="971550"/>
          </a:xfrm>
          <a:prstGeom prst="rect">
            <a:avLst/>
          </a:prstGeom>
        </p:spPr>
        <p:txBody>
          <a:bodyPr anchor="t" rtlCol="false" tIns="0" lIns="0" bIns="0" rIns="0">
            <a:spAutoFit/>
          </a:bodyPr>
          <a:lstStyle/>
          <a:p>
            <a:pPr>
              <a:lnSpc>
                <a:spcPts val="7679"/>
              </a:lnSpc>
              <a:spcBef>
                <a:spcPct val="0"/>
              </a:spcBef>
            </a:pPr>
            <a:r>
              <a:rPr lang="en-US" sz="6399" spc="-63">
                <a:solidFill>
                  <a:srgbClr val="000000"/>
                </a:solidFill>
                <a:latin typeface="Muli Bold"/>
              </a:rPr>
              <a:t>Các công nghệ sử dụng</a:t>
            </a:r>
          </a:p>
        </p:txBody>
      </p:sp>
      <p:grpSp>
        <p:nvGrpSpPr>
          <p:cNvPr name="Group 3" id="3"/>
          <p:cNvGrpSpPr/>
          <p:nvPr/>
        </p:nvGrpSpPr>
        <p:grpSpPr>
          <a:xfrm rot="0">
            <a:off x="16799111" y="2687862"/>
            <a:ext cx="2977778" cy="2578770"/>
            <a:chOff x="0" y="0"/>
            <a:chExt cx="3619627" cy="3134614"/>
          </a:xfrm>
        </p:grpSpPr>
        <p:sp>
          <p:nvSpPr>
            <p:cNvPr name="Freeform 4" id="4"/>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0">
            <a:off x="13660090" y="-135282"/>
            <a:ext cx="4201515" cy="3638531"/>
            <a:chOff x="0" y="0"/>
            <a:chExt cx="3619627" cy="3134614"/>
          </a:xfrm>
        </p:grpSpPr>
        <p:sp>
          <p:nvSpPr>
            <p:cNvPr name="Freeform 6" id="6"/>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3243939" y="-956153"/>
            <a:ext cx="2481390" cy="2148895"/>
            <a:chOff x="0" y="0"/>
            <a:chExt cx="3619627" cy="3134614"/>
          </a:xfrm>
        </p:grpSpPr>
        <p:sp>
          <p:nvSpPr>
            <p:cNvPr name="Freeform 8" id="8"/>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TextBox 9" id="9"/>
          <p:cNvSpPr txBox="true"/>
          <p:nvPr/>
        </p:nvSpPr>
        <p:spPr>
          <a:xfrm rot="0">
            <a:off x="1028700" y="6665205"/>
            <a:ext cx="15337735" cy="1114425"/>
          </a:xfrm>
          <a:prstGeom prst="rect">
            <a:avLst/>
          </a:prstGeom>
        </p:spPr>
        <p:txBody>
          <a:bodyPr anchor="t" rtlCol="false" tIns="0" lIns="0" bIns="0" rIns="0">
            <a:spAutoFit/>
          </a:bodyPr>
          <a:lstStyle/>
          <a:p>
            <a:pPr marL="647700" indent="-323850" lvl="1">
              <a:lnSpc>
                <a:spcPts val="4500"/>
              </a:lnSpc>
              <a:buFont typeface="Arial"/>
              <a:buChar char="•"/>
            </a:pPr>
            <a:r>
              <a:rPr lang="en-US" sz="3000">
                <a:solidFill>
                  <a:srgbClr val="000000"/>
                </a:solidFill>
                <a:latin typeface="Muli Bold"/>
              </a:rPr>
              <a:t>Deploy: Sử dụng Docker để build thành image, kéo image về và chạy trên máy chủ EC2, sử dụng domain namecheap ánh xạ tới EC2.</a:t>
            </a:r>
          </a:p>
        </p:txBody>
      </p:sp>
      <p:sp>
        <p:nvSpPr>
          <p:cNvPr name="TextBox 10" id="10"/>
          <p:cNvSpPr txBox="true"/>
          <p:nvPr/>
        </p:nvSpPr>
        <p:spPr>
          <a:xfrm rot="0">
            <a:off x="1028700" y="4931655"/>
            <a:ext cx="15337735" cy="1114425"/>
          </a:xfrm>
          <a:prstGeom prst="rect">
            <a:avLst/>
          </a:prstGeom>
        </p:spPr>
        <p:txBody>
          <a:bodyPr anchor="t" rtlCol="false" tIns="0" lIns="0" bIns="0" rIns="0">
            <a:spAutoFit/>
          </a:bodyPr>
          <a:lstStyle/>
          <a:p>
            <a:pPr marL="647700" indent="-323850" lvl="1">
              <a:lnSpc>
                <a:spcPts val="4500"/>
              </a:lnSpc>
              <a:buFont typeface="Arial"/>
              <a:buChar char="•"/>
            </a:pPr>
            <a:r>
              <a:rPr lang="en-US" sz="3000">
                <a:solidFill>
                  <a:srgbClr val="000000"/>
                </a:solidFill>
                <a:latin typeface="Muli Bold"/>
              </a:rPr>
              <a:t>Back-end: Tạo model nhận diện khuôn mặt và viết API nhận diện khuôn mặt bằng Python.</a:t>
            </a:r>
          </a:p>
        </p:txBody>
      </p:sp>
      <p:sp>
        <p:nvSpPr>
          <p:cNvPr name="TextBox 11" id="11"/>
          <p:cNvSpPr txBox="true"/>
          <p:nvPr/>
        </p:nvSpPr>
        <p:spPr>
          <a:xfrm rot="0">
            <a:off x="1028700" y="3198963"/>
            <a:ext cx="15337735" cy="1114425"/>
          </a:xfrm>
          <a:prstGeom prst="rect">
            <a:avLst/>
          </a:prstGeom>
        </p:spPr>
        <p:txBody>
          <a:bodyPr anchor="t" rtlCol="false" tIns="0" lIns="0" bIns="0" rIns="0">
            <a:spAutoFit/>
          </a:bodyPr>
          <a:lstStyle/>
          <a:p>
            <a:pPr marL="647700" indent="-323850" lvl="1">
              <a:lnSpc>
                <a:spcPts val="4500"/>
              </a:lnSpc>
              <a:buFont typeface="Arial"/>
              <a:buChar char="•"/>
            </a:pPr>
            <a:r>
              <a:rPr lang="en-US" sz="3000">
                <a:solidFill>
                  <a:srgbClr val="000000"/>
                </a:solidFill>
                <a:latin typeface="Muli Bold"/>
              </a:rPr>
              <a:t>Front-end: App mobile được viết bằng ngôn ngữ Java, gọi các API từ phía Backend.</a:t>
            </a:r>
            <a:r>
              <a:rPr lang="en-US" sz="3000">
                <a:solidFill>
                  <a:srgbClr val="000000"/>
                </a:solidFill>
                <a:latin typeface="Muli Bold"/>
              </a:rPr>
              <a:t> </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1028700"/>
            <a:ext cx="12391428" cy="971550"/>
          </a:xfrm>
          <a:prstGeom prst="rect">
            <a:avLst/>
          </a:prstGeom>
        </p:spPr>
        <p:txBody>
          <a:bodyPr anchor="t" rtlCol="false" tIns="0" lIns="0" bIns="0" rIns="0">
            <a:spAutoFit/>
          </a:bodyPr>
          <a:lstStyle/>
          <a:p>
            <a:pPr>
              <a:lnSpc>
                <a:spcPts val="7679"/>
              </a:lnSpc>
              <a:spcBef>
                <a:spcPct val="0"/>
              </a:spcBef>
            </a:pPr>
            <a:r>
              <a:rPr lang="en-US" sz="6399" spc="-63">
                <a:solidFill>
                  <a:srgbClr val="000000"/>
                </a:solidFill>
                <a:latin typeface="Muli Bold"/>
              </a:rPr>
              <a:t>Mô tả Project</a:t>
            </a:r>
          </a:p>
        </p:txBody>
      </p:sp>
      <p:grpSp>
        <p:nvGrpSpPr>
          <p:cNvPr name="Group 3" id="3"/>
          <p:cNvGrpSpPr/>
          <p:nvPr/>
        </p:nvGrpSpPr>
        <p:grpSpPr>
          <a:xfrm rot="0">
            <a:off x="16799111" y="2687862"/>
            <a:ext cx="2977778" cy="2578770"/>
            <a:chOff x="0" y="0"/>
            <a:chExt cx="3619627" cy="3134614"/>
          </a:xfrm>
        </p:grpSpPr>
        <p:sp>
          <p:nvSpPr>
            <p:cNvPr name="Freeform 4" id="4"/>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0">
            <a:off x="13799103" y="-428755"/>
            <a:ext cx="4201515" cy="3638531"/>
            <a:chOff x="0" y="0"/>
            <a:chExt cx="3619627" cy="3134614"/>
          </a:xfrm>
        </p:grpSpPr>
        <p:sp>
          <p:nvSpPr>
            <p:cNvPr name="Freeform 6" id="6"/>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3243939" y="-956153"/>
            <a:ext cx="2481390" cy="2148895"/>
            <a:chOff x="0" y="0"/>
            <a:chExt cx="3619627" cy="3134614"/>
          </a:xfrm>
        </p:grpSpPr>
        <p:sp>
          <p:nvSpPr>
            <p:cNvPr name="Freeform 8" id="8"/>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TextBox 9" id="9"/>
          <p:cNvSpPr txBox="true"/>
          <p:nvPr/>
        </p:nvSpPr>
        <p:spPr>
          <a:xfrm rot="0">
            <a:off x="1028700" y="2316387"/>
            <a:ext cx="15337735" cy="4638675"/>
          </a:xfrm>
          <a:prstGeom prst="rect">
            <a:avLst/>
          </a:prstGeom>
        </p:spPr>
        <p:txBody>
          <a:bodyPr anchor="t" rtlCol="false" tIns="0" lIns="0" bIns="0" rIns="0">
            <a:spAutoFit/>
          </a:bodyPr>
          <a:lstStyle/>
          <a:p>
            <a:pPr marL="647700" indent="-323850" lvl="1">
              <a:lnSpc>
                <a:spcPts val="7500"/>
              </a:lnSpc>
              <a:buFont typeface="Arial"/>
              <a:buChar char="•"/>
            </a:pPr>
            <a:r>
              <a:rPr lang="en-US" sz="3000">
                <a:solidFill>
                  <a:srgbClr val="000000"/>
                </a:solidFill>
                <a:latin typeface="Muli Bold"/>
              </a:rPr>
              <a:t>Người dùng có thể đăng ký bằng ảnh khuôn mặt của bản thân.</a:t>
            </a:r>
          </a:p>
          <a:p>
            <a:pPr marL="647700" indent="-323850" lvl="1">
              <a:lnSpc>
                <a:spcPts val="7500"/>
              </a:lnSpc>
              <a:buFont typeface="Arial"/>
              <a:buChar char="•"/>
            </a:pPr>
            <a:r>
              <a:rPr lang="en-US" sz="3000">
                <a:solidFill>
                  <a:srgbClr val="000000"/>
                </a:solidFill>
                <a:latin typeface="Muli Bold"/>
              </a:rPr>
              <a:t>Sau khi người dùng đăng ký thành công, Hệ thống lưu khuôn mặt người dùng. </a:t>
            </a:r>
          </a:p>
          <a:p>
            <a:pPr marL="647700" indent="-323850" lvl="1">
              <a:lnSpc>
                <a:spcPts val="7500"/>
              </a:lnSpc>
              <a:buFont typeface="Arial"/>
              <a:buChar char="•"/>
            </a:pPr>
            <a:r>
              <a:rPr lang="en-US" sz="3000">
                <a:solidFill>
                  <a:srgbClr val="000000"/>
                </a:solidFill>
                <a:latin typeface="Muli Bold"/>
              </a:rPr>
              <a:t>Mỗi lần người dùng đăng nhập, hệ thống sẽ nhận diện là ai và chuyển người dùng đến trang home. Nếu hệ thống không nhận diện được sẽ báo lỗi và bắt người dùng đăng nhập lại.</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028700"/>
            <a:ext cx="12391428" cy="971550"/>
          </a:xfrm>
          <a:prstGeom prst="rect">
            <a:avLst/>
          </a:prstGeom>
        </p:spPr>
        <p:txBody>
          <a:bodyPr anchor="t" rtlCol="false" tIns="0" lIns="0" bIns="0" rIns="0">
            <a:spAutoFit/>
          </a:bodyPr>
          <a:lstStyle/>
          <a:p>
            <a:pPr>
              <a:lnSpc>
                <a:spcPts val="7679"/>
              </a:lnSpc>
              <a:spcBef>
                <a:spcPct val="0"/>
              </a:spcBef>
            </a:pPr>
            <a:r>
              <a:rPr lang="en-US" sz="6399" spc="-63">
                <a:solidFill>
                  <a:srgbClr val="000000"/>
                </a:solidFill>
                <a:latin typeface="Muli Bold"/>
              </a:rPr>
              <a:t>Mô tả Project</a:t>
            </a:r>
          </a:p>
        </p:txBody>
      </p:sp>
      <p:grpSp>
        <p:nvGrpSpPr>
          <p:cNvPr name="Group 3" id="3"/>
          <p:cNvGrpSpPr/>
          <p:nvPr/>
        </p:nvGrpSpPr>
        <p:grpSpPr>
          <a:xfrm rot="0">
            <a:off x="16675544" y="1192742"/>
            <a:ext cx="2977778" cy="2578770"/>
            <a:chOff x="0" y="0"/>
            <a:chExt cx="3619627" cy="3134614"/>
          </a:xfrm>
        </p:grpSpPr>
        <p:sp>
          <p:nvSpPr>
            <p:cNvPr name="Freeform 4" id="4"/>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0">
            <a:off x="14698354" y="-1156950"/>
            <a:ext cx="4201515" cy="3638531"/>
            <a:chOff x="0" y="0"/>
            <a:chExt cx="3619627" cy="3134614"/>
          </a:xfrm>
        </p:grpSpPr>
        <p:sp>
          <p:nvSpPr>
            <p:cNvPr name="Freeform 6" id="6"/>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3243939" y="-956153"/>
            <a:ext cx="2481390" cy="2148895"/>
            <a:chOff x="0" y="0"/>
            <a:chExt cx="3619627" cy="3134614"/>
          </a:xfrm>
        </p:grpSpPr>
        <p:sp>
          <p:nvSpPr>
            <p:cNvPr name="Freeform 8" id="8"/>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pic>
        <p:nvPicPr>
          <p:cNvPr name="Picture 9" id="9"/>
          <p:cNvPicPr>
            <a:picLocks noChangeAspect="true"/>
          </p:cNvPicPr>
          <p:nvPr/>
        </p:nvPicPr>
        <p:blipFill>
          <a:blip r:embed="rId2"/>
          <a:srcRect l="0" t="0" r="0" b="0"/>
          <a:stretch>
            <a:fillRect/>
          </a:stretch>
        </p:blipFill>
        <p:spPr>
          <a:xfrm flipH="false" flipV="false" rot="0">
            <a:off x="858582" y="5143500"/>
            <a:ext cx="6516088" cy="3665300"/>
          </a:xfrm>
          <a:prstGeom prst="rect">
            <a:avLst/>
          </a:prstGeom>
        </p:spPr>
      </p:pic>
      <p:pic>
        <p:nvPicPr>
          <p:cNvPr name="Picture 10" id="10"/>
          <p:cNvPicPr>
            <a:picLocks noChangeAspect="true"/>
          </p:cNvPicPr>
          <p:nvPr/>
        </p:nvPicPr>
        <p:blipFill>
          <a:blip r:embed="rId3"/>
          <a:srcRect l="0" t="0" r="0" b="0"/>
          <a:stretch>
            <a:fillRect/>
          </a:stretch>
        </p:blipFill>
        <p:spPr>
          <a:xfrm flipH="false" flipV="false" rot="0">
            <a:off x="7875945" y="5435169"/>
            <a:ext cx="9888380" cy="2818541"/>
          </a:xfrm>
          <a:prstGeom prst="rect">
            <a:avLst/>
          </a:prstGeom>
        </p:spPr>
      </p:pic>
      <p:sp>
        <p:nvSpPr>
          <p:cNvPr name="TextBox 11" id="11"/>
          <p:cNvSpPr txBox="true"/>
          <p:nvPr/>
        </p:nvSpPr>
        <p:spPr>
          <a:xfrm rot="0">
            <a:off x="1307097" y="2144937"/>
            <a:ext cx="15653907" cy="2257425"/>
          </a:xfrm>
          <a:prstGeom prst="rect">
            <a:avLst/>
          </a:prstGeom>
        </p:spPr>
        <p:txBody>
          <a:bodyPr anchor="t" rtlCol="false" tIns="0" lIns="0" bIns="0" rIns="0">
            <a:spAutoFit/>
          </a:bodyPr>
          <a:lstStyle/>
          <a:p>
            <a:pPr algn="l" marL="647700" indent="-323850" lvl="1">
              <a:lnSpc>
                <a:spcPts val="4500"/>
              </a:lnSpc>
              <a:spcBef>
                <a:spcPct val="0"/>
              </a:spcBef>
              <a:buFont typeface="Arial"/>
              <a:buChar char="•"/>
            </a:pPr>
            <a:r>
              <a:rPr lang="en-US" sz="3000" u="none">
                <a:solidFill>
                  <a:srgbClr val="000000"/>
                </a:solidFill>
                <a:latin typeface="Muli Bold"/>
              </a:rPr>
              <a:t>Kiến trúc mô hình nhận dạng khuôn mặt: Resnet</a:t>
            </a:r>
          </a:p>
          <a:p>
            <a:pPr algn="l" marL="1295400" indent="-431800" lvl="2">
              <a:lnSpc>
                <a:spcPts val="4500"/>
              </a:lnSpc>
              <a:spcBef>
                <a:spcPct val="0"/>
              </a:spcBef>
              <a:buFont typeface="Arial"/>
              <a:buChar char="⚬"/>
            </a:pPr>
            <a:r>
              <a:rPr lang="en-US" sz="3000" u="none">
                <a:solidFill>
                  <a:srgbClr val="000000"/>
                </a:solidFill>
                <a:latin typeface="Muli Bold"/>
              </a:rPr>
              <a:t>Mạng ResNet là một mạng CNN được thiết kế để làm việc với hàng trăm lớp. </a:t>
            </a:r>
          </a:p>
          <a:p>
            <a:pPr algn="l" marL="1295400" indent="-431800" lvl="2">
              <a:lnSpc>
                <a:spcPts val="4500"/>
              </a:lnSpc>
              <a:spcBef>
                <a:spcPct val="0"/>
              </a:spcBef>
              <a:buFont typeface="Arial"/>
              <a:buChar char="⚬"/>
            </a:pPr>
            <a:r>
              <a:rPr lang="en-US" sz="3000" u="none">
                <a:solidFill>
                  <a:srgbClr val="000000"/>
                </a:solidFill>
                <a:latin typeface="Muli Bold"/>
              </a:rPr>
              <a:t>Một vấn đề xảy ra khi xây dựng mạng CNN với nhiều lớp chập sẽ xảy ra hiện tượng Vanishing Gradient dẫn tới quá trình học tập không tốt.</a:t>
            </a:r>
          </a:p>
        </p:txBody>
      </p:sp>
      <p:sp>
        <p:nvSpPr>
          <p:cNvPr name="TextBox 12" id="12"/>
          <p:cNvSpPr txBox="true"/>
          <p:nvPr/>
        </p:nvSpPr>
        <p:spPr>
          <a:xfrm rot="0">
            <a:off x="12942953" y="8430974"/>
            <a:ext cx="2194825" cy="679452"/>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Muli Bold"/>
              </a:rPr>
              <a:t>encode</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4151770" y="4201140"/>
            <a:ext cx="7027514" cy="6085860"/>
            <a:chOff x="0" y="0"/>
            <a:chExt cx="3619627" cy="3134614"/>
          </a:xfrm>
        </p:grpSpPr>
        <p:sp>
          <p:nvSpPr>
            <p:cNvPr name="Freeform 3" id="3"/>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9859850" y="563974"/>
            <a:ext cx="4961246" cy="4296462"/>
            <a:chOff x="0" y="0"/>
            <a:chExt cx="3619627" cy="3134614"/>
          </a:xfrm>
        </p:grpSpPr>
        <p:sp>
          <p:nvSpPr>
            <p:cNvPr name="Freeform 5" id="5"/>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TextBox 6" id="6"/>
          <p:cNvSpPr txBox="true"/>
          <p:nvPr/>
        </p:nvSpPr>
        <p:spPr>
          <a:xfrm rot="0">
            <a:off x="1229497" y="1277486"/>
            <a:ext cx="7528416" cy="3068591"/>
          </a:xfrm>
          <a:prstGeom prst="rect">
            <a:avLst/>
          </a:prstGeom>
        </p:spPr>
        <p:txBody>
          <a:bodyPr anchor="t" rtlCol="false" tIns="0" lIns="0" bIns="0" rIns="0">
            <a:spAutoFit/>
          </a:bodyPr>
          <a:lstStyle/>
          <a:p>
            <a:pPr>
              <a:lnSpc>
                <a:spcPts val="12170"/>
              </a:lnSpc>
            </a:pPr>
            <a:r>
              <a:rPr lang="en-US" sz="10142" spc="-101">
                <a:solidFill>
                  <a:srgbClr val="000000"/>
                </a:solidFill>
                <a:latin typeface="Muli Bold"/>
              </a:rPr>
              <a:t>Demo phía</a:t>
            </a:r>
          </a:p>
          <a:p>
            <a:pPr>
              <a:lnSpc>
                <a:spcPts val="12170"/>
              </a:lnSpc>
              <a:spcBef>
                <a:spcPct val="0"/>
              </a:spcBef>
            </a:pPr>
            <a:r>
              <a:rPr lang="en-US" sz="10142" spc="-101">
                <a:solidFill>
                  <a:srgbClr val="000000"/>
                </a:solidFill>
                <a:latin typeface="Muli Bold"/>
              </a:rPr>
              <a:t>Server</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6799111" y="2687862"/>
            <a:ext cx="2977778" cy="2578770"/>
            <a:chOff x="0" y="0"/>
            <a:chExt cx="3619627" cy="3134614"/>
          </a:xfrm>
        </p:grpSpPr>
        <p:sp>
          <p:nvSpPr>
            <p:cNvPr name="Freeform 3" id="3"/>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13660090" y="-135282"/>
            <a:ext cx="4201515" cy="3638531"/>
            <a:chOff x="0" y="0"/>
            <a:chExt cx="3619627" cy="3134614"/>
          </a:xfrm>
        </p:grpSpPr>
        <p:sp>
          <p:nvSpPr>
            <p:cNvPr name="Freeform 5" id="5"/>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13243939" y="-956153"/>
            <a:ext cx="2481390" cy="2148895"/>
            <a:chOff x="0" y="0"/>
            <a:chExt cx="3619627" cy="3134614"/>
          </a:xfrm>
        </p:grpSpPr>
        <p:sp>
          <p:nvSpPr>
            <p:cNvPr name="Freeform 7" id="7"/>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TextBox 8" id="8"/>
          <p:cNvSpPr txBox="true"/>
          <p:nvPr/>
        </p:nvSpPr>
        <p:spPr>
          <a:xfrm rot="0">
            <a:off x="1028700" y="1028700"/>
            <a:ext cx="7427348" cy="3027396"/>
          </a:xfrm>
          <a:prstGeom prst="rect">
            <a:avLst/>
          </a:prstGeom>
        </p:spPr>
        <p:txBody>
          <a:bodyPr anchor="t" rtlCol="false" tIns="0" lIns="0" bIns="0" rIns="0">
            <a:spAutoFit/>
          </a:bodyPr>
          <a:lstStyle/>
          <a:p>
            <a:pPr>
              <a:lnSpc>
                <a:spcPts val="12007"/>
              </a:lnSpc>
              <a:spcBef>
                <a:spcPct val="0"/>
              </a:spcBef>
            </a:pPr>
            <a:r>
              <a:rPr lang="en-US" sz="10005" spc="-100">
                <a:solidFill>
                  <a:srgbClr val="000000"/>
                </a:solidFill>
                <a:latin typeface="Muli Bold"/>
              </a:rPr>
              <a:t>Demo phía Client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DAFUjhFLWzY</dc:identifier>
  <dcterms:modified xsi:type="dcterms:W3CDTF">2011-08-01T06:04:30Z</dcterms:modified>
  <cp:revision>1</cp:revision>
  <dc:title>CNPM_M</dc:title>
</cp:coreProperties>
</file>