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9" r:id="rId1"/>
  </p:sldMasterIdLst>
  <p:notesMasterIdLst>
    <p:notesMasterId r:id="rId58"/>
  </p:notesMasterIdLst>
  <p:sldIdLst>
    <p:sldId id="256" r:id="rId2"/>
    <p:sldId id="257" r:id="rId3"/>
    <p:sldId id="363" r:id="rId4"/>
    <p:sldId id="358" r:id="rId5"/>
    <p:sldId id="259" r:id="rId6"/>
    <p:sldId id="365" r:id="rId7"/>
    <p:sldId id="366" r:id="rId8"/>
    <p:sldId id="362" r:id="rId9"/>
    <p:sldId id="361" r:id="rId10"/>
    <p:sldId id="260" r:id="rId11"/>
    <p:sldId id="364"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367" r:id="rId26"/>
    <p:sldId id="368" r:id="rId27"/>
    <p:sldId id="369" r:id="rId28"/>
    <p:sldId id="370" r:id="rId29"/>
    <p:sldId id="371" r:id="rId30"/>
    <p:sldId id="372" r:id="rId31"/>
    <p:sldId id="274" r:id="rId32"/>
    <p:sldId id="275" r:id="rId33"/>
    <p:sldId id="276" r:id="rId34"/>
    <p:sldId id="277" r:id="rId35"/>
    <p:sldId id="278" r:id="rId36"/>
    <p:sldId id="279" r:id="rId37"/>
    <p:sldId id="280" r:id="rId38"/>
    <p:sldId id="281" r:id="rId39"/>
    <p:sldId id="282" r:id="rId40"/>
    <p:sldId id="283" r:id="rId41"/>
    <p:sldId id="373" r:id="rId42"/>
    <p:sldId id="374" r:id="rId43"/>
    <p:sldId id="285" r:id="rId44"/>
    <p:sldId id="286" r:id="rId45"/>
    <p:sldId id="287" r:id="rId46"/>
    <p:sldId id="288" r:id="rId47"/>
    <p:sldId id="289" r:id="rId48"/>
    <p:sldId id="290" r:id="rId49"/>
    <p:sldId id="375" r:id="rId50"/>
    <p:sldId id="376" r:id="rId51"/>
    <p:sldId id="377" r:id="rId52"/>
    <p:sldId id="378" r:id="rId53"/>
    <p:sldId id="379" r:id="rId54"/>
    <p:sldId id="380" r:id="rId55"/>
    <p:sldId id="291" r:id="rId56"/>
    <p:sldId id="292" r:id="rId57"/>
  </p:sldIdLst>
  <p:sldSz cx="9144000" cy="6858000" type="screen4x3"/>
  <p:notesSz cx="7302500" cy="95885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8E2635"/>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sorterViewPr>
    <p:cViewPr>
      <p:scale>
        <a:sx n="75" d="100"/>
        <a:sy n="75" d="100"/>
      </p:scale>
      <p:origin x="0" y="171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 Id="rId5" Type="http://schemas.openxmlformats.org/officeDocument/2006/relationships/image" Target="../media/image35.emf"/><Relationship Id="rId4" Type="http://schemas.openxmlformats.org/officeDocument/2006/relationships/image" Target="../media/image34.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27.wmf"/><Relationship Id="rId5" Type="http://schemas.openxmlformats.org/officeDocument/2006/relationships/image" Target="../media/image39.wmf"/><Relationship Id="rId4" Type="http://schemas.openxmlformats.org/officeDocument/2006/relationships/image" Target="../media/image3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2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29.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defTabSz="965200" eaLnBrk="1" hangingPunct="1">
              <a:defRPr sz="1300">
                <a:latin typeface="Arial" charset="0"/>
              </a:defRPr>
            </a:lvl1pPr>
          </a:lstStyle>
          <a:p>
            <a:pPr>
              <a:defRPr/>
            </a:pPr>
            <a:endParaRPr lang="en-US"/>
          </a:p>
        </p:txBody>
      </p:sp>
      <p:sp>
        <p:nvSpPr>
          <p:cNvPr id="11267" name="Rectangle 3"/>
          <p:cNvSpPr>
            <a:spLocks noGrp="1" noChangeArrowheads="1"/>
          </p:cNvSpPr>
          <p:nvPr>
            <p:ph type="dt" idx="1"/>
          </p:nvPr>
        </p:nvSpPr>
        <p:spPr bwMode="auto">
          <a:xfrm>
            <a:off x="4137025" y="0"/>
            <a:ext cx="3163888" cy="4794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algn="r" defTabSz="965200" eaLnBrk="1" hangingPunct="1">
              <a:defRPr sz="1300">
                <a:latin typeface="Arial"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254125" y="719138"/>
            <a:ext cx="4794250" cy="3595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730250" y="4554538"/>
            <a:ext cx="5842000" cy="43148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9107488"/>
            <a:ext cx="3163888" cy="47942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defTabSz="965200" eaLnBrk="1" hangingPunct="1">
              <a:defRPr sz="1300">
                <a:latin typeface="Arial" charset="0"/>
              </a:defRPr>
            </a:lvl1pPr>
          </a:lstStyle>
          <a:p>
            <a:pPr>
              <a:defRPr/>
            </a:pPr>
            <a:endParaRPr lang="en-US"/>
          </a:p>
        </p:txBody>
      </p:sp>
      <p:sp>
        <p:nvSpPr>
          <p:cNvPr id="11271" name="Rectangle 7"/>
          <p:cNvSpPr>
            <a:spLocks noGrp="1" noChangeArrowheads="1"/>
          </p:cNvSpPr>
          <p:nvPr>
            <p:ph type="sldNum" sz="quarter" idx="5"/>
          </p:nvPr>
        </p:nvSpPr>
        <p:spPr bwMode="auto">
          <a:xfrm>
            <a:off x="4137025" y="9107488"/>
            <a:ext cx="3163888" cy="47942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algn="r" defTabSz="965200" eaLnBrk="1" hangingPunct="1">
              <a:defRPr sz="1300">
                <a:latin typeface="Arial" panose="020B0604020202020204" pitchFamily="34" charset="0"/>
              </a:defRPr>
            </a:lvl1pPr>
          </a:lstStyle>
          <a:p>
            <a:pPr>
              <a:defRPr/>
            </a:pPr>
            <a:fld id="{BB7CBCB5-AD2F-4B40-865E-77C0A819D52F}" type="slidenum">
              <a:rPr lang="en-US" altLang="en-US"/>
              <a:pPr>
                <a:defRPr/>
              </a:pPr>
              <a:t>‹#›</a:t>
            </a:fld>
            <a:endParaRPr lang="en-US" altLang="en-US"/>
          </a:p>
        </p:txBody>
      </p:sp>
    </p:spTree>
    <p:extLst>
      <p:ext uri="{BB962C8B-B14F-4D97-AF65-F5344CB8AC3E}">
        <p14:creationId xmlns:p14="http://schemas.microsoft.com/office/powerpoint/2010/main" val="30173771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ahoma" panose="020B0604030504040204" pitchFamily="34" charset="0"/>
              </a:defRPr>
            </a:lvl1pPr>
            <a:lvl2pPr marL="742950" indent="-285750" defTabSz="965200">
              <a:defRPr>
                <a:solidFill>
                  <a:schemeClr val="tx1"/>
                </a:solidFill>
                <a:latin typeface="Tahoma" panose="020B0604030504040204" pitchFamily="34" charset="0"/>
              </a:defRPr>
            </a:lvl2pPr>
            <a:lvl3pPr marL="1143000" indent="-228600" defTabSz="965200">
              <a:defRPr>
                <a:solidFill>
                  <a:schemeClr val="tx1"/>
                </a:solidFill>
                <a:latin typeface="Tahoma" panose="020B0604030504040204" pitchFamily="34" charset="0"/>
              </a:defRPr>
            </a:lvl3pPr>
            <a:lvl4pPr marL="1600200" indent="-228600" defTabSz="965200">
              <a:defRPr>
                <a:solidFill>
                  <a:schemeClr val="tx1"/>
                </a:solidFill>
                <a:latin typeface="Tahoma" panose="020B0604030504040204" pitchFamily="34" charset="0"/>
              </a:defRPr>
            </a:lvl4pPr>
            <a:lvl5pPr marL="2057400" indent="-228600" defTabSz="965200">
              <a:defRPr>
                <a:solidFill>
                  <a:schemeClr val="tx1"/>
                </a:solidFill>
                <a:latin typeface="Tahoma" panose="020B0604030504040204" pitchFamily="34" charset="0"/>
              </a:defRPr>
            </a:lvl5pPr>
            <a:lvl6pPr marL="2514600" indent="-228600" defTabSz="965200" eaLnBrk="0" fontAlgn="base" hangingPunct="0">
              <a:spcBef>
                <a:spcPct val="0"/>
              </a:spcBef>
              <a:spcAft>
                <a:spcPct val="0"/>
              </a:spcAft>
              <a:defRPr>
                <a:solidFill>
                  <a:schemeClr val="tx1"/>
                </a:solidFill>
                <a:latin typeface="Tahoma" panose="020B0604030504040204" pitchFamily="34" charset="0"/>
              </a:defRPr>
            </a:lvl6pPr>
            <a:lvl7pPr marL="2971800" indent="-228600" defTabSz="965200" eaLnBrk="0" fontAlgn="base" hangingPunct="0">
              <a:spcBef>
                <a:spcPct val="0"/>
              </a:spcBef>
              <a:spcAft>
                <a:spcPct val="0"/>
              </a:spcAft>
              <a:defRPr>
                <a:solidFill>
                  <a:schemeClr val="tx1"/>
                </a:solidFill>
                <a:latin typeface="Tahoma" panose="020B0604030504040204" pitchFamily="34" charset="0"/>
              </a:defRPr>
            </a:lvl7pPr>
            <a:lvl8pPr marL="3429000" indent="-228600" defTabSz="965200" eaLnBrk="0" fontAlgn="base" hangingPunct="0">
              <a:spcBef>
                <a:spcPct val="0"/>
              </a:spcBef>
              <a:spcAft>
                <a:spcPct val="0"/>
              </a:spcAft>
              <a:defRPr>
                <a:solidFill>
                  <a:schemeClr val="tx1"/>
                </a:solidFill>
                <a:latin typeface="Tahoma" panose="020B0604030504040204" pitchFamily="34" charset="0"/>
              </a:defRPr>
            </a:lvl8pPr>
            <a:lvl9pPr marL="3886200" indent="-228600" defTabSz="965200" eaLnBrk="0" fontAlgn="base" hangingPunct="0">
              <a:spcBef>
                <a:spcPct val="0"/>
              </a:spcBef>
              <a:spcAft>
                <a:spcPct val="0"/>
              </a:spcAft>
              <a:defRPr>
                <a:solidFill>
                  <a:schemeClr val="tx1"/>
                </a:solidFill>
                <a:latin typeface="Tahoma" panose="020B0604030504040204" pitchFamily="34" charset="0"/>
              </a:defRPr>
            </a:lvl9pPr>
          </a:lstStyle>
          <a:p>
            <a:fld id="{0BD4A51E-FF96-449E-84F2-6968A6A9B5B9}" type="slidenum">
              <a:rPr lang="en-US" altLang="en-US" smtClean="0">
                <a:latin typeface="Arial" panose="020B0604020202020204" pitchFamily="34" charset="0"/>
              </a:rPr>
              <a:pPr/>
              <a:t>2</a:t>
            </a:fld>
            <a:endParaRPr lang="en-US" altLang="en-US" smtClean="0">
              <a:latin typeface="Arial" panose="020B0604020202020204" pitchFamily="34" charset="0"/>
            </a:endParaRPr>
          </a:p>
        </p:txBody>
      </p:sp>
      <p:sp>
        <p:nvSpPr>
          <p:cNvPr id="6147" name="Rectangle 2"/>
          <p:cNvSpPr>
            <a:spLocks noGrp="1" noRot="1" noChangeAspect="1" noChangeArrowheads="1" noTextEdit="1"/>
          </p:cNvSpPr>
          <p:nvPr>
            <p:ph type="sldImg"/>
          </p:nvPr>
        </p:nvSpPr>
        <p:spPr>
          <a:xfrm>
            <a:off x="1258888" y="719138"/>
            <a:ext cx="4792662" cy="3594100"/>
          </a:xfrm>
          <a:ln/>
        </p:spPr>
      </p:sp>
      <p:sp>
        <p:nvSpPr>
          <p:cNvPr id="6148" name="Rectangle 3"/>
          <p:cNvSpPr>
            <a:spLocks noGrp="1" noChangeArrowheads="1"/>
          </p:cNvSpPr>
          <p:nvPr>
            <p:ph type="body" idx="1"/>
          </p:nvPr>
        </p:nvSpPr>
        <p:spPr>
          <a:xfrm>
            <a:off x="973138" y="4552950"/>
            <a:ext cx="5356225" cy="4316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73" tIns="47437" rIns="94873" bIns="47437"/>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834199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ahoma" panose="020B0604030504040204" pitchFamily="34" charset="0"/>
              </a:defRPr>
            </a:lvl1pPr>
            <a:lvl2pPr marL="742950" indent="-285750" defTabSz="965200">
              <a:defRPr>
                <a:solidFill>
                  <a:schemeClr val="tx1"/>
                </a:solidFill>
                <a:latin typeface="Tahoma" panose="020B0604030504040204" pitchFamily="34" charset="0"/>
              </a:defRPr>
            </a:lvl2pPr>
            <a:lvl3pPr marL="1143000" indent="-228600" defTabSz="965200">
              <a:defRPr>
                <a:solidFill>
                  <a:schemeClr val="tx1"/>
                </a:solidFill>
                <a:latin typeface="Tahoma" panose="020B0604030504040204" pitchFamily="34" charset="0"/>
              </a:defRPr>
            </a:lvl3pPr>
            <a:lvl4pPr marL="1600200" indent="-228600" defTabSz="965200">
              <a:defRPr>
                <a:solidFill>
                  <a:schemeClr val="tx1"/>
                </a:solidFill>
                <a:latin typeface="Tahoma" panose="020B0604030504040204" pitchFamily="34" charset="0"/>
              </a:defRPr>
            </a:lvl4pPr>
            <a:lvl5pPr marL="2057400" indent="-228600" defTabSz="965200">
              <a:defRPr>
                <a:solidFill>
                  <a:schemeClr val="tx1"/>
                </a:solidFill>
                <a:latin typeface="Tahoma" panose="020B0604030504040204" pitchFamily="34" charset="0"/>
              </a:defRPr>
            </a:lvl5pPr>
            <a:lvl6pPr marL="2514600" indent="-228600" defTabSz="965200" eaLnBrk="0" fontAlgn="base" hangingPunct="0">
              <a:spcBef>
                <a:spcPct val="0"/>
              </a:spcBef>
              <a:spcAft>
                <a:spcPct val="0"/>
              </a:spcAft>
              <a:defRPr>
                <a:solidFill>
                  <a:schemeClr val="tx1"/>
                </a:solidFill>
                <a:latin typeface="Tahoma" panose="020B0604030504040204" pitchFamily="34" charset="0"/>
              </a:defRPr>
            </a:lvl6pPr>
            <a:lvl7pPr marL="2971800" indent="-228600" defTabSz="965200" eaLnBrk="0" fontAlgn="base" hangingPunct="0">
              <a:spcBef>
                <a:spcPct val="0"/>
              </a:spcBef>
              <a:spcAft>
                <a:spcPct val="0"/>
              </a:spcAft>
              <a:defRPr>
                <a:solidFill>
                  <a:schemeClr val="tx1"/>
                </a:solidFill>
                <a:latin typeface="Tahoma" panose="020B0604030504040204" pitchFamily="34" charset="0"/>
              </a:defRPr>
            </a:lvl7pPr>
            <a:lvl8pPr marL="3429000" indent="-228600" defTabSz="965200" eaLnBrk="0" fontAlgn="base" hangingPunct="0">
              <a:spcBef>
                <a:spcPct val="0"/>
              </a:spcBef>
              <a:spcAft>
                <a:spcPct val="0"/>
              </a:spcAft>
              <a:defRPr>
                <a:solidFill>
                  <a:schemeClr val="tx1"/>
                </a:solidFill>
                <a:latin typeface="Tahoma" panose="020B0604030504040204" pitchFamily="34" charset="0"/>
              </a:defRPr>
            </a:lvl8pPr>
            <a:lvl9pPr marL="3886200" indent="-228600" defTabSz="965200" eaLnBrk="0" fontAlgn="base" hangingPunct="0">
              <a:spcBef>
                <a:spcPct val="0"/>
              </a:spcBef>
              <a:spcAft>
                <a:spcPct val="0"/>
              </a:spcAft>
              <a:defRPr>
                <a:solidFill>
                  <a:schemeClr val="tx1"/>
                </a:solidFill>
                <a:latin typeface="Tahoma" panose="020B0604030504040204" pitchFamily="34" charset="0"/>
              </a:defRPr>
            </a:lvl9pPr>
          </a:lstStyle>
          <a:p>
            <a:fld id="{74DD3F5C-DBE0-49D9-BCF2-221D7252C7AD}" type="slidenum">
              <a:rPr lang="en-US" altLang="en-US" smtClean="0">
                <a:latin typeface="Arial" panose="020B0604020202020204" pitchFamily="34" charset="0"/>
              </a:rPr>
              <a:pPr/>
              <a:t>4</a:t>
            </a:fld>
            <a:endParaRPr lang="en-US" altLang="en-US" smtClean="0">
              <a:latin typeface="Arial" panose="020B0604020202020204" pitchFamily="34" charset="0"/>
            </a:endParaRPr>
          </a:p>
        </p:txBody>
      </p:sp>
      <p:sp>
        <p:nvSpPr>
          <p:cNvPr id="10243" name="Rectangle 2"/>
          <p:cNvSpPr>
            <a:spLocks noGrp="1" noRot="1" noChangeAspect="1" noChangeArrowheads="1" noTextEdit="1"/>
          </p:cNvSpPr>
          <p:nvPr>
            <p:ph type="sldImg"/>
          </p:nvPr>
        </p:nvSpPr>
        <p:spPr>
          <a:xfrm>
            <a:off x="1257300" y="720725"/>
            <a:ext cx="4789488" cy="3592513"/>
          </a:xfrm>
          <a:ln w="12700" cap="flat"/>
        </p:spPr>
      </p:sp>
      <p:sp>
        <p:nvSpPr>
          <p:cNvPr id="10244" name="Rectangle 3"/>
          <p:cNvSpPr>
            <a:spLocks noGrp="1" noChangeArrowheads="1"/>
          </p:cNvSpPr>
          <p:nvPr>
            <p:ph type="body" idx="1"/>
          </p:nvPr>
        </p:nvSpPr>
        <p:spPr>
          <a:xfrm>
            <a:off x="973138" y="4554538"/>
            <a:ext cx="5356225"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85" tIns="48593" rIns="97185" bIns="48593"/>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709033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xfrm>
            <a:off x="1154113" y="693738"/>
            <a:ext cx="4552950" cy="3414712"/>
          </a:xfrm>
          <a:ln/>
        </p:spPr>
      </p:sp>
      <p:sp>
        <p:nvSpPr>
          <p:cNvPr id="162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49180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041400"/>
            <a:ext cx="6858000" cy="2387600"/>
          </a:xfrm>
        </p:spPr>
        <p:txBody>
          <a:bodyPr anchor="b"/>
          <a:lstStyle>
            <a:lvl1pPr algn="ctr">
              <a:defRPr sz="405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0144F4E-2C72-4152-887A-3D43B5DE4346}" type="slidenum">
              <a:rPr lang="en-US" altLang="en-US" smtClean="0"/>
              <a:pPr>
                <a:defRPr/>
              </a:pPr>
              <a:t>‹#›</a:t>
            </a:fld>
            <a:endParaRPr lang="en-US" altLang="en-US"/>
          </a:p>
        </p:txBody>
      </p:sp>
    </p:spTree>
    <p:extLst>
      <p:ext uri="{BB962C8B-B14F-4D97-AF65-F5344CB8AC3E}">
        <p14:creationId xmlns:p14="http://schemas.microsoft.com/office/powerpoint/2010/main" val="2078933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1420840-1552-4FE9-A273-064372597821}" type="slidenum">
              <a:rPr lang="en-US" altLang="en-US" smtClean="0"/>
              <a:pPr>
                <a:defRPr/>
              </a:pPr>
              <a:t>‹#›</a:t>
            </a:fld>
            <a:endParaRPr lang="en-US" altLang="en-US"/>
          </a:p>
        </p:txBody>
      </p:sp>
    </p:spTree>
    <p:extLst>
      <p:ext uri="{BB962C8B-B14F-4D97-AF65-F5344CB8AC3E}">
        <p14:creationId xmlns:p14="http://schemas.microsoft.com/office/powerpoint/2010/main" val="46786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893BE88-9395-4C19-B7FB-C3D637D97B4B}" type="slidenum">
              <a:rPr lang="en-US" altLang="en-US" smtClean="0"/>
              <a:pPr>
                <a:defRPr/>
              </a:pPr>
              <a:t>‹#›</a:t>
            </a:fld>
            <a:endParaRPr lang="en-US" altLang="en-US"/>
          </a:p>
        </p:txBody>
      </p:sp>
    </p:spTree>
    <p:extLst>
      <p:ext uri="{BB962C8B-B14F-4D97-AF65-F5344CB8AC3E}">
        <p14:creationId xmlns:p14="http://schemas.microsoft.com/office/powerpoint/2010/main" val="203420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41763"/>
            <a:ext cx="8229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6"/>
          <p:cNvSpPr>
            <a:spLocks noGrp="1" noChangeArrowheads="1"/>
          </p:cNvSpPr>
          <p:nvPr>
            <p:ph type="ftr" sz="quarter" idx="10"/>
          </p:nvPr>
        </p:nvSpPr>
        <p:spPr>
          <a:ln/>
        </p:spPr>
        <p:txBody>
          <a:bodyPr/>
          <a:lstStyle>
            <a:lvl1pPr>
              <a:defRPr/>
            </a:lvl1pPr>
          </a:lstStyle>
          <a:p>
            <a:pPr>
              <a:defRPr/>
            </a:pPr>
            <a:endParaRPr lang="en-US"/>
          </a:p>
        </p:txBody>
      </p:sp>
      <p:sp>
        <p:nvSpPr>
          <p:cNvPr id="6" name="Rectangle 27"/>
          <p:cNvSpPr>
            <a:spLocks noGrp="1" noChangeArrowheads="1"/>
          </p:cNvSpPr>
          <p:nvPr>
            <p:ph type="sldNum" sz="quarter" idx="11"/>
          </p:nvPr>
        </p:nvSpPr>
        <p:spPr>
          <a:ln/>
        </p:spPr>
        <p:txBody>
          <a:bodyPr/>
          <a:lstStyle>
            <a:lvl1pPr>
              <a:defRPr/>
            </a:lvl1pPr>
          </a:lstStyle>
          <a:p>
            <a:pPr>
              <a:defRPr/>
            </a:pPr>
            <a:fld id="{319A7025-B4A2-48F7-A60C-4CF2B963C575}" type="slidenum">
              <a:rPr lang="en-US" altLang="en-US"/>
              <a:pPr>
                <a:defRPr/>
              </a:pPr>
              <a:t>‹#›</a:t>
            </a:fld>
            <a:endParaRPr lang="en-US" altLang="en-US"/>
          </a:p>
        </p:txBody>
      </p:sp>
      <p:sp>
        <p:nvSpPr>
          <p:cNvPr id="7" name="Rectangle 28"/>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57032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6"/>
          <p:cNvSpPr>
            <a:spLocks noGrp="1" noChangeArrowheads="1"/>
          </p:cNvSpPr>
          <p:nvPr>
            <p:ph type="ftr" sz="quarter" idx="10"/>
          </p:nvPr>
        </p:nvSpPr>
        <p:spPr>
          <a:ln/>
        </p:spPr>
        <p:txBody>
          <a:bodyPr/>
          <a:lstStyle>
            <a:lvl1pPr>
              <a:defRPr/>
            </a:lvl1pPr>
          </a:lstStyle>
          <a:p>
            <a:pPr>
              <a:defRPr/>
            </a:pPr>
            <a:endParaRPr lang="en-US"/>
          </a:p>
        </p:txBody>
      </p:sp>
      <p:sp>
        <p:nvSpPr>
          <p:cNvPr id="7" name="Rectangle 27"/>
          <p:cNvSpPr>
            <a:spLocks noGrp="1" noChangeArrowheads="1"/>
          </p:cNvSpPr>
          <p:nvPr>
            <p:ph type="sldNum" sz="quarter" idx="11"/>
          </p:nvPr>
        </p:nvSpPr>
        <p:spPr>
          <a:ln/>
        </p:spPr>
        <p:txBody>
          <a:bodyPr/>
          <a:lstStyle>
            <a:lvl1pPr>
              <a:defRPr/>
            </a:lvl1pPr>
          </a:lstStyle>
          <a:p>
            <a:pPr>
              <a:defRPr/>
            </a:pPr>
            <a:fld id="{60931810-C970-49DB-B4AD-2A99C242AE72}" type="slidenum">
              <a:rPr lang="en-US" altLang="en-US"/>
              <a:pPr>
                <a:defRPr/>
              </a:pPr>
              <a:t>‹#›</a:t>
            </a:fld>
            <a:endParaRPr lang="en-US" altLang="en-US"/>
          </a:p>
        </p:txBody>
      </p:sp>
      <p:sp>
        <p:nvSpPr>
          <p:cNvPr id="8" name="Rectangle 28"/>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31053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71DEC12-5F10-4113-B84E-03EF1309E230}" type="slidenum">
              <a:rPr lang="en-US" altLang="en-US" smtClean="0"/>
              <a:pPr>
                <a:defRPr/>
              </a:pPr>
              <a:t>‹#›</a:t>
            </a:fld>
            <a:endParaRPr lang="en-US" altLang="en-US"/>
          </a:p>
        </p:txBody>
      </p:sp>
    </p:spTree>
    <p:extLst>
      <p:ext uri="{BB962C8B-B14F-4D97-AF65-F5344CB8AC3E}">
        <p14:creationId xmlns:p14="http://schemas.microsoft.com/office/powerpoint/2010/main" val="426622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n-US" smtClean="0"/>
              <a:t>Click to edit Master title style</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79CA3F4-4238-430B-87CE-577B9175E4F0}" type="slidenum">
              <a:rPr lang="en-US" altLang="en-US" smtClean="0"/>
              <a:pPr>
                <a:defRPr/>
              </a:pPr>
              <a:t>‹#›</a:t>
            </a:fld>
            <a:endParaRPr lang="en-US" altLang="en-US"/>
          </a:p>
        </p:txBody>
      </p:sp>
    </p:spTree>
    <p:extLst>
      <p:ext uri="{BB962C8B-B14F-4D97-AF65-F5344CB8AC3E}">
        <p14:creationId xmlns:p14="http://schemas.microsoft.com/office/powerpoint/2010/main" val="3538710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3DC1B73-D32C-4321-9BBF-954A8D3FF080}" type="slidenum">
              <a:rPr lang="en-US" altLang="en-US" smtClean="0"/>
              <a:pPr>
                <a:defRPr/>
              </a:pPr>
              <a:t>‹#›</a:t>
            </a:fld>
            <a:endParaRPr lang="en-US" altLang="en-US"/>
          </a:p>
        </p:txBody>
      </p:sp>
    </p:spTree>
    <p:extLst>
      <p:ext uri="{BB962C8B-B14F-4D97-AF65-F5344CB8AC3E}">
        <p14:creationId xmlns:p14="http://schemas.microsoft.com/office/powerpoint/2010/main" val="390206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2F993D44-90D9-4320-8616-48C84A8F550C}" type="slidenum">
              <a:rPr lang="en-US" altLang="en-US" smtClean="0"/>
              <a:pPr>
                <a:defRPr/>
              </a:pPr>
              <a:t>‹#›</a:t>
            </a:fld>
            <a:endParaRPr lang="en-US" altLang="en-US"/>
          </a:p>
        </p:txBody>
      </p:sp>
    </p:spTree>
    <p:extLst>
      <p:ext uri="{BB962C8B-B14F-4D97-AF65-F5344CB8AC3E}">
        <p14:creationId xmlns:p14="http://schemas.microsoft.com/office/powerpoint/2010/main" val="3099462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B871072-3085-4697-854F-610669DD1396}" type="slidenum">
              <a:rPr lang="en-US" altLang="en-US" smtClean="0"/>
              <a:pPr>
                <a:defRPr/>
              </a:pPr>
              <a:t>‹#›</a:t>
            </a:fld>
            <a:endParaRPr lang="en-US" altLang="en-US"/>
          </a:p>
        </p:txBody>
      </p:sp>
    </p:spTree>
    <p:extLst>
      <p:ext uri="{BB962C8B-B14F-4D97-AF65-F5344CB8AC3E}">
        <p14:creationId xmlns:p14="http://schemas.microsoft.com/office/powerpoint/2010/main" val="2245294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526231F-AE74-4592-B491-F5FC77EC005D}" type="slidenum">
              <a:rPr lang="en-US" altLang="en-US" smtClean="0"/>
              <a:pPr>
                <a:defRPr/>
              </a:pPr>
              <a:t>‹#›</a:t>
            </a:fld>
            <a:endParaRPr lang="en-US" altLang="en-US"/>
          </a:p>
        </p:txBody>
      </p:sp>
    </p:spTree>
    <p:extLst>
      <p:ext uri="{BB962C8B-B14F-4D97-AF65-F5344CB8AC3E}">
        <p14:creationId xmlns:p14="http://schemas.microsoft.com/office/powerpoint/2010/main" val="264013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n-US" smtClean="0"/>
              <a:t>Click to edit Master title style</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322E0B5-74EE-4158-8226-5C46F6239538}" type="slidenum">
              <a:rPr lang="en-US" altLang="en-US" smtClean="0"/>
              <a:pPr>
                <a:defRPr/>
              </a:pPr>
              <a:t>‹#›</a:t>
            </a:fld>
            <a:endParaRPr lang="en-US" altLang="en-US"/>
          </a:p>
        </p:txBody>
      </p:sp>
    </p:spTree>
    <p:extLst>
      <p:ext uri="{BB962C8B-B14F-4D97-AF65-F5344CB8AC3E}">
        <p14:creationId xmlns:p14="http://schemas.microsoft.com/office/powerpoint/2010/main" val="3653115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86B6A00-779D-4AD5-BC72-98EADCD19539}" type="slidenum">
              <a:rPr lang="en-US" altLang="en-US" smtClean="0"/>
              <a:pPr>
                <a:defRPr/>
              </a:pPr>
              <a:t>‹#›</a:t>
            </a:fld>
            <a:endParaRPr lang="en-US" altLang="en-US"/>
          </a:p>
        </p:txBody>
      </p:sp>
    </p:spTree>
    <p:extLst>
      <p:ext uri="{BB962C8B-B14F-4D97-AF65-F5344CB8AC3E}">
        <p14:creationId xmlns:p14="http://schemas.microsoft.com/office/powerpoint/2010/main" val="2788336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D601AF9-070E-4758-9256-B5E4926B0AF3}" type="slidenum">
              <a:rPr lang="en-US" altLang="en-US" smtClean="0"/>
              <a:pPr>
                <a:defRPr/>
              </a:pPr>
              <a:t>‹#›</a:t>
            </a:fld>
            <a:endParaRPr lang="en-US" altLang="en-US"/>
          </a:p>
        </p:txBody>
      </p:sp>
    </p:spTree>
    <p:extLst>
      <p:ext uri="{BB962C8B-B14F-4D97-AF65-F5344CB8AC3E}">
        <p14:creationId xmlns:p14="http://schemas.microsoft.com/office/powerpoint/2010/main" val="2746170365"/>
      </p:ext>
    </p:extLst>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 id="2147484071" r:id="rId12"/>
    <p:sldLayoutId id="2147484072" r:id="rId13"/>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16.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17.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17.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18.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18.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9.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0.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5.vml"/><Relationship Id="rId4" Type="http://schemas.openxmlformats.org/officeDocument/2006/relationships/image" Target="../media/image21.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2.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3.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4.emf"/></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2.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image" Target="../media/image5.wmf"/><Relationship Id="rId9" Type="http://schemas.openxmlformats.org/officeDocument/2006/relationships/image" Target="../media/image8.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26.emf"/><Relationship Id="rId5" Type="http://schemas.openxmlformats.org/officeDocument/2006/relationships/oleObject" Target="../embeddings/oleObject21.bin"/><Relationship Id="rId4" Type="http://schemas.openxmlformats.org/officeDocument/2006/relationships/image" Target="../media/image25.e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3.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23.bin"/><Relationship Id="rId5" Type="http://schemas.openxmlformats.org/officeDocument/2006/relationships/image" Target="../media/image27.wmf"/><Relationship Id="rId4" Type="http://schemas.openxmlformats.org/officeDocument/2006/relationships/oleObject" Target="../embeddings/oleObject22.bin"/><Relationship Id="rId9" Type="http://schemas.openxmlformats.org/officeDocument/2006/relationships/image" Target="../media/image29.wmf"/></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32.e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34.emf"/><Relationship Id="rId4" Type="http://schemas.openxmlformats.org/officeDocument/2006/relationships/image" Target="../media/image31.emf"/><Relationship Id="rId9" Type="http://schemas.openxmlformats.org/officeDocument/2006/relationships/oleObject" Target="../embeddings/oleObject28.bin"/></Relationships>
</file>

<file path=ppt/slides/_rels/slide44.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36.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38.wmf"/><Relationship Id="rId4" Type="http://schemas.openxmlformats.org/officeDocument/2006/relationships/image" Target="../media/image27.wmf"/><Relationship Id="rId9" Type="http://schemas.openxmlformats.org/officeDocument/2006/relationships/oleObject" Target="../embeddings/oleObject33.bin"/></Relationships>
</file>

<file path=ppt/slides/_rels/slide45.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image" Target="../media/image41.wmf"/><Relationship Id="rId5" Type="http://schemas.openxmlformats.org/officeDocument/2006/relationships/oleObject" Target="../embeddings/oleObject36.bin"/><Relationship Id="rId10" Type="http://schemas.openxmlformats.org/officeDocument/2006/relationships/image" Target="../media/image27.wmf"/><Relationship Id="rId4" Type="http://schemas.openxmlformats.org/officeDocument/2006/relationships/image" Target="../media/image40.wmf"/><Relationship Id="rId9" Type="http://schemas.openxmlformats.org/officeDocument/2006/relationships/oleObject" Target="../embeddings/oleObject38.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2.xml"/><Relationship Id="rId1" Type="http://schemas.openxmlformats.org/officeDocument/2006/relationships/vmlDrawing" Target="../drawings/vmlDrawing24.vml"/><Relationship Id="rId4" Type="http://schemas.openxmlformats.org/officeDocument/2006/relationships/image" Target="../media/image43.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2.xml"/><Relationship Id="rId1" Type="http://schemas.openxmlformats.org/officeDocument/2006/relationships/vmlDrawing" Target="../drawings/vmlDrawing25.vml"/><Relationship Id="rId6" Type="http://schemas.openxmlformats.org/officeDocument/2006/relationships/image" Target="../media/image45.wmf"/><Relationship Id="rId5" Type="http://schemas.openxmlformats.org/officeDocument/2006/relationships/oleObject" Target="../embeddings/oleObject41.bin"/><Relationship Id="rId4" Type="http://schemas.openxmlformats.org/officeDocument/2006/relationships/image" Target="../media/image44.wmf"/></Relationships>
</file>

<file path=ppt/slides/_rels/slide48.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47.wmf"/><Relationship Id="rId5" Type="http://schemas.openxmlformats.org/officeDocument/2006/relationships/oleObject" Target="../embeddings/oleObject43.bin"/><Relationship Id="rId4" Type="http://schemas.openxmlformats.org/officeDocument/2006/relationships/image" Target="../media/image46.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28.wmf"/></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jpeg"/><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6.xml"/><Relationship Id="rId1" Type="http://schemas.openxmlformats.org/officeDocument/2006/relationships/vmlDrawing" Target="../drawings/vmlDrawing28.vml"/><Relationship Id="rId6" Type="http://schemas.openxmlformats.org/officeDocument/2006/relationships/image" Target="../media/image41.wmf"/><Relationship Id="rId5" Type="http://schemas.openxmlformats.org/officeDocument/2006/relationships/oleObject" Target="../embeddings/oleObject47.bin"/><Relationship Id="rId10" Type="http://schemas.openxmlformats.org/officeDocument/2006/relationships/image" Target="../media/image49.wmf"/><Relationship Id="rId4" Type="http://schemas.openxmlformats.org/officeDocument/2006/relationships/image" Target="../media/image40.wmf"/><Relationship Id="rId9" Type="http://schemas.openxmlformats.org/officeDocument/2006/relationships/oleObject" Target="../embeddings/oleObject49.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29.wmf"/></Relationships>
</file>

<file path=ppt/slides/_rels/slide52.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6.xml"/><Relationship Id="rId1" Type="http://schemas.openxmlformats.org/officeDocument/2006/relationships/vmlDrawing" Target="../drawings/vmlDrawing30.vml"/><Relationship Id="rId6" Type="http://schemas.openxmlformats.org/officeDocument/2006/relationships/image" Target="../media/image41.wmf"/><Relationship Id="rId5" Type="http://schemas.openxmlformats.org/officeDocument/2006/relationships/oleObject" Target="../embeddings/oleObject52.bin"/><Relationship Id="rId10" Type="http://schemas.openxmlformats.org/officeDocument/2006/relationships/image" Target="../media/image29.wmf"/><Relationship Id="rId4" Type="http://schemas.openxmlformats.org/officeDocument/2006/relationships/image" Target="../media/image40.wmf"/><Relationship Id="rId9" Type="http://schemas.openxmlformats.org/officeDocument/2006/relationships/oleObject" Target="../embeddings/oleObject54.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12.xml"/><Relationship Id="rId1" Type="http://schemas.openxmlformats.org/officeDocument/2006/relationships/vmlDrawing" Target="../drawings/vmlDrawing31.vml"/><Relationship Id="rId4" Type="http://schemas.openxmlformats.org/officeDocument/2006/relationships/image" Target="../media/image50.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12.xml"/><Relationship Id="rId1" Type="http://schemas.openxmlformats.org/officeDocument/2006/relationships/vmlDrawing" Target="../drawings/vmlDrawing32.vml"/><Relationship Id="rId6" Type="http://schemas.openxmlformats.org/officeDocument/2006/relationships/image" Target="../media/image52.wmf"/><Relationship Id="rId5" Type="http://schemas.openxmlformats.org/officeDocument/2006/relationships/oleObject" Target="../embeddings/oleObject57.bin"/><Relationship Id="rId4" Type="http://schemas.openxmlformats.org/officeDocument/2006/relationships/image" Target="../media/image51.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13.xml"/><Relationship Id="rId1" Type="http://schemas.openxmlformats.org/officeDocument/2006/relationships/vmlDrawing" Target="../drawings/vmlDrawing33.vml"/><Relationship Id="rId6" Type="http://schemas.openxmlformats.org/officeDocument/2006/relationships/image" Target="../media/image54.emf"/><Relationship Id="rId5" Type="http://schemas.openxmlformats.org/officeDocument/2006/relationships/oleObject" Target="../embeddings/oleObject59.bin"/><Relationship Id="rId4" Type="http://schemas.openxmlformats.org/officeDocument/2006/relationships/image" Target="../media/image53.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5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81000" y="838200"/>
            <a:ext cx="4419600" cy="1828800"/>
          </a:xfrm>
        </p:spPr>
        <p:txBody>
          <a:bodyPr/>
          <a:lstStyle/>
          <a:p>
            <a:pPr eaLnBrk="1" hangingPunct="1">
              <a:defRPr/>
            </a:pPr>
            <a:r>
              <a:rPr lang="en-US" sz="5400" smtClean="0"/>
              <a:t>Classification</a:t>
            </a:r>
          </a:p>
        </p:txBody>
      </p:sp>
      <p:sp>
        <p:nvSpPr>
          <p:cNvPr id="2" name="Subtitle 1"/>
          <p:cNvSpPr>
            <a:spLocks noGrp="1"/>
          </p:cNvSpPr>
          <p:nvPr>
            <p:ph type="subTitle" idx="1"/>
          </p:nvPr>
        </p:nvSpPr>
        <p:spPr/>
        <p:txBody>
          <a:bodyPr/>
          <a:lstStyle/>
          <a:p>
            <a:pPr marL="457200" indent="-457200" algn="l">
              <a:buFont typeface="Arial" panose="020B0604020202020204" pitchFamily="34" charset="0"/>
              <a:buChar char="•"/>
            </a:pPr>
            <a:r>
              <a:rPr lang="en-US" dirty="0" smtClean="0"/>
              <a:t>Definition</a:t>
            </a:r>
          </a:p>
          <a:p>
            <a:pPr marL="457200" indent="-457200" algn="l">
              <a:buFont typeface="Arial" panose="020B0604020202020204" pitchFamily="34" charset="0"/>
              <a:buChar char="•"/>
            </a:pPr>
            <a:r>
              <a:rPr lang="en-US" dirty="0"/>
              <a:t>Classification </a:t>
            </a:r>
            <a:r>
              <a:rPr lang="en-US" dirty="0" smtClean="0"/>
              <a:t>Techniques</a:t>
            </a:r>
          </a:p>
          <a:p>
            <a:pPr marL="457200" indent="-457200" algn="l">
              <a:buFont typeface="Arial" panose="020B0604020202020204" pitchFamily="34" charset="0"/>
              <a:buChar char="•"/>
            </a:pPr>
            <a:r>
              <a:rPr lang="en-US" dirty="0"/>
              <a:t>Decision Tree Induction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eaLnBrk="1" hangingPunct="1">
              <a:defRPr/>
            </a:pPr>
            <a:r>
              <a:rPr lang="en-US" dirty="0" smtClean="0"/>
              <a:t>Classification Techniques</a:t>
            </a:r>
          </a:p>
        </p:txBody>
      </p:sp>
      <p:sp>
        <p:nvSpPr>
          <p:cNvPr id="184323" name="Rectangle 3"/>
          <p:cNvSpPr>
            <a:spLocks noGrp="1" noChangeArrowheads="1"/>
          </p:cNvSpPr>
          <p:nvPr>
            <p:ph idx="1"/>
          </p:nvPr>
        </p:nvSpPr>
        <p:spPr/>
        <p:txBody>
          <a:bodyPr>
            <a:normAutofit/>
          </a:bodyPr>
          <a:lstStyle/>
          <a:p>
            <a:pPr eaLnBrk="1" hangingPunct="1">
              <a:defRPr/>
            </a:pPr>
            <a:r>
              <a:rPr lang="en-US" sz="2800" dirty="0" smtClean="0"/>
              <a:t>Decision Tree based Methods</a:t>
            </a:r>
          </a:p>
          <a:p>
            <a:pPr eaLnBrk="1" hangingPunct="1">
              <a:defRPr/>
            </a:pPr>
            <a:r>
              <a:rPr lang="en-US" sz="2800" dirty="0" smtClean="0"/>
              <a:t>Rule-based Methods</a:t>
            </a:r>
          </a:p>
          <a:p>
            <a:pPr eaLnBrk="1" hangingPunct="1">
              <a:defRPr/>
            </a:pPr>
            <a:r>
              <a:rPr lang="en-US" sz="2800" dirty="0" smtClean="0"/>
              <a:t>Neural Networks</a:t>
            </a:r>
          </a:p>
          <a:p>
            <a:pPr eaLnBrk="1" hangingPunct="1">
              <a:defRPr/>
            </a:pPr>
            <a:r>
              <a:rPr lang="en-US" sz="2800" dirty="0" smtClean="0"/>
              <a:t>Naïve Bayes and Bayesian Belief Networks</a:t>
            </a:r>
          </a:p>
          <a:p>
            <a:pPr eaLnBrk="1" hangingPunct="1">
              <a:defRPr/>
            </a:pPr>
            <a:r>
              <a:rPr lang="en-US" sz="2800" dirty="0" smtClean="0"/>
              <a:t>Support Vector Machines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815974"/>
          </a:xfrm>
        </p:spPr>
        <p:txBody>
          <a:bodyPr/>
          <a:lstStyle/>
          <a:p>
            <a:r>
              <a:rPr lang="en-US" dirty="0" smtClean="0"/>
              <a:t>Example</a:t>
            </a:r>
            <a:endParaRPr lang="en-US" dirty="0"/>
          </a:p>
        </p:txBody>
      </p:sp>
      <p:pic>
        <p:nvPicPr>
          <p:cNvPr id="6" name="Picture 5"/>
          <p:cNvPicPr>
            <a:picLocks noChangeAspect="1"/>
          </p:cNvPicPr>
          <p:nvPr/>
        </p:nvPicPr>
        <p:blipFill>
          <a:blip r:embed="rId2"/>
          <a:stretch>
            <a:fillRect/>
          </a:stretch>
        </p:blipFill>
        <p:spPr>
          <a:xfrm>
            <a:off x="85725" y="1090612"/>
            <a:ext cx="8972550" cy="4676775"/>
          </a:xfrm>
          <a:prstGeom prst="rect">
            <a:avLst/>
          </a:prstGeom>
        </p:spPr>
      </p:pic>
    </p:spTree>
    <p:extLst>
      <p:ext uri="{BB962C8B-B14F-4D97-AF65-F5344CB8AC3E}">
        <p14:creationId xmlns:p14="http://schemas.microsoft.com/office/powerpoint/2010/main" val="1391928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628650" y="274638"/>
            <a:ext cx="7886700" cy="674989"/>
          </a:xfrm>
        </p:spPr>
        <p:txBody>
          <a:bodyPr/>
          <a:lstStyle/>
          <a:p>
            <a:pPr eaLnBrk="1" hangingPunct="1">
              <a:defRPr/>
            </a:pPr>
            <a:r>
              <a:rPr lang="en-US" dirty="0" smtClean="0"/>
              <a:t>Example of a Decision Tree</a:t>
            </a:r>
          </a:p>
        </p:txBody>
      </p:sp>
      <p:grpSp>
        <p:nvGrpSpPr>
          <p:cNvPr id="13315" name="Group 3"/>
          <p:cNvGrpSpPr>
            <a:grpSpLocks/>
          </p:cNvGrpSpPr>
          <p:nvPr/>
        </p:nvGrpSpPr>
        <p:grpSpPr bwMode="auto">
          <a:xfrm>
            <a:off x="228600" y="1371600"/>
            <a:ext cx="3587750" cy="4311650"/>
            <a:chOff x="288" y="951"/>
            <a:chExt cx="2260" cy="2716"/>
          </a:xfrm>
        </p:grpSpPr>
        <p:graphicFrame>
          <p:nvGraphicFramePr>
            <p:cNvPr id="13345" name="Object 4"/>
            <p:cNvGraphicFramePr>
              <a:graphicFrameLocks noChangeAspect="1"/>
            </p:cNvGraphicFramePr>
            <p:nvPr/>
          </p:nvGraphicFramePr>
          <p:xfrm>
            <a:off x="288" y="1344"/>
            <a:ext cx="2246" cy="2323"/>
          </p:xfrm>
          <a:graphic>
            <a:graphicData uri="http://schemas.openxmlformats.org/presentationml/2006/ole">
              <mc:AlternateContent xmlns:mc="http://schemas.openxmlformats.org/markup-compatibility/2006">
                <mc:Choice xmlns:v="urn:schemas-microsoft-com:vml" Requires="v">
                  <p:oleObj spid="_x0000_s13368" name="Document" r:id="rId3" imgW="5404104" imgH="5779008" progId="Word.Document.8">
                    <p:embed/>
                  </p:oleObj>
                </mc:Choice>
                <mc:Fallback>
                  <p:oleObj name="Document" r:id="rId3" imgW="5404104" imgH="5779008"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1344"/>
                          <a:ext cx="2246" cy="2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46" name="Text Box 5"/>
            <p:cNvSpPr txBox="1">
              <a:spLocks noChangeArrowheads="1"/>
            </p:cNvSpPr>
            <p:nvPr/>
          </p:nvSpPr>
          <p:spPr bwMode="auto">
            <a:xfrm rot="-2416809">
              <a:off x="672" y="951"/>
              <a:ext cx="7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006600"/>
                  </a:solidFill>
                  <a:latin typeface="Arial" panose="020B0604020202020204" pitchFamily="34" charset="0"/>
                </a:rPr>
                <a:t>categorical</a:t>
              </a:r>
              <a:endParaRPr lang="en-US" altLang="en-US" sz="1600" b="1">
                <a:solidFill>
                  <a:schemeClr val="bg2"/>
                </a:solidFill>
                <a:latin typeface="Arial" panose="020B0604020202020204" pitchFamily="34" charset="0"/>
              </a:endParaRPr>
            </a:p>
          </p:txBody>
        </p:sp>
        <p:sp>
          <p:nvSpPr>
            <p:cNvPr id="13347" name="Text Box 6"/>
            <p:cNvSpPr txBox="1">
              <a:spLocks noChangeArrowheads="1"/>
            </p:cNvSpPr>
            <p:nvPr/>
          </p:nvSpPr>
          <p:spPr bwMode="auto">
            <a:xfrm rot="-2416809">
              <a:off x="1104" y="951"/>
              <a:ext cx="7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006600"/>
                  </a:solidFill>
                  <a:latin typeface="Arial" panose="020B0604020202020204" pitchFamily="34" charset="0"/>
                </a:rPr>
                <a:t>categorical</a:t>
              </a:r>
              <a:endParaRPr lang="en-US" altLang="en-US" sz="1600" b="1">
                <a:solidFill>
                  <a:schemeClr val="bg2"/>
                </a:solidFill>
                <a:latin typeface="Arial" panose="020B0604020202020204" pitchFamily="34" charset="0"/>
              </a:endParaRPr>
            </a:p>
          </p:txBody>
        </p:sp>
        <p:sp>
          <p:nvSpPr>
            <p:cNvPr id="13348" name="Text Box 7"/>
            <p:cNvSpPr txBox="1">
              <a:spLocks noChangeArrowheads="1"/>
            </p:cNvSpPr>
            <p:nvPr/>
          </p:nvSpPr>
          <p:spPr bwMode="auto">
            <a:xfrm rot="-2416809">
              <a:off x="1632" y="951"/>
              <a:ext cx="8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006600"/>
                  </a:solidFill>
                  <a:latin typeface="Arial" panose="020B0604020202020204" pitchFamily="34" charset="0"/>
                </a:rPr>
                <a:t>continuous</a:t>
              </a:r>
              <a:endParaRPr lang="en-US" altLang="en-US" sz="1600" b="1">
                <a:solidFill>
                  <a:schemeClr val="bg2"/>
                </a:solidFill>
                <a:latin typeface="Arial" panose="020B0604020202020204" pitchFamily="34" charset="0"/>
              </a:endParaRPr>
            </a:p>
          </p:txBody>
        </p:sp>
        <p:sp>
          <p:nvSpPr>
            <p:cNvPr id="13349" name="Text Box 8"/>
            <p:cNvSpPr txBox="1">
              <a:spLocks noChangeArrowheads="1"/>
            </p:cNvSpPr>
            <p:nvPr/>
          </p:nvSpPr>
          <p:spPr bwMode="auto">
            <a:xfrm rot="-2416809">
              <a:off x="2112" y="1047"/>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006600"/>
                  </a:solidFill>
                  <a:latin typeface="Arial" panose="020B0604020202020204" pitchFamily="34" charset="0"/>
                </a:rPr>
                <a:t>class</a:t>
              </a:r>
              <a:endParaRPr lang="en-US" altLang="en-US" sz="1600" b="1">
                <a:solidFill>
                  <a:schemeClr val="bg2"/>
                </a:solidFill>
                <a:latin typeface="Arial" panose="020B0604020202020204" pitchFamily="34" charset="0"/>
              </a:endParaRPr>
            </a:p>
          </p:txBody>
        </p:sp>
      </p:grpSp>
      <p:sp>
        <p:nvSpPr>
          <p:cNvPr id="13316" name="Line 9"/>
          <p:cNvSpPr>
            <a:spLocks noChangeShapeType="1"/>
          </p:cNvSpPr>
          <p:nvPr/>
        </p:nvSpPr>
        <p:spPr bwMode="auto">
          <a:xfrm>
            <a:off x="6965950" y="4505325"/>
            <a:ext cx="242888"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7" name="Line 10"/>
          <p:cNvSpPr>
            <a:spLocks noChangeShapeType="1"/>
          </p:cNvSpPr>
          <p:nvPr/>
        </p:nvSpPr>
        <p:spPr bwMode="auto">
          <a:xfrm flipH="1">
            <a:off x="5835650" y="4505325"/>
            <a:ext cx="323850"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8" name="Line 11"/>
          <p:cNvSpPr>
            <a:spLocks noChangeShapeType="1"/>
          </p:cNvSpPr>
          <p:nvPr/>
        </p:nvSpPr>
        <p:spPr bwMode="auto">
          <a:xfrm flipH="1">
            <a:off x="6481763" y="3711575"/>
            <a:ext cx="403225"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9" name="Line 12"/>
          <p:cNvSpPr>
            <a:spLocks noChangeShapeType="1"/>
          </p:cNvSpPr>
          <p:nvPr/>
        </p:nvSpPr>
        <p:spPr bwMode="auto">
          <a:xfrm>
            <a:off x="7693025" y="3711575"/>
            <a:ext cx="484188"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0" name="Line 13"/>
          <p:cNvSpPr>
            <a:spLocks noChangeShapeType="1"/>
          </p:cNvSpPr>
          <p:nvPr/>
        </p:nvSpPr>
        <p:spPr bwMode="auto">
          <a:xfrm>
            <a:off x="6643688" y="29845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1" name="Line 14"/>
          <p:cNvSpPr>
            <a:spLocks noChangeShapeType="1"/>
          </p:cNvSpPr>
          <p:nvPr/>
        </p:nvSpPr>
        <p:spPr bwMode="auto">
          <a:xfrm flipH="1">
            <a:off x="5270500" y="29845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2" name="Text Box 15"/>
          <p:cNvSpPr txBox="1">
            <a:spLocks noChangeArrowheads="1"/>
          </p:cNvSpPr>
          <p:nvPr/>
        </p:nvSpPr>
        <p:spPr bwMode="auto">
          <a:xfrm>
            <a:off x="5788025" y="2720975"/>
            <a:ext cx="936625"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2D1993"/>
                </a:solidFill>
                <a:latin typeface="Arial" panose="020B0604020202020204" pitchFamily="34" charset="0"/>
              </a:rPr>
              <a:t>Refund</a:t>
            </a:r>
            <a:endParaRPr lang="en-US" altLang="en-US" sz="1600">
              <a:solidFill>
                <a:schemeClr val="bg2"/>
              </a:solidFill>
              <a:latin typeface="Arial" panose="020B0604020202020204" pitchFamily="34" charset="0"/>
            </a:endParaRPr>
          </a:p>
        </p:txBody>
      </p:sp>
      <p:sp>
        <p:nvSpPr>
          <p:cNvPr id="13323" name="Text Box 16"/>
          <p:cNvSpPr txBox="1">
            <a:spLocks noChangeArrowheads="1"/>
          </p:cNvSpPr>
          <p:nvPr/>
        </p:nvSpPr>
        <p:spPr bwMode="auto">
          <a:xfrm>
            <a:off x="6804025" y="3448050"/>
            <a:ext cx="935038"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2D1993"/>
                </a:solidFill>
                <a:latin typeface="Arial" panose="020B0604020202020204" pitchFamily="34" charset="0"/>
              </a:rPr>
              <a:t>MarSt</a:t>
            </a:r>
            <a:endParaRPr lang="en-US" altLang="en-US" sz="1600">
              <a:solidFill>
                <a:schemeClr val="bg2"/>
              </a:solidFill>
              <a:latin typeface="Arial" panose="020B0604020202020204" pitchFamily="34" charset="0"/>
            </a:endParaRPr>
          </a:p>
        </p:txBody>
      </p:sp>
      <p:sp>
        <p:nvSpPr>
          <p:cNvPr id="13324" name="Text Box 17"/>
          <p:cNvSpPr txBox="1">
            <a:spLocks noChangeArrowheads="1"/>
          </p:cNvSpPr>
          <p:nvPr/>
        </p:nvSpPr>
        <p:spPr bwMode="auto">
          <a:xfrm>
            <a:off x="6078538" y="4240213"/>
            <a:ext cx="968375"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13325" name="AutoShape 18"/>
          <p:cNvSpPr>
            <a:spLocks noChangeArrowheads="1"/>
          </p:cNvSpPr>
          <p:nvPr/>
        </p:nvSpPr>
        <p:spPr bwMode="auto">
          <a:xfrm>
            <a:off x="7005638" y="5029200"/>
            <a:ext cx="627062" cy="366713"/>
          </a:xfrm>
          <a:prstGeom prst="roundRect">
            <a:avLst>
              <a:gd name="adj" fmla="val 16769"/>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3326" name="Text Box 19"/>
          <p:cNvSpPr txBox="1">
            <a:spLocks noChangeArrowheads="1"/>
          </p:cNvSpPr>
          <p:nvPr/>
        </p:nvSpPr>
        <p:spPr bwMode="auto">
          <a:xfrm>
            <a:off x="6929438" y="50292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13327" name="AutoShape 20"/>
          <p:cNvSpPr>
            <a:spLocks noChangeArrowheads="1"/>
          </p:cNvSpPr>
          <p:nvPr/>
        </p:nvSpPr>
        <p:spPr bwMode="auto">
          <a:xfrm>
            <a:off x="5513388" y="5046663"/>
            <a:ext cx="654050" cy="363537"/>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3328" name="Text Box 21"/>
          <p:cNvSpPr txBox="1">
            <a:spLocks noChangeArrowheads="1"/>
          </p:cNvSpPr>
          <p:nvPr/>
        </p:nvSpPr>
        <p:spPr bwMode="auto">
          <a:xfrm>
            <a:off x="5610225" y="5032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13329" name="AutoShape 22"/>
          <p:cNvSpPr>
            <a:spLocks noChangeArrowheads="1"/>
          </p:cNvSpPr>
          <p:nvPr/>
        </p:nvSpPr>
        <p:spPr bwMode="auto">
          <a:xfrm>
            <a:off x="4948238" y="3462338"/>
            <a:ext cx="685800" cy="347662"/>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3330" name="Text Box 23"/>
          <p:cNvSpPr txBox="1">
            <a:spLocks noChangeArrowheads="1"/>
          </p:cNvSpPr>
          <p:nvPr/>
        </p:nvSpPr>
        <p:spPr bwMode="auto">
          <a:xfrm>
            <a:off x="5043488" y="344805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13331" name="AutoShape 24"/>
          <p:cNvSpPr>
            <a:spLocks noChangeArrowheads="1"/>
          </p:cNvSpPr>
          <p:nvPr/>
        </p:nvSpPr>
        <p:spPr bwMode="auto">
          <a:xfrm>
            <a:off x="7843838" y="4267200"/>
            <a:ext cx="685800" cy="381000"/>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3332" name="Text Box 25"/>
          <p:cNvSpPr txBox="1">
            <a:spLocks noChangeArrowheads="1"/>
          </p:cNvSpPr>
          <p:nvPr/>
        </p:nvSpPr>
        <p:spPr bwMode="auto">
          <a:xfrm>
            <a:off x="7920038" y="426720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13333" name="Text Box 26"/>
          <p:cNvSpPr txBox="1">
            <a:spLocks noChangeArrowheads="1"/>
          </p:cNvSpPr>
          <p:nvPr/>
        </p:nvSpPr>
        <p:spPr bwMode="auto">
          <a:xfrm>
            <a:off x="5060950" y="29845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13334" name="Text Box 27"/>
          <p:cNvSpPr txBox="1">
            <a:spLocks noChangeArrowheads="1"/>
          </p:cNvSpPr>
          <p:nvPr/>
        </p:nvSpPr>
        <p:spPr bwMode="auto">
          <a:xfrm>
            <a:off x="6926263" y="298450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13335" name="Text Box 28"/>
          <p:cNvSpPr txBox="1">
            <a:spLocks noChangeArrowheads="1"/>
          </p:cNvSpPr>
          <p:nvPr/>
        </p:nvSpPr>
        <p:spPr bwMode="auto">
          <a:xfrm>
            <a:off x="7908925" y="3749675"/>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Married</a:t>
            </a:r>
            <a:r>
              <a:rPr lang="en-US" altLang="en-US" sz="1600">
                <a:solidFill>
                  <a:schemeClr val="bg2"/>
                </a:solidFill>
                <a:latin typeface="Arial" panose="020B0604020202020204" pitchFamily="34" charset="0"/>
              </a:rPr>
              <a:t> </a:t>
            </a:r>
          </a:p>
        </p:txBody>
      </p:sp>
      <p:sp>
        <p:nvSpPr>
          <p:cNvPr id="13336" name="Text Box 29"/>
          <p:cNvSpPr txBox="1">
            <a:spLocks noChangeArrowheads="1"/>
          </p:cNvSpPr>
          <p:nvPr/>
        </p:nvSpPr>
        <p:spPr bwMode="auto">
          <a:xfrm>
            <a:off x="5692775" y="3778250"/>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13337" name="Text Box 30"/>
          <p:cNvSpPr txBox="1">
            <a:spLocks noChangeArrowheads="1"/>
          </p:cNvSpPr>
          <p:nvPr/>
        </p:nvSpPr>
        <p:spPr bwMode="auto">
          <a:xfrm>
            <a:off x="5313363" y="4570413"/>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13338" name="Text Box 31"/>
          <p:cNvSpPr txBox="1">
            <a:spLocks noChangeArrowheads="1"/>
          </p:cNvSpPr>
          <p:nvPr/>
        </p:nvSpPr>
        <p:spPr bwMode="auto">
          <a:xfrm>
            <a:off x="7088188" y="4570413"/>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sp>
        <p:nvSpPr>
          <p:cNvPr id="13339" name="Text Box 32"/>
          <p:cNvSpPr txBox="1">
            <a:spLocks noChangeArrowheads="1"/>
          </p:cNvSpPr>
          <p:nvPr/>
        </p:nvSpPr>
        <p:spPr bwMode="auto">
          <a:xfrm>
            <a:off x="6427788" y="1766888"/>
            <a:ext cx="2241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800" b="1" i="1">
                <a:solidFill>
                  <a:srgbClr val="FF0000"/>
                </a:solidFill>
                <a:latin typeface="Arial" panose="020B0604020202020204" pitchFamily="34" charset="0"/>
              </a:rPr>
              <a:t>Splitting Attributes</a:t>
            </a:r>
          </a:p>
        </p:txBody>
      </p:sp>
      <p:sp>
        <p:nvSpPr>
          <p:cNvPr id="13340" name="Line 33"/>
          <p:cNvSpPr>
            <a:spLocks noChangeShapeType="1"/>
          </p:cNvSpPr>
          <p:nvPr/>
        </p:nvSpPr>
        <p:spPr bwMode="auto">
          <a:xfrm flipH="1">
            <a:off x="6805613" y="2147888"/>
            <a:ext cx="536575" cy="534987"/>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41" name="AutoShape 34"/>
          <p:cNvSpPr>
            <a:spLocks noChangeArrowheads="1"/>
          </p:cNvSpPr>
          <p:nvPr/>
        </p:nvSpPr>
        <p:spPr bwMode="auto">
          <a:xfrm>
            <a:off x="3810000" y="3810000"/>
            <a:ext cx="914400" cy="293688"/>
          </a:xfrm>
          <a:prstGeom prst="rightArrow">
            <a:avLst>
              <a:gd name="adj1" fmla="val 50000"/>
              <a:gd name="adj2" fmla="val 77838"/>
            </a:avLst>
          </a:prstGeom>
          <a:solidFill>
            <a:srgbClr val="CC0000"/>
          </a:solidFill>
          <a:ln w="12700">
            <a:solidFill>
              <a:srgbClr val="CC0000"/>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3342" name="Line 35"/>
          <p:cNvSpPr>
            <a:spLocks noChangeShapeType="1"/>
          </p:cNvSpPr>
          <p:nvPr/>
        </p:nvSpPr>
        <p:spPr bwMode="auto">
          <a:xfrm>
            <a:off x="7418388" y="2147888"/>
            <a:ext cx="76200" cy="1144587"/>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43" name="Text Box 36"/>
          <p:cNvSpPr txBox="1">
            <a:spLocks noChangeArrowheads="1"/>
          </p:cNvSpPr>
          <p:nvPr/>
        </p:nvSpPr>
        <p:spPr bwMode="auto">
          <a:xfrm>
            <a:off x="762000" y="58674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lnSpc>
                <a:spcPct val="80000"/>
              </a:lnSpc>
              <a:buClr>
                <a:schemeClr val="accent2"/>
              </a:buClr>
              <a:buSzPct val="75000"/>
              <a:buFont typeface="Monotype Sorts" pitchFamily="2" charset="2"/>
              <a:buNone/>
            </a:pPr>
            <a:r>
              <a:rPr lang="en-US" altLang="en-US" sz="2000" b="1">
                <a:solidFill>
                  <a:schemeClr val="tx2"/>
                </a:solidFill>
                <a:latin typeface="Arial" panose="020B0604020202020204" pitchFamily="34" charset="0"/>
              </a:rPr>
              <a:t>Training Data</a:t>
            </a:r>
            <a:endParaRPr lang="en-US" altLang="en-US" sz="2000">
              <a:solidFill>
                <a:schemeClr val="bg2"/>
              </a:solidFill>
              <a:latin typeface="Arial" panose="020B0604020202020204" pitchFamily="34" charset="0"/>
            </a:endParaRPr>
          </a:p>
        </p:txBody>
      </p:sp>
      <p:sp>
        <p:nvSpPr>
          <p:cNvPr id="13344" name="Text Box 37"/>
          <p:cNvSpPr txBox="1">
            <a:spLocks noChangeArrowheads="1"/>
          </p:cNvSpPr>
          <p:nvPr/>
        </p:nvSpPr>
        <p:spPr bwMode="auto">
          <a:xfrm>
            <a:off x="5029200" y="5835650"/>
            <a:ext cx="3124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lnSpc>
                <a:spcPct val="80000"/>
              </a:lnSpc>
              <a:buClr>
                <a:schemeClr val="accent2"/>
              </a:buClr>
              <a:buSzPct val="75000"/>
              <a:buFont typeface="Monotype Sorts" pitchFamily="2" charset="2"/>
              <a:buNone/>
            </a:pPr>
            <a:r>
              <a:rPr lang="en-US" altLang="en-US" sz="2000" b="1">
                <a:solidFill>
                  <a:schemeClr val="tx2"/>
                </a:solidFill>
                <a:latin typeface="Arial" panose="020B0604020202020204" pitchFamily="34" charset="0"/>
              </a:rPr>
              <a:t>Model:  Decision Tree</a:t>
            </a:r>
            <a:endParaRPr lang="en-US" altLang="en-US" sz="2000">
              <a:solidFill>
                <a:schemeClr val="bg2"/>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457200" y="0"/>
            <a:ext cx="8229600" cy="1139825"/>
          </a:xfrm>
        </p:spPr>
        <p:txBody>
          <a:bodyPr>
            <a:normAutofit/>
          </a:bodyPr>
          <a:lstStyle/>
          <a:p>
            <a:pPr eaLnBrk="1" hangingPunct="1">
              <a:defRPr/>
            </a:pPr>
            <a:r>
              <a:rPr lang="en-US" smtClean="0"/>
              <a:t>Another Example of Decision Tree</a:t>
            </a:r>
          </a:p>
        </p:txBody>
      </p:sp>
      <p:graphicFrame>
        <p:nvGraphicFramePr>
          <p:cNvPr id="14339" name="Object 3"/>
          <p:cNvGraphicFramePr>
            <a:graphicFrameLocks noChangeAspect="1"/>
          </p:cNvGraphicFramePr>
          <p:nvPr/>
        </p:nvGraphicFramePr>
        <p:xfrm>
          <a:off x="457200" y="2743200"/>
          <a:ext cx="3565525" cy="3687763"/>
        </p:xfrm>
        <a:graphic>
          <a:graphicData uri="http://schemas.openxmlformats.org/presentationml/2006/ole">
            <mc:AlternateContent xmlns:mc="http://schemas.openxmlformats.org/markup-compatibility/2006">
              <mc:Choice xmlns:v="urn:schemas-microsoft-com:vml" Requires="v">
                <p:oleObj spid="_x0000_s14387" name="Document" r:id="rId3" imgW="5404104" imgH="5779008" progId="Word.Document.8">
                  <p:embed/>
                </p:oleObj>
              </mc:Choice>
              <mc:Fallback>
                <p:oleObj name="Document" r:id="rId3" imgW="5404104" imgH="5779008"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743200"/>
                        <a:ext cx="3565525" cy="368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0" name="Text Box 4"/>
          <p:cNvSpPr txBox="1">
            <a:spLocks noChangeArrowheads="1"/>
          </p:cNvSpPr>
          <p:nvPr/>
        </p:nvSpPr>
        <p:spPr bwMode="auto">
          <a:xfrm rot="-2416809">
            <a:off x="1066800" y="2119313"/>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006600"/>
                </a:solidFill>
                <a:latin typeface="Arial" panose="020B0604020202020204" pitchFamily="34" charset="0"/>
              </a:rPr>
              <a:t>categorical</a:t>
            </a:r>
            <a:endParaRPr lang="en-US" altLang="en-US" sz="1600" b="1">
              <a:solidFill>
                <a:schemeClr val="bg2"/>
              </a:solidFill>
              <a:latin typeface="Arial" panose="020B0604020202020204" pitchFamily="34" charset="0"/>
            </a:endParaRPr>
          </a:p>
        </p:txBody>
      </p:sp>
      <p:sp>
        <p:nvSpPr>
          <p:cNvPr id="14341" name="Text Box 5"/>
          <p:cNvSpPr txBox="1">
            <a:spLocks noChangeArrowheads="1"/>
          </p:cNvSpPr>
          <p:nvPr/>
        </p:nvSpPr>
        <p:spPr bwMode="auto">
          <a:xfrm rot="-2416809">
            <a:off x="1752600" y="2119313"/>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006600"/>
                </a:solidFill>
                <a:latin typeface="Arial" panose="020B0604020202020204" pitchFamily="34" charset="0"/>
              </a:rPr>
              <a:t>categorical</a:t>
            </a:r>
            <a:endParaRPr lang="en-US" altLang="en-US" sz="1600" b="1">
              <a:solidFill>
                <a:schemeClr val="bg2"/>
              </a:solidFill>
              <a:latin typeface="Arial" panose="020B0604020202020204" pitchFamily="34" charset="0"/>
            </a:endParaRPr>
          </a:p>
        </p:txBody>
      </p:sp>
      <p:sp>
        <p:nvSpPr>
          <p:cNvPr id="14342" name="Text Box 6"/>
          <p:cNvSpPr txBox="1">
            <a:spLocks noChangeArrowheads="1"/>
          </p:cNvSpPr>
          <p:nvPr/>
        </p:nvSpPr>
        <p:spPr bwMode="auto">
          <a:xfrm rot="-2416809">
            <a:off x="2590800" y="2119313"/>
            <a:ext cx="12779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006600"/>
                </a:solidFill>
                <a:latin typeface="Arial" panose="020B0604020202020204" pitchFamily="34" charset="0"/>
              </a:rPr>
              <a:t>continuous</a:t>
            </a:r>
            <a:endParaRPr lang="en-US" altLang="en-US" sz="1600" b="1">
              <a:solidFill>
                <a:schemeClr val="bg2"/>
              </a:solidFill>
              <a:latin typeface="Arial" panose="020B0604020202020204" pitchFamily="34" charset="0"/>
            </a:endParaRPr>
          </a:p>
        </p:txBody>
      </p:sp>
      <p:sp>
        <p:nvSpPr>
          <p:cNvPr id="14343" name="Text Box 7"/>
          <p:cNvSpPr txBox="1">
            <a:spLocks noChangeArrowheads="1"/>
          </p:cNvSpPr>
          <p:nvPr/>
        </p:nvSpPr>
        <p:spPr bwMode="auto">
          <a:xfrm rot="-2416809">
            <a:off x="3352800" y="2271713"/>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006600"/>
                </a:solidFill>
                <a:latin typeface="Arial" panose="020B0604020202020204" pitchFamily="34" charset="0"/>
              </a:rPr>
              <a:t>class</a:t>
            </a:r>
            <a:endParaRPr lang="en-US" altLang="en-US" sz="1600" b="1">
              <a:solidFill>
                <a:schemeClr val="bg2"/>
              </a:solidFill>
              <a:latin typeface="Arial" panose="020B0604020202020204" pitchFamily="34" charset="0"/>
            </a:endParaRPr>
          </a:p>
        </p:txBody>
      </p:sp>
      <p:sp>
        <p:nvSpPr>
          <p:cNvPr id="14344" name="Line 8"/>
          <p:cNvSpPr>
            <a:spLocks noChangeShapeType="1"/>
          </p:cNvSpPr>
          <p:nvPr/>
        </p:nvSpPr>
        <p:spPr bwMode="auto">
          <a:xfrm>
            <a:off x="8005763" y="4106863"/>
            <a:ext cx="242887"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5" name="Line 9"/>
          <p:cNvSpPr>
            <a:spLocks noChangeShapeType="1"/>
          </p:cNvSpPr>
          <p:nvPr/>
        </p:nvSpPr>
        <p:spPr bwMode="auto">
          <a:xfrm flipH="1">
            <a:off x="6875463" y="4106863"/>
            <a:ext cx="323850"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6" name="Line 10"/>
          <p:cNvSpPr>
            <a:spLocks noChangeShapeType="1"/>
          </p:cNvSpPr>
          <p:nvPr/>
        </p:nvSpPr>
        <p:spPr bwMode="auto">
          <a:xfrm flipH="1">
            <a:off x="5881688" y="3343275"/>
            <a:ext cx="403225"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7" name="Line 11"/>
          <p:cNvSpPr>
            <a:spLocks noChangeShapeType="1"/>
          </p:cNvSpPr>
          <p:nvPr/>
        </p:nvSpPr>
        <p:spPr bwMode="auto">
          <a:xfrm>
            <a:off x="7092950" y="3343275"/>
            <a:ext cx="484188"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8" name="Line 12"/>
          <p:cNvSpPr>
            <a:spLocks noChangeShapeType="1"/>
          </p:cNvSpPr>
          <p:nvPr/>
        </p:nvSpPr>
        <p:spPr bwMode="auto">
          <a:xfrm>
            <a:off x="6043613" y="26162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9" name="Line 13"/>
          <p:cNvSpPr>
            <a:spLocks noChangeShapeType="1"/>
          </p:cNvSpPr>
          <p:nvPr/>
        </p:nvSpPr>
        <p:spPr bwMode="auto">
          <a:xfrm flipH="1">
            <a:off x="4670425" y="26162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50" name="Text Box 14"/>
          <p:cNvSpPr txBox="1">
            <a:spLocks noChangeArrowheads="1"/>
          </p:cNvSpPr>
          <p:nvPr/>
        </p:nvSpPr>
        <p:spPr bwMode="auto">
          <a:xfrm>
            <a:off x="5187950" y="2352675"/>
            <a:ext cx="936625"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2D1993"/>
                </a:solidFill>
                <a:latin typeface="Arial" panose="020B0604020202020204" pitchFamily="34" charset="0"/>
              </a:rPr>
              <a:t>MarSt</a:t>
            </a:r>
            <a:endParaRPr lang="en-US" altLang="en-US" sz="1600">
              <a:solidFill>
                <a:schemeClr val="bg2"/>
              </a:solidFill>
              <a:latin typeface="Arial" panose="020B0604020202020204" pitchFamily="34" charset="0"/>
            </a:endParaRPr>
          </a:p>
        </p:txBody>
      </p:sp>
      <p:sp>
        <p:nvSpPr>
          <p:cNvPr id="14351" name="Text Box 15"/>
          <p:cNvSpPr txBox="1">
            <a:spLocks noChangeArrowheads="1"/>
          </p:cNvSpPr>
          <p:nvPr/>
        </p:nvSpPr>
        <p:spPr bwMode="auto">
          <a:xfrm>
            <a:off x="6203950" y="3079750"/>
            <a:ext cx="935038"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2D1993"/>
                </a:solidFill>
                <a:latin typeface="Arial" panose="020B0604020202020204" pitchFamily="34" charset="0"/>
              </a:rPr>
              <a:t>Refund</a:t>
            </a:r>
            <a:endParaRPr lang="en-US" altLang="en-US" sz="1600">
              <a:solidFill>
                <a:schemeClr val="bg2"/>
              </a:solidFill>
              <a:latin typeface="Arial" panose="020B0604020202020204" pitchFamily="34" charset="0"/>
            </a:endParaRPr>
          </a:p>
        </p:txBody>
      </p:sp>
      <p:sp>
        <p:nvSpPr>
          <p:cNvPr id="14352" name="Text Box 16"/>
          <p:cNvSpPr txBox="1">
            <a:spLocks noChangeArrowheads="1"/>
          </p:cNvSpPr>
          <p:nvPr/>
        </p:nvSpPr>
        <p:spPr bwMode="auto">
          <a:xfrm>
            <a:off x="7118350" y="3841750"/>
            <a:ext cx="968375"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14353" name="AutoShape 17"/>
          <p:cNvSpPr>
            <a:spLocks noChangeArrowheads="1"/>
          </p:cNvSpPr>
          <p:nvPr/>
        </p:nvSpPr>
        <p:spPr bwMode="auto">
          <a:xfrm>
            <a:off x="8045450" y="4630738"/>
            <a:ext cx="627063" cy="366712"/>
          </a:xfrm>
          <a:prstGeom prst="roundRect">
            <a:avLst>
              <a:gd name="adj" fmla="val 16769"/>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4354" name="Text Box 18"/>
          <p:cNvSpPr txBox="1">
            <a:spLocks noChangeArrowheads="1"/>
          </p:cNvSpPr>
          <p:nvPr/>
        </p:nvSpPr>
        <p:spPr bwMode="auto">
          <a:xfrm>
            <a:off x="7969250" y="4630738"/>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14355" name="AutoShape 19"/>
          <p:cNvSpPr>
            <a:spLocks noChangeArrowheads="1"/>
          </p:cNvSpPr>
          <p:nvPr/>
        </p:nvSpPr>
        <p:spPr bwMode="auto">
          <a:xfrm>
            <a:off x="6553200" y="4648200"/>
            <a:ext cx="654050" cy="363538"/>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4356" name="Text Box 20"/>
          <p:cNvSpPr txBox="1">
            <a:spLocks noChangeArrowheads="1"/>
          </p:cNvSpPr>
          <p:nvPr/>
        </p:nvSpPr>
        <p:spPr bwMode="auto">
          <a:xfrm>
            <a:off x="6650038" y="4633913"/>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14357" name="AutoShape 21"/>
          <p:cNvSpPr>
            <a:spLocks noChangeArrowheads="1"/>
          </p:cNvSpPr>
          <p:nvPr/>
        </p:nvSpPr>
        <p:spPr bwMode="auto">
          <a:xfrm>
            <a:off x="4348163" y="3094038"/>
            <a:ext cx="685800" cy="347662"/>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4358" name="Text Box 22"/>
          <p:cNvSpPr txBox="1">
            <a:spLocks noChangeArrowheads="1"/>
          </p:cNvSpPr>
          <p:nvPr/>
        </p:nvSpPr>
        <p:spPr bwMode="auto">
          <a:xfrm>
            <a:off x="4443413" y="307975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grpSp>
        <p:nvGrpSpPr>
          <p:cNvPr id="14359" name="Group 23"/>
          <p:cNvGrpSpPr>
            <a:grpSpLocks/>
          </p:cNvGrpSpPr>
          <p:nvPr/>
        </p:nvGrpSpPr>
        <p:grpSpPr bwMode="auto">
          <a:xfrm>
            <a:off x="5594350" y="3841750"/>
            <a:ext cx="685800" cy="381000"/>
            <a:chOff x="4927" y="2340"/>
            <a:chExt cx="432" cy="240"/>
          </a:xfrm>
        </p:grpSpPr>
        <p:sp>
          <p:nvSpPr>
            <p:cNvPr id="14367" name="AutoShape 24"/>
            <p:cNvSpPr>
              <a:spLocks noChangeArrowheads="1"/>
            </p:cNvSpPr>
            <p:nvPr/>
          </p:nvSpPr>
          <p:spPr bwMode="auto">
            <a:xfrm>
              <a:off x="4927" y="2340"/>
              <a:ext cx="432" cy="240"/>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4368" name="Text Box 25"/>
            <p:cNvSpPr txBox="1">
              <a:spLocks noChangeArrowheads="1"/>
            </p:cNvSpPr>
            <p:nvPr/>
          </p:nvSpPr>
          <p:spPr bwMode="auto">
            <a:xfrm>
              <a:off x="4975" y="2340"/>
              <a:ext cx="3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grpSp>
      <p:sp>
        <p:nvSpPr>
          <p:cNvPr id="14360" name="Text Box 26"/>
          <p:cNvSpPr txBox="1">
            <a:spLocks noChangeArrowheads="1"/>
          </p:cNvSpPr>
          <p:nvPr/>
        </p:nvSpPr>
        <p:spPr bwMode="auto">
          <a:xfrm>
            <a:off x="5518150" y="33845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14361" name="Text Box 27"/>
          <p:cNvSpPr txBox="1">
            <a:spLocks noChangeArrowheads="1"/>
          </p:cNvSpPr>
          <p:nvPr/>
        </p:nvSpPr>
        <p:spPr bwMode="auto">
          <a:xfrm>
            <a:off x="7270750" y="3308350"/>
            <a:ext cx="442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14362" name="Text Box 28"/>
          <p:cNvSpPr txBox="1">
            <a:spLocks noChangeArrowheads="1"/>
          </p:cNvSpPr>
          <p:nvPr/>
        </p:nvSpPr>
        <p:spPr bwMode="auto">
          <a:xfrm>
            <a:off x="4146550" y="2546350"/>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Married</a:t>
            </a:r>
            <a:r>
              <a:rPr lang="en-US" altLang="en-US" sz="1600">
                <a:solidFill>
                  <a:schemeClr val="bg2"/>
                </a:solidFill>
                <a:latin typeface="Arial" panose="020B0604020202020204" pitchFamily="34" charset="0"/>
              </a:rPr>
              <a:t> </a:t>
            </a:r>
          </a:p>
        </p:txBody>
      </p:sp>
      <p:sp>
        <p:nvSpPr>
          <p:cNvPr id="14363" name="Text Box 29"/>
          <p:cNvSpPr txBox="1">
            <a:spLocks noChangeArrowheads="1"/>
          </p:cNvSpPr>
          <p:nvPr/>
        </p:nvSpPr>
        <p:spPr bwMode="auto">
          <a:xfrm>
            <a:off x="5746750" y="2317750"/>
            <a:ext cx="13985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14364" name="Text Box 30"/>
          <p:cNvSpPr txBox="1">
            <a:spLocks noChangeArrowheads="1"/>
          </p:cNvSpPr>
          <p:nvPr/>
        </p:nvSpPr>
        <p:spPr bwMode="auto">
          <a:xfrm>
            <a:off x="6353175" y="4171950"/>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14365" name="Text Box 31"/>
          <p:cNvSpPr txBox="1">
            <a:spLocks noChangeArrowheads="1"/>
          </p:cNvSpPr>
          <p:nvPr/>
        </p:nvSpPr>
        <p:spPr bwMode="auto">
          <a:xfrm>
            <a:off x="8245540" y="4142064"/>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dirty="0">
                <a:latin typeface="Arial" panose="020B0604020202020204" pitchFamily="34" charset="0"/>
              </a:rPr>
              <a:t>&gt; 80K</a:t>
            </a:r>
            <a:endParaRPr lang="en-US" altLang="en-US" sz="1600" dirty="0">
              <a:solidFill>
                <a:schemeClr val="bg2"/>
              </a:solidFill>
              <a:latin typeface="Arial" panose="020B0604020202020204" pitchFamily="34" charset="0"/>
            </a:endParaRPr>
          </a:p>
        </p:txBody>
      </p:sp>
      <p:sp>
        <p:nvSpPr>
          <p:cNvPr id="14366" name="Text Box 32"/>
          <p:cNvSpPr txBox="1">
            <a:spLocks noChangeArrowheads="1"/>
          </p:cNvSpPr>
          <p:nvPr/>
        </p:nvSpPr>
        <p:spPr bwMode="auto">
          <a:xfrm>
            <a:off x="4343400" y="5029200"/>
            <a:ext cx="441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1800" b="1">
                <a:solidFill>
                  <a:srgbClr val="CC3300"/>
                </a:solidFill>
                <a:latin typeface="Arial" panose="020B0604020202020204" pitchFamily="34" charset="0"/>
              </a:rPr>
              <a:t>There could be more than one tree that fits the same data!</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457200" y="0"/>
            <a:ext cx="8229600" cy="1139825"/>
          </a:xfrm>
        </p:spPr>
        <p:txBody>
          <a:bodyPr/>
          <a:lstStyle/>
          <a:p>
            <a:pPr eaLnBrk="1" hangingPunct="1">
              <a:defRPr/>
            </a:pPr>
            <a:r>
              <a:rPr lang="en-US" smtClean="0"/>
              <a:t>Decision Tree Classification Task</a:t>
            </a:r>
          </a:p>
        </p:txBody>
      </p:sp>
      <p:graphicFrame>
        <p:nvGraphicFramePr>
          <p:cNvPr id="15363" name="Object 3"/>
          <p:cNvGraphicFramePr>
            <a:graphicFrameLocks noGrp="1" noChangeAspect="1"/>
          </p:cNvGraphicFramePr>
          <p:nvPr>
            <p:ph idx="1"/>
            <p:extLst>
              <p:ext uri="{D42A27DB-BD31-4B8C-83A1-F6EECF244321}">
                <p14:modId xmlns:p14="http://schemas.microsoft.com/office/powerpoint/2010/main" val="3580004185"/>
              </p:ext>
            </p:extLst>
          </p:nvPr>
        </p:nvGraphicFramePr>
        <p:xfrm>
          <a:off x="685800" y="1100176"/>
          <a:ext cx="7543800" cy="5623485"/>
        </p:xfrm>
        <a:graphic>
          <a:graphicData uri="http://schemas.openxmlformats.org/presentationml/2006/ole">
            <mc:AlternateContent xmlns:mc="http://schemas.openxmlformats.org/markup-compatibility/2006">
              <mc:Choice xmlns:v="urn:schemas-microsoft-com:vml" Requires="v">
                <p:oleObj spid="_x0000_s15384" name="Visio" r:id="rId3" imgW="8424875" imgH="6279741" progId="Visio.Drawing.6">
                  <p:embed/>
                </p:oleObj>
              </mc:Choice>
              <mc:Fallback>
                <p:oleObj name="Visio" r:id="rId3" imgW="8424875" imgH="6279741"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100176"/>
                        <a:ext cx="7543800" cy="5623485"/>
                      </a:xfrm>
                      <a:prstGeom prst="rect">
                        <a:avLst/>
                      </a:prstGeom>
                      <a:noFill/>
                      <a:ln>
                        <a:noFill/>
                      </a:ln>
                      <a:effectLst/>
                    </p:spPr>
                  </p:pic>
                </p:oleObj>
              </mc:Fallback>
            </mc:AlternateContent>
          </a:graphicData>
        </a:graphic>
      </p:graphicFrame>
      <p:sp>
        <p:nvSpPr>
          <p:cNvPr id="15364" name="Line 4"/>
          <p:cNvSpPr>
            <a:spLocks noChangeShapeType="1"/>
          </p:cNvSpPr>
          <p:nvPr/>
        </p:nvSpPr>
        <p:spPr bwMode="auto">
          <a:xfrm flipH="1" flipV="1">
            <a:off x="6019800" y="4953000"/>
            <a:ext cx="0" cy="685800"/>
          </a:xfrm>
          <a:prstGeom prst="line">
            <a:avLst/>
          </a:prstGeom>
          <a:noFill/>
          <a:ln w="635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65" name="Text Box 5"/>
          <p:cNvSpPr txBox="1">
            <a:spLocks noChangeArrowheads="1"/>
          </p:cNvSpPr>
          <p:nvPr/>
        </p:nvSpPr>
        <p:spPr bwMode="auto">
          <a:xfrm>
            <a:off x="6454581" y="4191000"/>
            <a:ext cx="1219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1400" b="1" dirty="0">
                <a:latin typeface="Arial" panose="020B0604020202020204" pitchFamily="34" charset="0"/>
              </a:rPr>
              <a:t>Decision Tree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457200" y="0"/>
            <a:ext cx="8229600" cy="1139825"/>
          </a:xfrm>
        </p:spPr>
        <p:txBody>
          <a:bodyPr/>
          <a:lstStyle/>
          <a:p>
            <a:pPr eaLnBrk="1" hangingPunct="1">
              <a:defRPr/>
            </a:pPr>
            <a:r>
              <a:rPr lang="en-US" smtClean="0"/>
              <a:t>Apply Model to Test Data</a:t>
            </a:r>
          </a:p>
        </p:txBody>
      </p:sp>
      <p:grpSp>
        <p:nvGrpSpPr>
          <p:cNvPr id="16387" name="Group 3"/>
          <p:cNvGrpSpPr>
            <a:grpSpLocks/>
          </p:cNvGrpSpPr>
          <p:nvPr/>
        </p:nvGrpSpPr>
        <p:grpSpPr bwMode="auto">
          <a:xfrm>
            <a:off x="685800" y="2362200"/>
            <a:ext cx="4267200" cy="3298825"/>
            <a:chOff x="384" y="1584"/>
            <a:chExt cx="2451" cy="1694"/>
          </a:xfrm>
        </p:grpSpPr>
        <p:sp>
          <p:nvSpPr>
            <p:cNvPr id="16392"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3"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4"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5"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6"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7"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8"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2D1993"/>
                  </a:solidFill>
                  <a:latin typeface="Arial" panose="020B0604020202020204" pitchFamily="34" charset="0"/>
                </a:rPr>
                <a:t>Refund</a:t>
              </a:r>
              <a:endParaRPr lang="en-US" altLang="en-US" sz="1600">
                <a:solidFill>
                  <a:schemeClr val="bg2"/>
                </a:solidFill>
                <a:latin typeface="Arial" panose="020B0604020202020204" pitchFamily="34" charset="0"/>
              </a:endParaRPr>
            </a:p>
          </p:txBody>
        </p:sp>
        <p:sp>
          <p:nvSpPr>
            <p:cNvPr id="16399"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2D1993"/>
                  </a:solidFill>
                  <a:latin typeface="Arial" panose="020B0604020202020204" pitchFamily="34" charset="0"/>
                </a:rPr>
                <a:t>MarSt</a:t>
              </a:r>
              <a:endParaRPr lang="en-US" altLang="en-US" sz="1600">
                <a:solidFill>
                  <a:schemeClr val="bg2"/>
                </a:solidFill>
                <a:latin typeface="Arial" panose="020B0604020202020204" pitchFamily="34" charset="0"/>
              </a:endParaRPr>
            </a:p>
          </p:txBody>
        </p:sp>
        <p:sp>
          <p:nvSpPr>
            <p:cNvPr id="16400"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16401" name="AutoShape 13"/>
            <p:cNvSpPr>
              <a:spLocks noChangeArrowheads="1"/>
            </p:cNvSpPr>
            <p:nvPr/>
          </p:nvSpPr>
          <p:spPr bwMode="auto">
            <a:xfrm>
              <a:off x="1680" y="3038"/>
              <a:ext cx="395" cy="231"/>
            </a:xfrm>
            <a:prstGeom prst="roundRect">
              <a:avLst>
                <a:gd name="adj" fmla="val 16769"/>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6402" name="Text Box 14"/>
            <p:cNvSpPr txBox="1">
              <a:spLocks noChangeArrowheads="1"/>
            </p:cNvSpPr>
            <p:nvPr/>
          </p:nvSpPr>
          <p:spPr bwMode="auto">
            <a:xfrm>
              <a:off x="1632" y="3038"/>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16403" name="AutoShape 15"/>
            <p:cNvSpPr>
              <a:spLocks noChangeArrowheads="1"/>
            </p:cNvSpPr>
            <p:nvPr/>
          </p:nvSpPr>
          <p:spPr bwMode="auto">
            <a:xfrm>
              <a:off x="740" y="3049"/>
              <a:ext cx="412" cy="229"/>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6404" name="Text Box 16"/>
            <p:cNvSpPr txBox="1">
              <a:spLocks noChangeArrowheads="1"/>
            </p:cNvSpPr>
            <p:nvPr/>
          </p:nvSpPr>
          <p:spPr bwMode="auto">
            <a:xfrm>
              <a:off x="814" y="3040"/>
              <a:ext cx="2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16405" name="AutoShape 17"/>
            <p:cNvSpPr>
              <a:spLocks noChangeArrowheads="1"/>
            </p:cNvSpPr>
            <p:nvPr/>
          </p:nvSpPr>
          <p:spPr bwMode="auto">
            <a:xfrm>
              <a:off x="384" y="2051"/>
              <a:ext cx="432" cy="219"/>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6406" name="Text Box 18"/>
            <p:cNvSpPr txBox="1">
              <a:spLocks noChangeArrowheads="1"/>
            </p:cNvSpPr>
            <p:nvPr/>
          </p:nvSpPr>
          <p:spPr bwMode="auto">
            <a:xfrm>
              <a:off x="458" y="2042"/>
              <a:ext cx="2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16407" name="AutoShape 19"/>
            <p:cNvSpPr>
              <a:spLocks noChangeArrowheads="1"/>
            </p:cNvSpPr>
            <p:nvPr/>
          </p:nvSpPr>
          <p:spPr bwMode="auto">
            <a:xfrm>
              <a:off x="2208" y="2558"/>
              <a:ext cx="432" cy="240"/>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6408" name="Text Box 20"/>
            <p:cNvSpPr txBox="1">
              <a:spLocks noChangeArrowheads="1"/>
            </p:cNvSpPr>
            <p:nvPr/>
          </p:nvSpPr>
          <p:spPr bwMode="auto">
            <a:xfrm>
              <a:off x="2270" y="2558"/>
              <a:ext cx="2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16409" name="Text Box 21"/>
            <p:cNvSpPr txBox="1">
              <a:spLocks noChangeArrowheads="1"/>
            </p:cNvSpPr>
            <p:nvPr/>
          </p:nvSpPr>
          <p:spPr bwMode="auto">
            <a:xfrm>
              <a:off x="484" y="1750"/>
              <a:ext cx="3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16410" name="Text Box 22"/>
            <p:cNvSpPr txBox="1">
              <a:spLocks noChangeArrowheads="1"/>
            </p:cNvSpPr>
            <p:nvPr/>
          </p:nvSpPr>
          <p:spPr bwMode="auto">
            <a:xfrm>
              <a:off x="1654" y="1750"/>
              <a:ext cx="25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16411" name="Text Box 23"/>
            <p:cNvSpPr txBox="1">
              <a:spLocks noChangeArrowheads="1"/>
            </p:cNvSpPr>
            <p:nvPr/>
          </p:nvSpPr>
          <p:spPr bwMode="auto">
            <a:xfrm>
              <a:off x="2301" y="2232"/>
              <a:ext cx="5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Married</a:t>
              </a:r>
              <a:r>
                <a:rPr lang="en-US" altLang="en-US" sz="1600">
                  <a:solidFill>
                    <a:schemeClr val="bg2"/>
                  </a:solidFill>
                  <a:latin typeface="Arial" panose="020B0604020202020204" pitchFamily="34" charset="0"/>
                </a:rPr>
                <a:t> </a:t>
              </a:r>
            </a:p>
          </p:txBody>
        </p:sp>
        <p:sp>
          <p:nvSpPr>
            <p:cNvPr id="16412" name="Text Box 24"/>
            <p:cNvSpPr txBox="1">
              <a:spLocks noChangeArrowheads="1"/>
            </p:cNvSpPr>
            <p:nvPr/>
          </p:nvSpPr>
          <p:spPr bwMode="auto">
            <a:xfrm>
              <a:off x="945" y="2250"/>
              <a:ext cx="95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16413" name="Text Box 25"/>
            <p:cNvSpPr txBox="1">
              <a:spLocks noChangeArrowheads="1"/>
            </p:cNvSpPr>
            <p:nvPr/>
          </p:nvSpPr>
          <p:spPr bwMode="auto">
            <a:xfrm>
              <a:off x="654" y="2749"/>
              <a:ext cx="41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16414" name="Text Box 26"/>
            <p:cNvSpPr txBox="1">
              <a:spLocks noChangeArrowheads="1"/>
            </p:cNvSpPr>
            <p:nvPr/>
          </p:nvSpPr>
          <p:spPr bwMode="auto">
            <a:xfrm>
              <a:off x="1772" y="2749"/>
              <a:ext cx="41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grpSp>
      <p:graphicFrame>
        <p:nvGraphicFramePr>
          <p:cNvPr id="16388" name="Object 27"/>
          <p:cNvGraphicFramePr>
            <a:graphicFrameLocks noChangeAspect="1"/>
          </p:cNvGraphicFramePr>
          <p:nvPr/>
        </p:nvGraphicFramePr>
        <p:xfrm>
          <a:off x="5181600" y="2438400"/>
          <a:ext cx="3343275" cy="1133475"/>
        </p:xfrm>
        <a:graphic>
          <a:graphicData uri="http://schemas.openxmlformats.org/presentationml/2006/ole">
            <mc:AlternateContent xmlns:mc="http://schemas.openxmlformats.org/markup-compatibility/2006">
              <mc:Choice xmlns:v="urn:schemas-microsoft-com:vml" Requires="v">
                <p:oleObj spid="_x0000_s16432" name="Document" r:id="rId3" imgW="4651248" imgH="1575816" progId="Word.Document.8">
                  <p:embed/>
                </p:oleObj>
              </mc:Choice>
              <mc:Fallback>
                <p:oleObj name="Document" r:id="rId3" imgW="4651248" imgH="1575816" progId="Word.Document.8">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2438400"/>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9" name="Text Box 28"/>
          <p:cNvSpPr txBox="1">
            <a:spLocks noChangeArrowheads="1"/>
          </p:cNvSpPr>
          <p:nvPr/>
        </p:nvSpPr>
        <p:spPr bwMode="auto">
          <a:xfrm>
            <a:off x="5029200" y="19812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lnSpc>
                <a:spcPct val="80000"/>
              </a:lnSpc>
              <a:buClr>
                <a:schemeClr val="accent2"/>
              </a:buClr>
              <a:buSzPct val="75000"/>
              <a:buFont typeface="Monotype Sorts" pitchFamily="2" charset="2"/>
              <a:buNone/>
            </a:pPr>
            <a:r>
              <a:rPr lang="en-US" altLang="en-US" sz="2000" b="1">
                <a:solidFill>
                  <a:schemeClr val="tx2"/>
                </a:solidFill>
                <a:latin typeface="Arial" panose="020B0604020202020204" pitchFamily="34" charset="0"/>
              </a:rPr>
              <a:t>Test Data</a:t>
            </a:r>
            <a:endParaRPr lang="en-US" altLang="en-US" sz="2000">
              <a:solidFill>
                <a:schemeClr val="bg2"/>
              </a:solidFill>
              <a:latin typeface="Arial" panose="020B0604020202020204" pitchFamily="34" charset="0"/>
            </a:endParaRPr>
          </a:p>
        </p:txBody>
      </p:sp>
      <p:sp>
        <p:nvSpPr>
          <p:cNvPr id="16390" name="Text Box 29"/>
          <p:cNvSpPr txBox="1">
            <a:spLocks noChangeArrowheads="1"/>
          </p:cNvSpPr>
          <p:nvPr/>
        </p:nvSpPr>
        <p:spPr bwMode="auto">
          <a:xfrm>
            <a:off x="990600" y="1447800"/>
            <a:ext cx="342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nSpc>
                <a:spcPct val="80000"/>
              </a:lnSpc>
              <a:buClr>
                <a:schemeClr val="accent2"/>
              </a:buClr>
              <a:buSzPct val="75000"/>
              <a:buFont typeface="Monotype Sorts" pitchFamily="2" charset="2"/>
              <a:buNone/>
            </a:pPr>
            <a:r>
              <a:rPr lang="en-US" altLang="en-US" sz="2000">
                <a:latin typeface="Arial" panose="020B0604020202020204" pitchFamily="34" charset="0"/>
              </a:rPr>
              <a:t>Start from the root of tree.</a:t>
            </a:r>
          </a:p>
        </p:txBody>
      </p:sp>
      <p:sp>
        <p:nvSpPr>
          <p:cNvPr id="16391" name="Line 30"/>
          <p:cNvSpPr>
            <a:spLocks noChangeShapeType="1"/>
          </p:cNvSpPr>
          <p:nvPr/>
        </p:nvSpPr>
        <p:spPr bwMode="auto">
          <a:xfrm>
            <a:off x="2133600" y="1828800"/>
            <a:ext cx="0" cy="457200"/>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381000" y="0"/>
            <a:ext cx="5791200" cy="1139825"/>
          </a:xfrm>
        </p:spPr>
        <p:txBody>
          <a:bodyPr/>
          <a:lstStyle/>
          <a:p>
            <a:pPr eaLnBrk="1" hangingPunct="1">
              <a:defRPr/>
            </a:pPr>
            <a:r>
              <a:rPr lang="en-US" sz="3800" smtClean="0"/>
              <a:t>Apply Model to Test Data</a:t>
            </a:r>
          </a:p>
        </p:txBody>
      </p:sp>
      <p:grpSp>
        <p:nvGrpSpPr>
          <p:cNvPr id="17411" name="Group 3"/>
          <p:cNvGrpSpPr>
            <a:grpSpLocks/>
          </p:cNvGrpSpPr>
          <p:nvPr/>
        </p:nvGrpSpPr>
        <p:grpSpPr bwMode="auto">
          <a:xfrm>
            <a:off x="685800" y="2362200"/>
            <a:ext cx="4267200" cy="3298825"/>
            <a:chOff x="384" y="1584"/>
            <a:chExt cx="2451" cy="1694"/>
          </a:xfrm>
        </p:grpSpPr>
        <p:sp>
          <p:nvSpPr>
            <p:cNvPr id="17415"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6"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7"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8"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9"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0"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1"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2D1993"/>
                  </a:solidFill>
                  <a:latin typeface="Arial" panose="020B0604020202020204" pitchFamily="34" charset="0"/>
                </a:rPr>
                <a:t>Refund</a:t>
              </a:r>
              <a:endParaRPr lang="en-US" altLang="en-US" sz="1600">
                <a:solidFill>
                  <a:schemeClr val="bg2"/>
                </a:solidFill>
                <a:latin typeface="Arial" panose="020B0604020202020204" pitchFamily="34" charset="0"/>
              </a:endParaRPr>
            </a:p>
          </p:txBody>
        </p:sp>
        <p:sp>
          <p:nvSpPr>
            <p:cNvPr id="17422"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2D1993"/>
                  </a:solidFill>
                  <a:latin typeface="Arial" panose="020B0604020202020204" pitchFamily="34" charset="0"/>
                </a:rPr>
                <a:t>MarSt</a:t>
              </a:r>
              <a:endParaRPr lang="en-US" altLang="en-US" sz="1600">
                <a:solidFill>
                  <a:schemeClr val="bg2"/>
                </a:solidFill>
                <a:latin typeface="Arial" panose="020B0604020202020204" pitchFamily="34" charset="0"/>
              </a:endParaRPr>
            </a:p>
          </p:txBody>
        </p:sp>
        <p:sp>
          <p:nvSpPr>
            <p:cNvPr id="17423"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17424" name="AutoShape 13"/>
            <p:cNvSpPr>
              <a:spLocks noChangeArrowheads="1"/>
            </p:cNvSpPr>
            <p:nvPr/>
          </p:nvSpPr>
          <p:spPr bwMode="auto">
            <a:xfrm>
              <a:off x="1680" y="3038"/>
              <a:ext cx="395" cy="231"/>
            </a:xfrm>
            <a:prstGeom prst="roundRect">
              <a:avLst>
                <a:gd name="adj" fmla="val 16769"/>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7425" name="Text Box 14"/>
            <p:cNvSpPr txBox="1">
              <a:spLocks noChangeArrowheads="1"/>
            </p:cNvSpPr>
            <p:nvPr/>
          </p:nvSpPr>
          <p:spPr bwMode="auto">
            <a:xfrm>
              <a:off x="1632" y="3038"/>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17426" name="AutoShape 15"/>
            <p:cNvSpPr>
              <a:spLocks noChangeArrowheads="1"/>
            </p:cNvSpPr>
            <p:nvPr/>
          </p:nvSpPr>
          <p:spPr bwMode="auto">
            <a:xfrm>
              <a:off x="740" y="3049"/>
              <a:ext cx="412" cy="229"/>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7427" name="Text Box 16"/>
            <p:cNvSpPr txBox="1">
              <a:spLocks noChangeArrowheads="1"/>
            </p:cNvSpPr>
            <p:nvPr/>
          </p:nvSpPr>
          <p:spPr bwMode="auto">
            <a:xfrm>
              <a:off x="814" y="3040"/>
              <a:ext cx="2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17428" name="AutoShape 17"/>
            <p:cNvSpPr>
              <a:spLocks noChangeArrowheads="1"/>
            </p:cNvSpPr>
            <p:nvPr/>
          </p:nvSpPr>
          <p:spPr bwMode="auto">
            <a:xfrm>
              <a:off x="384" y="2051"/>
              <a:ext cx="432" cy="219"/>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7429" name="Text Box 18"/>
            <p:cNvSpPr txBox="1">
              <a:spLocks noChangeArrowheads="1"/>
            </p:cNvSpPr>
            <p:nvPr/>
          </p:nvSpPr>
          <p:spPr bwMode="auto">
            <a:xfrm>
              <a:off x="458" y="2042"/>
              <a:ext cx="2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17430" name="AutoShape 19"/>
            <p:cNvSpPr>
              <a:spLocks noChangeArrowheads="1"/>
            </p:cNvSpPr>
            <p:nvPr/>
          </p:nvSpPr>
          <p:spPr bwMode="auto">
            <a:xfrm>
              <a:off x="2208" y="2558"/>
              <a:ext cx="432" cy="240"/>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7431" name="Text Box 20"/>
            <p:cNvSpPr txBox="1">
              <a:spLocks noChangeArrowheads="1"/>
            </p:cNvSpPr>
            <p:nvPr/>
          </p:nvSpPr>
          <p:spPr bwMode="auto">
            <a:xfrm>
              <a:off x="2270" y="2558"/>
              <a:ext cx="2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17432" name="Text Box 21"/>
            <p:cNvSpPr txBox="1">
              <a:spLocks noChangeArrowheads="1"/>
            </p:cNvSpPr>
            <p:nvPr/>
          </p:nvSpPr>
          <p:spPr bwMode="auto">
            <a:xfrm>
              <a:off x="484" y="1750"/>
              <a:ext cx="3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17433" name="Text Box 22"/>
            <p:cNvSpPr txBox="1">
              <a:spLocks noChangeArrowheads="1"/>
            </p:cNvSpPr>
            <p:nvPr/>
          </p:nvSpPr>
          <p:spPr bwMode="auto">
            <a:xfrm>
              <a:off x="1654" y="1750"/>
              <a:ext cx="25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17434" name="Text Box 23"/>
            <p:cNvSpPr txBox="1">
              <a:spLocks noChangeArrowheads="1"/>
            </p:cNvSpPr>
            <p:nvPr/>
          </p:nvSpPr>
          <p:spPr bwMode="auto">
            <a:xfrm>
              <a:off x="2301" y="2232"/>
              <a:ext cx="5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Married</a:t>
              </a:r>
              <a:r>
                <a:rPr lang="en-US" altLang="en-US" sz="1600">
                  <a:solidFill>
                    <a:schemeClr val="bg2"/>
                  </a:solidFill>
                  <a:latin typeface="Arial" panose="020B0604020202020204" pitchFamily="34" charset="0"/>
                </a:rPr>
                <a:t> </a:t>
              </a:r>
            </a:p>
          </p:txBody>
        </p:sp>
        <p:sp>
          <p:nvSpPr>
            <p:cNvPr id="17435" name="Text Box 24"/>
            <p:cNvSpPr txBox="1">
              <a:spLocks noChangeArrowheads="1"/>
            </p:cNvSpPr>
            <p:nvPr/>
          </p:nvSpPr>
          <p:spPr bwMode="auto">
            <a:xfrm>
              <a:off x="945" y="2250"/>
              <a:ext cx="95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17436" name="Text Box 25"/>
            <p:cNvSpPr txBox="1">
              <a:spLocks noChangeArrowheads="1"/>
            </p:cNvSpPr>
            <p:nvPr/>
          </p:nvSpPr>
          <p:spPr bwMode="auto">
            <a:xfrm>
              <a:off x="654" y="2749"/>
              <a:ext cx="41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17437" name="Text Box 26"/>
            <p:cNvSpPr txBox="1">
              <a:spLocks noChangeArrowheads="1"/>
            </p:cNvSpPr>
            <p:nvPr/>
          </p:nvSpPr>
          <p:spPr bwMode="auto">
            <a:xfrm>
              <a:off x="1772" y="2749"/>
              <a:ext cx="41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grpSp>
      <p:graphicFrame>
        <p:nvGraphicFramePr>
          <p:cNvPr id="17412" name="Object 27"/>
          <p:cNvGraphicFramePr>
            <a:graphicFrameLocks noChangeAspect="1"/>
          </p:cNvGraphicFramePr>
          <p:nvPr/>
        </p:nvGraphicFramePr>
        <p:xfrm>
          <a:off x="5105400" y="1905000"/>
          <a:ext cx="3343275" cy="1133475"/>
        </p:xfrm>
        <a:graphic>
          <a:graphicData uri="http://schemas.openxmlformats.org/presentationml/2006/ole">
            <mc:AlternateContent xmlns:mc="http://schemas.openxmlformats.org/markup-compatibility/2006">
              <mc:Choice xmlns:v="urn:schemas-microsoft-com:vml" Requires="v">
                <p:oleObj spid="_x0000_s17455" name="Document" r:id="rId3" imgW="4651248" imgH="1575816" progId="Word.Document.8">
                  <p:embed/>
                </p:oleObj>
              </mc:Choice>
              <mc:Fallback>
                <p:oleObj name="Document" r:id="rId3" imgW="4651248" imgH="1575816" progId="Word.Document.8">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905000"/>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3" name="Text Box 28"/>
          <p:cNvSpPr txBox="1">
            <a:spLocks noChangeArrowheads="1"/>
          </p:cNvSpPr>
          <p:nvPr/>
        </p:nvSpPr>
        <p:spPr bwMode="auto">
          <a:xfrm>
            <a:off x="4953000" y="14478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lnSpc>
                <a:spcPct val="80000"/>
              </a:lnSpc>
              <a:buClr>
                <a:schemeClr val="accent2"/>
              </a:buClr>
              <a:buSzPct val="75000"/>
              <a:buFont typeface="Monotype Sorts" pitchFamily="2" charset="2"/>
              <a:buNone/>
            </a:pPr>
            <a:r>
              <a:rPr lang="en-US" altLang="en-US" sz="2000" b="1">
                <a:solidFill>
                  <a:schemeClr val="tx2"/>
                </a:solidFill>
                <a:latin typeface="Arial" panose="020B0604020202020204" pitchFamily="34" charset="0"/>
              </a:rPr>
              <a:t>Test Data</a:t>
            </a:r>
            <a:endParaRPr lang="en-US" altLang="en-US" sz="2000">
              <a:solidFill>
                <a:schemeClr val="bg2"/>
              </a:solidFill>
              <a:latin typeface="Arial" panose="020B0604020202020204" pitchFamily="34" charset="0"/>
            </a:endParaRPr>
          </a:p>
        </p:txBody>
      </p:sp>
      <p:sp>
        <p:nvSpPr>
          <p:cNvPr id="17414" name="Line 29"/>
          <p:cNvSpPr>
            <a:spLocks noChangeShapeType="1"/>
          </p:cNvSpPr>
          <p:nvPr/>
        </p:nvSpPr>
        <p:spPr bwMode="auto">
          <a:xfrm flipH="1">
            <a:off x="2667000" y="2133600"/>
            <a:ext cx="2819400" cy="381000"/>
          </a:xfrm>
          <a:prstGeom prst="line">
            <a:avLst/>
          </a:prstGeom>
          <a:noFill/>
          <a:ln w="158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0" y="0"/>
            <a:ext cx="6248400" cy="1139825"/>
          </a:xfrm>
        </p:spPr>
        <p:txBody>
          <a:bodyPr/>
          <a:lstStyle/>
          <a:p>
            <a:pPr eaLnBrk="1" hangingPunct="1">
              <a:defRPr/>
            </a:pPr>
            <a:r>
              <a:rPr lang="en-US" smtClean="0"/>
              <a:t>Apply Model to Test Data</a:t>
            </a:r>
          </a:p>
        </p:txBody>
      </p:sp>
      <p:sp>
        <p:nvSpPr>
          <p:cNvPr id="18435" name="Line 3"/>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6" name="Line 4"/>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7" name="Line 5"/>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8" name="Line 6"/>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9" name="Line 7"/>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0" name="Line 8"/>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1" name="Text Box 9"/>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2D1993"/>
                </a:solidFill>
                <a:latin typeface="Arial" panose="020B0604020202020204" pitchFamily="34" charset="0"/>
              </a:rPr>
              <a:t>Refund</a:t>
            </a:r>
            <a:endParaRPr lang="en-US" altLang="en-US" sz="1600">
              <a:solidFill>
                <a:schemeClr val="bg2"/>
              </a:solidFill>
              <a:latin typeface="Arial" panose="020B0604020202020204" pitchFamily="34" charset="0"/>
            </a:endParaRPr>
          </a:p>
        </p:txBody>
      </p:sp>
      <p:sp>
        <p:nvSpPr>
          <p:cNvPr id="18442" name="Text Box 10"/>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2D1993"/>
                </a:solidFill>
                <a:latin typeface="Arial" panose="020B0604020202020204" pitchFamily="34" charset="0"/>
              </a:rPr>
              <a:t>MarSt</a:t>
            </a:r>
            <a:endParaRPr lang="en-US" altLang="en-US" sz="1600">
              <a:solidFill>
                <a:schemeClr val="bg2"/>
              </a:solidFill>
              <a:latin typeface="Arial" panose="020B0604020202020204" pitchFamily="34" charset="0"/>
            </a:endParaRPr>
          </a:p>
        </p:txBody>
      </p:sp>
      <p:sp>
        <p:nvSpPr>
          <p:cNvPr id="18443" name="Text Box 11"/>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18444" name="AutoShape 12"/>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8445" name="Text Box 13"/>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18446" name="AutoShape 14"/>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8447" name="Text Box 15"/>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18448" name="AutoShape 16"/>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8449" name="Text Box 17"/>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18450" name="AutoShape 18"/>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8451" name="Text Box 19"/>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18452" name="Text Box 20"/>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18453" name="Text Box 21"/>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solidFill>
                  <a:srgbClr val="FF0000"/>
                </a:solidFill>
                <a:latin typeface="Arial" panose="020B0604020202020204" pitchFamily="34" charset="0"/>
              </a:rPr>
              <a:t>No</a:t>
            </a:r>
          </a:p>
        </p:txBody>
      </p:sp>
      <p:sp>
        <p:nvSpPr>
          <p:cNvPr id="18454" name="Text Box 22"/>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Married</a:t>
            </a:r>
            <a:r>
              <a:rPr lang="en-US" altLang="en-US" sz="1600">
                <a:solidFill>
                  <a:schemeClr val="bg2"/>
                </a:solidFill>
                <a:latin typeface="Arial" panose="020B0604020202020204" pitchFamily="34" charset="0"/>
              </a:rPr>
              <a:t> </a:t>
            </a:r>
          </a:p>
        </p:txBody>
      </p:sp>
      <p:sp>
        <p:nvSpPr>
          <p:cNvPr id="18455" name="Text Box 23"/>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18456" name="Text Box 24"/>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18457" name="Text Box 25"/>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graphicFrame>
        <p:nvGraphicFramePr>
          <p:cNvPr id="18458" name="Object 26"/>
          <p:cNvGraphicFramePr>
            <a:graphicFrameLocks noChangeAspect="1"/>
          </p:cNvGraphicFramePr>
          <p:nvPr/>
        </p:nvGraphicFramePr>
        <p:xfrm>
          <a:off x="4953000" y="1600200"/>
          <a:ext cx="3343275" cy="1133475"/>
        </p:xfrm>
        <a:graphic>
          <a:graphicData uri="http://schemas.openxmlformats.org/presentationml/2006/ole">
            <mc:AlternateContent xmlns:mc="http://schemas.openxmlformats.org/markup-compatibility/2006">
              <mc:Choice xmlns:v="urn:schemas-microsoft-com:vml" Requires="v">
                <p:oleObj spid="_x0000_s18478" name="Document" r:id="rId3" imgW="4651248" imgH="1575816" progId="Word.Document.8">
                  <p:embed/>
                </p:oleObj>
              </mc:Choice>
              <mc:Fallback>
                <p:oleObj name="Document" r:id="rId3" imgW="4651248" imgH="1575816" progId="Word.Document.8">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600200"/>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59" name="Text Box 27"/>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lnSpc>
                <a:spcPct val="80000"/>
              </a:lnSpc>
              <a:buClr>
                <a:schemeClr val="accent2"/>
              </a:buClr>
              <a:buSzPct val="75000"/>
              <a:buFont typeface="Monotype Sorts" pitchFamily="2" charset="2"/>
              <a:buNone/>
            </a:pPr>
            <a:r>
              <a:rPr lang="en-US" altLang="en-US" sz="2000" b="1">
                <a:solidFill>
                  <a:schemeClr val="tx2"/>
                </a:solidFill>
                <a:latin typeface="Arial" panose="020B0604020202020204" pitchFamily="34" charset="0"/>
              </a:rPr>
              <a:t>Test Data</a:t>
            </a:r>
            <a:endParaRPr lang="en-US" altLang="en-US" sz="2000">
              <a:solidFill>
                <a:schemeClr val="bg2"/>
              </a:solidFill>
              <a:latin typeface="Arial" panose="020B0604020202020204" pitchFamily="34" charset="0"/>
            </a:endParaRPr>
          </a:p>
        </p:txBody>
      </p:sp>
      <p:sp>
        <p:nvSpPr>
          <p:cNvPr id="18460" name="Line 28"/>
          <p:cNvSpPr>
            <a:spLocks noChangeShapeType="1"/>
          </p:cNvSpPr>
          <p:nvPr/>
        </p:nvSpPr>
        <p:spPr bwMode="auto">
          <a:xfrm flipH="1">
            <a:off x="3352800" y="2362200"/>
            <a:ext cx="1600200" cy="457200"/>
          </a:xfrm>
          <a:prstGeom prst="line">
            <a:avLst/>
          </a:prstGeom>
          <a:noFill/>
          <a:ln w="15875">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0" y="0"/>
            <a:ext cx="5715000" cy="1139825"/>
          </a:xfrm>
        </p:spPr>
        <p:txBody>
          <a:bodyPr/>
          <a:lstStyle/>
          <a:p>
            <a:pPr eaLnBrk="1" hangingPunct="1">
              <a:defRPr/>
            </a:pPr>
            <a:r>
              <a:rPr lang="en-US" sz="3800" smtClean="0"/>
              <a:t>Apply Model to Test Data</a:t>
            </a:r>
          </a:p>
        </p:txBody>
      </p:sp>
      <p:sp>
        <p:nvSpPr>
          <p:cNvPr id="19459" name="Line 3"/>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0" name="Line 4"/>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1" name="Line 5"/>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2" name="Line 6"/>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3" name="Line 7"/>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4" name="Line 8"/>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5" name="Text Box 9"/>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2D1993"/>
                </a:solidFill>
                <a:latin typeface="Arial" panose="020B0604020202020204" pitchFamily="34" charset="0"/>
              </a:rPr>
              <a:t>Refund</a:t>
            </a:r>
            <a:endParaRPr lang="en-US" altLang="en-US" sz="1600">
              <a:solidFill>
                <a:schemeClr val="bg2"/>
              </a:solidFill>
              <a:latin typeface="Arial" panose="020B0604020202020204" pitchFamily="34" charset="0"/>
            </a:endParaRPr>
          </a:p>
        </p:txBody>
      </p:sp>
      <p:sp>
        <p:nvSpPr>
          <p:cNvPr id="19466" name="Text Box 10"/>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2D1993"/>
                </a:solidFill>
                <a:latin typeface="Arial" panose="020B0604020202020204" pitchFamily="34" charset="0"/>
              </a:rPr>
              <a:t>MarSt</a:t>
            </a:r>
            <a:endParaRPr lang="en-US" altLang="en-US" sz="1600">
              <a:solidFill>
                <a:schemeClr val="bg2"/>
              </a:solidFill>
              <a:latin typeface="Arial" panose="020B0604020202020204" pitchFamily="34" charset="0"/>
            </a:endParaRPr>
          </a:p>
        </p:txBody>
      </p:sp>
      <p:sp>
        <p:nvSpPr>
          <p:cNvPr id="19467" name="Text Box 11"/>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19468" name="AutoShape 12"/>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9469" name="Text Box 13"/>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19470" name="AutoShape 14"/>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9471" name="Text Box 15"/>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19472" name="AutoShape 16"/>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9473" name="Text Box 17"/>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19474" name="AutoShape 18"/>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9475" name="Text Box 19"/>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19476" name="Text Box 20"/>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19477" name="Text Box 21"/>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solidFill>
                  <a:srgbClr val="FF0000"/>
                </a:solidFill>
                <a:latin typeface="Arial" panose="020B0604020202020204" pitchFamily="34" charset="0"/>
              </a:rPr>
              <a:t>No</a:t>
            </a:r>
          </a:p>
        </p:txBody>
      </p:sp>
      <p:sp>
        <p:nvSpPr>
          <p:cNvPr id="19478" name="Text Box 22"/>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Married</a:t>
            </a:r>
            <a:r>
              <a:rPr lang="en-US" altLang="en-US" sz="1600">
                <a:solidFill>
                  <a:schemeClr val="bg2"/>
                </a:solidFill>
                <a:latin typeface="Arial" panose="020B0604020202020204" pitchFamily="34" charset="0"/>
              </a:rPr>
              <a:t> </a:t>
            </a:r>
          </a:p>
        </p:txBody>
      </p:sp>
      <p:sp>
        <p:nvSpPr>
          <p:cNvPr id="19479" name="Text Box 23"/>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19480" name="Text Box 24"/>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19481" name="Text Box 25"/>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graphicFrame>
        <p:nvGraphicFramePr>
          <p:cNvPr id="19482" name="Object 26"/>
          <p:cNvGraphicFramePr>
            <a:graphicFrameLocks noChangeAspect="1"/>
          </p:cNvGraphicFramePr>
          <p:nvPr/>
        </p:nvGraphicFramePr>
        <p:xfrm>
          <a:off x="4953000" y="1600200"/>
          <a:ext cx="3343275" cy="1133475"/>
        </p:xfrm>
        <a:graphic>
          <a:graphicData uri="http://schemas.openxmlformats.org/presentationml/2006/ole">
            <mc:AlternateContent xmlns:mc="http://schemas.openxmlformats.org/markup-compatibility/2006">
              <mc:Choice xmlns:v="urn:schemas-microsoft-com:vml" Requires="v">
                <p:oleObj spid="_x0000_s19502" name="Document" r:id="rId3" imgW="4651248" imgH="1575816" progId="Word.Document.8">
                  <p:embed/>
                </p:oleObj>
              </mc:Choice>
              <mc:Fallback>
                <p:oleObj name="Document" r:id="rId3" imgW="4651248" imgH="1575816" progId="Word.Document.8">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600200"/>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83" name="Text Box 27"/>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lnSpc>
                <a:spcPct val="80000"/>
              </a:lnSpc>
              <a:buClr>
                <a:schemeClr val="accent2"/>
              </a:buClr>
              <a:buSzPct val="75000"/>
              <a:buFont typeface="Monotype Sorts" pitchFamily="2" charset="2"/>
              <a:buNone/>
            </a:pPr>
            <a:r>
              <a:rPr lang="en-US" altLang="en-US" sz="2000" b="1">
                <a:solidFill>
                  <a:schemeClr val="tx2"/>
                </a:solidFill>
                <a:latin typeface="Arial" panose="020B0604020202020204" pitchFamily="34" charset="0"/>
              </a:rPr>
              <a:t>Test Data</a:t>
            </a:r>
            <a:endParaRPr lang="en-US" altLang="en-US" sz="2000">
              <a:solidFill>
                <a:schemeClr val="bg2"/>
              </a:solidFill>
              <a:latin typeface="Arial" panose="020B0604020202020204" pitchFamily="34" charset="0"/>
            </a:endParaRPr>
          </a:p>
        </p:txBody>
      </p:sp>
      <p:sp>
        <p:nvSpPr>
          <p:cNvPr id="19484" name="Line 28"/>
          <p:cNvSpPr>
            <a:spLocks noChangeShapeType="1"/>
          </p:cNvSpPr>
          <p:nvPr/>
        </p:nvSpPr>
        <p:spPr bwMode="auto">
          <a:xfrm flipH="1">
            <a:off x="3810000" y="2057400"/>
            <a:ext cx="2057400" cy="1295400"/>
          </a:xfrm>
          <a:prstGeom prst="line">
            <a:avLst/>
          </a:prstGeom>
          <a:noFill/>
          <a:ln w="158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defRPr/>
            </a:pPr>
            <a:r>
              <a:rPr lang="en-US" smtClean="0"/>
              <a:t>Apply Model to Test Data</a:t>
            </a:r>
          </a:p>
        </p:txBody>
      </p:sp>
      <p:sp>
        <p:nvSpPr>
          <p:cNvPr id="20483" name="Line 3"/>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484" name="Line 4"/>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485" name="Line 5"/>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486" name="Line 6"/>
          <p:cNvSpPr>
            <a:spLocks noChangeShapeType="1"/>
          </p:cNvSpPr>
          <p:nvPr/>
        </p:nvSpPr>
        <p:spPr bwMode="auto">
          <a:xfrm>
            <a:off x="3695700" y="3576638"/>
            <a:ext cx="531813" cy="64928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487" name="Line 7"/>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488" name="Line 8"/>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489" name="Text Box 9"/>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2D1993"/>
                </a:solidFill>
                <a:latin typeface="Arial" panose="020B0604020202020204" pitchFamily="34" charset="0"/>
              </a:rPr>
              <a:t>Refund</a:t>
            </a:r>
            <a:endParaRPr lang="en-US" altLang="en-US" sz="1600">
              <a:solidFill>
                <a:schemeClr val="bg2"/>
              </a:solidFill>
              <a:latin typeface="Arial" panose="020B0604020202020204" pitchFamily="34" charset="0"/>
            </a:endParaRPr>
          </a:p>
        </p:txBody>
      </p:sp>
      <p:sp>
        <p:nvSpPr>
          <p:cNvPr id="20490" name="Text Box 10"/>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2D1993"/>
                </a:solidFill>
                <a:latin typeface="Arial" panose="020B0604020202020204" pitchFamily="34" charset="0"/>
              </a:rPr>
              <a:t>MarSt</a:t>
            </a:r>
            <a:endParaRPr lang="en-US" altLang="en-US" sz="1600">
              <a:solidFill>
                <a:schemeClr val="bg2"/>
              </a:solidFill>
              <a:latin typeface="Arial" panose="020B0604020202020204" pitchFamily="34" charset="0"/>
            </a:endParaRPr>
          </a:p>
        </p:txBody>
      </p:sp>
      <p:sp>
        <p:nvSpPr>
          <p:cNvPr id="20491" name="Text Box 11"/>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20492" name="AutoShape 12"/>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0493" name="Text Box 13"/>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20494" name="AutoShape 14"/>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0495" name="Text Box 15"/>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0496" name="AutoShape 16"/>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0497" name="Text Box 17"/>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20498" name="AutoShape 18"/>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0499" name="Text Box 19"/>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0500" name="Text Box 20"/>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20501" name="Text Box 21"/>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solidFill>
                  <a:srgbClr val="FF0000"/>
                </a:solidFill>
                <a:latin typeface="Arial" panose="020B0604020202020204" pitchFamily="34" charset="0"/>
              </a:rPr>
              <a:t>No</a:t>
            </a:r>
          </a:p>
        </p:txBody>
      </p:sp>
      <p:sp>
        <p:nvSpPr>
          <p:cNvPr id="20502" name="Text Box 22"/>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solidFill>
                  <a:srgbClr val="FF0000"/>
                </a:solidFill>
                <a:latin typeface="Arial" panose="020B0604020202020204" pitchFamily="34" charset="0"/>
              </a:rPr>
              <a:t>Married </a:t>
            </a:r>
          </a:p>
        </p:txBody>
      </p:sp>
      <p:sp>
        <p:nvSpPr>
          <p:cNvPr id="20503" name="Text Box 23"/>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20504" name="Text Box 24"/>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20505" name="Text Box 25"/>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graphicFrame>
        <p:nvGraphicFramePr>
          <p:cNvPr id="20506" name="Object 26"/>
          <p:cNvGraphicFramePr>
            <a:graphicFrameLocks noChangeAspect="1"/>
          </p:cNvGraphicFramePr>
          <p:nvPr/>
        </p:nvGraphicFramePr>
        <p:xfrm>
          <a:off x="4953000" y="1600200"/>
          <a:ext cx="3343275" cy="1133475"/>
        </p:xfrm>
        <a:graphic>
          <a:graphicData uri="http://schemas.openxmlformats.org/presentationml/2006/ole">
            <mc:AlternateContent xmlns:mc="http://schemas.openxmlformats.org/markup-compatibility/2006">
              <mc:Choice xmlns:v="urn:schemas-microsoft-com:vml" Requires="v">
                <p:oleObj spid="_x0000_s20526" name="Document" r:id="rId3" imgW="4651248" imgH="1575816" progId="Word.Document.8">
                  <p:embed/>
                </p:oleObj>
              </mc:Choice>
              <mc:Fallback>
                <p:oleObj name="Document" r:id="rId3" imgW="4651248" imgH="1575816" progId="Word.Document.8">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600200"/>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07" name="Text Box 27"/>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lnSpc>
                <a:spcPct val="80000"/>
              </a:lnSpc>
              <a:buClr>
                <a:schemeClr val="accent2"/>
              </a:buClr>
              <a:buSzPct val="75000"/>
              <a:buFont typeface="Monotype Sorts" pitchFamily="2" charset="2"/>
              <a:buNone/>
            </a:pPr>
            <a:r>
              <a:rPr lang="en-US" altLang="en-US" sz="2000" b="1">
                <a:solidFill>
                  <a:schemeClr val="tx2"/>
                </a:solidFill>
                <a:latin typeface="Arial" panose="020B0604020202020204" pitchFamily="34" charset="0"/>
              </a:rPr>
              <a:t>Test Data</a:t>
            </a:r>
            <a:endParaRPr lang="en-US" altLang="en-US" sz="2000">
              <a:solidFill>
                <a:schemeClr val="bg2"/>
              </a:solidFill>
              <a:latin typeface="Arial" panose="020B0604020202020204" pitchFamily="34" charset="0"/>
            </a:endParaRPr>
          </a:p>
        </p:txBody>
      </p:sp>
      <p:sp>
        <p:nvSpPr>
          <p:cNvPr id="20508" name="Line 28"/>
          <p:cNvSpPr>
            <a:spLocks noChangeShapeType="1"/>
          </p:cNvSpPr>
          <p:nvPr/>
        </p:nvSpPr>
        <p:spPr bwMode="auto">
          <a:xfrm flipH="1">
            <a:off x="4648200" y="2590800"/>
            <a:ext cx="1295400" cy="990600"/>
          </a:xfrm>
          <a:prstGeom prst="line">
            <a:avLst/>
          </a:prstGeom>
          <a:noFill/>
          <a:ln w="15875">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457200" y="0"/>
            <a:ext cx="8229600" cy="1139825"/>
          </a:xfrm>
        </p:spPr>
        <p:txBody>
          <a:bodyPr/>
          <a:lstStyle/>
          <a:p>
            <a:pPr eaLnBrk="1" hangingPunct="1">
              <a:defRPr/>
            </a:pPr>
            <a:r>
              <a:rPr lang="en-US" smtClean="0"/>
              <a:t>Classification: Definition</a:t>
            </a:r>
          </a:p>
        </p:txBody>
      </p:sp>
      <p:sp>
        <p:nvSpPr>
          <p:cNvPr id="180227" name="Rectangle 3"/>
          <p:cNvSpPr>
            <a:spLocks noGrp="1" noChangeArrowheads="1"/>
          </p:cNvSpPr>
          <p:nvPr>
            <p:ph idx="1"/>
          </p:nvPr>
        </p:nvSpPr>
        <p:spPr>
          <a:xfrm>
            <a:off x="228600" y="1295400"/>
            <a:ext cx="8686800" cy="4572000"/>
          </a:xfrm>
        </p:spPr>
        <p:txBody>
          <a:bodyPr>
            <a:noAutofit/>
          </a:bodyPr>
          <a:lstStyle/>
          <a:p>
            <a:pPr eaLnBrk="1" hangingPunct="1">
              <a:lnSpc>
                <a:spcPct val="90000"/>
              </a:lnSpc>
              <a:defRPr/>
            </a:pPr>
            <a:r>
              <a:rPr lang="en-US" sz="2800" dirty="0" smtClean="0"/>
              <a:t>Given a collection of records (</a:t>
            </a:r>
            <a:r>
              <a:rPr lang="en-US" sz="2800" i="1" dirty="0" smtClean="0">
                <a:solidFill>
                  <a:srgbClr val="CC0000"/>
                </a:solidFill>
              </a:rPr>
              <a:t>training set </a:t>
            </a:r>
            <a:r>
              <a:rPr lang="en-US" sz="2800" dirty="0" smtClean="0"/>
              <a:t>)</a:t>
            </a:r>
          </a:p>
          <a:p>
            <a:pPr lvl="1" eaLnBrk="1" hangingPunct="1">
              <a:lnSpc>
                <a:spcPct val="90000"/>
              </a:lnSpc>
              <a:defRPr/>
            </a:pPr>
            <a:r>
              <a:rPr lang="en-US" sz="2800" dirty="0" smtClean="0"/>
              <a:t>Each record contains a set of </a:t>
            </a:r>
            <a:r>
              <a:rPr lang="en-US" sz="2800" i="1" dirty="0" smtClean="0">
                <a:solidFill>
                  <a:srgbClr val="CC0000"/>
                </a:solidFill>
              </a:rPr>
              <a:t>attributes</a:t>
            </a:r>
            <a:r>
              <a:rPr lang="en-US" sz="2800" dirty="0" smtClean="0"/>
              <a:t>, one of the attributes is the </a:t>
            </a:r>
            <a:r>
              <a:rPr lang="en-US" sz="2800" i="1" dirty="0" smtClean="0">
                <a:solidFill>
                  <a:srgbClr val="CC0000"/>
                </a:solidFill>
              </a:rPr>
              <a:t>class</a:t>
            </a:r>
            <a:r>
              <a:rPr lang="en-US" sz="2800" dirty="0" smtClean="0"/>
              <a:t>.</a:t>
            </a:r>
            <a:endParaRPr lang="en-US" sz="2400" dirty="0" smtClean="0"/>
          </a:p>
          <a:p>
            <a:pPr eaLnBrk="1" hangingPunct="1">
              <a:lnSpc>
                <a:spcPct val="90000"/>
              </a:lnSpc>
              <a:defRPr/>
            </a:pPr>
            <a:r>
              <a:rPr lang="en-US" sz="2800" dirty="0" smtClean="0"/>
              <a:t>Find a </a:t>
            </a:r>
            <a:r>
              <a:rPr lang="en-US" sz="2800" i="1" dirty="0" smtClean="0">
                <a:solidFill>
                  <a:srgbClr val="CC0000"/>
                </a:solidFill>
              </a:rPr>
              <a:t>model</a:t>
            </a:r>
            <a:r>
              <a:rPr lang="en-US" sz="2800" dirty="0" smtClean="0"/>
              <a:t>  for class attribute as a function of the values of other attributes.</a:t>
            </a:r>
          </a:p>
          <a:p>
            <a:pPr eaLnBrk="1" hangingPunct="1">
              <a:lnSpc>
                <a:spcPct val="90000"/>
              </a:lnSpc>
              <a:defRPr/>
            </a:pPr>
            <a:r>
              <a:rPr lang="en-US" sz="2800" dirty="0" smtClean="0"/>
              <a:t>Goal: </a:t>
            </a:r>
            <a:r>
              <a:rPr lang="en-US" sz="2800" u="sng" dirty="0" smtClean="0"/>
              <a:t>previously unseen</a:t>
            </a:r>
            <a:r>
              <a:rPr lang="en-US" sz="2800" dirty="0" smtClean="0"/>
              <a:t> records should be assigned a class as accurately as possible.</a:t>
            </a:r>
          </a:p>
          <a:p>
            <a:pPr lvl="1" eaLnBrk="1" hangingPunct="1">
              <a:lnSpc>
                <a:spcPct val="90000"/>
              </a:lnSpc>
              <a:defRPr/>
            </a:pPr>
            <a:r>
              <a:rPr lang="en-US" sz="2800" dirty="0" smtClean="0"/>
              <a:t>A </a:t>
            </a:r>
            <a:r>
              <a:rPr lang="en-US" sz="2800" i="1" dirty="0" smtClean="0">
                <a:solidFill>
                  <a:srgbClr val="CC0000"/>
                </a:solidFill>
              </a:rPr>
              <a:t>test set</a:t>
            </a:r>
            <a:r>
              <a:rPr lang="en-US" sz="2800" dirty="0" smtClean="0"/>
              <a:t> is used to determine the accuracy of the model. Usually, the given data set is divided into training and test sets, with training set used to build the model and test set used to validate it.</a:t>
            </a:r>
            <a:endParaRPr lang="en-US"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0" y="0"/>
            <a:ext cx="6248400" cy="1139825"/>
          </a:xfrm>
        </p:spPr>
        <p:txBody>
          <a:bodyPr/>
          <a:lstStyle/>
          <a:p>
            <a:pPr eaLnBrk="1" hangingPunct="1">
              <a:defRPr/>
            </a:pPr>
            <a:r>
              <a:rPr lang="en-US" smtClean="0"/>
              <a:t>Apply Model to Test Data</a:t>
            </a:r>
          </a:p>
        </p:txBody>
      </p:sp>
      <p:sp>
        <p:nvSpPr>
          <p:cNvPr id="21507" name="Line 3"/>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08" name="Line 4"/>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09" name="Line 5"/>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0" name="Line 6"/>
          <p:cNvSpPr>
            <a:spLocks noChangeShapeType="1"/>
          </p:cNvSpPr>
          <p:nvPr/>
        </p:nvSpPr>
        <p:spPr bwMode="auto">
          <a:xfrm>
            <a:off x="3695700" y="3576638"/>
            <a:ext cx="531813" cy="64928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1" name="Line 7"/>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2" name="Line 8"/>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3" name="Text Box 9"/>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2D1993"/>
                </a:solidFill>
                <a:latin typeface="Arial" panose="020B0604020202020204" pitchFamily="34" charset="0"/>
              </a:rPr>
              <a:t>Refund</a:t>
            </a:r>
            <a:endParaRPr lang="en-US" altLang="en-US" sz="1600">
              <a:solidFill>
                <a:schemeClr val="bg2"/>
              </a:solidFill>
              <a:latin typeface="Arial" panose="020B0604020202020204" pitchFamily="34" charset="0"/>
            </a:endParaRPr>
          </a:p>
        </p:txBody>
      </p:sp>
      <p:sp>
        <p:nvSpPr>
          <p:cNvPr id="21514" name="Text Box 10"/>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2D1993"/>
                </a:solidFill>
                <a:latin typeface="Arial" panose="020B0604020202020204" pitchFamily="34" charset="0"/>
              </a:rPr>
              <a:t>MarSt</a:t>
            </a:r>
            <a:endParaRPr lang="en-US" altLang="en-US" sz="1600">
              <a:solidFill>
                <a:schemeClr val="bg2"/>
              </a:solidFill>
              <a:latin typeface="Arial" panose="020B0604020202020204" pitchFamily="34" charset="0"/>
            </a:endParaRPr>
          </a:p>
        </p:txBody>
      </p:sp>
      <p:sp>
        <p:nvSpPr>
          <p:cNvPr id="21515" name="Text Box 11"/>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21516" name="AutoShape 12"/>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1517" name="Text Box 13"/>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21518" name="AutoShape 14"/>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1519" name="Text Box 15"/>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1520" name="AutoShape 16"/>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1521" name="Text Box 17"/>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21522" name="AutoShape 18"/>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1523" name="Text Box 19"/>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buClr>
                <a:schemeClr val="accent2"/>
              </a:buClr>
              <a:buSzPct val="75000"/>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1524" name="Text Box 20"/>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21525" name="Text Box 21"/>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solidFill>
                  <a:srgbClr val="FF0000"/>
                </a:solidFill>
                <a:latin typeface="Arial" panose="020B0604020202020204" pitchFamily="34" charset="0"/>
              </a:rPr>
              <a:t>No</a:t>
            </a:r>
          </a:p>
        </p:txBody>
      </p:sp>
      <p:sp>
        <p:nvSpPr>
          <p:cNvPr id="21526" name="Text Box 22"/>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solidFill>
                  <a:srgbClr val="FF0000"/>
                </a:solidFill>
                <a:latin typeface="Arial" panose="020B0604020202020204" pitchFamily="34" charset="0"/>
              </a:rPr>
              <a:t>Married </a:t>
            </a:r>
          </a:p>
        </p:txBody>
      </p:sp>
      <p:sp>
        <p:nvSpPr>
          <p:cNvPr id="21527" name="Text Box 23"/>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21528" name="Text Box 24"/>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21529" name="Text Box 25"/>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r">
              <a:buClr>
                <a:schemeClr val="accent2"/>
              </a:buClr>
              <a:buSzPct val="75000"/>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graphicFrame>
        <p:nvGraphicFramePr>
          <p:cNvPr id="21530" name="Object 26"/>
          <p:cNvGraphicFramePr>
            <a:graphicFrameLocks noChangeAspect="1"/>
          </p:cNvGraphicFramePr>
          <p:nvPr/>
        </p:nvGraphicFramePr>
        <p:xfrm>
          <a:off x="4876800" y="1752600"/>
          <a:ext cx="3343275" cy="1133475"/>
        </p:xfrm>
        <a:graphic>
          <a:graphicData uri="http://schemas.openxmlformats.org/presentationml/2006/ole">
            <mc:AlternateContent xmlns:mc="http://schemas.openxmlformats.org/markup-compatibility/2006">
              <mc:Choice xmlns:v="urn:schemas-microsoft-com:vml" Requires="v">
                <p:oleObj spid="_x0000_s21551" name="Document" r:id="rId3" imgW="4651248" imgH="1575816" progId="Word.Document.8">
                  <p:embed/>
                </p:oleObj>
              </mc:Choice>
              <mc:Fallback>
                <p:oleObj name="Document" r:id="rId3" imgW="4651248" imgH="1575816" progId="Word.Document.8">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752600"/>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31" name="Text Box 27"/>
          <p:cNvSpPr txBox="1">
            <a:spLocks noChangeArrowheads="1"/>
          </p:cNvSpPr>
          <p:nvPr/>
        </p:nvSpPr>
        <p:spPr bwMode="auto">
          <a:xfrm>
            <a:off x="4724400" y="12954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lnSpc>
                <a:spcPct val="80000"/>
              </a:lnSpc>
              <a:buClr>
                <a:schemeClr val="accent2"/>
              </a:buClr>
              <a:buSzPct val="75000"/>
              <a:buFont typeface="Monotype Sorts" pitchFamily="2" charset="2"/>
              <a:buNone/>
            </a:pPr>
            <a:r>
              <a:rPr lang="en-US" altLang="en-US" sz="2000" b="1">
                <a:solidFill>
                  <a:schemeClr val="tx2"/>
                </a:solidFill>
                <a:latin typeface="Arial" panose="020B0604020202020204" pitchFamily="34" charset="0"/>
              </a:rPr>
              <a:t>Test Data</a:t>
            </a:r>
            <a:endParaRPr lang="en-US" altLang="en-US" sz="2000">
              <a:solidFill>
                <a:schemeClr val="bg2"/>
              </a:solidFill>
              <a:latin typeface="Arial" panose="020B0604020202020204" pitchFamily="34" charset="0"/>
            </a:endParaRPr>
          </a:p>
        </p:txBody>
      </p:sp>
      <p:sp>
        <p:nvSpPr>
          <p:cNvPr id="21532" name="Line 28"/>
          <p:cNvSpPr>
            <a:spLocks noChangeShapeType="1"/>
          </p:cNvSpPr>
          <p:nvPr/>
        </p:nvSpPr>
        <p:spPr bwMode="auto">
          <a:xfrm flipH="1">
            <a:off x="4419600" y="2743200"/>
            <a:ext cx="3124200" cy="1828800"/>
          </a:xfrm>
          <a:prstGeom prst="line">
            <a:avLst/>
          </a:prstGeom>
          <a:noFill/>
          <a:ln w="158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3" name="Text Box 29"/>
          <p:cNvSpPr txBox="1">
            <a:spLocks noChangeArrowheads="1"/>
          </p:cNvSpPr>
          <p:nvPr/>
        </p:nvSpPr>
        <p:spPr bwMode="auto">
          <a:xfrm>
            <a:off x="5943600" y="3733800"/>
            <a:ext cx="2667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nSpc>
                <a:spcPct val="80000"/>
              </a:lnSpc>
              <a:buClr>
                <a:schemeClr val="accent2"/>
              </a:buClr>
              <a:buSzPct val="75000"/>
              <a:buFont typeface="Monotype Sorts" pitchFamily="2" charset="2"/>
              <a:buNone/>
            </a:pPr>
            <a:r>
              <a:rPr lang="en-US" altLang="en-US" sz="2000">
                <a:latin typeface="Arial" panose="020B0604020202020204" pitchFamily="34" charset="0"/>
              </a:rPr>
              <a:t>Assign Cheat to “No”</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0" y="0"/>
            <a:ext cx="8229600" cy="1139825"/>
          </a:xfrm>
        </p:spPr>
        <p:txBody>
          <a:bodyPr/>
          <a:lstStyle/>
          <a:p>
            <a:pPr eaLnBrk="1" hangingPunct="1">
              <a:defRPr/>
            </a:pPr>
            <a:r>
              <a:rPr lang="en-US" smtClean="0"/>
              <a:t>Decision Tree Classification Task</a:t>
            </a:r>
          </a:p>
        </p:txBody>
      </p:sp>
      <p:graphicFrame>
        <p:nvGraphicFramePr>
          <p:cNvPr id="22531" name="Object 3"/>
          <p:cNvGraphicFramePr>
            <a:graphicFrameLocks noGrp="1" noChangeAspect="1"/>
          </p:cNvGraphicFramePr>
          <p:nvPr>
            <p:ph idx="1"/>
            <p:extLst>
              <p:ext uri="{D42A27DB-BD31-4B8C-83A1-F6EECF244321}">
                <p14:modId xmlns:p14="http://schemas.microsoft.com/office/powerpoint/2010/main" val="436364718"/>
              </p:ext>
            </p:extLst>
          </p:nvPr>
        </p:nvGraphicFramePr>
        <p:xfrm>
          <a:off x="84592" y="990600"/>
          <a:ext cx="8449808" cy="5638800"/>
        </p:xfrm>
        <a:graphic>
          <a:graphicData uri="http://schemas.openxmlformats.org/presentationml/2006/ole">
            <mc:AlternateContent xmlns:mc="http://schemas.openxmlformats.org/markup-compatibility/2006">
              <mc:Choice xmlns:v="urn:schemas-microsoft-com:vml" Requires="v">
                <p:oleObj spid="_x0000_s22552" name="Visio" r:id="rId3" imgW="8424875" imgH="6279741" progId="Visio.Drawing.6">
                  <p:embed/>
                </p:oleObj>
              </mc:Choice>
              <mc:Fallback>
                <p:oleObj name="Visio" r:id="rId3" imgW="8424875" imgH="6279741"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92" y="990600"/>
                        <a:ext cx="8449808" cy="5638800"/>
                      </a:xfrm>
                      <a:prstGeom prst="rect">
                        <a:avLst/>
                      </a:prstGeom>
                      <a:noFill/>
                      <a:ln>
                        <a:noFill/>
                      </a:ln>
                      <a:effectLst/>
                    </p:spPr>
                  </p:pic>
                </p:oleObj>
              </mc:Fallback>
            </mc:AlternateContent>
          </a:graphicData>
        </a:graphic>
      </p:graphicFrame>
      <p:sp>
        <p:nvSpPr>
          <p:cNvPr id="22532" name="Line 4"/>
          <p:cNvSpPr>
            <a:spLocks noChangeShapeType="1"/>
          </p:cNvSpPr>
          <p:nvPr/>
        </p:nvSpPr>
        <p:spPr bwMode="auto">
          <a:xfrm flipH="1">
            <a:off x="6400800" y="2362200"/>
            <a:ext cx="685800" cy="0"/>
          </a:xfrm>
          <a:prstGeom prst="line">
            <a:avLst/>
          </a:prstGeom>
          <a:noFill/>
          <a:ln w="635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3" name="Text Box 5"/>
          <p:cNvSpPr txBox="1">
            <a:spLocks noChangeArrowheads="1"/>
          </p:cNvSpPr>
          <p:nvPr/>
        </p:nvSpPr>
        <p:spPr bwMode="auto">
          <a:xfrm>
            <a:off x="7315200" y="4572000"/>
            <a:ext cx="1219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1400" b="1">
                <a:latin typeface="Arial" panose="020B0604020202020204" pitchFamily="34" charset="0"/>
              </a:rPr>
              <a:t>Decision Tree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eaLnBrk="1" hangingPunct="1">
              <a:defRPr/>
            </a:pPr>
            <a:r>
              <a:rPr lang="en-US" dirty="0" smtClean="0"/>
              <a:t>Decision Tree Induction</a:t>
            </a:r>
          </a:p>
        </p:txBody>
      </p:sp>
      <p:sp>
        <p:nvSpPr>
          <p:cNvPr id="195587" name="Rectangle 3"/>
          <p:cNvSpPr>
            <a:spLocks noGrp="1" noChangeArrowheads="1"/>
          </p:cNvSpPr>
          <p:nvPr>
            <p:ph idx="1"/>
          </p:nvPr>
        </p:nvSpPr>
        <p:spPr/>
        <p:txBody>
          <a:bodyPr>
            <a:normAutofit/>
          </a:bodyPr>
          <a:lstStyle/>
          <a:p>
            <a:pPr eaLnBrk="1" hangingPunct="1">
              <a:defRPr/>
            </a:pPr>
            <a:r>
              <a:rPr lang="en-US" sz="2800" dirty="0" smtClean="0"/>
              <a:t>Many Algorithms:</a:t>
            </a:r>
          </a:p>
          <a:p>
            <a:pPr lvl="1" eaLnBrk="1" hangingPunct="1">
              <a:defRPr/>
            </a:pPr>
            <a:r>
              <a:rPr lang="en-US" sz="2400" dirty="0" smtClean="0"/>
              <a:t>Hunt’s Algorithm (one of the earliest)</a:t>
            </a:r>
          </a:p>
          <a:p>
            <a:pPr lvl="1" eaLnBrk="1" hangingPunct="1">
              <a:defRPr/>
            </a:pPr>
            <a:r>
              <a:rPr lang="en-US" sz="2400" dirty="0" smtClean="0"/>
              <a:t>CART</a:t>
            </a:r>
          </a:p>
          <a:p>
            <a:pPr lvl="1" eaLnBrk="1" hangingPunct="1">
              <a:defRPr/>
            </a:pPr>
            <a:r>
              <a:rPr lang="en-US" sz="2400" dirty="0" smtClean="0"/>
              <a:t>ID3, C4.5</a:t>
            </a:r>
          </a:p>
          <a:p>
            <a:pPr lvl="1" eaLnBrk="1" hangingPunct="1">
              <a:defRPr/>
            </a:pPr>
            <a:r>
              <a:rPr lang="en-US" sz="2400" dirty="0" smtClean="0"/>
              <a:t>SLIQ,SPRINT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0" y="0"/>
            <a:ext cx="9144000" cy="1139825"/>
          </a:xfrm>
        </p:spPr>
        <p:txBody>
          <a:bodyPr>
            <a:normAutofit/>
          </a:bodyPr>
          <a:lstStyle/>
          <a:p>
            <a:pPr eaLnBrk="1" hangingPunct="1">
              <a:defRPr/>
            </a:pPr>
            <a:r>
              <a:rPr lang="en-US" smtClean="0"/>
              <a:t>General Structure of Hunt’s Algorithm</a:t>
            </a:r>
          </a:p>
        </p:txBody>
      </p:sp>
      <p:sp>
        <p:nvSpPr>
          <p:cNvPr id="196611" name="Rectangle 3"/>
          <p:cNvSpPr>
            <a:spLocks noGrp="1" noChangeArrowheads="1"/>
          </p:cNvSpPr>
          <p:nvPr>
            <p:ph idx="1"/>
          </p:nvPr>
        </p:nvSpPr>
        <p:spPr>
          <a:xfrm>
            <a:off x="0" y="1139825"/>
            <a:ext cx="4724400" cy="5413375"/>
          </a:xfrm>
        </p:spPr>
        <p:txBody>
          <a:bodyPr>
            <a:noAutofit/>
          </a:bodyPr>
          <a:lstStyle/>
          <a:p>
            <a:pPr eaLnBrk="1" hangingPunct="1">
              <a:lnSpc>
                <a:spcPct val="90000"/>
              </a:lnSpc>
              <a:defRPr/>
            </a:pPr>
            <a:r>
              <a:rPr lang="en-US" sz="2800" dirty="0" smtClean="0"/>
              <a:t>Let D</a:t>
            </a:r>
            <a:r>
              <a:rPr lang="en-US" sz="2800" baseline="-25000" dirty="0" smtClean="0"/>
              <a:t>t</a:t>
            </a:r>
            <a:r>
              <a:rPr lang="en-US" sz="2800" dirty="0" smtClean="0"/>
              <a:t> be the set of training records that reach a node t</a:t>
            </a:r>
          </a:p>
          <a:p>
            <a:pPr eaLnBrk="1" hangingPunct="1">
              <a:lnSpc>
                <a:spcPct val="90000"/>
              </a:lnSpc>
              <a:defRPr/>
            </a:pPr>
            <a:r>
              <a:rPr lang="en-US" sz="2800" dirty="0" smtClean="0"/>
              <a:t>General Procedure:</a:t>
            </a:r>
          </a:p>
          <a:p>
            <a:pPr lvl="1" eaLnBrk="1" hangingPunct="1">
              <a:lnSpc>
                <a:spcPct val="90000"/>
              </a:lnSpc>
              <a:defRPr/>
            </a:pPr>
            <a:r>
              <a:rPr lang="en-US" sz="2400" dirty="0" smtClean="0"/>
              <a:t>If D</a:t>
            </a:r>
            <a:r>
              <a:rPr lang="en-US" sz="2400" baseline="-25000" dirty="0" smtClean="0"/>
              <a:t>t</a:t>
            </a:r>
            <a:r>
              <a:rPr lang="en-US" sz="2400" dirty="0" smtClean="0"/>
              <a:t> contains records that belong the same class </a:t>
            </a:r>
            <a:r>
              <a:rPr lang="en-US" sz="2400" dirty="0" err="1" smtClean="0"/>
              <a:t>y</a:t>
            </a:r>
            <a:r>
              <a:rPr lang="en-US" sz="2400" baseline="-25000" dirty="0" err="1" smtClean="0"/>
              <a:t>t</a:t>
            </a:r>
            <a:r>
              <a:rPr lang="en-US" sz="2400" dirty="0" smtClean="0"/>
              <a:t>, then t is a leaf node labeled as </a:t>
            </a:r>
            <a:r>
              <a:rPr lang="en-US" sz="2400" dirty="0" err="1" smtClean="0"/>
              <a:t>y</a:t>
            </a:r>
            <a:r>
              <a:rPr lang="en-US" sz="2400" baseline="-25000" dirty="0" err="1" smtClean="0"/>
              <a:t>t</a:t>
            </a:r>
            <a:endParaRPr lang="en-US" sz="2400" baseline="-25000" dirty="0" smtClean="0"/>
          </a:p>
          <a:p>
            <a:pPr lvl="1" eaLnBrk="1" hangingPunct="1">
              <a:lnSpc>
                <a:spcPct val="90000"/>
              </a:lnSpc>
              <a:defRPr/>
            </a:pPr>
            <a:r>
              <a:rPr lang="en-US" sz="2400" dirty="0" smtClean="0"/>
              <a:t>If D</a:t>
            </a:r>
            <a:r>
              <a:rPr lang="en-US" sz="2400" baseline="-25000" dirty="0" smtClean="0"/>
              <a:t>t</a:t>
            </a:r>
            <a:r>
              <a:rPr lang="en-US" sz="2400" dirty="0" smtClean="0"/>
              <a:t> is an empty set, then t is a leaf node labeled by the default class, </a:t>
            </a:r>
            <a:r>
              <a:rPr lang="en-US" sz="2400" dirty="0" err="1" smtClean="0"/>
              <a:t>y</a:t>
            </a:r>
            <a:r>
              <a:rPr lang="en-US" sz="2400" baseline="-25000" dirty="0" err="1" smtClean="0"/>
              <a:t>d</a:t>
            </a:r>
            <a:endParaRPr lang="en-US" sz="2400" baseline="-25000" dirty="0" smtClean="0"/>
          </a:p>
          <a:p>
            <a:pPr lvl="1" eaLnBrk="1" hangingPunct="1">
              <a:lnSpc>
                <a:spcPct val="90000"/>
              </a:lnSpc>
              <a:defRPr/>
            </a:pPr>
            <a:r>
              <a:rPr lang="en-US" sz="2400" dirty="0" smtClean="0"/>
              <a:t>If D</a:t>
            </a:r>
            <a:r>
              <a:rPr lang="en-US" sz="2400" baseline="-25000" dirty="0" smtClean="0"/>
              <a:t>t</a:t>
            </a:r>
            <a:r>
              <a:rPr lang="en-US" sz="2400" dirty="0" smtClean="0"/>
              <a:t> contains records that belong to more than one class, use an attribute test to split the data into smaller subsets. Recursively apply the procedure to each subset.</a:t>
            </a:r>
          </a:p>
        </p:txBody>
      </p:sp>
      <p:graphicFrame>
        <p:nvGraphicFramePr>
          <p:cNvPr id="24580" name="Object 4"/>
          <p:cNvGraphicFramePr>
            <a:graphicFrameLocks noChangeAspect="1"/>
          </p:cNvGraphicFramePr>
          <p:nvPr/>
        </p:nvGraphicFramePr>
        <p:xfrm>
          <a:off x="5257800" y="1600200"/>
          <a:ext cx="3886200" cy="3124200"/>
        </p:xfrm>
        <a:graphic>
          <a:graphicData uri="http://schemas.openxmlformats.org/presentationml/2006/ole">
            <mc:AlternateContent xmlns:mc="http://schemas.openxmlformats.org/markup-compatibility/2006">
              <mc:Choice xmlns:v="urn:schemas-microsoft-com:vml" Requires="v">
                <p:oleObj spid="_x0000_s24606" name="Document" r:id="rId3" imgW="5415994" imgH="5778378" progId="Word.Document.8">
                  <p:embed/>
                </p:oleObj>
              </mc:Choice>
              <mc:Fallback>
                <p:oleObj name="Document" r:id="rId3" imgW="5415994" imgH="5778378"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600200"/>
                        <a:ext cx="3886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1" name="Oval 5"/>
          <p:cNvSpPr>
            <a:spLocks noChangeArrowheads="1"/>
          </p:cNvSpPr>
          <p:nvPr/>
        </p:nvSpPr>
        <p:spPr bwMode="auto">
          <a:xfrm>
            <a:off x="5992813" y="5257800"/>
            <a:ext cx="1447800" cy="762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4582" name="Line 6"/>
          <p:cNvSpPr>
            <a:spLocks noChangeShapeType="1"/>
          </p:cNvSpPr>
          <p:nvPr/>
        </p:nvSpPr>
        <p:spPr bwMode="auto">
          <a:xfrm flipH="1">
            <a:off x="5688013" y="6019800"/>
            <a:ext cx="990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3" name="Line 7"/>
          <p:cNvSpPr>
            <a:spLocks noChangeShapeType="1"/>
          </p:cNvSpPr>
          <p:nvPr/>
        </p:nvSpPr>
        <p:spPr bwMode="auto">
          <a:xfrm>
            <a:off x="6831013" y="6019800"/>
            <a:ext cx="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4" name="Line 8"/>
          <p:cNvSpPr>
            <a:spLocks noChangeShapeType="1"/>
          </p:cNvSpPr>
          <p:nvPr/>
        </p:nvSpPr>
        <p:spPr bwMode="auto">
          <a:xfrm>
            <a:off x="6983413" y="6019800"/>
            <a:ext cx="990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5" name="Line 9"/>
          <p:cNvSpPr>
            <a:spLocks noChangeShapeType="1"/>
          </p:cNvSpPr>
          <p:nvPr/>
        </p:nvSpPr>
        <p:spPr bwMode="auto">
          <a:xfrm flipH="1">
            <a:off x="6678613" y="4876800"/>
            <a:ext cx="228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6" name="Text Box 10"/>
          <p:cNvSpPr txBox="1">
            <a:spLocks noChangeArrowheads="1"/>
          </p:cNvSpPr>
          <p:nvPr/>
        </p:nvSpPr>
        <p:spPr bwMode="auto">
          <a:xfrm>
            <a:off x="6907213" y="47244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2000" b="1">
                <a:latin typeface="Arial" panose="020B0604020202020204" pitchFamily="34" charset="0"/>
              </a:rPr>
              <a:t>D</a:t>
            </a:r>
            <a:r>
              <a:rPr lang="en-US" altLang="en-US" sz="2000" b="1" baseline="-25000">
                <a:latin typeface="Arial" panose="020B0604020202020204" pitchFamily="34" charset="0"/>
              </a:rPr>
              <a:t>t</a:t>
            </a:r>
          </a:p>
        </p:txBody>
      </p:sp>
      <p:sp>
        <p:nvSpPr>
          <p:cNvPr id="24587" name="Text Box 11"/>
          <p:cNvSpPr txBox="1">
            <a:spLocks noChangeArrowheads="1"/>
          </p:cNvSpPr>
          <p:nvPr/>
        </p:nvSpPr>
        <p:spPr bwMode="auto">
          <a:xfrm>
            <a:off x="6526213" y="5410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2400" b="1">
                <a:latin typeface="Arial" panose="020B0604020202020204" pitchFamily="34"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0" y="152400"/>
            <a:ext cx="4953000" cy="1139825"/>
          </a:xfrm>
        </p:spPr>
        <p:txBody>
          <a:bodyPr/>
          <a:lstStyle/>
          <a:p>
            <a:pPr eaLnBrk="1" hangingPunct="1">
              <a:defRPr/>
            </a:pPr>
            <a:r>
              <a:rPr lang="en-US" smtClean="0"/>
              <a:t>Hunt’s Algorithm</a:t>
            </a:r>
          </a:p>
        </p:txBody>
      </p:sp>
      <p:sp>
        <p:nvSpPr>
          <p:cNvPr id="197635" name="Rectangle 3"/>
          <p:cNvSpPr>
            <a:spLocks noChangeArrowheads="1"/>
          </p:cNvSpPr>
          <p:nvPr/>
        </p:nvSpPr>
        <p:spPr bwMode="auto">
          <a:xfrm>
            <a:off x="533400" y="1706563"/>
            <a:ext cx="576263" cy="414337"/>
          </a:xfrm>
          <a:prstGeom prst="rect">
            <a:avLst/>
          </a:prstGeom>
          <a:solidFill>
            <a:srgbClr val="FFFFFF"/>
          </a:solidFill>
          <a:ln w="25400">
            <a:solidFill>
              <a:srgbClr val="3366FF"/>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400">
                <a:latin typeface="Times New Roman" panose="02020603050405020304" pitchFamily="18" charset="0"/>
              </a:rPr>
              <a:t>Don’t </a:t>
            </a:r>
          </a:p>
          <a:p>
            <a:pPr algn="ctr">
              <a:spcBef>
                <a:spcPct val="0"/>
              </a:spcBef>
              <a:buClrTx/>
              <a:buSzTx/>
              <a:buFontTx/>
              <a:buNone/>
            </a:pPr>
            <a:r>
              <a:rPr lang="en-US" altLang="en-US" sz="1400">
                <a:latin typeface="Times New Roman" panose="02020603050405020304" pitchFamily="18" charset="0"/>
              </a:rPr>
              <a:t>Cheat</a:t>
            </a:r>
            <a:endParaRPr lang="en-US" altLang="en-US" sz="2400">
              <a:latin typeface="Times New Roman" panose="02020603050405020304" pitchFamily="18" charset="0"/>
            </a:endParaRPr>
          </a:p>
        </p:txBody>
      </p:sp>
      <p:grpSp>
        <p:nvGrpSpPr>
          <p:cNvPr id="2" name="Group 4"/>
          <p:cNvGrpSpPr>
            <a:grpSpLocks/>
          </p:cNvGrpSpPr>
          <p:nvPr/>
        </p:nvGrpSpPr>
        <p:grpSpPr bwMode="auto">
          <a:xfrm>
            <a:off x="1219200" y="1401763"/>
            <a:ext cx="2168525" cy="1262062"/>
            <a:chOff x="624" y="720"/>
            <a:chExt cx="1366" cy="795"/>
          </a:xfrm>
        </p:grpSpPr>
        <p:grpSp>
          <p:nvGrpSpPr>
            <p:cNvPr id="25645" name="Group 5"/>
            <p:cNvGrpSpPr>
              <a:grpSpLocks/>
            </p:cNvGrpSpPr>
            <p:nvPr/>
          </p:nvGrpSpPr>
          <p:grpSpPr bwMode="auto">
            <a:xfrm>
              <a:off x="864" y="720"/>
              <a:ext cx="1126" cy="795"/>
              <a:chOff x="480" y="2640"/>
              <a:chExt cx="1126" cy="795"/>
            </a:xfrm>
          </p:grpSpPr>
          <p:sp>
            <p:nvSpPr>
              <p:cNvPr id="25647" name="Oval 6"/>
              <p:cNvSpPr>
                <a:spLocks noChangeArrowheads="1"/>
              </p:cNvSpPr>
              <p:nvPr/>
            </p:nvSpPr>
            <p:spPr bwMode="auto">
              <a:xfrm>
                <a:off x="807" y="2640"/>
                <a:ext cx="436" cy="272"/>
              </a:xfrm>
              <a:prstGeom prst="ellipse">
                <a:avLst/>
              </a:prstGeom>
              <a:solidFill>
                <a:srgbClr val="FFFFFF"/>
              </a:solidFill>
              <a:ln w="25400">
                <a:solidFill>
                  <a:srgbClr val="3366FF"/>
                </a:solidFill>
                <a:round/>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600">
                    <a:solidFill>
                      <a:srgbClr val="0033CC"/>
                    </a:solidFill>
                    <a:latin typeface="Times New Roman" panose="02020603050405020304" pitchFamily="18" charset="0"/>
                  </a:rPr>
                  <a:t>Refund</a:t>
                </a:r>
                <a:endParaRPr lang="en-US" altLang="en-US" sz="1600">
                  <a:latin typeface="Times New Roman" panose="02020603050405020304" pitchFamily="18" charset="0"/>
                </a:endParaRPr>
              </a:p>
            </p:txBody>
          </p:sp>
          <p:sp>
            <p:nvSpPr>
              <p:cNvPr id="25648" name="Line 7"/>
              <p:cNvSpPr>
                <a:spLocks noChangeShapeType="1"/>
              </p:cNvSpPr>
              <p:nvPr/>
            </p:nvSpPr>
            <p:spPr bwMode="auto">
              <a:xfrm flipH="1">
                <a:off x="661" y="2912"/>
                <a:ext cx="364" cy="224"/>
              </a:xfrm>
              <a:prstGeom prst="line">
                <a:avLst/>
              </a:prstGeom>
              <a:noFill/>
              <a:ln w="25400">
                <a:solidFill>
                  <a:srgbClr val="3366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9" name="Line 8"/>
              <p:cNvSpPr>
                <a:spLocks noChangeShapeType="1"/>
              </p:cNvSpPr>
              <p:nvPr/>
            </p:nvSpPr>
            <p:spPr bwMode="auto">
              <a:xfrm>
                <a:off x="1025" y="2912"/>
                <a:ext cx="363" cy="224"/>
              </a:xfrm>
              <a:prstGeom prst="line">
                <a:avLst/>
              </a:prstGeom>
              <a:noFill/>
              <a:ln w="25400">
                <a:solidFill>
                  <a:srgbClr val="3366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50" name="Rectangle 9"/>
              <p:cNvSpPr>
                <a:spLocks noChangeArrowheads="1"/>
              </p:cNvSpPr>
              <p:nvPr/>
            </p:nvSpPr>
            <p:spPr bwMode="auto">
              <a:xfrm>
                <a:off x="480" y="3136"/>
                <a:ext cx="363" cy="299"/>
              </a:xfrm>
              <a:prstGeom prst="rect">
                <a:avLst/>
              </a:prstGeom>
              <a:solidFill>
                <a:srgbClr val="FFFFFF"/>
              </a:solidFill>
              <a:ln w="50800" cmpd="thickThin">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400">
                    <a:latin typeface="Times New Roman" panose="02020603050405020304" pitchFamily="18" charset="0"/>
                  </a:rPr>
                  <a:t>Don’t </a:t>
                </a:r>
              </a:p>
              <a:p>
                <a:pPr algn="ctr">
                  <a:spcBef>
                    <a:spcPct val="0"/>
                  </a:spcBef>
                  <a:buClrTx/>
                  <a:buSzTx/>
                  <a:buFontTx/>
                  <a:buNone/>
                </a:pPr>
                <a:r>
                  <a:rPr lang="en-US" altLang="en-US" sz="1400">
                    <a:latin typeface="Times New Roman" panose="02020603050405020304" pitchFamily="18" charset="0"/>
                  </a:rPr>
                  <a:t>Cheat</a:t>
                </a:r>
                <a:endParaRPr lang="en-US" altLang="en-US" sz="1800">
                  <a:latin typeface="Times New Roman" panose="02020603050405020304" pitchFamily="18" charset="0"/>
                </a:endParaRPr>
              </a:p>
            </p:txBody>
          </p:sp>
          <p:sp>
            <p:nvSpPr>
              <p:cNvPr id="25651" name="Rectangle 10"/>
              <p:cNvSpPr>
                <a:spLocks noChangeArrowheads="1"/>
              </p:cNvSpPr>
              <p:nvPr/>
            </p:nvSpPr>
            <p:spPr bwMode="auto">
              <a:xfrm>
                <a:off x="1243" y="3136"/>
                <a:ext cx="363" cy="261"/>
              </a:xfrm>
              <a:prstGeom prst="rect">
                <a:avLst/>
              </a:prstGeom>
              <a:solidFill>
                <a:srgbClr val="FFFFFF"/>
              </a:solidFill>
              <a:ln w="25400">
                <a:solidFill>
                  <a:srgbClr val="3366FF"/>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400">
                    <a:latin typeface="Times New Roman" panose="02020603050405020304" pitchFamily="18" charset="0"/>
                  </a:rPr>
                  <a:t>Don’t </a:t>
                </a:r>
              </a:p>
              <a:p>
                <a:pPr algn="ctr">
                  <a:spcBef>
                    <a:spcPct val="0"/>
                  </a:spcBef>
                  <a:buClrTx/>
                  <a:buSzTx/>
                  <a:buFontTx/>
                  <a:buNone/>
                </a:pPr>
                <a:r>
                  <a:rPr lang="en-US" altLang="en-US" sz="1400">
                    <a:latin typeface="Times New Roman" panose="02020603050405020304" pitchFamily="18" charset="0"/>
                  </a:rPr>
                  <a:t>Cheat</a:t>
                </a:r>
                <a:endParaRPr lang="en-US" altLang="en-US" sz="2400">
                  <a:latin typeface="Times New Roman" panose="02020603050405020304" pitchFamily="18" charset="0"/>
                </a:endParaRPr>
              </a:p>
            </p:txBody>
          </p:sp>
          <p:sp>
            <p:nvSpPr>
              <p:cNvPr id="25652" name="Text Box 11"/>
              <p:cNvSpPr txBox="1">
                <a:spLocks noChangeArrowheads="1"/>
              </p:cNvSpPr>
              <p:nvPr/>
            </p:nvSpPr>
            <p:spPr bwMode="auto">
              <a:xfrm>
                <a:off x="568" y="2869"/>
                <a:ext cx="31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400" b="1">
                    <a:solidFill>
                      <a:srgbClr val="0066FF"/>
                    </a:solidFill>
                    <a:latin typeface="Arial" panose="020B0604020202020204" pitchFamily="34" charset="0"/>
                  </a:rPr>
                  <a:t>Yes</a:t>
                </a:r>
                <a:endParaRPr lang="en-US" altLang="en-US" sz="1800">
                  <a:latin typeface="Times New Roman" panose="02020603050405020304" pitchFamily="18" charset="0"/>
                </a:endParaRPr>
              </a:p>
            </p:txBody>
          </p:sp>
          <p:sp>
            <p:nvSpPr>
              <p:cNvPr id="25653" name="Text Box 12"/>
              <p:cNvSpPr txBox="1">
                <a:spLocks noChangeArrowheads="1"/>
              </p:cNvSpPr>
              <p:nvPr/>
            </p:nvSpPr>
            <p:spPr bwMode="auto">
              <a:xfrm>
                <a:off x="1260" y="2869"/>
                <a:ext cx="2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400" b="1">
                    <a:solidFill>
                      <a:srgbClr val="0066FF"/>
                    </a:solidFill>
                    <a:latin typeface="Arial" panose="020B0604020202020204" pitchFamily="34" charset="0"/>
                  </a:rPr>
                  <a:t>No</a:t>
                </a:r>
                <a:endParaRPr lang="en-US" altLang="en-US" sz="2400">
                  <a:latin typeface="Times New Roman" panose="02020603050405020304" pitchFamily="18" charset="0"/>
                </a:endParaRPr>
              </a:p>
            </p:txBody>
          </p:sp>
        </p:grpSp>
        <p:sp>
          <p:nvSpPr>
            <p:cNvPr id="25646" name="Line 13"/>
            <p:cNvSpPr>
              <a:spLocks noChangeShapeType="1"/>
            </p:cNvSpPr>
            <p:nvPr/>
          </p:nvSpPr>
          <p:spPr bwMode="auto">
            <a:xfrm flipV="1">
              <a:off x="624" y="1056"/>
              <a:ext cx="240" cy="0"/>
            </a:xfrm>
            <a:prstGeom prst="line">
              <a:avLst/>
            </a:prstGeom>
            <a:noFill/>
            <a:ln w="76200" cmpd="tri">
              <a:solidFill>
                <a:srgbClr val="CC33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14"/>
          <p:cNvGrpSpPr>
            <a:grpSpLocks/>
          </p:cNvGrpSpPr>
          <p:nvPr/>
        </p:nvGrpSpPr>
        <p:grpSpPr bwMode="auto">
          <a:xfrm>
            <a:off x="2895600" y="3306763"/>
            <a:ext cx="3325813" cy="3294062"/>
            <a:chOff x="1536" y="1920"/>
            <a:chExt cx="2095" cy="2075"/>
          </a:xfrm>
        </p:grpSpPr>
        <p:grpSp>
          <p:nvGrpSpPr>
            <p:cNvPr id="25624" name="Group 15"/>
            <p:cNvGrpSpPr>
              <a:grpSpLocks/>
            </p:cNvGrpSpPr>
            <p:nvPr/>
          </p:nvGrpSpPr>
          <p:grpSpPr bwMode="auto">
            <a:xfrm>
              <a:off x="1824" y="1920"/>
              <a:ext cx="1807" cy="2075"/>
              <a:chOff x="3840" y="1824"/>
              <a:chExt cx="1807" cy="2075"/>
            </a:xfrm>
          </p:grpSpPr>
          <p:sp>
            <p:nvSpPr>
              <p:cNvPr id="25626" name="Oval 16"/>
              <p:cNvSpPr>
                <a:spLocks noChangeArrowheads="1"/>
              </p:cNvSpPr>
              <p:nvPr/>
            </p:nvSpPr>
            <p:spPr bwMode="auto">
              <a:xfrm>
                <a:off x="4311" y="1824"/>
                <a:ext cx="437" cy="283"/>
              </a:xfrm>
              <a:prstGeom prst="ellipse">
                <a:avLst/>
              </a:prstGeom>
              <a:solidFill>
                <a:srgbClr val="FFFFFF"/>
              </a:solidFill>
              <a:ln w="9525">
                <a:solidFill>
                  <a:schemeClr val="tx1"/>
                </a:solidFill>
                <a:round/>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600">
                    <a:latin typeface="Times New Roman" panose="02020603050405020304" pitchFamily="18" charset="0"/>
                  </a:rPr>
                  <a:t>Refund</a:t>
                </a:r>
                <a:endParaRPr lang="en-US" altLang="en-US" sz="1400">
                  <a:latin typeface="Times New Roman" panose="02020603050405020304" pitchFamily="18" charset="0"/>
                </a:endParaRPr>
              </a:p>
            </p:txBody>
          </p:sp>
          <p:sp>
            <p:nvSpPr>
              <p:cNvPr id="25627" name="Line 17"/>
              <p:cNvSpPr>
                <a:spLocks noChangeShapeType="1"/>
              </p:cNvSpPr>
              <p:nvPr/>
            </p:nvSpPr>
            <p:spPr bwMode="auto">
              <a:xfrm flipH="1">
                <a:off x="4166" y="2107"/>
                <a:ext cx="364" cy="2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8" name="Line 18"/>
              <p:cNvSpPr>
                <a:spLocks noChangeShapeType="1"/>
              </p:cNvSpPr>
              <p:nvPr/>
            </p:nvSpPr>
            <p:spPr bwMode="auto">
              <a:xfrm>
                <a:off x="4530" y="2107"/>
                <a:ext cx="363" cy="2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9" name="Rectangle 19"/>
              <p:cNvSpPr>
                <a:spLocks noChangeArrowheads="1"/>
              </p:cNvSpPr>
              <p:nvPr/>
            </p:nvSpPr>
            <p:spPr bwMode="auto">
              <a:xfrm>
                <a:off x="3984" y="2331"/>
                <a:ext cx="364" cy="298"/>
              </a:xfrm>
              <a:prstGeom prst="rect">
                <a:avLst/>
              </a:prstGeom>
              <a:solidFill>
                <a:srgbClr val="FFFFFF"/>
              </a:solidFill>
              <a:ln w="50800" cmpd="thickThin">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400">
                    <a:latin typeface="Times New Roman" panose="02020603050405020304" pitchFamily="18" charset="0"/>
                  </a:rPr>
                  <a:t>Don’t </a:t>
                </a:r>
              </a:p>
              <a:p>
                <a:pPr algn="ctr">
                  <a:spcBef>
                    <a:spcPct val="0"/>
                  </a:spcBef>
                  <a:buClrTx/>
                  <a:buSzTx/>
                  <a:buFontTx/>
                  <a:buNone/>
                </a:pPr>
                <a:r>
                  <a:rPr lang="en-US" altLang="en-US" sz="1400">
                    <a:latin typeface="Times New Roman" panose="02020603050405020304" pitchFamily="18" charset="0"/>
                  </a:rPr>
                  <a:t>Cheat</a:t>
                </a:r>
                <a:endParaRPr lang="en-US" altLang="en-US" sz="2400">
                  <a:latin typeface="Times New Roman" panose="02020603050405020304" pitchFamily="18" charset="0"/>
                </a:endParaRPr>
              </a:p>
            </p:txBody>
          </p:sp>
          <p:sp>
            <p:nvSpPr>
              <p:cNvPr id="25630" name="Text Box 20"/>
              <p:cNvSpPr txBox="1">
                <a:spLocks noChangeArrowheads="1"/>
              </p:cNvSpPr>
              <p:nvPr/>
            </p:nvSpPr>
            <p:spPr bwMode="auto">
              <a:xfrm>
                <a:off x="4072" y="2062"/>
                <a:ext cx="31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400" b="1">
                    <a:latin typeface="Arial" panose="020B0604020202020204" pitchFamily="34" charset="0"/>
                  </a:rPr>
                  <a:t>Yes</a:t>
                </a:r>
                <a:endParaRPr lang="en-US" altLang="en-US" sz="2400">
                  <a:latin typeface="Times New Roman" panose="02020603050405020304" pitchFamily="18" charset="0"/>
                </a:endParaRPr>
              </a:p>
            </p:txBody>
          </p:sp>
          <p:sp>
            <p:nvSpPr>
              <p:cNvPr id="25631" name="Text Box 21"/>
              <p:cNvSpPr txBox="1">
                <a:spLocks noChangeArrowheads="1"/>
              </p:cNvSpPr>
              <p:nvPr/>
            </p:nvSpPr>
            <p:spPr bwMode="auto">
              <a:xfrm>
                <a:off x="4765" y="2062"/>
                <a:ext cx="2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400" b="1">
                    <a:latin typeface="Arial" panose="020B0604020202020204" pitchFamily="34" charset="0"/>
                  </a:rPr>
                  <a:t>No</a:t>
                </a:r>
                <a:endParaRPr lang="en-US" altLang="en-US" sz="2400">
                  <a:latin typeface="Times New Roman" panose="02020603050405020304" pitchFamily="18" charset="0"/>
                </a:endParaRPr>
              </a:p>
            </p:txBody>
          </p:sp>
          <p:sp>
            <p:nvSpPr>
              <p:cNvPr id="25632" name="Oval 22"/>
              <p:cNvSpPr>
                <a:spLocks noChangeArrowheads="1"/>
              </p:cNvSpPr>
              <p:nvPr/>
            </p:nvSpPr>
            <p:spPr bwMode="auto">
              <a:xfrm>
                <a:off x="4639" y="2331"/>
                <a:ext cx="545" cy="373"/>
              </a:xfrm>
              <a:prstGeom prst="ellipse">
                <a:avLst/>
              </a:prstGeom>
              <a:solidFill>
                <a:srgbClr val="FFFFFF"/>
              </a:solidFill>
              <a:ln w="9525">
                <a:solidFill>
                  <a:schemeClr val="tx1"/>
                </a:solidFill>
                <a:round/>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600">
                    <a:latin typeface="Times New Roman" panose="02020603050405020304" pitchFamily="18" charset="0"/>
                  </a:rPr>
                  <a:t>Marital</a:t>
                </a:r>
              </a:p>
              <a:p>
                <a:pPr algn="ctr">
                  <a:spcBef>
                    <a:spcPct val="0"/>
                  </a:spcBef>
                  <a:buClrTx/>
                  <a:buSzTx/>
                  <a:buFontTx/>
                  <a:buNone/>
                </a:pPr>
                <a:r>
                  <a:rPr lang="en-US" altLang="en-US" sz="1600">
                    <a:latin typeface="Times New Roman" panose="02020603050405020304" pitchFamily="18" charset="0"/>
                  </a:rPr>
                  <a:t>Status</a:t>
                </a:r>
                <a:endParaRPr lang="en-US" altLang="en-US" sz="1800">
                  <a:latin typeface="Times New Roman" panose="02020603050405020304" pitchFamily="18" charset="0"/>
                </a:endParaRPr>
              </a:p>
            </p:txBody>
          </p:sp>
          <p:sp>
            <p:nvSpPr>
              <p:cNvPr id="25633" name="Line 23"/>
              <p:cNvSpPr>
                <a:spLocks noChangeShapeType="1"/>
              </p:cNvSpPr>
              <p:nvPr/>
            </p:nvSpPr>
            <p:spPr bwMode="auto">
              <a:xfrm flipH="1">
                <a:off x="4464" y="2704"/>
                <a:ext cx="465"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4" name="Line 24"/>
              <p:cNvSpPr>
                <a:spLocks noChangeShapeType="1"/>
              </p:cNvSpPr>
              <p:nvPr/>
            </p:nvSpPr>
            <p:spPr bwMode="auto">
              <a:xfrm>
                <a:off x="4929" y="2704"/>
                <a:ext cx="400" cy="26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5" name="Rectangle 25"/>
              <p:cNvSpPr>
                <a:spLocks noChangeArrowheads="1"/>
              </p:cNvSpPr>
              <p:nvPr/>
            </p:nvSpPr>
            <p:spPr bwMode="auto">
              <a:xfrm>
                <a:off x="5148" y="2965"/>
                <a:ext cx="363" cy="299"/>
              </a:xfrm>
              <a:prstGeom prst="rect">
                <a:avLst/>
              </a:prstGeom>
              <a:solidFill>
                <a:srgbClr val="FFFFFF"/>
              </a:solidFill>
              <a:ln w="50800" cmpd="thickThin">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400">
                    <a:latin typeface="Times New Roman" panose="02020603050405020304" pitchFamily="18" charset="0"/>
                  </a:rPr>
                  <a:t>Don’t </a:t>
                </a:r>
              </a:p>
              <a:p>
                <a:pPr algn="ctr">
                  <a:spcBef>
                    <a:spcPct val="0"/>
                  </a:spcBef>
                  <a:buClrTx/>
                  <a:buSzTx/>
                  <a:buFontTx/>
                  <a:buNone/>
                </a:pPr>
                <a:r>
                  <a:rPr lang="en-US" altLang="en-US" sz="1400">
                    <a:latin typeface="Times New Roman" panose="02020603050405020304" pitchFamily="18" charset="0"/>
                  </a:rPr>
                  <a:t>Cheat</a:t>
                </a:r>
                <a:endParaRPr lang="en-US" altLang="en-US" sz="2400">
                  <a:latin typeface="Times New Roman" panose="02020603050405020304" pitchFamily="18" charset="0"/>
                </a:endParaRPr>
              </a:p>
            </p:txBody>
          </p:sp>
          <p:sp>
            <p:nvSpPr>
              <p:cNvPr id="25636" name="Rectangle 26"/>
              <p:cNvSpPr>
                <a:spLocks noChangeArrowheads="1"/>
              </p:cNvSpPr>
              <p:nvPr/>
            </p:nvSpPr>
            <p:spPr bwMode="auto">
              <a:xfrm>
                <a:off x="4704" y="3600"/>
                <a:ext cx="364" cy="262"/>
              </a:xfrm>
              <a:prstGeom prst="rect">
                <a:avLst/>
              </a:prstGeom>
              <a:solidFill>
                <a:srgbClr val="FFFFFF"/>
              </a:solidFill>
              <a:ln w="50800" cmpd="thickThin">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600">
                    <a:latin typeface="Times New Roman" panose="02020603050405020304" pitchFamily="18" charset="0"/>
                  </a:rPr>
                  <a:t>Cheat</a:t>
                </a:r>
                <a:endParaRPr lang="en-US" altLang="en-US" sz="2400">
                  <a:latin typeface="Times New Roman" panose="02020603050405020304" pitchFamily="18" charset="0"/>
                </a:endParaRPr>
              </a:p>
            </p:txBody>
          </p:sp>
          <p:sp>
            <p:nvSpPr>
              <p:cNvPr id="25637" name="Text Box 27"/>
              <p:cNvSpPr txBox="1">
                <a:spLocks noChangeArrowheads="1"/>
              </p:cNvSpPr>
              <p:nvPr/>
            </p:nvSpPr>
            <p:spPr bwMode="auto">
              <a:xfrm>
                <a:off x="4062" y="2621"/>
                <a:ext cx="59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400" b="1">
                    <a:latin typeface="Arial" panose="020B0604020202020204" pitchFamily="34" charset="0"/>
                  </a:rPr>
                  <a:t>Single,</a:t>
                </a:r>
              </a:p>
              <a:p>
                <a:pPr algn="ctr">
                  <a:spcBef>
                    <a:spcPct val="0"/>
                  </a:spcBef>
                  <a:buClrTx/>
                  <a:buSzTx/>
                  <a:buFontTx/>
                  <a:buNone/>
                </a:pPr>
                <a:r>
                  <a:rPr lang="en-US" altLang="en-US" sz="1400" b="1">
                    <a:latin typeface="Arial" panose="020B0604020202020204" pitchFamily="34" charset="0"/>
                  </a:rPr>
                  <a:t>Divorced</a:t>
                </a:r>
                <a:endParaRPr lang="en-US" altLang="en-US" sz="1800">
                  <a:latin typeface="Arial" panose="020B0604020202020204" pitchFamily="34" charset="0"/>
                </a:endParaRPr>
              </a:p>
            </p:txBody>
          </p:sp>
          <p:sp>
            <p:nvSpPr>
              <p:cNvPr id="25638" name="Text Box 28"/>
              <p:cNvSpPr txBox="1">
                <a:spLocks noChangeArrowheads="1"/>
              </p:cNvSpPr>
              <p:nvPr/>
            </p:nvSpPr>
            <p:spPr bwMode="auto">
              <a:xfrm>
                <a:off x="5127" y="2688"/>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400" b="1">
                    <a:latin typeface="Arial" panose="020B0604020202020204" pitchFamily="34" charset="0"/>
                  </a:rPr>
                  <a:t>Married</a:t>
                </a:r>
                <a:endParaRPr lang="en-US" altLang="en-US" sz="1800">
                  <a:latin typeface="Arial" panose="020B0604020202020204" pitchFamily="34" charset="0"/>
                </a:endParaRPr>
              </a:p>
            </p:txBody>
          </p:sp>
          <p:sp>
            <p:nvSpPr>
              <p:cNvPr id="25639" name="Oval 29"/>
              <p:cNvSpPr>
                <a:spLocks noChangeArrowheads="1"/>
              </p:cNvSpPr>
              <p:nvPr/>
            </p:nvSpPr>
            <p:spPr bwMode="auto">
              <a:xfrm>
                <a:off x="4080" y="2976"/>
                <a:ext cx="768" cy="384"/>
              </a:xfrm>
              <a:prstGeom prst="ellipse">
                <a:avLst/>
              </a:prstGeom>
              <a:solidFill>
                <a:srgbClr val="FFFFFF"/>
              </a:solidFill>
              <a:ln w="25400">
                <a:solidFill>
                  <a:srgbClr val="3366FF"/>
                </a:solidFill>
                <a:round/>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600">
                    <a:solidFill>
                      <a:srgbClr val="0033CC"/>
                    </a:solidFill>
                    <a:latin typeface="Times New Roman" panose="02020603050405020304" pitchFamily="18" charset="0"/>
                  </a:rPr>
                  <a:t>Taxable</a:t>
                </a:r>
              </a:p>
              <a:p>
                <a:pPr algn="ctr">
                  <a:spcBef>
                    <a:spcPct val="0"/>
                  </a:spcBef>
                  <a:buClrTx/>
                  <a:buSzTx/>
                  <a:buFontTx/>
                  <a:buNone/>
                </a:pPr>
                <a:r>
                  <a:rPr lang="en-US" altLang="en-US" sz="1600">
                    <a:solidFill>
                      <a:srgbClr val="0033CC"/>
                    </a:solidFill>
                    <a:latin typeface="Times New Roman" panose="02020603050405020304" pitchFamily="18" charset="0"/>
                  </a:rPr>
                  <a:t>Income</a:t>
                </a:r>
                <a:endParaRPr lang="en-US" altLang="en-US" sz="2400">
                  <a:latin typeface="Times New Roman" panose="02020603050405020304" pitchFamily="18" charset="0"/>
                </a:endParaRPr>
              </a:p>
            </p:txBody>
          </p:sp>
          <p:sp>
            <p:nvSpPr>
              <p:cNvPr id="25640" name="Rectangle 30"/>
              <p:cNvSpPr>
                <a:spLocks noChangeArrowheads="1"/>
              </p:cNvSpPr>
              <p:nvPr/>
            </p:nvSpPr>
            <p:spPr bwMode="auto">
              <a:xfrm>
                <a:off x="3840" y="3600"/>
                <a:ext cx="363" cy="299"/>
              </a:xfrm>
              <a:prstGeom prst="rect">
                <a:avLst/>
              </a:prstGeom>
              <a:solidFill>
                <a:srgbClr val="FFFFFF"/>
              </a:solidFill>
              <a:ln w="50800" cmpd="thickThin">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400">
                    <a:latin typeface="Times New Roman" panose="02020603050405020304" pitchFamily="18" charset="0"/>
                  </a:rPr>
                  <a:t>Don’t </a:t>
                </a:r>
              </a:p>
              <a:p>
                <a:pPr algn="ctr">
                  <a:spcBef>
                    <a:spcPct val="0"/>
                  </a:spcBef>
                  <a:buClrTx/>
                  <a:buSzTx/>
                  <a:buFontTx/>
                  <a:buNone/>
                </a:pPr>
                <a:r>
                  <a:rPr lang="en-US" altLang="en-US" sz="1400">
                    <a:latin typeface="Times New Roman" panose="02020603050405020304" pitchFamily="18" charset="0"/>
                  </a:rPr>
                  <a:t>Cheat</a:t>
                </a:r>
                <a:endParaRPr lang="en-US" altLang="en-US" sz="2400">
                  <a:latin typeface="Times New Roman" panose="02020603050405020304" pitchFamily="18" charset="0"/>
                </a:endParaRPr>
              </a:p>
            </p:txBody>
          </p:sp>
          <p:sp>
            <p:nvSpPr>
              <p:cNvPr id="25641" name="Line 31"/>
              <p:cNvSpPr>
                <a:spLocks noChangeShapeType="1"/>
              </p:cNvSpPr>
              <p:nvPr/>
            </p:nvSpPr>
            <p:spPr bwMode="auto">
              <a:xfrm flipH="1">
                <a:off x="4032" y="3360"/>
                <a:ext cx="432" cy="240"/>
              </a:xfrm>
              <a:prstGeom prst="line">
                <a:avLst/>
              </a:prstGeom>
              <a:noFill/>
              <a:ln w="25400">
                <a:solidFill>
                  <a:srgbClr val="3366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2" name="Line 32"/>
              <p:cNvSpPr>
                <a:spLocks noChangeShapeType="1"/>
              </p:cNvSpPr>
              <p:nvPr/>
            </p:nvSpPr>
            <p:spPr bwMode="auto">
              <a:xfrm>
                <a:off x="4464" y="3360"/>
                <a:ext cx="432" cy="240"/>
              </a:xfrm>
              <a:prstGeom prst="line">
                <a:avLst/>
              </a:prstGeom>
              <a:noFill/>
              <a:ln w="25400">
                <a:solidFill>
                  <a:srgbClr val="3366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3" name="Text Box 33"/>
              <p:cNvSpPr txBox="1">
                <a:spLocks noChangeArrowheads="1"/>
              </p:cNvSpPr>
              <p:nvPr/>
            </p:nvSpPr>
            <p:spPr bwMode="auto">
              <a:xfrm>
                <a:off x="3840" y="3360"/>
                <a:ext cx="4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400" b="1">
                    <a:solidFill>
                      <a:srgbClr val="0066FF"/>
                    </a:solidFill>
                    <a:latin typeface="Arial" panose="020B0604020202020204" pitchFamily="34" charset="0"/>
                  </a:rPr>
                  <a:t>&lt; 80K</a:t>
                </a:r>
                <a:endParaRPr lang="en-US" altLang="en-US" sz="1800">
                  <a:latin typeface="Arial" panose="020B0604020202020204" pitchFamily="34" charset="0"/>
                </a:endParaRPr>
              </a:p>
            </p:txBody>
          </p:sp>
          <p:sp>
            <p:nvSpPr>
              <p:cNvPr id="25644" name="Text Box 34"/>
              <p:cNvSpPr txBox="1">
                <a:spLocks noChangeArrowheads="1"/>
              </p:cNvSpPr>
              <p:nvPr/>
            </p:nvSpPr>
            <p:spPr bwMode="auto">
              <a:xfrm>
                <a:off x="4704" y="3360"/>
                <a:ext cx="48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400" b="1">
                    <a:solidFill>
                      <a:srgbClr val="0066FF"/>
                    </a:solidFill>
                    <a:latin typeface="Arial" panose="020B0604020202020204" pitchFamily="34" charset="0"/>
                  </a:rPr>
                  <a:t>&gt;= 80K</a:t>
                </a:r>
                <a:endParaRPr lang="en-US" altLang="en-US" sz="1800">
                  <a:solidFill>
                    <a:srgbClr val="0066FF"/>
                  </a:solidFill>
                  <a:latin typeface="Arial" panose="020B0604020202020204" pitchFamily="34" charset="0"/>
                </a:endParaRPr>
              </a:p>
            </p:txBody>
          </p:sp>
        </p:grpSp>
        <p:sp>
          <p:nvSpPr>
            <p:cNvPr id="25625" name="Line 35"/>
            <p:cNvSpPr>
              <a:spLocks noChangeShapeType="1"/>
            </p:cNvSpPr>
            <p:nvPr/>
          </p:nvSpPr>
          <p:spPr bwMode="auto">
            <a:xfrm rot="-2664477">
              <a:off x="1536" y="2400"/>
              <a:ext cx="192" cy="192"/>
            </a:xfrm>
            <a:prstGeom prst="line">
              <a:avLst/>
            </a:prstGeom>
            <a:noFill/>
            <a:ln w="76200" cmpd="tri">
              <a:solidFill>
                <a:srgbClr val="CC33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36"/>
          <p:cNvGrpSpPr>
            <a:grpSpLocks/>
          </p:cNvGrpSpPr>
          <p:nvPr/>
        </p:nvGrpSpPr>
        <p:grpSpPr bwMode="auto">
          <a:xfrm>
            <a:off x="304800" y="3048000"/>
            <a:ext cx="2654300" cy="2620963"/>
            <a:chOff x="48" y="1757"/>
            <a:chExt cx="1672" cy="1651"/>
          </a:xfrm>
        </p:grpSpPr>
        <p:grpSp>
          <p:nvGrpSpPr>
            <p:cNvPr id="25608" name="Group 37"/>
            <p:cNvGrpSpPr>
              <a:grpSpLocks/>
            </p:cNvGrpSpPr>
            <p:nvPr/>
          </p:nvGrpSpPr>
          <p:grpSpPr bwMode="auto">
            <a:xfrm>
              <a:off x="48" y="1968"/>
              <a:ext cx="1672" cy="1440"/>
              <a:chOff x="2016" y="1824"/>
              <a:chExt cx="1672" cy="1440"/>
            </a:xfrm>
          </p:grpSpPr>
          <p:grpSp>
            <p:nvGrpSpPr>
              <p:cNvPr id="25610" name="Group 38"/>
              <p:cNvGrpSpPr>
                <a:grpSpLocks/>
              </p:cNvGrpSpPr>
              <p:nvPr/>
            </p:nvGrpSpPr>
            <p:grpSpPr bwMode="auto">
              <a:xfrm>
                <a:off x="2016" y="1824"/>
                <a:ext cx="1527" cy="1440"/>
                <a:chOff x="2016" y="1968"/>
                <a:chExt cx="1527" cy="1440"/>
              </a:xfrm>
            </p:grpSpPr>
            <p:sp>
              <p:nvSpPr>
                <p:cNvPr id="25612" name="Oval 39"/>
                <p:cNvSpPr>
                  <a:spLocks noChangeArrowheads="1"/>
                </p:cNvSpPr>
                <p:nvPr/>
              </p:nvSpPr>
              <p:spPr bwMode="auto">
                <a:xfrm>
                  <a:off x="2343" y="1968"/>
                  <a:ext cx="437" cy="283"/>
                </a:xfrm>
                <a:prstGeom prst="ellipse">
                  <a:avLst/>
                </a:prstGeom>
                <a:solidFill>
                  <a:srgbClr val="FFFFFF"/>
                </a:solidFill>
                <a:ln w="9525">
                  <a:solidFill>
                    <a:schemeClr val="tx1"/>
                  </a:solidFill>
                  <a:round/>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600">
                      <a:latin typeface="Times New Roman" panose="02020603050405020304" pitchFamily="18" charset="0"/>
                    </a:rPr>
                    <a:t>Refund</a:t>
                  </a:r>
                  <a:endParaRPr lang="en-US" altLang="en-US" sz="1400">
                    <a:latin typeface="Times New Roman" panose="02020603050405020304" pitchFamily="18" charset="0"/>
                  </a:endParaRPr>
                </a:p>
              </p:txBody>
            </p:sp>
            <p:sp>
              <p:nvSpPr>
                <p:cNvPr id="25613" name="Line 40"/>
                <p:cNvSpPr>
                  <a:spLocks noChangeShapeType="1"/>
                </p:cNvSpPr>
                <p:nvPr/>
              </p:nvSpPr>
              <p:spPr bwMode="auto">
                <a:xfrm flipH="1">
                  <a:off x="2198" y="2251"/>
                  <a:ext cx="364" cy="2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4" name="Line 41"/>
                <p:cNvSpPr>
                  <a:spLocks noChangeShapeType="1"/>
                </p:cNvSpPr>
                <p:nvPr/>
              </p:nvSpPr>
              <p:spPr bwMode="auto">
                <a:xfrm>
                  <a:off x="2562" y="2251"/>
                  <a:ext cx="363" cy="2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5" name="Rectangle 42"/>
                <p:cNvSpPr>
                  <a:spLocks noChangeArrowheads="1"/>
                </p:cNvSpPr>
                <p:nvPr/>
              </p:nvSpPr>
              <p:spPr bwMode="auto">
                <a:xfrm>
                  <a:off x="2016" y="2475"/>
                  <a:ext cx="364" cy="298"/>
                </a:xfrm>
                <a:prstGeom prst="rect">
                  <a:avLst/>
                </a:prstGeom>
                <a:solidFill>
                  <a:srgbClr val="FFFFFF"/>
                </a:solidFill>
                <a:ln w="50800" cmpd="thickThin">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400">
                      <a:latin typeface="Times New Roman" panose="02020603050405020304" pitchFamily="18" charset="0"/>
                    </a:rPr>
                    <a:t>Don’t </a:t>
                  </a:r>
                </a:p>
                <a:p>
                  <a:pPr algn="ctr">
                    <a:spcBef>
                      <a:spcPct val="0"/>
                    </a:spcBef>
                    <a:buClrTx/>
                    <a:buSzTx/>
                    <a:buFontTx/>
                    <a:buNone/>
                  </a:pPr>
                  <a:r>
                    <a:rPr lang="en-US" altLang="en-US" sz="1400">
                      <a:latin typeface="Times New Roman" panose="02020603050405020304" pitchFamily="18" charset="0"/>
                    </a:rPr>
                    <a:t>Cheat</a:t>
                  </a:r>
                  <a:endParaRPr lang="en-US" altLang="en-US" sz="2400">
                    <a:latin typeface="Times New Roman" panose="02020603050405020304" pitchFamily="18" charset="0"/>
                  </a:endParaRPr>
                </a:p>
              </p:txBody>
            </p:sp>
            <p:sp>
              <p:nvSpPr>
                <p:cNvPr id="25616" name="Text Box 43"/>
                <p:cNvSpPr txBox="1">
                  <a:spLocks noChangeArrowheads="1"/>
                </p:cNvSpPr>
                <p:nvPr/>
              </p:nvSpPr>
              <p:spPr bwMode="auto">
                <a:xfrm>
                  <a:off x="2104" y="2206"/>
                  <a:ext cx="31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400" b="1">
                      <a:latin typeface="Arial" panose="020B0604020202020204" pitchFamily="34" charset="0"/>
                    </a:rPr>
                    <a:t>Yes</a:t>
                  </a:r>
                  <a:endParaRPr lang="en-US" altLang="en-US" sz="2400">
                    <a:latin typeface="Times New Roman" panose="02020603050405020304" pitchFamily="18" charset="0"/>
                  </a:endParaRPr>
                </a:p>
              </p:txBody>
            </p:sp>
            <p:sp>
              <p:nvSpPr>
                <p:cNvPr id="25617" name="Text Box 44"/>
                <p:cNvSpPr txBox="1">
                  <a:spLocks noChangeArrowheads="1"/>
                </p:cNvSpPr>
                <p:nvPr/>
              </p:nvSpPr>
              <p:spPr bwMode="auto">
                <a:xfrm>
                  <a:off x="2797" y="2206"/>
                  <a:ext cx="2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400" b="1">
                      <a:latin typeface="Arial" panose="020B0604020202020204" pitchFamily="34" charset="0"/>
                    </a:rPr>
                    <a:t>No</a:t>
                  </a:r>
                  <a:endParaRPr lang="en-US" altLang="en-US" sz="2400">
                    <a:latin typeface="Times New Roman" panose="02020603050405020304" pitchFamily="18" charset="0"/>
                  </a:endParaRPr>
                </a:p>
              </p:txBody>
            </p:sp>
            <p:sp>
              <p:nvSpPr>
                <p:cNvPr id="25618" name="Oval 45"/>
                <p:cNvSpPr>
                  <a:spLocks noChangeArrowheads="1"/>
                </p:cNvSpPr>
                <p:nvPr/>
              </p:nvSpPr>
              <p:spPr bwMode="auto">
                <a:xfrm>
                  <a:off x="2671" y="2475"/>
                  <a:ext cx="545" cy="373"/>
                </a:xfrm>
                <a:prstGeom prst="ellipse">
                  <a:avLst/>
                </a:prstGeom>
                <a:solidFill>
                  <a:srgbClr val="FFFFFF"/>
                </a:solidFill>
                <a:ln w="25400">
                  <a:solidFill>
                    <a:srgbClr val="3366FF"/>
                  </a:solidFill>
                  <a:round/>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600">
                      <a:solidFill>
                        <a:srgbClr val="0033CC"/>
                      </a:solidFill>
                      <a:latin typeface="Times New Roman" panose="02020603050405020304" pitchFamily="18" charset="0"/>
                    </a:rPr>
                    <a:t>Marital</a:t>
                  </a:r>
                </a:p>
                <a:p>
                  <a:pPr algn="ctr">
                    <a:spcBef>
                      <a:spcPct val="0"/>
                    </a:spcBef>
                    <a:buClrTx/>
                    <a:buSzTx/>
                    <a:buFontTx/>
                    <a:buNone/>
                  </a:pPr>
                  <a:r>
                    <a:rPr lang="en-US" altLang="en-US" sz="1600">
                      <a:solidFill>
                        <a:srgbClr val="0033CC"/>
                      </a:solidFill>
                      <a:latin typeface="Times New Roman" panose="02020603050405020304" pitchFamily="18" charset="0"/>
                    </a:rPr>
                    <a:t>Status</a:t>
                  </a:r>
                  <a:endParaRPr lang="en-US" altLang="en-US" sz="1800">
                    <a:latin typeface="Times New Roman" panose="02020603050405020304" pitchFamily="18" charset="0"/>
                  </a:endParaRPr>
                </a:p>
              </p:txBody>
            </p:sp>
            <p:sp>
              <p:nvSpPr>
                <p:cNvPr id="25619" name="Line 46"/>
                <p:cNvSpPr>
                  <a:spLocks noChangeShapeType="1"/>
                </p:cNvSpPr>
                <p:nvPr/>
              </p:nvSpPr>
              <p:spPr bwMode="auto">
                <a:xfrm flipH="1">
                  <a:off x="2525" y="2848"/>
                  <a:ext cx="436" cy="261"/>
                </a:xfrm>
                <a:prstGeom prst="line">
                  <a:avLst/>
                </a:prstGeom>
                <a:noFill/>
                <a:ln w="25400">
                  <a:solidFill>
                    <a:srgbClr val="3366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0" name="Line 47"/>
                <p:cNvSpPr>
                  <a:spLocks noChangeShapeType="1"/>
                </p:cNvSpPr>
                <p:nvPr/>
              </p:nvSpPr>
              <p:spPr bwMode="auto">
                <a:xfrm>
                  <a:off x="2961" y="2848"/>
                  <a:ext cx="400" cy="261"/>
                </a:xfrm>
                <a:prstGeom prst="line">
                  <a:avLst/>
                </a:prstGeom>
                <a:noFill/>
                <a:ln w="25400">
                  <a:solidFill>
                    <a:srgbClr val="3366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1" name="Rectangle 48"/>
                <p:cNvSpPr>
                  <a:spLocks noChangeArrowheads="1"/>
                </p:cNvSpPr>
                <p:nvPr/>
              </p:nvSpPr>
              <p:spPr bwMode="auto">
                <a:xfrm>
                  <a:off x="3180" y="3109"/>
                  <a:ext cx="363" cy="299"/>
                </a:xfrm>
                <a:prstGeom prst="rect">
                  <a:avLst/>
                </a:prstGeom>
                <a:solidFill>
                  <a:srgbClr val="FFFFFF"/>
                </a:solidFill>
                <a:ln w="50800" cmpd="thickThin">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400">
                      <a:latin typeface="Times New Roman" panose="02020603050405020304" pitchFamily="18" charset="0"/>
                    </a:rPr>
                    <a:t>Don’t </a:t>
                  </a:r>
                </a:p>
                <a:p>
                  <a:pPr algn="ctr">
                    <a:spcBef>
                      <a:spcPct val="0"/>
                    </a:spcBef>
                    <a:buClrTx/>
                    <a:buSzTx/>
                    <a:buFontTx/>
                    <a:buNone/>
                  </a:pPr>
                  <a:r>
                    <a:rPr lang="en-US" altLang="en-US" sz="1400">
                      <a:latin typeface="Times New Roman" panose="02020603050405020304" pitchFamily="18" charset="0"/>
                    </a:rPr>
                    <a:t>Cheat</a:t>
                  </a:r>
                  <a:endParaRPr lang="en-US" altLang="en-US" sz="2400">
                    <a:latin typeface="Times New Roman" panose="02020603050405020304" pitchFamily="18" charset="0"/>
                  </a:endParaRPr>
                </a:p>
              </p:txBody>
            </p:sp>
            <p:sp>
              <p:nvSpPr>
                <p:cNvPr id="25622" name="Rectangle 49"/>
                <p:cNvSpPr>
                  <a:spLocks noChangeArrowheads="1"/>
                </p:cNvSpPr>
                <p:nvPr/>
              </p:nvSpPr>
              <p:spPr bwMode="auto">
                <a:xfrm>
                  <a:off x="2343" y="3109"/>
                  <a:ext cx="364" cy="262"/>
                </a:xfrm>
                <a:prstGeom prst="rect">
                  <a:avLst/>
                </a:prstGeom>
                <a:solidFill>
                  <a:srgbClr val="FFFFFF"/>
                </a:solidFill>
                <a:ln w="25400">
                  <a:solidFill>
                    <a:srgbClr val="3366FF"/>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600">
                      <a:latin typeface="Times New Roman" panose="02020603050405020304" pitchFamily="18" charset="0"/>
                    </a:rPr>
                    <a:t>Cheat</a:t>
                  </a:r>
                  <a:endParaRPr lang="en-US" altLang="en-US" sz="2400">
                    <a:latin typeface="Times New Roman" panose="02020603050405020304" pitchFamily="18" charset="0"/>
                  </a:endParaRPr>
                </a:p>
              </p:txBody>
            </p:sp>
            <p:sp>
              <p:nvSpPr>
                <p:cNvPr id="25623" name="Text Box 50"/>
                <p:cNvSpPr txBox="1">
                  <a:spLocks noChangeArrowheads="1"/>
                </p:cNvSpPr>
                <p:nvPr/>
              </p:nvSpPr>
              <p:spPr bwMode="auto">
                <a:xfrm>
                  <a:off x="2094" y="2765"/>
                  <a:ext cx="59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400" b="1">
                      <a:solidFill>
                        <a:srgbClr val="0066FF"/>
                      </a:solidFill>
                      <a:latin typeface="Arial" panose="020B0604020202020204" pitchFamily="34" charset="0"/>
                    </a:rPr>
                    <a:t>Single,</a:t>
                  </a:r>
                </a:p>
                <a:p>
                  <a:pPr algn="ctr">
                    <a:spcBef>
                      <a:spcPct val="0"/>
                    </a:spcBef>
                    <a:buClrTx/>
                    <a:buSzTx/>
                    <a:buFontTx/>
                    <a:buNone/>
                  </a:pPr>
                  <a:r>
                    <a:rPr lang="en-US" altLang="en-US" sz="1400" b="1">
                      <a:solidFill>
                        <a:srgbClr val="0066FF"/>
                      </a:solidFill>
                      <a:latin typeface="Arial" panose="020B0604020202020204" pitchFamily="34" charset="0"/>
                    </a:rPr>
                    <a:t>Divorced</a:t>
                  </a:r>
                  <a:endParaRPr lang="en-US" altLang="en-US" sz="1800">
                    <a:latin typeface="Arial" panose="020B0604020202020204" pitchFamily="34" charset="0"/>
                  </a:endParaRPr>
                </a:p>
              </p:txBody>
            </p:sp>
          </p:grpSp>
          <p:sp>
            <p:nvSpPr>
              <p:cNvPr id="25611" name="Text Box 51"/>
              <p:cNvSpPr txBox="1">
                <a:spLocks noChangeArrowheads="1"/>
              </p:cNvSpPr>
              <p:nvPr/>
            </p:nvSpPr>
            <p:spPr bwMode="auto">
              <a:xfrm>
                <a:off x="3168" y="2688"/>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400" b="1">
                    <a:solidFill>
                      <a:srgbClr val="0066FF"/>
                    </a:solidFill>
                    <a:latin typeface="Arial" panose="020B0604020202020204" pitchFamily="34" charset="0"/>
                  </a:rPr>
                  <a:t>Married</a:t>
                </a:r>
                <a:endParaRPr lang="en-US" altLang="en-US" sz="1800">
                  <a:solidFill>
                    <a:srgbClr val="0066FF"/>
                  </a:solidFill>
                  <a:latin typeface="Arial" panose="020B0604020202020204" pitchFamily="34" charset="0"/>
                </a:endParaRPr>
              </a:p>
            </p:txBody>
          </p:sp>
        </p:grpSp>
        <p:sp>
          <p:nvSpPr>
            <p:cNvPr id="25609" name="Line 52"/>
            <p:cNvSpPr>
              <a:spLocks noChangeShapeType="1"/>
            </p:cNvSpPr>
            <p:nvPr/>
          </p:nvSpPr>
          <p:spPr bwMode="auto">
            <a:xfrm rot="-2664477" flipH="1" flipV="1">
              <a:off x="727" y="1757"/>
              <a:ext cx="402" cy="26"/>
            </a:xfrm>
            <a:prstGeom prst="line">
              <a:avLst/>
            </a:prstGeom>
            <a:noFill/>
            <a:ln w="76200" cmpd="tri">
              <a:solidFill>
                <a:srgbClr val="CC33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25607" name="Object 53"/>
          <p:cNvGraphicFramePr>
            <a:graphicFrameLocks noChangeAspect="1"/>
          </p:cNvGraphicFramePr>
          <p:nvPr/>
        </p:nvGraphicFramePr>
        <p:xfrm>
          <a:off x="5562600" y="228600"/>
          <a:ext cx="3413125" cy="3687763"/>
        </p:xfrm>
        <a:graphic>
          <a:graphicData uri="http://schemas.openxmlformats.org/presentationml/2006/ole">
            <mc:AlternateContent xmlns:mc="http://schemas.openxmlformats.org/markup-compatibility/2006">
              <mc:Choice xmlns:v="urn:schemas-microsoft-com:vml" Requires="v">
                <p:oleObj spid="_x0000_s25671" name="Document" r:id="rId3" imgW="5405628" imgH="5782056" progId="Word.Document.8">
                  <p:embed/>
                </p:oleObj>
              </mc:Choice>
              <mc:Fallback>
                <p:oleObj name="Document" r:id="rId3" imgW="5405628" imgH="5782056" progId="Word.Document.8">
                  <p:embed/>
                  <p:pic>
                    <p:nvPicPr>
                      <p:cNvPr id="0" name="Object 53"/>
                      <p:cNvPicPr>
                        <a:picLocks noChangeAspect="1" noChangeArrowheads="1"/>
                      </p:cNvPicPr>
                      <p:nvPr/>
                    </p:nvPicPr>
                    <p:blipFill>
                      <a:blip r:embed="rId4">
                        <a:extLst>
                          <a:ext uri="{28A0092B-C50C-407E-A947-70E740481C1C}">
                            <a14:useLocalDpi xmlns:a14="http://schemas.microsoft.com/office/drawing/2010/main" val="0"/>
                          </a:ext>
                        </a:extLst>
                      </a:blip>
                      <a:srcRect r="4274"/>
                      <a:stretch>
                        <a:fillRect/>
                      </a:stretch>
                    </p:blipFill>
                    <p:spPr bwMode="auto">
                      <a:xfrm>
                        <a:off x="5562600" y="228600"/>
                        <a:ext cx="3413125" cy="368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6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457200" y="457200"/>
            <a:ext cx="8229600" cy="838200"/>
          </a:xfrm>
        </p:spPr>
        <p:txBody>
          <a:bodyPr/>
          <a:lstStyle/>
          <a:p>
            <a:r>
              <a:rPr lang="en-US" altLang="zh-CN" sz="4000">
                <a:latin typeface="Times New Roman" panose="02020603050405020304" pitchFamily="18" charset="0"/>
              </a:rPr>
              <a:t>Algorithm for Decision Tree Induction</a:t>
            </a:r>
          </a:p>
        </p:txBody>
      </p:sp>
      <p:sp>
        <p:nvSpPr>
          <p:cNvPr id="129027" name="Rectangle 3"/>
          <p:cNvSpPr>
            <a:spLocks noGrp="1" noChangeArrowheads="1"/>
          </p:cNvSpPr>
          <p:nvPr>
            <p:ph type="body" idx="1"/>
          </p:nvPr>
        </p:nvSpPr>
        <p:spPr>
          <a:xfrm>
            <a:off x="381000" y="1295400"/>
            <a:ext cx="8382000" cy="5029200"/>
          </a:xfrm>
        </p:spPr>
        <p:txBody>
          <a:bodyPr/>
          <a:lstStyle/>
          <a:p>
            <a:pPr>
              <a:lnSpc>
                <a:spcPct val="105000"/>
              </a:lnSpc>
            </a:pPr>
            <a:r>
              <a:rPr lang="en-US" altLang="zh-CN" sz="2200">
                <a:latin typeface="Times New Roman" panose="02020603050405020304" pitchFamily="18" charset="0"/>
              </a:rPr>
              <a:t>Basic algorithm (a greedy algorithm)</a:t>
            </a:r>
          </a:p>
          <a:p>
            <a:pPr lvl="1">
              <a:spcBef>
                <a:spcPct val="0"/>
              </a:spcBef>
            </a:pPr>
            <a:r>
              <a:rPr lang="en-US" altLang="zh-CN" sz="2200">
                <a:latin typeface="Times New Roman" panose="02020603050405020304" pitchFamily="18" charset="0"/>
              </a:rPr>
              <a:t>Tree is constructed in a </a:t>
            </a:r>
            <a:r>
              <a:rPr lang="en-US" altLang="zh-CN" sz="2200">
                <a:solidFill>
                  <a:schemeClr val="hlink"/>
                </a:solidFill>
                <a:latin typeface="Times New Roman" panose="02020603050405020304" pitchFamily="18" charset="0"/>
              </a:rPr>
              <a:t>top-down recursive divide-and-conquer manner</a:t>
            </a:r>
          </a:p>
          <a:p>
            <a:pPr lvl="1">
              <a:spcBef>
                <a:spcPct val="0"/>
              </a:spcBef>
            </a:pPr>
            <a:r>
              <a:rPr lang="en-US" altLang="zh-CN" sz="2200">
                <a:latin typeface="Times New Roman" panose="02020603050405020304" pitchFamily="18" charset="0"/>
              </a:rPr>
              <a:t>At start, all the training examples are at the root</a:t>
            </a:r>
          </a:p>
          <a:p>
            <a:pPr lvl="1">
              <a:spcBef>
                <a:spcPct val="0"/>
              </a:spcBef>
            </a:pPr>
            <a:r>
              <a:rPr lang="en-US" altLang="zh-CN" sz="2200">
                <a:latin typeface="Times New Roman" panose="02020603050405020304" pitchFamily="18" charset="0"/>
              </a:rPr>
              <a:t>Attributes are categorical (if continuous-valued, they are discretized in advance)</a:t>
            </a:r>
          </a:p>
          <a:p>
            <a:pPr lvl="1">
              <a:spcBef>
                <a:spcPct val="0"/>
              </a:spcBef>
            </a:pPr>
            <a:r>
              <a:rPr lang="en-US" altLang="zh-CN" sz="2200">
                <a:latin typeface="Times New Roman" panose="02020603050405020304" pitchFamily="18" charset="0"/>
              </a:rPr>
              <a:t>Examples are partitioned recursively based on selected attributes</a:t>
            </a:r>
          </a:p>
          <a:p>
            <a:pPr lvl="1">
              <a:spcBef>
                <a:spcPct val="0"/>
              </a:spcBef>
            </a:pPr>
            <a:r>
              <a:rPr lang="en-US" altLang="zh-CN" sz="2200">
                <a:latin typeface="Times New Roman" panose="02020603050405020304" pitchFamily="18" charset="0"/>
              </a:rPr>
              <a:t>Test attributes are selected on the basis of a heuristic or statistical measure (e.g., </a:t>
            </a:r>
            <a:r>
              <a:rPr lang="en-US" altLang="zh-CN" sz="2200">
                <a:solidFill>
                  <a:schemeClr val="hlink"/>
                </a:solidFill>
                <a:latin typeface="Times New Roman" panose="02020603050405020304" pitchFamily="18" charset="0"/>
              </a:rPr>
              <a:t>information gain</a:t>
            </a:r>
            <a:r>
              <a:rPr lang="en-US" altLang="zh-CN" sz="2200">
                <a:latin typeface="Times New Roman" panose="02020603050405020304" pitchFamily="18" charset="0"/>
              </a:rPr>
              <a:t>)</a:t>
            </a:r>
          </a:p>
          <a:p>
            <a:pPr>
              <a:lnSpc>
                <a:spcPct val="105000"/>
              </a:lnSpc>
            </a:pPr>
            <a:r>
              <a:rPr lang="en-US" altLang="zh-CN" sz="2200">
                <a:latin typeface="Times New Roman" panose="02020603050405020304" pitchFamily="18" charset="0"/>
              </a:rPr>
              <a:t>Conditions for stopping partitioning</a:t>
            </a:r>
          </a:p>
          <a:p>
            <a:pPr lvl="1">
              <a:spcBef>
                <a:spcPct val="0"/>
              </a:spcBef>
            </a:pPr>
            <a:r>
              <a:rPr lang="en-US" altLang="zh-CN" sz="2200">
                <a:latin typeface="Times New Roman" panose="02020603050405020304" pitchFamily="18" charset="0"/>
              </a:rPr>
              <a:t>All samples for a given node belong to the same class</a:t>
            </a:r>
          </a:p>
          <a:p>
            <a:pPr lvl="1">
              <a:spcBef>
                <a:spcPct val="0"/>
              </a:spcBef>
            </a:pPr>
            <a:r>
              <a:rPr lang="en-US" altLang="zh-CN" sz="2200">
                <a:latin typeface="Times New Roman" panose="02020603050405020304" pitchFamily="18" charset="0"/>
              </a:rPr>
              <a:t>There are no remaining attributes for further partitioning – </a:t>
            </a:r>
            <a:r>
              <a:rPr lang="en-US" altLang="zh-CN" sz="2200">
                <a:solidFill>
                  <a:schemeClr val="hlink"/>
                </a:solidFill>
                <a:latin typeface="Times New Roman" panose="02020603050405020304" pitchFamily="18" charset="0"/>
              </a:rPr>
              <a:t>majority voting</a:t>
            </a:r>
            <a:r>
              <a:rPr lang="en-US" altLang="zh-CN" sz="2200">
                <a:latin typeface="Times New Roman" panose="02020603050405020304" pitchFamily="18" charset="0"/>
              </a:rPr>
              <a:t> is employed for classifying the leaf</a:t>
            </a:r>
          </a:p>
          <a:p>
            <a:pPr lvl="1">
              <a:spcBef>
                <a:spcPct val="0"/>
              </a:spcBef>
            </a:pPr>
            <a:r>
              <a:rPr lang="en-US" altLang="zh-CN" sz="2200">
                <a:latin typeface="Times New Roman" panose="02020603050405020304" pitchFamily="18" charset="0"/>
              </a:rPr>
              <a:t>There are no samples left</a:t>
            </a:r>
          </a:p>
        </p:txBody>
      </p:sp>
    </p:spTree>
    <p:extLst>
      <p:ext uri="{BB962C8B-B14F-4D97-AF65-F5344CB8AC3E}">
        <p14:creationId xmlns:p14="http://schemas.microsoft.com/office/powerpoint/2010/main" val="338963535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129FFA59-EBFF-44A4-B311-98FE26BD463A}" type="datetime4">
              <a:rPr lang="en-US" altLang="en-US"/>
              <a:pPr/>
              <a:t>February 8, 2019</a:t>
            </a:fld>
            <a:endParaRPr lang="en-US" altLang="en-US"/>
          </a:p>
        </p:txBody>
      </p:sp>
      <p:sp>
        <p:nvSpPr>
          <p:cNvPr id="7" name="Slide Number Placeholder 5"/>
          <p:cNvSpPr>
            <a:spLocks noGrp="1"/>
          </p:cNvSpPr>
          <p:nvPr>
            <p:ph type="sldNum" sz="quarter" idx="12"/>
          </p:nvPr>
        </p:nvSpPr>
        <p:spPr/>
        <p:txBody>
          <a:bodyPr/>
          <a:lstStyle/>
          <a:p>
            <a:fld id="{CC8A9644-582E-4022-91FB-753907B144AB}" type="slidenum">
              <a:rPr lang="en-US" altLang="en-US"/>
              <a:pPr/>
              <a:t>26</a:t>
            </a:fld>
            <a:endParaRPr lang="en-US" altLang="en-US"/>
          </a:p>
        </p:txBody>
      </p:sp>
      <p:sp>
        <p:nvSpPr>
          <p:cNvPr id="1408002" name="Rectangle 2"/>
          <p:cNvSpPr>
            <a:spLocks noGrp="1" noChangeArrowheads="1"/>
          </p:cNvSpPr>
          <p:nvPr>
            <p:ph type="title"/>
          </p:nvPr>
        </p:nvSpPr>
        <p:spPr>
          <a:xfrm>
            <a:off x="0" y="381000"/>
            <a:ext cx="9144000" cy="609600"/>
          </a:xfrm>
        </p:spPr>
        <p:txBody>
          <a:bodyPr/>
          <a:lstStyle/>
          <a:p>
            <a:r>
              <a:rPr lang="en-US" altLang="en-US" sz="3200"/>
              <a:t>Decision Tree Induction: Training Dataset</a:t>
            </a:r>
          </a:p>
        </p:txBody>
      </p:sp>
      <p:graphicFrame>
        <p:nvGraphicFramePr>
          <p:cNvPr id="1408003" name="Object 3"/>
          <p:cNvGraphicFramePr>
            <a:graphicFrameLocks noGrp="1"/>
          </p:cNvGraphicFramePr>
          <p:nvPr>
            <p:ph type="body" idx="1"/>
          </p:nvPr>
        </p:nvGraphicFramePr>
        <p:xfrm>
          <a:off x="2133600" y="1524000"/>
          <a:ext cx="6629400" cy="4800600"/>
        </p:xfrm>
        <a:graphic>
          <a:graphicData uri="http://schemas.openxmlformats.org/presentationml/2006/ole">
            <mc:AlternateContent xmlns:mc="http://schemas.openxmlformats.org/markup-compatibility/2006">
              <mc:Choice xmlns:v="urn:schemas-microsoft-com:vml" Requires="v">
                <p:oleObj spid="_x0000_s47106" name="Worksheet" r:id="rId3" imgW="6115431" imgH="4458208" progId="Excel.Sheet.8">
                  <p:embed/>
                </p:oleObj>
              </mc:Choice>
              <mc:Fallback>
                <p:oleObj name="Worksheet" r:id="rId3" imgW="6115431" imgH="4458208"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524000"/>
                        <a:ext cx="6629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537245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ate Placeholder 2"/>
          <p:cNvSpPr>
            <a:spLocks noGrp="1"/>
          </p:cNvSpPr>
          <p:nvPr>
            <p:ph type="dt" sz="half" idx="10"/>
          </p:nvPr>
        </p:nvSpPr>
        <p:spPr/>
        <p:txBody>
          <a:bodyPr/>
          <a:lstStyle/>
          <a:p>
            <a:fld id="{52E2DFF8-84EB-4B99-91A4-A02FB10A9169}" type="datetime4">
              <a:rPr lang="en-US" altLang="en-US"/>
              <a:pPr/>
              <a:t>February 8, 2019</a:t>
            </a:fld>
            <a:endParaRPr lang="en-US" altLang="en-US"/>
          </a:p>
        </p:txBody>
      </p:sp>
      <p:sp>
        <p:nvSpPr>
          <p:cNvPr id="30" name="Slide Number Placeholder 4"/>
          <p:cNvSpPr>
            <a:spLocks noGrp="1"/>
          </p:cNvSpPr>
          <p:nvPr>
            <p:ph type="sldNum" sz="quarter" idx="12"/>
          </p:nvPr>
        </p:nvSpPr>
        <p:spPr/>
        <p:txBody>
          <a:bodyPr/>
          <a:lstStyle/>
          <a:p>
            <a:fld id="{D661B805-753F-4E95-B5F1-8DEDFF92160F}" type="slidenum">
              <a:rPr lang="en-US" altLang="en-US"/>
              <a:pPr/>
              <a:t>27</a:t>
            </a:fld>
            <a:endParaRPr lang="en-US" altLang="en-US"/>
          </a:p>
        </p:txBody>
      </p:sp>
      <p:sp>
        <p:nvSpPr>
          <p:cNvPr id="1288194" name="Rectangle 2"/>
          <p:cNvSpPr>
            <a:spLocks noGrp="1" noChangeArrowheads="1"/>
          </p:cNvSpPr>
          <p:nvPr>
            <p:ph type="title"/>
          </p:nvPr>
        </p:nvSpPr>
        <p:spPr>
          <a:xfrm>
            <a:off x="0" y="304800"/>
            <a:ext cx="9144000" cy="609600"/>
          </a:xfrm>
          <a:noFill/>
          <a:ln/>
        </p:spPr>
        <p:txBody>
          <a:bodyPr lIns="92075" tIns="46038" rIns="92075" bIns="46038"/>
          <a:lstStyle/>
          <a:p>
            <a:r>
              <a:rPr lang="en-US" altLang="en-US" sz="2800">
                <a:solidFill>
                  <a:srgbClr val="170981"/>
                </a:solidFill>
              </a:rPr>
              <a:t>Output: A Decision Tree for “</a:t>
            </a:r>
            <a:r>
              <a:rPr lang="en-US" altLang="en-US" sz="2800" i="1">
                <a:solidFill>
                  <a:srgbClr val="170981"/>
                </a:solidFill>
              </a:rPr>
              <a:t>buys_computer”</a:t>
            </a:r>
          </a:p>
        </p:txBody>
      </p:sp>
      <p:grpSp>
        <p:nvGrpSpPr>
          <p:cNvPr id="1288255" name="Group 63"/>
          <p:cNvGrpSpPr>
            <a:grpSpLocks/>
          </p:cNvGrpSpPr>
          <p:nvPr/>
        </p:nvGrpSpPr>
        <p:grpSpPr bwMode="auto">
          <a:xfrm>
            <a:off x="1219200" y="1828800"/>
            <a:ext cx="6305550" cy="3810000"/>
            <a:chOff x="768" y="1152"/>
            <a:chExt cx="3972" cy="2400"/>
          </a:xfrm>
        </p:grpSpPr>
        <p:sp>
          <p:nvSpPr>
            <p:cNvPr id="1288195" name="Rectangle 3"/>
            <p:cNvSpPr>
              <a:spLocks noChangeArrowheads="1"/>
            </p:cNvSpPr>
            <p:nvPr/>
          </p:nvSpPr>
          <p:spPr bwMode="auto">
            <a:xfrm>
              <a:off x="2387" y="1152"/>
              <a:ext cx="475" cy="296"/>
            </a:xfrm>
            <a:prstGeom prst="rect">
              <a:avLst/>
            </a:prstGeom>
            <a:solidFill>
              <a:srgbClr val="00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2400">
                  <a:latin typeface="Times New Roman" panose="02020603050405020304" pitchFamily="18" charset="0"/>
                </a:rPr>
                <a:t>age?</a:t>
              </a:r>
            </a:p>
          </p:txBody>
        </p:sp>
        <p:sp>
          <p:nvSpPr>
            <p:cNvPr id="1288196" name="Rectangle 4"/>
            <p:cNvSpPr>
              <a:spLocks noChangeArrowheads="1"/>
            </p:cNvSpPr>
            <p:nvPr/>
          </p:nvSpPr>
          <p:spPr bwMode="auto">
            <a:xfrm>
              <a:off x="2245" y="1766"/>
              <a:ext cx="7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2400">
                  <a:latin typeface="Times New Roman" panose="02020603050405020304" pitchFamily="18" charset="0"/>
                </a:rPr>
                <a:t>overcast</a:t>
              </a:r>
            </a:p>
          </p:txBody>
        </p:sp>
        <p:sp>
          <p:nvSpPr>
            <p:cNvPr id="1288197" name="Rectangle 5"/>
            <p:cNvSpPr>
              <a:spLocks noChangeArrowheads="1"/>
            </p:cNvSpPr>
            <p:nvPr/>
          </p:nvSpPr>
          <p:spPr bwMode="auto">
            <a:xfrm>
              <a:off x="1229" y="2342"/>
              <a:ext cx="763" cy="296"/>
            </a:xfrm>
            <a:prstGeom prst="rect">
              <a:avLst/>
            </a:prstGeom>
            <a:solidFill>
              <a:srgbClr val="00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2400">
                  <a:latin typeface="Times New Roman" panose="02020603050405020304" pitchFamily="18" charset="0"/>
                </a:rPr>
                <a:t>student?</a:t>
              </a:r>
            </a:p>
          </p:txBody>
        </p:sp>
        <p:sp>
          <p:nvSpPr>
            <p:cNvPr id="1288198" name="Rectangle 6"/>
            <p:cNvSpPr>
              <a:spLocks noChangeArrowheads="1"/>
            </p:cNvSpPr>
            <p:nvPr/>
          </p:nvSpPr>
          <p:spPr bwMode="auto">
            <a:xfrm>
              <a:off x="3432" y="2342"/>
              <a:ext cx="1140" cy="296"/>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2400">
                  <a:latin typeface="Times New Roman" panose="02020603050405020304" pitchFamily="18" charset="0"/>
                </a:rPr>
                <a:t>credit rating?</a:t>
              </a:r>
            </a:p>
          </p:txBody>
        </p:sp>
        <p:sp>
          <p:nvSpPr>
            <p:cNvPr id="1288203" name="Line 11"/>
            <p:cNvSpPr>
              <a:spLocks noChangeShapeType="1"/>
            </p:cNvSpPr>
            <p:nvPr/>
          </p:nvSpPr>
          <p:spPr bwMode="auto">
            <a:xfrm flipH="1">
              <a:off x="1619" y="1462"/>
              <a:ext cx="625" cy="83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8204" name="Line 12"/>
            <p:cNvSpPr>
              <a:spLocks noChangeShapeType="1"/>
            </p:cNvSpPr>
            <p:nvPr/>
          </p:nvSpPr>
          <p:spPr bwMode="auto">
            <a:xfrm flipH="1">
              <a:off x="2622" y="1491"/>
              <a:ext cx="1" cy="34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8205" name="Line 13"/>
            <p:cNvSpPr>
              <a:spLocks noChangeShapeType="1"/>
            </p:cNvSpPr>
            <p:nvPr/>
          </p:nvSpPr>
          <p:spPr bwMode="auto">
            <a:xfrm>
              <a:off x="2928" y="1440"/>
              <a:ext cx="1051" cy="89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8206" name="Rectangle 14"/>
            <p:cNvSpPr>
              <a:spLocks noChangeArrowheads="1"/>
            </p:cNvSpPr>
            <p:nvPr/>
          </p:nvSpPr>
          <p:spPr bwMode="auto">
            <a:xfrm>
              <a:off x="1513" y="1730"/>
              <a:ext cx="534" cy="296"/>
            </a:xfrm>
            <a:prstGeom prst="rect">
              <a:avLst/>
            </a:prstGeom>
            <a:solidFill>
              <a:srgbClr val="FFFF00"/>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2400" b="1">
                  <a:latin typeface="Times New Roman" panose="02020603050405020304" pitchFamily="18" charset="0"/>
                </a:rPr>
                <a:t>&lt;=30</a:t>
              </a:r>
              <a:endParaRPr lang="en-US" altLang="en-US" sz="2400">
                <a:latin typeface="Times New Roman" panose="02020603050405020304" pitchFamily="18" charset="0"/>
              </a:endParaRPr>
            </a:p>
          </p:txBody>
        </p:sp>
        <p:sp>
          <p:nvSpPr>
            <p:cNvPr id="1288207" name="Rectangle 15"/>
            <p:cNvSpPr>
              <a:spLocks noChangeArrowheads="1"/>
            </p:cNvSpPr>
            <p:nvPr/>
          </p:nvSpPr>
          <p:spPr bwMode="auto">
            <a:xfrm>
              <a:off x="3364" y="1804"/>
              <a:ext cx="417" cy="288"/>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2400" b="1">
                  <a:latin typeface="Times New Roman" panose="02020603050405020304" pitchFamily="18" charset="0"/>
                </a:rPr>
                <a:t>&gt;40</a:t>
              </a:r>
              <a:endParaRPr lang="en-US" altLang="en-US" sz="2400">
                <a:latin typeface="Times New Roman" panose="02020603050405020304" pitchFamily="18" charset="0"/>
              </a:endParaRPr>
            </a:p>
          </p:txBody>
        </p:sp>
        <p:sp>
          <p:nvSpPr>
            <p:cNvPr id="1288208" name="Line 16"/>
            <p:cNvSpPr>
              <a:spLocks noChangeShapeType="1"/>
            </p:cNvSpPr>
            <p:nvPr/>
          </p:nvSpPr>
          <p:spPr bwMode="auto">
            <a:xfrm flipH="1">
              <a:off x="960" y="2640"/>
              <a:ext cx="528" cy="62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8209" name="Line 17"/>
            <p:cNvSpPr>
              <a:spLocks noChangeShapeType="1"/>
            </p:cNvSpPr>
            <p:nvPr/>
          </p:nvSpPr>
          <p:spPr bwMode="auto">
            <a:xfrm>
              <a:off x="1728" y="2640"/>
              <a:ext cx="480" cy="62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8210" name="Line 18"/>
            <p:cNvSpPr>
              <a:spLocks noChangeShapeType="1"/>
            </p:cNvSpPr>
            <p:nvPr/>
          </p:nvSpPr>
          <p:spPr bwMode="auto">
            <a:xfrm flipH="1">
              <a:off x="3360" y="2640"/>
              <a:ext cx="480" cy="57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8211" name="Line 19"/>
            <p:cNvSpPr>
              <a:spLocks noChangeShapeType="1"/>
            </p:cNvSpPr>
            <p:nvPr/>
          </p:nvSpPr>
          <p:spPr bwMode="auto">
            <a:xfrm>
              <a:off x="4128" y="2640"/>
              <a:ext cx="432" cy="57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8216" name="Line 24"/>
            <p:cNvSpPr>
              <a:spLocks noChangeShapeType="1"/>
            </p:cNvSpPr>
            <p:nvPr/>
          </p:nvSpPr>
          <p:spPr bwMode="auto">
            <a:xfrm>
              <a:off x="2623" y="2029"/>
              <a:ext cx="0" cy="27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8217" name="Rectangle 25"/>
            <p:cNvSpPr>
              <a:spLocks noChangeArrowheads="1"/>
            </p:cNvSpPr>
            <p:nvPr/>
          </p:nvSpPr>
          <p:spPr bwMode="auto">
            <a:xfrm>
              <a:off x="768" y="3264"/>
              <a:ext cx="308" cy="288"/>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2400">
                  <a:latin typeface="Times New Roman" panose="02020603050405020304" pitchFamily="18" charset="0"/>
                </a:rPr>
                <a:t>no</a:t>
              </a:r>
            </a:p>
          </p:txBody>
        </p:sp>
        <p:sp>
          <p:nvSpPr>
            <p:cNvPr id="1288219" name="Rectangle 27"/>
            <p:cNvSpPr>
              <a:spLocks noChangeArrowheads="1"/>
            </p:cNvSpPr>
            <p:nvPr/>
          </p:nvSpPr>
          <p:spPr bwMode="auto">
            <a:xfrm>
              <a:off x="2028" y="3264"/>
              <a:ext cx="372" cy="288"/>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2400">
                  <a:latin typeface="Times New Roman" panose="02020603050405020304" pitchFamily="18" charset="0"/>
                </a:rPr>
                <a:t>yes</a:t>
              </a:r>
            </a:p>
          </p:txBody>
        </p:sp>
        <p:sp>
          <p:nvSpPr>
            <p:cNvPr id="1288220" name="Rectangle 28"/>
            <p:cNvSpPr>
              <a:spLocks noChangeArrowheads="1"/>
            </p:cNvSpPr>
            <p:nvPr/>
          </p:nvSpPr>
          <p:spPr bwMode="auto">
            <a:xfrm>
              <a:off x="4368" y="3216"/>
              <a:ext cx="372" cy="288"/>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2400">
                  <a:latin typeface="Times New Roman" panose="02020603050405020304" pitchFamily="18" charset="0"/>
                </a:rPr>
                <a:t>yes</a:t>
              </a:r>
            </a:p>
          </p:txBody>
        </p:sp>
        <p:sp>
          <p:nvSpPr>
            <p:cNvPr id="1288221" name="Rectangle 29"/>
            <p:cNvSpPr>
              <a:spLocks noChangeArrowheads="1"/>
            </p:cNvSpPr>
            <p:nvPr/>
          </p:nvSpPr>
          <p:spPr bwMode="auto">
            <a:xfrm>
              <a:off x="2437" y="2344"/>
              <a:ext cx="372" cy="288"/>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2400">
                  <a:latin typeface="Times New Roman" panose="02020603050405020304" pitchFamily="18" charset="0"/>
                </a:rPr>
                <a:t>yes</a:t>
              </a:r>
            </a:p>
          </p:txBody>
        </p:sp>
        <p:sp>
          <p:nvSpPr>
            <p:cNvPr id="1288222" name="Rectangle 30"/>
            <p:cNvSpPr>
              <a:spLocks noChangeArrowheads="1"/>
            </p:cNvSpPr>
            <p:nvPr/>
          </p:nvSpPr>
          <p:spPr bwMode="auto">
            <a:xfrm>
              <a:off x="2256" y="1824"/>
              <a:ext cx="672" cy="192"/>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b="1">
                  <a:latin typeface="Times New Roman" panose="02020603050405020304" pitchFamily="18" charset="0"/>
                </a:rPr>
                <a:t>31..40</a:t>
              </a:r>
              <a:endParaRPr lang="en-US" altLang="en-US">
                <a:latin typeface="Times New Roman" panose="02020603050405020304" pitchFamily="18" charset="0"/>
              </a:endParaRPr>
            </a:p>
          </p:txBody>
        </p:sp>
        <p:sp>
          <p:nvSpPr>
            <p:cNvPr id="1288254" name="Rectangle 62"/>
            <p:cNvSpPr>
              <a:spLocks noChangeArrowheads="1"/>
            </p:cNvSpPr>
            <p:nvPr/>
          </p:nvSpPr>
          <p:spPr bwMode="auto">
            <a:xfrm rot="-143156">
              <a:off x="3168" y="3216"/>
              <a:ext cx="308" cy="288"/>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2400">
                  <a:latin typeface="Times New Roman" panose="02020603050405020304" pitchFamily="18" charset="0"/>
                </a:rPr>
                <a:t>no</a:t>
              </a:r>
            </a:p>
          </p:txBody>
        </p:sp>
        <p:sp>
          <p:nvSpPr>
            <p:cNvPr id="1288201" name="Rectangle 9"/>
            <p:cNvSpPr>
              <a:spLocks noChangeArrowheads="1"/>
            </p:cNvSpPr>
            <p:nvPr/>
          </p:nvSpPr>
          <p:spPr bwMode="auto">
            <a:xfrm>
              <a:off x="4176" y="2784"/>
              <a:ext cx="382" cy="288"/>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2400">
                  <a:latin typeface="Times New Roman" panose="02020603050405020304" pitchFamily="18" charset="0"/>
                </a:rPr>
                <a:t>fair</a:t>
              </a:r>
            </a:p>
          </p:txBody>
        </p:sp>
        <p:sp>
          <p:nvSpPr>
            <p:cNvPr id="1288202" name="Rectangle 10"/>
            <p:cNvSpPr>
              <a:spLocks noChangeArrowheads="1"/>
            </p:cNvSpPr>
            <p:nvPr/>
          </p:nvSpPr>
          <p:spPr bwMode="auto">
            <a:xfrm>
              <a:off x="3072" y="2784"/>
              <a:ext cx="807" cy="288"/>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2400">
                  <a:latin typeface="Times New Roman" panose="02020603050405020304" pitchFamily="18" charset="0"/>
                </a:rPr>
                <a:t>excellent</a:t>
              </a:r>
            </a:p>
          </p:txBody>
        </p:sp>
        <p:sp>
          <p:nvSpPr>
            <p:cNvPr id="1288200" name="Rectangle 8"/>
            <p:cNvSpPr>
              <a:spLocks noChangeArrowheads="1"/>
            </p:cNvSpPr>
            <p:nvPr/>
          </p:nvSpPr>
          <p:spPr bwMode="auto">
            <a:xfrm>
              <a:off x="1872" y="2832"/>
              <a:ext cx="372" cy="288"/>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2400">
                  <a:latin typeface="Times New Roman" panose="02020603050405020304" pitchFamily="18" charset="0"/>
                </a:rPr>
                <a:t>yes</a:t>
              </a:r>
            </a:p>
          </p:txBody>
        </p:sp>
        <p:sp>
          <p:nvSpPr>
            <p:cNvPr id="1288199" name="Rectangle 7"/>
            <p:cNvSpPr>
              <a:spLocks noChangeArrowheads="1"/>
            </p:cNvSpPr>
            <p:nvPr/>
          </p:nvSpPr>
          <p:spPr bwMode="auto">
            <a:xfrm>
              <a:off x="960" y="2832"/>
              <a:ext cx="432" cy="288"/>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r>
                <a:rPr lang="en-US" altLang="en-US" sz="2400">
                  <a:latin typeface="Times New Roman" panose="02020603050405020304" pitchFamily="18" charset="0"/>
                </a:rPr>
                <a:t>no</a:t>
              </a:r>
            </a:p>
          </p:txBody>
        </p:sp>
      </p:grpSp>
    </p:spTree>
    <p:extLst>
      <p:ext uri="{BB962C8B-B14F-4D97-AF65-F5344CB8AC3E}">
        <p14:creationId xmlns:p14="http://schemas.microsoft.com/office/powerpoint/2010/main" val="17133669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84DBD5E-918B-4B59-A740-57B10236D9C2}" type="slidenum">
              <a:rPr lang="en-US" altLang="en-US"/>
              <a:pPr/>
              <a:t>28</a:t>
            </a:fld>
            <a:endParaRPr lang="en-US" altLang="en-US"/>
          </a:p>
        </p:txBody>
      </p:sp>
      <p:sp>
        <p:nvSpPr>
          <p:cNvPr id="105474" name="Rectangle 2"/>
          <p:cNvSpPr>
            <a:spLocks noGrp="1" noChangeArrowheads="1"/>
          </p:cNvSpPr>
          <p:nvPr>
            <p:ph type="title"/>
          </p:nvPr>
        </p:nvSpPr>
        <p:spPr/>
        <p:txBody>
          <a:bodyPr/>
          <a:lstStyle/>
          <a:p>
            <a:r>
              <a:rPr lang="en-US" altLang="en-US"/>
              <a:t>Decision Tree Classification</a:t>
            </a:r>
          </a:p>
        </p:txBody>
      </p:sp>
      <p:sp>
        <p:nvSpPr>
          <p:cNvPr id="105475" name="Rectangle 3"/>
          <p:cNvSpPr>
            <a:spLocks noGrp="1" noChangeArrowheads="1"/>
          </p:cNvSpPr>
          <p:nvPr>
            <p:ph type="body" idx="1"/>
          </p:nvPr>
        </p:nvSpPr>
        <p:spPr>
          <a:xfrm>
            <a:off x="838200" y="1524000"/>
            <a:ext cx="8153400" cy="4608513"/>
          </a:xfrm>
        </p:spPr>
        <p:txBody>
          <a:bodyPr>
            <a:normAutofit/>
          </a:bodyPr>
          <a:lstStyle/>
          <a:p>
            <a:r>
              <a:rPr lang="en-US" altLang="en-US" sz="2800" dirty="0"/>
              <a:t>A decision tree is created in two phases:</a:t>
            </a:r>
          </a:p>
          <a:p>
            <a:pPr lvl="1"/>
            <a:r>
              <a:rPr lang="en-US" altLang="en-US" sz="2400" dirty="0"/>
              <a:t>Tree Building Phase</a:t>
            </a:r>
          </a:p>
          <a:p>
            <a:pPr lvl="2"/>
            <a:r>
              <a:rPr lang="en-US" altLang="en-US" sz="2200" dirty="0"/>
              <a:t>Repeatedly partition the training data until all the examples in each partition belong to one class or the partition is sufficiently small</a:t>
            </a:r>
          </a:p>
          <a:p>
            <a:pPr lvl="1"/>
            <a:r>
              <a:rPr lang="en-US" altLang="en-US" sz="2400" dirty="0"/>
              <a:t>Tree Pruning Phase </a:t>
            </a:r>
          </a:p>
          <a:p>
            <a:pPr lvl="2"/>
            <a:r>
              <a:rPr lang="en-US" altLang="en-US" sz="2200" dirty="0"/>
              <a:t>Remove dependency on statistical noise or variation that may be particular only to the training set</a:t>
            </a:r>
          </a:p>
        </p:txBody>
      </p:sp>
    </p:spTree>
    <p:extLst>
      <p:ext uri="{BB962C8B-B14F-4D97-AF65-F5344CB8AC3E}">
        <p14:creationId xmlns:p14="http://schemas.microsoft.com/office/powerpoint/2010/main" val="5113372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E60537E-B102-48D8-86E6-9DA2EC2B7CA0}" type="slidenum">
              <a:rPr lang="en-US" altLang="en-US"/>
              <a:pPr/>
              <a:t>29</a:t>
            </a:fld>
            <a:endParaRPr lang="en-US" altLang="en-US"/>
          </a:p>
        </p:txBody>
      </p:sp>
      <p:sp>
        <p:nvSpPr>
          <p:cNvPr id="109570" name="Rectangle 2"/>
          <p:cNvSpPr>
            <a:spLocks noGrp="1" noChangeArrowheads="1"/>
          </p:cNvSpPr>
          <p:nvPr>
            <p:ph type="title"/>
          </p:nvPr>
        </p:nvSpPr>
        <p:spPr/>
        <p:txBody>
          <a:bodyPr/>
          <a:lstStyle/>
          <a:p>
            <a:r>
              <a:rPr lang="en-US" altLang="en-US"/>
              <a:t>Tree Building Phase</a:t>
            </a:r>
          </a:p>
        </p:txBody>
      </p:sp>
      <p:sp>
        <p:nvSpPr>
          <p:cNvPr id="109571" name="Rectangle 3"/>
          <p:cNvSpPr>
            <a:spLocks noGrp="1" noChangeArrowheads="1"/>
          </p:cNvSpPr>
          <p:nvPr>
            <p:ph type="body" idx="1"/>
          </p:nvPr>
        </p:nvSpPr>
        <p:spPr/>
        <p:txBody>
          <a:bodyPr/>
          <a:lstStyle/>
          <a:p>
            <a:pPr>
              <a:lnSpc>
                <a:spcPct val="90000"/>
              </a:lnSpc>
            </a:pPr>
            <a:r>
              <a:rPr lang="en-US" altLang="en-US" sz="2800"/>
              <a:t>General tree-growth algorithm (binary tree)</a:t>
            </a:r>
          </a:p>
          <a:p>
            <a:pPr>
              <a:lnSpc>
                <a:spcPct val="90000"/>
              </a:lnSpc>
              <a:buFont typeface="Wingdings" panose="05000000000000000000" pitchFamily="2" charset="2"/>
              <a:buNone/>
            </a:pPr>
            <a:r>
              <a:rPr lang="en-US" altLang="en-US" sz="2800" b="1"/>
              <a:t>Partition(Data S)</a:t>
            </a:r>
          </a:p>
          <a:p>
            <a:pPr>
              <a:lnSpc>
                <a:spcPct val="90000"/>
              </a:lnSpc>
              <a:buFont typeface="Wingdings" panose="05000000000000000000" pitchFamily="2" charset="2"/>
              <a:buNone/>
            </a:pPr>
            <a:r>
              <a:rPr lang="en-US" altLang="en-US" sz="2800"/>
              <a:t>	If (all points in S are of the same class) then return;</a:t>
            </a:r>
          </a:p>
          <a:p>
            <a:pPr>
              <a:lnSpc>
                <a:spcPct val="90000"/>
              </a:lnSpc>
              <a:buFont typeface="Wingdings" panose="05000000000000000000" pitchFamily="2" charset="2"/>
              <a:buNone/>
            </a:pPr>
            <a:r>
              <a:rPr lang="en-US" altLang="en-US" sz="2800"/>
              <a:t>	for each attribute A do</a:t>
            </a:r>
          </a:p>
          <a:p>
            <a:pPr>
              <a:lnSpc>
                <a:spcPct val="90000"/>
              </a:lnSpc>
              <a:buFont typeface="Wingdings" panose="05000000000000000000" pitchFamily="2" charset="2"/>
              <a:buNone/>
            </a:pPr>
            <a:r>
              <a:rPr lang="en-US" altLang="en-US" sz="2800"/>
              <a:t>		evaluate splits on attribute A;</a:t>
            </a:r>
          </a:p>
          <a:p>
            <a:pPr>
              <a:lnSpc>
                <a:spcPct val="90000"/>
              </a:lnSpc>
              <a:buFont typeface="Wingdings" panose="05000000000000000000" pitchFamily="2" charset="2"/>
              <a:buNone/>
            </a:pPr>
            <a:r>
              <a:rPr lang="en-US" altLang="en-US" sz="2800"/>
              <a:t>	Use best split to partition S into S1 and S2;</a:t>
            </a:r>
          </a:p>
          <a:p>
            <a:pPr>
              <a:lnSpc>
                <a:spcPct val="90000"/>
              </a:lnSpc>
              <a:buFont typeface="Wingdings" panose="05000000000000000000" pitchFamily="2" charset="2"/>
              <a:buNone/>
            </a:pPr>
            <a:r>
              <a:rPr lang="en-US" altLang="en-US" sz="2800"/>
              <a:t>	Partition(S1);</a:t>
            </a:r>
          </a:p>
          <a:p>
            <a:pPr>
              <a:lnSpc>
                <a:spcPct val="90000"/>
              </a:lnSpc>
              <a:buFont typeface="Wingdings" panose="05000000000000000000" pitchFamily="2" charset="2"/>
              <a:buNone/>
            </a:pPr>
            <a:r>
              <a:rPr lang="en-US" altLang="en-US" sz="2800"/>
              <a:t>	Partition(S2);</a:t>
            </a:r>
          </a:p>
        </p:txBody>
      </p:sp>
    </p:spTree>
    <p:extLst>
      <p:ext uri="{BB962C8B-B14F-4D97-AF65-F5344CB8AC3E}">
        <p14:creationId xmlns:p14="http://schemas.microsoft.com/office/powerpoint/2010/main" val="792931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781050" y="427038"/>
            <a:ext cx="7886700" cy="639762"/>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3300" kern="1200">
                <a:solidFill>
                  <a:schemeClr val="tx1"/>
                </a:solidFill>
                <a:latin typeface="+mj-lt"/>
                <a:ea typeface="+mj-ea"/>
                <a:cs typeface="+mj-cs"/>
              </a:defRPr>
            </a:lvl1pPr>
          </a:lstStyle>
          <a:p>
            <a:pPr fontAlgn="auto">
              <a:spcAft>
                <a:spcPts val="0"/>
              </a:spcAft>
            </a:pPr>
            <a:r>
              <a:rPr lang="en-US" dirty="0" smtClean="0"/>
              <a:t>Classification: Model Construction</a:t>
            </a:r>
          </a:p>
        </p:txBody>
      </p:sp>
      <p:grpSp>
        <p:nvGrpSpPr>
          <p:cNvPr id="5" name="Group 3"/>
          <p:cNvGrpSpPr>
            <a:grpSpLocks/>
          </p:cNvGrpSpPr>
          <p:nvPr/>
        </p:nvGrpSpPr>
        <p:grpSpPr bwMode="auto">
          <a:xfrm>
            <a:off x="228600" y="1066800"/>
            <a:ext cx="8667750" cy="4987925"/>
            <a:chOff x="156" y="1056"/>
            <a:chExt cx="5460" cy="3142"/>
          </a:xfrm>
        </p:grpSpPr>
        <p:grpSp>
          <p:nvGrpSpPr>
            <p:cNvPr id="6" name="Group 4"/>
            <p:cNvGrpSpPr>
              <a:grpSpLocks/>
            </p:cNvGrpSpPr>
            <p:nvPr/>
          </p:nvGrpSpPr>
          <p:grpSpPr bwMode="auto">
            <a:xfrm>
              <a:off x="1248" y="1200"/>
              <a:ext cx="1078" cy="957"/>
              <a:chOff x="1248" y="1200"/>
              <a:chExt cx="1078" cy="957"/>
            </a:xfrm>
          </p:grpSpPr>
          <p:pic>
            <p:nvPicPr>
              <p:cNvPr id="19"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8" y="1200"/>
                <a:ext cx="1078" cy="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6"/>
              <p:cNvSpPr>
                <a:spLocks noChangeArrowheads="1"/>
              </p:cNvSpPr>
              <p:nvPr/>
            </p:nvSpPr>
            <p:spPr bwMode="auto">
              <a:xfrm>
                <a:off x="1312" y="1480"/>
                <a:ext cx="93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rgbClr val="000000"/>
                    </a:solidFill>
                    <a:latin typeface="Times New Roman" panose="02020603050405020304" pitchFamily="18" charset="0"/>
                  </a:rPr>
                  <a:t>Training</a:t>
                </a:r>
              </a:p>
              <a:p>
                <a:pPr algn="ctr">
                  <a:spcBef>
                    <a:spcPct val="0"/>
                  </a:spcBef>
                  <a:buClrTx/>
                  <a:buSzTx/>
                  <a:buFontTx/>
                  <a:buNone/>
                </a:pPr>
                <a:r>
                  <a:rPr lang="en-US" altLang="en-US" sz="2400">
                    <a:solidFill>
                      <a:srgbClr val="000000"/>
                    </a:solidFill>
                    <a:latin typeface="Times New Roman" panose="02020603050405020304" pitchFamily="18" charset="0"/>
                  </a:rPr>
                  <a:t>Data</a:t>
                </a:r>
              </a:p>
            </p:txBody>
          </p:sp>
        </p:grpSp>
        <p:graphicFrame>
          <p:nvGraphicFramePr>
            <p:cNvPr id="7" name="Object 7"/>
            <p:cNvGraphicFramePr>
              <a:graphicFrameLocks/>
            </p:cNvGraphicFramePr>
            <p:nvPr/>
          </p:nvGraphicFramePr>
          <p:xfrm>
            <a:off x="156" y="2506"/>
            <a:ext cx="3433" cy="1580"/>
          </p:xfrm>
          <a:graphic>
            <a:graphicData uri="http://schemas.openxmlformats.org/presentationml/2006/ole">
              <mc:AlternateContent xmlns:mc="http://schemas.openxmlformats.org/markup-compatibility/2006">
                <mc:Choice xmlns:v="urn:schemas-microsoft-com:vml" Requires="v">
                  <p:oleObj spid="_x0000_s46090" name="Worksheet" r:id="rId4" imgW="5449888" imgH="2508250" progId="Excel.Sheet.8">
                    <p:embed/>
                  </p:oleObj>
                </mc:Choice>
                <mc:Fallback>
                  <p:oleObj name="Worksheet" r:id="rId4" imgW="5449888" imgH="2508250"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 y="2506"/>
                          <a:ext cx="3433" cy="1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Line 8"/>
            <p:cNvSpPr>
              <a:spLocks noChangeShapeType="1"/>
            </p:cNvSpPr>
            <p:nvPr/>
          </p:nvSpPr>
          <p:spPr bwMode="auto">
            <a:xfrm flipH="1">
              <a:off x="167" y="2056"/>
              <a:ext cx="1036" cy="44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 name="Line 9"/>
            <p:cNvSpPr>
              <a:spLocks noChangeShapeType="1"/>
            </p:cNvSpPr>
            <p:nvPr/>
          </p:nvSpPr>
          <p:spPr bwMode="auto">
            <a:xfrm>
              <a:off x="2328" y="2056"/>
              <a:ext cx="1276" cy="44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 name="Rectangle 10"/>
            <p:cNvSpPr>
              <a:spLocks noChangeArrowheads="1"/>
            </p:cNvSpPr>
            <p:nvPr/>
          </p:nvSpPr>
          <p:spPr bwMode="auto">
            <a:xfrm>
              <a:off x="3936" y="1056"/>
              <a:ext cx="1178" cy="526"/>
            </a:xfrm>
            <a:prstGeom prst="rect">
              <a:avLst/>
            </a:prstGeom>
            <a:solidFill>
              <a:srgbClr val="C0C0C0"/>
            </a:solidFill>
            <a:ln w="12700">
              <a:solidFill>
                <a:srgbClr val="666699"/>
              </a:solidFill>
              <a:miter lim="800000"/>
              <a:headEnd/>
              <a:tailEnd/>
            </a:ln>
          </p:spPr>
          <p:txBody>
            <a:bodyPr wrap="none" lIns="92075" tIns="46038" rIns="92075" bIns="46038"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rgbClr val="000000"/>
                  </a:solidFill>
                  <a:latin typeface="Times New Roman" panose="02020603050405020304" pitchFamily="18" charset="0"/>
                </a:rPr>
                <a:t>Classification</a:t>
              </a:r>
            </a:p>
            <a:p>
              <a:pPr algn="ctr">
                <a:spcBef>
                  <a:spcPct val="0"/>
                </a:spcBef>
                <a:buClrTx/>
                <a:buSzTx/>
                <a:buFontTx/>
                <a:buNone/>
              </a:pPr>
              <a:r>
                <a:rPr lang="en-US" altLang="en-US" sz="2400">
                  <a:solidFill>
                    <a:srgbClr val="000000"/>
                  </a:solidFill>
                  <a:latin typeface="Times New Roman" panose="02020603050405020304" pitchFamily="18" charset="0"/>
                </a:rPr>
                <a:t>Algorithms</a:t>
              </a:r>
            </a:p>
          </p:txBody>
        </p:sp>
        <p:sp>
          <p:nvSpPr>
            <p:cNvPr id="11" name="AutoShape 11"/>
            <p:cNvSpPr>
              <a:spLocks noChangeArrowheads="1"/>
            </p:cNvSpPr>
            <p:nvPr/>
          </p:nvSpPr>
          <p:spPr bwMode="auto">
            <a:xfrm rot="-1140000">
              <a:off x="2642" y="1403"/>
              <a:ext cx="1044" cy="305"/>
            </a:xfrm>
            <a:prstGeom prst="rightArrow">
              <a:avLst>
                <a:gd name="adj1" fmla="val 50000"/>
                <a:gd name="adj2" fmla="val 85637"/>
              </a:avLst>
            </a:prstGeom>
            <a:solidFill>
              <a:srgbClr val="2597B8"/>
            </a:solidFill>
            <a:ln w="12700">
              <a:solidFill>
                <a:srgbClr val="000000"/>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 name="Rectangle 12"/>
            <p:cNvSpPr>
              <a:spLocks noChangeArrowheads="1"/>
            </p:cNvSpPr>
            <p:nvPr/>
          </p:nvSpPr>
          <p:spPr bwMode="auto">
            <a:xfrm>
              <a:off x="3721" y="3442"/>
              <a:ext cx="1895" cy="756"/>
            </a:xfrm>
            <a:prstGeom prst="rect">
              <a:avLst/>
            </a:prstGeom>
            <a:solidFill>
              <a:srgbClr val="CCFFCC"/>
            </a:solidFill>
            <a:ln w="12700">
              <a:solidFill>
                <a:srgbClr val="808080"/>
              </a:solidFill>
              <a:miter lim="800000"/>
              <a:headEnd/>
              <a:tailEnd/>
            </a:ln>
          </p:spPr>
          <p:txBody>
            <a:bodyPr wrap="none" lIns="92075" tIns="46038" rIns="92075" bIns="46038"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r>
                <a:rPr lang="en-US" altLang="en-US" sz="2400">
                  <a:solidFill>
                    <a:srgbClr val="000000"/>
                  </a:solidFill>
                  <a:latin typeface="Times New Roman" panose="02020603050405020304" pitchFamily="18" charset="0"/>
                </a:rPr>
                <a:t>IF rank = ‘professor’</a:t>
              </a:r>
            </a:p>
            <a:p>
              <a:pPr>
                <a:spcBef>
                  <a:spcPct val="0"/>
                </a:spcBef>
                <a:buClrTx/>
                <a:buSzTx/>
                <a:buFontTx/>
                <a:buNone/>
              </a:pPr>
              <a:r>
                <a:rPr lang="en-US" altLang="en-US" sz="2400">
                  <a:solidFill>
                    <a:srgbClr val="000000"/>
                  </a:solidFill>
                  <a:latin typeface="Times New Roman" panose="02020603050405020304" pitchFamily="18" charset="0"/>
                </a:rPr>
                <a:t>OR years &gt; 6</a:t>
              </a:r>
            </a:p>
            <a:p>
              <a:pPr>
                <a:spcBef>
                  <a:spcPct val="0"/>
                </a:spcBef>
                <a:buClrTx/>
                <a:buSzTx/>
                <a:buFontTx/>
                <a:buNone/>
              </a:pPr>
              <a:r>
                <a:rPr lang="en-US" altLang="en-US" sz="2400">
                  <a:solidFill>
                    <a:srgbClr val="000000"/>
                  </a:solidFill>
                  <a:latin typeface="Times New Roman" panose="02020603050405020304" pitchFamily="18" charset="0"/>
                </a:rPr>
                <a:t>THEN tenured = ‘yes’ </a:t>
              </a:r>
            </a:p>
          </p:txBody>
        </p:sp>
        <p:grpSp>
          <p:nvGrpSpPr>
            <p:cNvPr id="13" name="Group 13"/>
            <p:cNvGrpSpPr>
              <a:grpSpLocks/>
            </p:cNvGrpSpPr>
            <p:nvPr/>
          </p:nvGrpSpPr>
          <p:grpSpPr bwMode="auto">
            <a:xfrm>
              <a:off x="4055" y="2122"/>
              <a:ext cx="1198" cy="957"/>
              <a:chOff x="4055" y="2122"/>
              <a:chExt cx="1198" cy="957"/>
            </a:xfrm>
          </p:grpSpPr>
          <p:pic>
            <p:nvPicPr>
              <p:cNvPr id="17" name="Picture 14"/>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55" y="2122"/>
                <a:ext cx="1198" cy="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
              <p:cNvSpPr>
                <a:spLocks noChangeArrowheads="1"/>
              </p:cNvSpPr>
              <p:nvPr/>
            </p:nvSpPr>
            <p:spPr bwMode="auto">
              <a:xfrm>
                <a:off x="4219" y="2402"/>
                <a:ext cx="85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rgbClr val="000000"/>
                    </a:solidFill>
                    <a:latin typeface="Times New Roman" panose="02020603050405020304" pitchFamily="18" charset="0"/>
                  </a:rPr>
                  <a:t>Classifier</a:t>
                </a:r>
              </a:p>
              <a:p>
                <a:pPr algn="ctr">
                  <a:spcBef>
                    <a:spcPct val="0"/>
                  </a:spcBef>
                  <a:buClrTx/>
                  <a:buSzTx/>
                  <a:buFontTx/>
                  <a:buNone/>
                </a:pPr>
                <a:r>
                  <a:rPr lang="en-US" altLang="en-US" sz="2400">
                    <a:solidFill>
                      <a:srgbClr val="000000"/>
                    </a:solidFill>
                    <a:latin typeface="Times New Roman" panose="02020603050405020304" pitchFamily="18" charset="0"/>
                  </a:rPr>
                  <a:t>(Model)</a:t>
                </a:r>
              </a:p>
            </p:txBody>
          </p:sp>
        </p:grpSp>
        <p:sp>
          <p:nvSpPr>
            <p:cNvPr id="14" name="Line 16"/>
            <p:cNvSpPr>
              <a:spLocks noChangeShapeType="1"/>
            </p:cNvSpPr>
            <p:nvPr/>
          </p:nvSpPr>
          <p:spPr bwMode="auto">
            <a:xfrm flipH="1">
              <a:off x="3720" y="3007"/>
              <a:ext cx="335" cy="45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 name="Line 17"/>
            <p:cNvSpPr>
              <a:spLocks noChangeShapeType="1"/>
            </p:cNvSpPr>
            <p:nvPr/>
          </p:nvSpPr>
          <p:spPr bwMode="auto">
            <a:xfrm>
              <a:off x="5246" y="2958"/>
              <a:ext cx="364" cy="49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 name="AutoShape 18"/>
            <p:cNvSpPr>
              <a:spLocks noChangeArrowheads="1"/>
            </p:cNvSpPr>
            <p:nvPr/>
          </p:nvSpPr>
          <p:spPr bwMode="auto">
            <a:xfrm>
              <a:off x="4474" y="1719"/>
              <a:ext cx="344" cy="373"/>
            </a:xfrm>
            <a:prstGeom prst="downArrow">
              <a:avLst>
                <a:gd name="adj1" fmla="val 50000"/>
                <a:gd name="adj2" fmla="val 27128"/>
              </a:avLst>
            </a:prstGeom>
            <a:solidFill>
              <a:srgbClr val="2597B8"/>
            </a:solidFill>
            <a:ln w="12700">
              <a:solidFill>
                <a:srgbClr val="000000"/>
              </a:solidFill>
              <a:miter lim="800000"/>
              <a:headEnd/>
              <a:tailEnd/>
            </a:ln>
          </p:spPr>
          <p:txBody>
            <a:bodyPr vert="eaVert"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grpSp>
    </p:spTree>
    <p:extLst>
      <p:ext uri="{BB962C8B-B14F-4D97-AF65-F5344CB8AC3E}">
        <p14:creationId xmlns:p14="http://schemas.microsoft.com/office/powerpoint/2010/main" val="32009076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93B739E-C904-4D3D-86BF-C1DBB24A4B1F}" type="slidenum">
              <a:rPr lang="en-US" altLang="en-US"/>
              <a:pPr/>
              <a:t>30</a:t>
            </a:fld>
            <a:endParaRPr lang="en-US" altLang="en-US"/>
          </a:p>
        </p:txBody>
      </p:sp>
      <p:sp>
        <p:nvSpPr>
          <p:cNvPr id="108546" name="Rectangle 2"/>
          <p:cNvSpPr>
            <a:spLocks noGrp="1" noChangeArrowheads="1"/>
          </p:cNvSpPr>
          <p:nvPr>
            <p:ph type="title"/>
          </p:nvPr>
        </p:nvSpPr>
        <p:spPr/>
        <p:txBody>
          <a:bodyPr/>
          <a:lstStyle/>
          <a:p>
            <a:r>
              <a:rPr lang="en-US" altLang="en-US"/>
              <a:t>Tree Building Phase (cont.)</a:t>
            </a:r>
          </a:p>
        </p:txBody>
      </p:sp>
      <p:sp>
        <p:nvSpPr>
          <p:cNvPr id="108547" name="Rectangle 3"/>
          <p:cNvSpPr>
            <a:spLocks noGrp="1" noChangeArrowheads="1"/>
          </p:cNvSpPr>
          <p:nvPr>
            <p:ph type="body" idx="1"/>
          </p:nvPr>
        </p:nvSpPr>
        <p:spPr/>
        <p:txBody>
          <a:bodyPr>
            <a:normAutofit/>
          </a:bodyPr>
          <a:lstStyle/>
          <a:p>
            <a:r>
              <a:rPr lang="en-US" altLang="en-US" sz="2800" dirty="0"/>
              <a:t>The form of the split depends on the type of the attribute</a:t>
            </a:r>
          </a:p>
          <a:p>
            <a:r>
              <a:rPr lang="en-US" altLang="en-US" sz="2800" dirty="0"/>
              <a:t>Splits for numeric attributes are of the form A </a:t>
            </a:r>
            <a:r>
              <a:rPr lang="en-US" altLang="en-US" sz="2800" dirty="0">
                <a:sym typeface="Symbol" panose="05050102010706020507" pitchFamily="18" charset="2"/>
              </a:rPr>
              <a:t> v, where v is a real number</a:t>
            </a:r>
          </a:p>
          <a:p>
            <a:r>
              <a:rPr lang="en-US" altLang="en-US" sz="2800" dirty="0">
                <a:sym typeface="Symbol" panose="05050102010706020507" pitchFamily="18" charset="2"/>
              </a:rPr>
              <a:t>Splits for categorical attributes are of the form A  S’, where S’ is a subset of all possible values of A</a:t>
            </a:r>
            <a:endParaRPr lang="en-US" altLang="en-US" sz="2800" dirty="0"/>
          </a:p>
        </p:txBody>
      </p:sp>
    </p:spTree>
    <p:extLst>
      <p:ext uri="{BB962C8B-B14F-4D97-AF65-F5344CB8AC3E}">
        <p14:creationId xmlns:p14="http://schemas.microsoft.com/office/powerpoint/2010/main" val="23265578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457200" y="0"/>
            <a:ext cx="8229600" cy="1139825"/>
          </a:xfrm>
        </p:spPr>
        <p:txBody>
          <a:bodyPr/>
          <a:lstStyle/>
          <a:p>
            <a:pPr eaLnBrk="1" hangingPunct="1">
              <a:defRPr/>
            </a:pPr>
            <a:r>
              <a:rPr lang="en-US" smtClean="0"/>
              <a:t>Tree Induction</a:t>
            </a:r>
          </a:p>
        </p:txBody>
      </p:sp>
      <p:sp>
        <p:nvSpPr>
          <p:cNvPr id="198659" name="Rectangle 3"/>
          <p:cNvSpPr>
            <a:spLocks noGrp="1" noChangeArrowheads="1"/>
          </p:cNvSpPr>
          <p:nvPr>
            <p:ph idx="1"/>
          </p:nvPr>
        </p:nvSpPr>
        <p:spPr>
          <a:xfrm>
            <a:off x="457200" y="990600"/>
            <a:ext cx="8229600" cy="4911725"/>
          </a:xfrm>
        </p:spPr>
        <p:txBody>
          <a:bodyPr>
            <a:normAutofit/>
          </a:bodyPr>
          <a:lstStyle/>
          <a:p>
            <a:pPr eaLnBrk="1" hangingPunct="1">
              <a:defRPr/>
            </a:pPr>
            <a:r>
              <a:rPr lang="en-US" sz="2800" dirty="0" smtClean="0"/>
              <a:t>Greedy strategy.</a:t>
            </a:r>
          </a:p>
          <a:p>
            <a:pPr lvl="1" eaLnBrk="1" hangingPunct="1">
              <a:defRPr/>
            </a:pPr>
            <a:r>
              <a:rPr lang="en-US" sz="2400" dirty="0" smtClean="0"/>
              <a:t>Split the records based on an attribute test that optimizes certain criterion.</a:t>
            </a:r>
          </a:p>
          <a:p>
            <a:pPr eaLnBrk="1" hangingPunct="1">
              <a:defRPr/>
            </a:pPr>
            <a:endParaRPr lang="en-US" sz="2800" dirty="0" smtClean="0"/>
          </a:p>
          <a:p>
            <a:pPr eaLnBrk="1" hangingPunct="1">
              <a:defRPr/>
            </a:pPr>
            <a:r>
              <a:rPr lang="en-US" sz="2800" dirty="0" smtClean="0"/>
              <a:t>Issues</a:t>
            </a:r>
          </a:p>
          <a:p>
            <a:pPr lvl="1" eaLnBrk="1" hangingPunct="1">
              <a:defRPr/>
            </a:pPr>
            <a:r>
              <a:rPr lang="en-US" sz="2400" dirty="0" smtClean="0"/>
              <a:t>Determine how to split the records</a:t>
            </a:r>
          </a:p>
          <a:p>
            <a:pPr lvl="2" eaLnBrk="1" hangingPunct="1">
              <a:defRPr/>
            </a:pPr>
            <a:r>
              <a:rPr lang="en-US" sz="2200" dirty="0" smtClean="0"/>
              <a:t>How to specify the attribute test condition?</a:t>
            </a:r>
          </a:p>
          <a:p>
            <a:pPr lvl="2" eaLnBrk="1" hangingPunct="1">
              <a:defRPr/>
            </a:pPr>
            <a:r>
              <a:rPr lang="en-US" sz="2200" dirty="0" smtClean="0"/>
              <a:t>How to determine the best split?</a:t>
            </a:r>
          </a:p>
          <a:p>
            <a:pPr lvl="1" eaLnBrk="1" hangingPunct="1">
              <a:defRPr/>
            </a:pPr>
            <a:r>
              <a:rPr lang="en-US" sz="2400" dirty="0" smtClean="0"/>
              <a:t>Determine when to stop splitting</a:t>
            </a:r>
          </a:p>
          <a:p>
            <a:pPr lvl="1" eaLnBrk="1" hangingPunct="1">
              <a:defRPr/>
            </a:pPr>
            <a:endParaRPr lang="en-US" sz="24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defRPr/>
            </a:pPr>
            <a:r>
              <a:rPr lang="en-US" smtClean="0"/>
              <a:t>Tree Induction</a:t>
            </a:r>
          </a:p>
        </p:txBody>
      </p:sp>
      <p:sp>
        <p:nvSpPr>
          <p:cNvPr id="199683" name="Rectangle 3"/>
          <p:cNvSpPr>
            <a:spLocks noGrp="1" noChangeArrowheads="1"/>
          </p:cNvSpPr>
          <p:nvPr>
            <p:ph idx="1"/>
          </p:nvPr>
        </p:nvSpPr>
        <p:spPr>
          <a:xfrm>
            <a:off x="457200" y="1371601"/>
            <a:ext cx="8058150" cy="4800600"/>
          </a:xfrm>
        </p:spPr>
        <p:txBody>
          <a:bodyPr>
            <a:normAutofit/>
          </a:bodyPr>
          <a:lstStyle/>
          <a:p>
            <a:pPr eaLnBrk="1" hangingPunct="1">
              <a:defRPr/>
            </a:pPr>
            <a:r>
              <a:rPr lang="en-US" sz="2800" dirty="0" smtClean="0"/>
              <a:t>Greedy strategy.</a:t>
            </a:r>
          </a:p>
          <a:p>
            <a:pPr lvl="1" eaLnBrk="1" hangingPunct="1">
              <a:defRPr/>
            </a:pPr>
            <a:r>
              <a:rPr lang="en-US" sz="2400" dirty="0" smtClean="0"/>
              <a:t>Split the records based on an attribute test that optimizes certain criterion.</a:t>
            </a:r>
          </a:p>
          <a:p>
            <a:pPr eaLnBrk="1" hangingPunct="1">
              <a:defRPr/>
            </a:pPr>
            <a:endParaRPr lang="en-US" sz="2800" dirty="0" smtClean="0"/>
          </a:p>
          <a:p>
            <a:pPr eaLnBrk="1" hangingPunct="1">
              <a:defRPr/>
            </a:pPr>
            <a:r>
              <a:rPr lang="en-US" sz="2800" dirty="0" smtClean="0"/>
              <a:t>Issues</a:t>
            </a:r>
          </a:p>
          <a:p>
            <a:pPr lvl="1" eaLnBrk="1" hangingPunct="1">
              <a:defRPr/>
            </a:pPr>
            <a:r>
              <a:rPr lang="en-US" sz="2400" dirty="0" smtClean="0"/>
              <a:t>Determine how to split the records</a:t>
            </a:r>
          </a:p>
          <a:p>
            <a:pPr lvl="2" eaLnBrk="1" hangingPunct="1">
              <a:defRPr/>
            </a:pPr>
            <a:r>
              <a:rPr lang="en-US" sz="2200" dirty="0" smtClean="0">
                <a:solidFill>
                  <a:srgbClr val="FF0000"/>
                </a:solidFill>
              </a:rPr>
              <a:t>How to specify the attribute test condition?</a:t>
            </a:r>
          </a:p>
          <a:p>
            <a:pPr lvl="2" eaLnBrk="1" hangingPunct="1">
              <a:defRPr/>
            </a:pPr>
            <a:r>
              <a:rPr lang="en-US" sz="2200" dirty="0" smtClean="0"/>
              <a:t>How to determine the best split?</a:t>
            </a:r>
          </a:p>
          <a:p>
            <a:pPr lvl="1" eaLnBrk="1" hangingPunct="1">
              <a:defRPr/>
            </a:pPr>
            <a:r>
              <a:rPr lang="en-US" sz="2400" dirty="0" smtClean="0"/>
              <a:t>Determine when to stop splitting</a:t>
            </a:r>
          </a:p>
          <a:p>
            <a:pPr lvl="1" eaLnBrk="1" hangingPunct="1">
              <a:defRPr/>
            </a:pPr>
            <a:endParaRPr lang="en-US" sz="24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57200" y="0"/>
            <a:ext cx="8229600" cy="1139825"/>
          </a:xfrm>
        </p:spPr>
        <p:txBody>
          <a:bodyPr/>
          <a:lstStyle/>
          <a:p>
            <a:pPr eaLnBrk="1" hangingPunct="1">
              <a:defRPr/>
            </a:pPr>
            <a:r>
              <a:rPr lang="en-US" smtClean="0"/>
              <a:t>How to Specify Test Condition?</a:t>
            </a:r>
          </a:p>
        </p:txBody>
      </p:sp>
      <p:sp>
        <p:nvSpPr>
          <p:cNvPr id="200707" name="Rectangle 3"/>
          <p:cNvSpPr>
            <a:spLocks noGrp="1" noChangeArrowheads="1"/>
          </p:cNvSpPr>
          <p:nvPr>
            <p:ph idx="1"/>
          </p:nvPr>
        </p:nvSpPr>
        <p:spPr>
          <a:xfrm>
            <a:off x="457200" y="1371600"/>
            <a:ext cx="8229600" cy="4530725"/>
          </a:xfrm>
        </p:spPr>
        <p:txBody>
          <a:bodyPr>
            <a:normAutofit/>
          </a:bodyPr>
          <a:lstStyle/>
          <a:p>
            <a:pPr eaLnBrk="1" hangingPunct="1">
              <a:defRPr/>
            </a:pPr>
            <a:r>
              <a:rPr lang="en-US" sz="2800" dirty="0" smtClean="0"/>
              <a:t>Depends on attribute types</a:t>
            </a:r>
          </a:p>
          <a:p>
            <a:pPr lvl="1" eaLnBrk="1" hangingPunct="1">
              <a:defRPr/>
            </a:pPr>
            <a:r>
              <a:rPr lang="en-US" sz="2400" dirty="0" smtClean="0"/>
              <a:t>Nominal</a:t>
            </a:r>
          </a:p>
          <a:p>
            <a:pPr lvl="1" eaLnBrk="1" hangingPunct="1">
              <a:defRPr/>
            </a:pPr>
            <a:r>
              <a:rPr lang="en-US" sz="2400" dirty="0" smtClean="0"/>
              <a:t>Ordinal</a:t>
            </a:r>
          </a:p>
          <a:p>
            <a:pPr lvl="1" eaLnBrk="1" hangingPunct="1">
              <a:defRPr/>
            </a:pPr>
            <a:r>
              <a:rPr lang="en-US" sz="2400" dirty="0" smtClean="0"/>
              <a:t>Continuous</a:t>
            </a:r>
          </a:p>
          <a:p>
            <a:pPr lvl="1" eaLnBrk="1" hangingPunct="1">
              <a:defRPr/>
            </a:pPr>
            <a:endParaRPr lang="en-US" sz="2400" dirty="0" smtClean="0"/>
          </a:p>
          <a:p>
            <a:pPr eaLnBrk="1" hangingPunct="1">
              <a:defRPr/>
            </a:pPr>
            <a:r>
              <a:rPr lang="en-US" sz="2800" dirty="0" smtClean="0"/>
              <a:t>Depends on number of ways to split</a:t>
            </a:r>
          </a:p>
          <a:p>
            <a:pPr lvl="1" eaLnBrk="1" hangingPunct="1">
              <a:defRPr/>
            </a:pPr>
            <a:r>
              <a:rPr lang="en-US" sz="2400" dirty="0" smtClean="0"/>
              <a:t>2-way split</a:t>
            </a:r>
          </a:p>
          <a:p>
            <a:pPr lvl="1" eaLnBrk="1" hangingPunct="1">
              <a:defRPr/>
            </a:pPr>
            <a:r>
              <a:rPr lang="en-US" sz="2400" dirty="0" smtClean="0"/>
              <a:t>Multi-way split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304800" y="152400"/>
            <a:ext cx="8686800" cy="762000"/>
          </a:xfrm>
        </p:spPr>
        <p:txBody>
          <a:bodyPr/>
          <a:lstStyle/>
          <a:p>
            <a:pPr eaLnBrk="1" hangingPunct="1">
              <a:defRPr/>
            </a:pPr>
            <a:r>
              <a:rPr lang="en-US" smtClean="0"/>
              <a:t>Splitting Based on Nominal Atts.</a:t>
            </a:r>
          </a:p>
        </p:txBody>
      </p:sp>
      <p:sp>
        <p:nvSpPr>
          <p:cNvPr id="201731" name="Rectangle 3"/>
          <p:cNvSpPr>
            <a:spLocks noGrp="1" noChangeArrowheads="1"/>
          </p:cNvSpPr>
          <p:nvPr>
            <p:ph idx="1"/>
          </p:nvPr>
        </p:nvSpPr>
        <p:spPr>
          <a:xfrm>
            <a:off x="0" y="1295400"/>
            <a:ext cx="9144000" cy="4191000"/>
          </a:xfrm>
        </p:spPr>
        <p:txBody>
          <a:bodyPr/>
          <a:lstStyle/>
          <a:p>
            <a:pPr eaLnBrk="1" hangingPunct="1">
              <a:defRPr/>
            </a:pPr>
            <a:r>
              <a:rPr lang="en-US" dirty="0" smtClean="0">
                <a:solidFill>
                  <a:srgbClr val="FF0000"/>
                </a:solidFill>
              </a:rPr>
              <a:t>Multi-way split:</a:t>
            </a:r>
            <a:r>
              <a:rPr lang="en-US" dirty="0" smtClean="0"/>
              <a:t> Use as many partitions as distinct values. </a:t>
            </a:r>
          </a:p>
          <a:p>
            <a:pPr eaLnBrk="1" hangingPunct="1">
              <a:defRPr/>
            </a:pPr>
            <a:endParaRPr lang="en-US" dirty="0" smtClean="0"/>
          </a:p>
          <a:p>
            <a:pPr eaLnBrk="1" hangingPunct="1">
              <a:defRPr/>
            </a:pPr>
            <a:endParaRPr lang="en-US" dirty="0" smtClean="0"/>
          </a:p>
          <a:p>
            <a:pPr eaLnBrk="1" hangingPunct="1">
              <a:defRPr/>
            </a:pPr>
            <a:endParaRPr lang="en-US" dirty="0" smtClean="0">
              <a:solidFill>
                <a:srgbClr val="FF0000"/>
              </a:solidFill>
            </a:endParaRPr>
          </a:p>
          <a:p>
            <a:pPr eaLnBrk="1" hangingPunct="1">
              <a:defRPr/>
            </a:pPr>
            <a:r>
              <a:rPr lang="en-US" dirty="0" smtClean="0">
                <a:solidFill>
                  <a:srgbClr val="FF0000"/>
                </a:solidFill>
              </a:rPr>
              <a:t>Binary split:</a:t>
            </a:r>
            <a:r>
              <a:rPr lang="en-US" dirty="0" smtClean="0"/>
              <a:t>  Divides values into two subsets. </a:t>
            </a:r>
            <a:br>
              <a:rPr lang="en-US" dirty="0" smtClean="0"/>
            </a:br>
            <a:r>
              <a:rPr lang="en-US" dirty="0" smtClean="0"/>
              <a:t>			Need to find optimal partitioning.</a:t>
            </a:r>
            <a:endParaRPr lang="en-US" sz="4000" dirty="0" smtClean="0"/>
          </a:p>
        </p:txBody>
      </p:sp>
      <p:grpSp>
        <p:nvGrpSpPr>
          <p:cNvPr id="29700" name="Group 4"/>
          <p:cNvGrpSpPr>
            <a:grpSpLocks/>
          </p:cNvGrpSpPr>
          <p:nvPr/>
        </p:nvGrpSpPr>
        <p:grpSpPr bwMode="auto">
          <a:xfrm>
            <a:off x="2771386" y="1905000"/>
            <a:ext cx="2546350" cy="1108075"/>
            <a:chOff x="1824" y="1680"/>
            <a:chExt cx="1604" cy="578"/>
          </a:xfrm>
        </p:grpSpPr>
        <p:sp>
          <p:nvSpPr>
            <p:cNvPr id="29714" name="Oval 5"/>
            <p:cNvSpPr>
              <a:spLocks noChangeArrowheads="1"/>
            </p:cNvSpPr>
            <p:nvPr/>
          </p:nvSpPr>
          <p:spPr bwMode="auto">
            <a:xfrm>
              <a:off x="2352" y="1680"/>
              <a:ext cx="576" cy="288"/>
            </a:xfrm>
            <a:prstGeom prst="ellipse">
              <a:avLst/>
            </a:prstGeom>
            <a:solidFill>
              <a:srgbClr val="FFFFFF"/>
            </a:solidFill>
            <a:ln w="9525">
              <a:solidFill>
                <a:schemeClr val="tx1"/>
              </a:solidFill>
              <a:round/>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CarType</a:t>
              </a:r>
              <a:endParaRPr lang="en-US" altLang="en-US" sz="2400">
                <a:latin typeface="Times New Roman" panose="02020603050405020304" pitchFamily="18" charset="0"/>
              </a:endParaRPr>
            </a:p>
          </p:txBody>
        </p:sp>
        <p:sp>
          <p:nvSpPr>
            <p:cNvPr id="29715" name="Line 6"/>
            <p:cNvSpPr>
              <a:spLocks noChangeShapeType="1"/>
            </p:cNvSpPr>
            <p:nvPr/>
          </p:nvSpPr>
          <p:spPr bwMode="auto">
            <a:xfrm flipH="1">
              <a:off x="2064" y="1968"/>
              <a:ext cx="57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6" name="Line 7"/>
            <p:cNvSpPr>
              <a:spLocks noChangeShapeType="1"/>
            </p:cNvSpPr>
            <p:nvPr/>
          </p:nvSpPr>
          <p:spPr bwMode="auto">
            <a:xfrm>
              <a:off x="2640" y="196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7" name="Line 8"/>
            <p:cNvSpPr>
              <a:spLocks noChangeShapeType="1"/>
            </p:cNvSpPr>
            <p:nvPr/>
          </p:nvSpPr>
          <p:spPr bwMode="auto">
            <a:xfrm>
              <a:off x="2640" y="1968"/>
              <a:ext cx="57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8" name="Text Box 9"/>
            <p:cNvSpPr txBox="1">
              <a:spLocks noChangeArrowheads="1"/>
            </p:cNvSpPr>
            <p:nvPr/>
          </p:nvSpPr>
          <p:spPr bwMode="auto">
            <a:xfrm>
              <a:off x="1824" y="1890"/>
              <a:ext cx="49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600">
                  <a:latin typeface="Arial" panose="020B0604020202020204" pitchFamily="34" charset="0"/>
                </a:rPr>
                <a:t>Family</a:t>
              </a:r>
            </a:p>
          </p:txBody>
        </p:sp>
        <p:sp>
          <p:nvSpPr>
            <p:cNvPr id="29719" name="Text Box 10"/>
            <p:cNvSpPr txBox="1">
              <a:spLocks noChangeArrowheads="1"/>
            </p:cNvSpPr>
            <p:nvPr/>
          </p:nvSpPr>
          <p:spPr bwMode="auto">
            <a:xfrm>
              <a:off x="2208" y="2082"/>
              <a:ext cx="48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600">
                  <a:latin typeface="Arial" panose="020B0604020202020204" pitchFamily="34" charset="0"/>
                </a:rPr>
                <a:t>Sports</a:t>
              </a:r>
            </a:p>
          </p:txBody>
        </p:sp>
        <p:sp>
          <p:nvSpPr>
            <p:cNvPr id="29720" name="Text Box 11"/>
            <p:cNvSpPr txBox="1">
              <a:spLocks noChangeArrowheads="1"/>
            </p:cNvSpPr>
            <p:nvPr/>
          </p:nvSpPr>
          <p:spPr bwMode="auto">
            <a:xfrm>
              <a:off x="2928" y="1890"/>
              <a:ext cx="50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600">
                  <a:latin typeface="Arial" panose="020B0604020202020204" pitchFamily="34" charset="0"/>
                </a:rPr>
                <a:t>Luxury</a:t>
              </a:r>
            </a:p>
          </p:txBody>
        </p:sp>
      </p:grpSp>
      <p:grpSp>
        <p:nvGrpSpPr>
          <p:cNvPr id="29701" name="Group 12"/>
          <p:cNvGrpSpPr>
            <a:grpSpLocks/>
          </p:cNvGrpSpPr>
          <p:nvPr/>
        </p:nvGrpSpPr>
        <p:grpSpPr bwMode="auto">
          <a:xfrm>
            <a:off x="5257800" y="4953000"/>
            <a:ext cx="2752725" cy="1219200"/>
            <a:chOff x="3552" y="3216"/>
            <a:chExt cx="1734" cy="576"/>
          </a:xfrm>
        </p:grpSpPr>
        <p:sp>
          <p:nvSpPr>
            <p:cNvPr id="29709" name="Oval 13"/>
            <p:cNvSpPr>
              <a:spLocks noChangeArrowheads="1"/>
            </p:cNvSpPr>
            <p:nvPr/>
          </p:nvSpPr>
          <p:spPr bwMode="auto">
            <a:xfrm>
              <a:off x="4186" y="3216"/>
              <a:ext cx="576" cy="288"/>
            </a:xfrm>
            <a:prstGeom prst="ellipse">
              <a:avLst/>
            </a:prstGeom>
            <a:solidFill>
              <a:srgbClr val="FFFFFF"/>
            </a:solidFill>
            <a:ln w="9525">
              <a:solidFill>
                <a:schemeClr val="tx1"/>
              </a:solidFill>
              <a:round/>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CarType</a:t>
              </a:r>
              <a:endParaRPr lang="en-US" altLang="en-US" sz="2400">
                <a:latin typeface="Times New Roman" panose="02020603050405020304" pitchFamily="18" charset="0"/>
              </a:endParaRPr>
            </a:p>
          </p:txBody>
        </p:sp>
        <p:sp>
          <p:nvSpPr>
            <p:cNvPr id="29710" name="Line 14"/>
            <p:cNvSpPr>
              <a:spLocks noChangeShapeType="1"/>
            </p:cNvSpPr>
            <p:nvPr/>
          </p:nvSpPr>
          <p:spPr bwMode="auto">
            <a:xfrm flipH="1">
              <a:off x="3946" y="3504"/>
              <a:ext cx="52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1" name="Line 15"/>
            <p:cNvSpPr>
              <a:spLocks noChangeShapeType="1"/>
            </p:cNvSpPr>
            <p:nvPr/>
          </p:nvSpPr>
          <p:spPr bwMode="auto">
            <a:xfrm>
              <a:off x="4474" y="3504"/>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2" name="Text Box 16"/>
            <p:cNvSpPr txBox="1">
              <a:spLocks noChangeArrowheads="1"/>
            </p:cNvSpPr>
            <p:nvPr/>
          </p:nvSpPr>
          <p:spPr bwMode="auto">
            <a:xfrm>
              <a:off x="3552" y="3406"/>
              <a:ext cx="607"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600">
                  <a:latin typeface="Arial" panose="020B0604020202020204" pitchFamily="34" charset="0"/>
                </a:rPr>
                <a:t>{Family, </a:t>
              </a:r>
              <a:br>
                <a:rPr lang="en-US" altLang="en-US" sz="1600">
                  <a:latin typeface="Arial" panose="020B0604020202020204" pitchFamily="34" charset="0"/>
                </a:rPr>
              </a:br>
              <a:r>
                <a:rPr lang="en-US" altLang="en-US" sz="1600">
                  <a:latin typeface="Arial" panose="020B0604020202020204" pitchFamily="34" charset="0"/>
                </a:rPr>
                <a:t>Luxury}</a:t>
              </a:r>
            </a:p>
          </p:txBody>
        </p:sp>
        <p:sp>
          <p:nvSpPr>
            <p:cNvPr id="29713" name="Text Box 17"/>
            <p:cNvSpPr txBox="1">
              <a:spLocks noChangeArrowheads="1"/>
            </p:cNvSpPr>
            <p:nvPr/>
          </p:nvSpPr>
          <p:spPr bwMode="auto">
            <a:xfrm>
              <a:off x="4714" y="3482"/>
              <a:ext cx="572"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600">
                  <a:latin typeface="Arial" panose="020B0604020202020204" pitchFamily="34" charset="0"/>
                </a:rPr>
                <a:t>{Sports}</a:t>
              </a:r>
            </a:p>
          </p:txBody>
        </p:sp>
      </p:grpSp>
      <p:grpSp>
        <p:nvGrpSpPr>
          <p:cNvPr id="29702" name="Group 18"/>
          <p:cNvGrpSpPr>
            <a:grpSpLocks/>
          </p:cNvGrpSpPr>
          <p:nvPr/>
        </p:nvGrpSpPr>
        <p:grpSpPr bwMode="auto">
          <a:xfrm>
            <a:off x="685800" y="4953000"/>
            <a:ext cx="2905125" cy="1295400"/>
            <a:chOff x="768" y="3216"/>
            <a:chExt cx="1830" cy="576"/>
          </a:xfrm>
        </p:grpSpPr>
        <p:sp>
          <p:nvSpPr>
            <p:cNvPr id="29704" name="Oval 19"/>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CarType</a:t>
              </a:r>
              <a:endParaRPr lang="en-US" altLang="en-US" sz="2400">
                <a:latin typeface="Times New Roman" panose="02020603050405020304" pitchFamily="18" charset="0"/>
              </a:endParaRPr>
            </a:p>
          </p:txBody>
        </p:sp>
        <p:sp>
          <p:nvSpPr>
            <p:cNvPr id="29705" name="Line 20"/>
            <p:cNvSpPr>
              <a:spLocks noChangeShapeType="1"/>
            </p:cNvSpPr>
            <p:nvPr/>
          </p:nvSpPr>
          <p:spPr bwMode="auto">
            <a:xfrm flipH="1">
              <a:off x="1254" y="3504"/>
              <a:ext cx="52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06" name="Line 21"/>
            <p:cNvSpPr>
              <a:spLocks noChangeShapeType="1"/>
            </p:cNvSpPr>
            <p:nvPr/>
          </p:nvSpPr>
          <p:spPr bwMode="auto">
            <a:xfrm>
              <a:off x="1782" y="3504"/>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07" name="Text Box 22"/>
            <p:cNvSpPr txBox="1">
              <a:spLocks noChangeArrowheads="1"/>
            </p:cNvSpPr>
            <p:nvPr/>
          </p:nvSpPr>
          <p:spPr bwMode="auto">
            <a:xfrm>
              <a:off x="768" y="3414"/>
              <a:ext cx="594"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600">
                  <a:latin typeface="Arial" panose="020B0604020202020204" pitchFamily="34" charset="0"/>
                </a:rPr>
                <a:t>{Sports, Luxury}</a:t>
              </a:r>
            </a:p>
          </p:txBody>
        </p:sp>
        <p:sp>
          <p:nvSpPr>
            <p:cNvPr id="29708" name="Text Box 23"/>
            <p:cNvSpPr txBox="1">
              <a:spLocks noChangeArrowheads="1"/>
            </p:cNvSpPr>
            <p:nvPr/>
          </p:nvSpPr>
          <p:spPr bwMode="auto">
            <a:xfrm>
              <a:off x="2020" y="3487"/>
              <a:ext cx="57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600">
                  <a:latin typeface="Arial" panose="020B0604020202020204" pitchFamily="34" charset="0"/>
                </a:rPr>
                <a:t>{Family}</a:t>
              </a:r>
            </a:p>
          </p:txBody>
        </p:sp>
      </p:grpSp>
      <p:sp>
        <p:nvSpPr>
          <p:cNvPr id="29703" name="Text Box 24"/>
          <p:cNvSpPr txBox="1">
            <a:spLocks noChangeArrowheads="1"/>
          </p:cNvSpPr>
          <p:nvPr/>
        </p:nvSpPr>
        <p:spPr bwMode="auto">
          <a:xfrm>
            <a:off x="4191000" y="5105400"/>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OR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Rectangle 3"/>
          <p:cNvSpPr>
            <a:spLocks noGrp="1" noChangeArrowheads="1"/>
          </p:cNvSpPr>
          <p:nvPr>
            <p:ph type="title"/>
          </p:nvPr>
        </p:nvSpPr>
        <p:spPr>
          <a:xfrm>
            <a:off x="0" y="0"/>
            <a:ext cx="9144000" cy="990600"/>
          </a:xfrm>
        </p:spPr>
        <p:txBody>
          <a:bodyPr/>
          <a:lstStyle/>
          <a:p>
            <a:pPr eaLnBrk="1" hangingPunct="1">
              <a:defRPr/>
            </a:pPr>
            <a:r>
              <a:rPr lang="en-US" smtClean="0"/>
              <a:t>Splitting Based on Ordinal Attributes</a:t>
            </a:r>
          </a:p>
        </p:txBody>
      </p:sp>
      <p:sp>
        <p:nvSpPr>
          <p:cNvPr id="202754" name="Rectangle 2"/>
          <p:cNvSpPr>
            <a:spLocks noGrp="1" noChangeArrowheads="1"/>
          </p:cNvSpPr>
          <p:nvPr>
            <p:ph idx="1"/>
          </p:nvPr>
        </p:nvSpPr>
        <p:spPr>
          <a:xfrm>
            <a:off x="0" y="1066800"/>
            <a:ext cx="9144000" cy="5257800"/>
          </a:xfrm>
        </p:spPr>
        <p:txBody>
          <a:bodyPr lIns="90488" tIns="44450" rIns="90488" bIns="44450"/>
          <a:lstStyle/>
          <a:p>
            <a:pPr eaLnBrk="1" hangingPunct="1">
              <a:defRPr/>
            </a:pPr>
            <a:r>
              <a:rPr lang="en-US" dirty="0" smtClean="0">
                <a:solidFill>
                  <a:srgbClr val="FF0000"/>
                </a:solidFill>
              </a:rPr>
              <a:t>Multi-way split:</a:t>
            </a:r>
            <a:r>
              <a:rPr lang="en-US" dirty="0" smtClean="0"/>
              <a:t> Use as many partitions as distinct values. </a:t>
            </a:r>
          </a:p>
          <a:p>
            <a:pPr eaLnBrk="1" hangingPunct="1">
              <a:defRPr/>
            </a:pPr>
            <a:endParaRPr lang="en-US" dirty="0" smtClean="0"/>
          </a:p>
          <a:p>
            <a:pPr eaLnBrk="1" hangingPunct="1">
              <a:defRPr/>
            </a:pPr>
            <a:endParaRPr lang="en-US" dirty="0" smtClean="0"/>
          </a:p>
          <a:p>
            <a:pPr eaLnBrk="1" hangingPunct="1">
              <a:defRPr/>
            </a:pPr>
            <a:r>
              <a:rPr lang="en-US" dirty="0" smtClean="0">
                <a:solidFill>
                  <a:srgbClr val="FF0000"/>
                </a:solidFill>
              </a:rPr>
              <a:t>Binary split:</a:t>
            </a:r>
            <a:r>
              <a:rPr lang="en-US" dirty="0" smtClean="0"/>
              <a:t>  Divides values into two subsets. </a:t>
            </a:r>
            <a:br>
              <a:rPr lang="en-US" dirty="0" smtClean="0"/>
            </a:br>
            <a:r>
              <a:rPr lang="en-US" dirty="0" smtClean="0"/>
              <a:t>		      Need to find optimal partitioning.</a:t>
            </a:r>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a:p>
          <a:p>
            <a:pPr eaLnBrk="1" hangingPunct="1">
              <a:defRPr/>
            </a:pPr>
            <a:r>
              <a:rPr lang="en-US" dirty="0" smtClean="0"/>
              <a:t>What about this split?</a:t>
            </a:r>
            <a:endParaRPr lang="en-US" sz="4000" dirty="0" smtClean="0"/>
          </a:p>
        </p:txBody>
      </p:sp>
      <p:grpSp>
        <p:nvGrpSpPr>
          <p:cNvPr id="30724" name="Group 4"/>
          <p:cNvGrpSpPr>
            <a:grpSpLocks/>
          </p:cNvGrpSpPr>
          <p:nvPr/>
        </p:nvGrpSpPr>
        <p:grpSpPr bwMode="auto">
          <a:xfrm>
            <a:off x="3564516" y="1472160"/>
            <a:ext cx="2457450" cy="1044575"/>
            <a:chOff x="1853" y="1248"/>
            <a:chExt cx="1548" cy="584"/>
          </a:xfrm>
        </p:grpSpPr>
        <p:sp>
          <p:nvSpPr>
            <p:cNvPr id="30744" name="Oval 5"/>
            <p:cNvSpPr>
              <a:spLocks noChangeArrowheads="1"/>
            </p:cNvSpPr>
            <p:nvPr/>
          </p:nvSpPr>
          <p:spPr bwMode="auto">
            <a:xfrm>
              <a:off x="2352" y="1248"/>
              <a:ext cx="576" cy="288"/>
            </a:xfrm>
            <a:prstGeom prst="ellipse">
              <a:avLst/>
            </a:prstGeom>
            <a:solidFill>
              <a:srgbClr val="FFFFFF"/>
            </a:solidFill>
            <a:ln w="9525">
              <a:solidFill>
                <a:schemeClr val="tx1"/>
              </a:solidFill>
              <a:round/>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Size</a:t>
              </a:r>
              <a:endParaRPr lang="en-US" altLang="en-US" sz="2400">
                <a:latin typeface="Times New Roman" panose="02020603050405020304" pitchFamily="18" charset="0"/>
              </a:endParaRPr>
            </a:p>
          </p:txBody>
        </p:sp>
        <p:sp>
          <p:nvSpPr>
            <p:cNvPr id="30745" name="Line 6"/>
            <p:cNvSpPr>
              <a:spLocks noChangeShapeType="1"/>
            </p:cNvSpPr>
            <p:nvPr/>
          </p:nvSpPr>
          <p:spPr bwMode="auto">
            <a:xfrm flipH="1">
              <a:off x="2064" y="1536"/>
              <a:ext cx="57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6" name="Line 7"/>
            <p:cNvSpPr>
              <a:spLocks noChangeShapeType="1"/>
            </p:cNvSpPr>
            <p:nvPr/>
          </p:nvSpPr>
          <p:spPr bwMode="auto">
            <a:xfrm>
              <a:off x="2640" y="153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7" name="Line 8"/>
            <p:cNvSpPr>
              <a:spLocks noChangeShapeType="1"/>
            </p:cNvSpPr>
            <p:nvPr/>
          </p:nvSpPr>
          <p:spPr bwMode="auto">
            <a:xfrm>
              <a:off x="2640" y="1536"/>
              <a:ext cx="57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8" name="Text Box 9"/>
            <p:cNvSpPr txBox="1">
              <a:spLocks noChangeArrowheads="1"/>
            </p:cNvSpPr>
            <p:nvPr/>
          </p:nvSpPr>
          <p:spPr bwMode="auto">
            <a:xfrm>
              <a:off x="1853" y="1451"/>
              <a:ext cx="43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600">
                  <a:latin typeface="Arial" panose="020B0604020202020204" pitchFamily="34" charset="0"/>
                </a:rPr>
                <a:t>Small</a:t>
              </a:r>
            </a:p>
          </p:txBody>
        </p:sp>
        <p:sp>
          <p:nvSpPr>
            <p:cNvPr id="30749" name="Text Box 10"/>
            <p:cNvSpPr txBox="1">
              <a:spLocks noChangeArrowheads="1"/>
            </p:cNvSpPr>
            <p:nvPr/>
          </p:nvSpPr>
          <p:spPr bwMode="auto">
            <a:xfrm>
              <a:off x="2167" y="1644"/>
              <a:ext cx="57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600">
                  <a:latin typeface="Arial" panose="020B0604020202020204" pitchFamily="34" charset="0"/>
                </a:rPr>
                <a:t>Medium</a:t>
              </a:r>
            </a:p>
          </p:txBody>
        </p:sp>
        <p:sp>
          <p:nvSpPr>
            <p:cNvPr id="30750" name="Text Box 11"/>
            <p:cNvSpPr txBox="1">
              <a:spLocks noChangeArrowheads="1"/>
            </p:cNvSpPr>
            <p:nvPr/>
          </p:nvSpPr>
          <p:spPr bwMode="auto">
            <a:xfrm>
              <a:off x="2958" y="1452"/>
              <a:ext cx="443"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600">
                  <a:latin typeface="Arial" panose="020B0604020202020204" pitchFamily="34" charset="0"/>
                </a:rPr>
                <a:t>Large</a:t>
              </a:r>
            </a:p>
          </p:txBody>
        </p:sp>
      </p:grpSp>
      <p:grpSp>
        <p:nvGrpSpPr>
          <p:cNvPr id="30725" name="Group 12"/>
          <p:cNvGrpSpPr>
            <a:grpSpLocks/>
          </p:cNvGrpSpPr>
          <p:nvPr/>
        </p:nvGrpSpPr>
        <p:grpSpPr bwMode="auto">
          <a:xfrm>
            <a:off x="5397227" y="3460291"/>
            <a:ext cx="2774950" cy="1143000"/>
            <a:chOff x="3513" y="3216"/>
            <a:chExt cx="1748" cy="576"/>
          </a:xfrm>
        </p:grpSpPr>
        <p:sp>
          <p:nvSpPr>
            <p:cNvPr id="30739" name="Oval 13"/>
            <p:cNvSpPr>
              <a:spLocks noChangeArrowheads="1"/>
            </p:cNvSpPr>
            <p:nvPr/>
          </p:nvSpPr>
          <p:spPr bwMode="auto">
            <a:xfrm>
              <a:off x="4186" y="3216"/>
              <a:ext cx="576" cy="288"/>
            </a:xfrm>
            <a:prstGeom prst="ellipse">
              <a:avLst/>
            </a:prstGeom>
            <a:solidFill>
              <a:srgbClr val="FFFFFF"/>
            </a:solidFill>
            <a:ln w="9525">
              <a:solidFill>
                <a:schemeClr val="tx1"/>
              </a:solidFill>
              <a:round/>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Size</a:t>
              </a:r>
              <a:endParaRPr lang="en-US" altLang="en-US" sz="2400">
                <a:latin typeface="Times New Roman" panose="02020603050405020304" pitchFamily="18" charset="0"/>
              </a:endParaRPr>
            </a:p>
          </p:txBody>
        </p:sp>
        <p:sp>
          <p:nvSpPr>
            <p:cNvPr id="30740" name="Line 14"/>
            <p:cNvSpPr>
              <a:spLocks noChangeShapeType="1"/>
            </p:cNvSpPr>
            <p:nvPr/>
          </p:nvSpPr>
          <p:spPr bwMode="auto">
            <a:xfrm flipH="1">
              <a:off x="3946" y="3504"/>
              <a:ext cx="52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1" name="Line 15"/>
            <p:cNvSpPr>
              <a:spLocks noChangeShapeType="1"/>
            </p:cNvSpPr>
            <p:nvPr/>
          </p:nvSpPr>
          <p:spPr bwMode="auto">
            <a:xfrm>
              <a:off x="4474" y="3504"/>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2" name="Text Box 16"/>
            <p:cNvSpPr txBox="1">
              <a:spLocks noChangeArrowheads="1"/>
            </p:cNvSpPr>
            <p:nvPr/>
          </p:nvSpPr>
          <p:spPr bwMode="auto">
            <a:xfrm>
              <a:off x="3513" y="3397"/>
              <a:ext cx="686"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600">
                  <a:latin typeface="Arial" panose="020B0604020202020204" pitchFamily="34" charset="0"/>
                </a:rPr>
                <a:t>{Medium, </a:t>
              </a:r>
              <a:br>
                <a:rPr lang="en-US" altLang="en-US" sz="1600">
                  <a:latin typeface="Arial" panose="020B0604020202020204" pitchFamily="34" charset="0"/>
                </a:rPr>
              </a:br>
              <a:r>
                <a:rPr lang="en-US" altLang="en-US" sz="1600">
                  <a:latin typeface="Arial" panose="020B0604020202020204" pitchFamily="34" charset="0"/>
                </a:rPr>
                <a:t>Large}</a:t>
              </a:r>
            </a:p>
          </p:txBody>
        </p:sp>
        <p:sp>
          <p:nvSpPr>
            <p:cNvPr id="30743" name="Text Box 17"/>
            <p:cNvSpPr txBox="1">
              <a:spLocks noChangeArrowheads="1"/>
            </p:cNvSpPr>
            <p:nvPr/>
          </p:nvSpPr>
          <p:spPr bwMode="auto">
            <a:xfrm>
              <a:off x="4740" y="3477"/>
              <a:ext cx="521"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600">
                  <a:latin typeface="Arial" panose="020B0604020202020204" pitchFamily="34" charset="0"/>
                </a:rPr>
                <a:t>{Small}</a:t>
              </a:r>
            </a:p>
          </p:txBody>
        </p:sp>
      </p:grpSp>
      <p:grpSp>
        <p:nvGrpSpPr>
          <p:cNvPr id="30726" name="Group 18"/>
          <p:cNvGrpSpPr>
            <a:grpSpLocks/>
          </p:cNvGrpSpPr>
          <p:nvPr/>
        </p:nvGrpSpPr>
        <p:grpSpPr bwMode="auto">
          <a:xfrm>
            <a:off x="485613" y="3409950"/>
            <a:ext cx="2997200" cy="1143000"/>
            <a:chOff x="768" y="3216"/>
            <a:chExt cx="1794" cy="576"/>
          </a:xfrm>
        </p:grpSpPr>
        <p:sp>
          <p:nvSpPr>
            <p:cNvPr id="30734" name="Oval 19"/>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800" dirty="0">
                  <a:latin typeface="Times New Roman" panose="02020603050405020304" pitchFamily="18" charset="0"/>
                </a:rPr>
                <a:t>Size</a:t>
              </a:r>
              <a:endParaRPr lang="en-US" altLang="en-US" sz="2400" dirty="0">
                <a:latin typeface="Times New Roman" panose="02020603050405020304" pitchFamily="18" charset="0"/>
              </a:endParaRPr>
            </a:p>
          </p:txBody>
        </p:sp>
        <p:sp>
          <p:nvSpPr>
            <p:cNvPr id="30735" name="Line 20"/>
            <p:cNvSpPr>
              <a:spLocks noChangeShapeType="1"/>
            </p:cNvSpPr>
            <p:nvPr/>
          </p:nvSpPr>
          <p:spPr bwMode="auto">
            <a:xfrm flipH="1">
              <a:off x="1254" y="3504"/>
              <a:ext cx="52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6" name="Line 21"/>
            <p:cNvSpPr>
              <a:spLocks noChangeShapeType="1"/>
            </p:cNvSpPr>
            <p:nvPr/>
          </p:nvSpPr>
          <p:spPr bwMode="auto">
            <a:xfrm>
              <a:off x="1782" y="3504"/>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7" name="Text Box 22"/>
            <p:cNvSpPr txBox="1">
              <a:spLocks noChangeArrowheads="1"/>
            </p:cNvSpPr>
            <p:nvPr/>
          </p:nvSpPr>
          <p:spPr bwMode="auto">
            <a:xfrm>
              <a:off x="768" y="3397"/>
              <a:ext cx="59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600">
                  <a:latin typeface="Arial" panose="020B0604020202020204" pitchFamily="34" charset="0"/>
                </a:rPr>
                <a:t>{Small, Medium}</a:t>
              </a:r>
            </a:p>
          </p:txBody>
        </p:sp>
        <p:sp>
          <p:nvSpPr>
            <p:cNvPr id="30738" name="Text Box 23"/>
            <p:cNvSpPr txBox="1">
              <a:spLocks noChangeArrowheads="1"/>
            </p:cNvSpPr>
            <p:nvPr/>
          </p:nvSpPr>
          <p:spPr bwMode="auto">
            <a:xfrm>
              <a:off x="2059" y="3477"/>
              <a:ext cx="503"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600">
                  <a:latin typeface="Arial" panose="020B0604020202020204" pitchFamily="34" charset="0"/>
                </a:rPr>
                <a:t>{Large}</a:t>
              </a:r>
            </a:p>
          </p:txBody>
        </p:sp>
      </p:grpSp>
      <p:sp>
        <p:nvSpPr>
          <p:cNvPr id="30727" name="Text Box 24"/>
          <p:cNvSpPr txBox="1">
            <a:spLocks noChangeArrowheads="1"/>
          </p:cNvSpPr>
          <p:nvPr/>
        </p:nvSpPr>
        <p:spPr bwMode="auto">
          <a:xfrm>
            <a:off x="4233642" y="3633311"/>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2400" dirty="0">
                <a:latin typeface="Times New Roman" panose="02020603050405020304" pitchFamily="18" charset="0"/>
              </a:rPr>
              <a:t>OR</a:t>
            </a:r>
          </a:p>
        </p:txBody>
      </p:sp>
      <p:grpSp>
        <p:nvGrpSpPr>
          <p:cNvPr id="30728" name="Group 25"/>
          <p:cNvGrpSpPr>
            <a:grpSpLocks/>
          </p:cNvGrpSpPr>
          <p:nvPr/>
        </p:nvGrpSpPr>
        <p:grpSpPr bwMode="auto">
          <a:xfrm>
            <a:off x="4813879" y="4972385"/>
            <a:ext cx="3101975" cy="1143000"/>
            <a:chOff x="768" y="3216"/>
            <a:chExt cx="1856" cy="576"/>
          </a:xfrm>
        </p:grpSpPr>
        <p:sp>
          <p:nvSpPr>
            <p:cNvPr id="30729" name="Oval 26"/>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Size</a:t>
              </a:r>
              <a:endParaRPr lang="en-US" altLang="en-US" sz="2400">
                <a:latin typeface="Times New Roman" panose="02020603050405020304" pitchFamily="18" charset="0"/>
              </a:endParaRPr>
            </a:p>
          </p:txBody>
        </p:sp>
        <p:sp>
          <p:nvSpPr>
            <p:cNvPr id="30730" name="Line 27"/>
            <p:cNvSpPr>
              <a:spLocks noChangeShapeType="1"/>
            </p:cNvSpPr>
            <p:nvPr/>
          </p:nvSpPr>
          <p:spPr bwMode="auto">
            <a:xfrm flipH="1">
              <a:off x="1254" y="3504"/>
              <a:ext cx="52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1" name="Line 28"/>
            <p:cNvSpPr>
              <a:spLocks noChangeShapeType="1"/>
            </p:cNvSpPr>
            <p:nvPr/>
          </p:nvSpPr>
          <p:spPr bwMode="auto">
            <a:xfrm>
              <a:off x="1782" y="3504"/>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2" name="Text Box 29"/>
            <p:cNvSpPr txBox="1">
              <a:spLocks noChangeArrowheads="1"/>
            </p:cNvSpPr>
            <p:nvPr/>
          </p:nvSpPr>
          <p:spPr bwMode="auto">
            <a:xfrm>
              <a:off x="768" y="3397"/>
              <a:ext cx="59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600">
                  <a:latin typeface="Arial" panose="020B0604020202020204" pitchFamily="34" charset="0"/>
                </a:rPr>
                <a:t>{Small, Large}</a:t>
              </a:r>
            </a:p>
          </p:txBody>
        </p:sp>
        <p:sp>
          <p:nvSpPr>
            <p:cNvPr id="30733" name="Text Box 30"/>
            <p:cNvSpPr txBox="1">
              <a:spLocks noChangeArrowheads="1"/>
            </p:cNvSpPr>
            <p:nvPr/>
          </p:nvSpPr>
          <p:spPr bwMode="auto">
            <a:xfrm>
              <a:off x="2000" y="3477"/>
              <a:ext cx="624"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600">
                  <a:latin typeface="Arial" panose="020B0604020202020204" pitchFamily="34" charset="0"/>
                </a:rPr>
                <a:t>{Medium}</a:t>
              </a: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0" y="152400"/>
            <a:ext cx="9144000" cy="762000"/>
          </a:xfrm>
        </p:spPr>
        <p:txBody>
          <a:bodyPr/>
          <a:lstStyle/>
          <a:p>
            <a:pPr eaLnBrk="1" hangingPunct="1">
              <a:defRPr/>
            </a:pPr>
            <a:r>
              <a:rPr lang="en-US" smtClean="0"/>
              <a:t>Splitting Based on Continuous Atts.</a:t>
            </a:r>
          </a:p>
        </p:txBody>
      </p:sp>
      <p:sp>
        <p:nvSpPr>
          <p:cNvPr id="203779" name="Rectangle 3"/>
          <p:cNvSpPr>
            <a:spLocks noGrp="1" noChangeArrowheads="1"/>
          </p:cNvSpPr>
          <p:nvPr>
            <p:ph idx="1"/>
          </p:nvPr>
        </p:nvSpPr>
        <p:spPr>
          <a:xfrm>
            <a:off x="457200" y="1295400"/>
            <a:ext cx="8229600" cy="5029200"/>
          </a:xfrm>
        </p:spPr>
        <p:txBody>
          <a:bodyPr>
            <a:normAutofit/>
          </a:bodyPr>
          <a:lstStyle/>
          <a:p>
            <a:pPr eaLnBrk="1" hangingPunct="1">
              <a:defRPr/>
            </a:pPr>
            <a:r>
              <a:rPr lang="en-US" sz="2800" dirty="0" smtClean="0"/>
              <a:t>Different ways of handling</a:t>
            </a:r>
          </a:p>
          <a:p>
            <a:pPr lvl="1" eaLnBrk="1" hangingPunct="1">
              <a:defRPr/>
            </a:pPr>
            <a:r>
              <a:rPr lang="en-US" sz="2400" dirty="0" smtClean="0">
                <a:solidFill>
                  <a:srgbClr val="CC3300"/>
                </a:solidFill>
              </a:rPr>
              <a:t>Discretization</a:t>
            </a:r>
            <a:r>
              <a:rPr lang="en-US" sz="2400" dirty="0" smtClean="0"/>
              <a:t> to form an ordinal categorical attribute</a:t>
            </a:r>
          </a:p>
          <a:p>
            <a:pPr lvl="2" eaLnBrk="1" hangingPunct="1">
              <a:defRPr/>
            </a:pPr>
            <a:r>
              <a:rPr lang="en-US" sz="2000" dirty="0" smtClean="0"/>
              <a:t> </a:t>
            </a:r>
            <a:r>
              <a:rPr lang="en-US" sz="2200" dirty="0" smtClean="0"/>
              <a:t>discretize once at the beginning</a:t>
            </a:r>
          </a:p>
          <a:p>
            <a:pPr lvl="2" eaLnBrk="1" hangingPunct="1">
              <a:defRPr/>
            </a:pPr>
            <a:r>
              <a:rPr lang="en-US" sz="2200" dirty="0" smtClean="0"/>
              <a:t> ranges can be found by equal interval bucketing, equal frequency bucketing (percentiles), or clustering.</a:t>
            </a:r>
          </a:p>
          <a:p>
            <a:pPr lvl="4" eaLnBrk="1" hangingPunct="1">
              <a:defRPr/>
            </a:pPr>
            <a:endParaRPr lang="en-US" sz="1600" dirty="0" smtClean="0">
              <a:solidFill>
                <a:srgbClr val="CC3300"/>
              </a:solidFill>
            </a:endParaRPr>
          </a:p>
          <a:p>
            <a:pPr lvl="1" eaLnBrk="1" hangingPunct="1">
              <a:defRPr/>
            </a:pPr>
            <a:r>
              <a:rPr lang="en-US" sz="2400" dirty="0" smtClean="0">
                <a:solidFill>
                  <a:srgbClr val="CC3300"/>
                </a:solidFill>
              </a:rPr>
              <a:t>Binary Decision</a:t>
            </a:r>
            <a:r>
              <a:rPr lang="en-US" sz="2400" dirty="0" smtClean="0"/>
              <a:t>: (A &lt; v) or (A </a:t>
            </a:r>
            <a:r>
              <a:rPr lang="en-US" sz="2400" dirty="0" smtClean="0">
                <a:sym typeface="Symbol" pitchFamily="18" charset="2"/>
              </a:rPr>
              <a:t> v)</a:t>
            </a:r>
            <a:endParaRPr lang="en-US" sz="2400" dirty="0" smtClean="0"/>
          </a:p>
          <a:p>
            <a:pPr lvl="2" eaLnBrk="1" hangingPunct="1">
              <a:defRPr/>
            </a:pPr>
            <a:r>
              <a:rPr lang="en-US" sz="2200" dirty="0" smtClean="0"/>
              <a:t> consider all possible splits and finds the best cut</a:t>
            </a:r>
          </a:p>
          <a:p>
            <a:pPr lvl="2" eaLnBrk="1" hangingPunct="1">
              <a:defRPr/>
            </a:pPr>
            <a:r>
              <a:rPr lang="en-US" sz="2200" dirty="0" smtClean="0"/>
              <a:t> can be more compute intensive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0" y="152400"/>
            <a:ext cx="9144000" cy="1143000"/>
          </a:xfrm>
        </p:spPr>
        <p:txBody>
          <a:bodyPr/>
          <a:lstStyle/>
          <a:p>
            <a:pPr eaLnBrk="1" hangingPunct="1">
              <a:defRPr/>
            </a:pPr>
            <a:r>
              <a:rPr lang="en-US" smtClean="0"/>
              <a:t>Splitting Based on Continuous Atts.</a:t>
            </a:r>
          </a:p>
        </p:txBody>
      </p:sp>
      <p:graphicFrame>
        <p:nvGraphicFramePr>
          <p:cNvPr id="32771" name="Object 3"/>
          <p:cNvGraphicFramePr>
            <a:graphicFrameLocks noGrp="1" noChangeAspect="1"/>
          </p:cNvGraphicFramePr>
          <p:nvPr>
            <p:ph idx="1"/>
          </p:nvPr>
        </p:nvGraphicFramePr>
        <p:xfrm>
          <a:off x="1217613" y="2127250"/>
          <a:ext cx="6654800" cy="2871788"/>
        </p:xfrm>
        <a:graphic>
          <a:graphicData uri="http://schemas.openxmlformats.org/presentationml/2006/ole">
            <mc:AlternateContent xmlns:mc="http://schemas.openxmlformats.org/markup-compatibility/2006">
              <mc:Choice xmlns:v="urn:schemas-microsoft-com:vml" Requires="v">
                <p:oleObj spid="_x0000_s32789" name="Visio" r:id="rId3" imgW="8538667" imgH="3684287" progId="Visio.Drawing.6">
                  <p:embed/>
                </p:oleObj>
              </mc:Choice>
              <mc:Fallback>
                <p:oleObj name="Visio" r:id="rId3" imgW="8538667" imgH="3684287"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7613" y="2127250"/>
                        <a:ext cx="6654800" cy="287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eaLnBrk="1" hangingPunct="1">
              <a:defRPr/>
            </a:pPr>
            <a:r>
              <a:rPr lang="en-US" smtClean="0"/>
              <a:t>Tree Induction</a:t>
            </a:r>
          </a:p>
        </p:txBody>
      </p:sp>
      <p:sp>
        <p:nvSpPr>
          <p:cNvPr id="205827" name="Rectangle 3"/>
          <p:cNvSpPr>
            <a:spLocks noGrp="1" noChangeArrowheads="1"/>
          </p:cNvSpPr>
          <p:nvPr>
            <p:ph idx="1"/>
          </p:nvPr>
        </p:nvSpPr>
        <p:spPr/>
        <p:txBody>
          <a:bodyPr>
            <a:normAutofit/>
          </a:bodyPr>
          <a:lstStyle/>
          <a:p>
            <a:pPr eaLnBrk="1" hangingPunct="1">
              <a:defRPr/>
            </a:pPr>
            <a:r>
              <a:rPr lang="en-US" sz="2800" dirty="0" smtClean="0"/>
              <a:t>Greedy strategy.</a:t>
            </a:r>
          </a:p>
          <a:p>
            <a:pPr lvl="1" eaLnBrk="1" hangingPunct="1">
              <a:defRPr/>
            </a:pPr>
            <a:r>
              <a:rPr lang="en-US" sz="2400" dirty="0" smtClean="0"/>
              <a:t>Split the records based on an attribute test that optimizes certain criterion.</a:t>
            </a:r>
          </a:p>
          <a:p>
            <a:pPr eaLnBrk="1" hangingPunct="1">
              <a:defRPr/>
            </a:pPr>
            <a:endParaRPr lang="en-US" sz="2800" dirty="0" smtClean="0"/>
          </a:p>
          <a:p>
            <a:pPr eaLnBrk="1" hangingPunct="1">
              <a:defRPr/>
            </a:pPr>
            <a:r>
              <a:rPr lang="en-US" sz="2800" dirty="0" smtClean="0"/>
              <a:t>Issues</a:t>
            </a:r>
          </a:p>
          <a:p>
            <a:pPr lvl="1" eaLnBrk="1" hangingPunct="1">
              <a:defRPr/>
            </a:pPr>
            <a:r>
              <a:rPr lang="en-US" sz="2400" dirty="0" smtClean="0"/>
              <a:t>Determine how to split the records</a:t>
            </a:r>
          </a:p>
          <a:p>
            <a:pPr lvl="2" eaLnBrk="1" hangingPunct="1">
              <a:defRPr/>
            </a:pPr>
            <a:r>
              <a:rPr lang="en-US" sz="2200" dirty="0" smtClean="0"/>
              <a:t>How to specify the attribute test condition?</a:t>
            </a:r>
          </a:p>
          <a:p>
            <a:pPr lvl="2" eaLnBrk="1" hangingPunct="1">
              <a:defRPr/>
            </a:pPr>
            <a:r>
              <a:rPr lang="en-US" sz="2200" dirty="0" smtClean="0">
                <a:solidFill>
                  <a:srgbClr val="FF0000"/>
                </a:solidFill>
              </a:rPr>
              <a:t>How to determine the best split?</a:t>
            </a:r>
          </a:p>
          <a:p>
            <a:pPr lvl="1" eaLnBrk="1" hangingPunct="1">
              <a:defRPr/>
            </a:pPr>
            <a:r>
              <a:rPr lang="en-US" sz="2400" dirty="0" smtClean="0"/>
              <a:t>Determine when to stop splitting</a:t>
            </a:r>
          </a:p>
          <a:p>
            <a:pPr lvl="1" eaLnBrk="1" hangingPunct="1">
              <a:defRPr/>
            </a:pPr>
            <a:endParaRPr lang="en-US" sz="24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defRPr/>
            </a:pPr>
            <a:r>
              <a:rPr lang="en-US" smtClean="0"/>
              <a:t>How to determine the Best Split</a:t>
            </a:r>
          </a:p>
        </p:txBody>
      </p:sp>
      <p:graphicFrame>
        <p:nvGraphicFramePr>
          <p:cNvPr id="34819" name="Object 3"/>
          <p:cNvGraphicFramePr>
            <a:graphicFrameLocks noGrp="1" noChangeAspect="1"/>
          </p:cNvGraphicFramePr>
          <p:nvPr>
            <p:ph idx="1"/>
          </p:nvPr>
        </p:nvGraphicFramePr>
        <p:xfrm>
          <a:off x="381000" y="2260600"/>
          <a:ext cx="8545513" cy="2006600"/>
        </p:xfrm>
        <a:graphic>
          <a:graphicData uri="http://schemas.openxmlformats.org/presentationml/2006/ole">
            <mc:AlternateContent xmlns:mc="http://schemas.openxmlformats.org/markup-compatibility/2006">
              <mc:Choice xmlns:v="urn:schemas-microsoft-com:vml" Requires="v">
                <p:oleObj spid="_x0000_s34839" name="Visio" r:id="rId3" imgW="9538614" imgH="2239584" progId="Visio.Drawing.6">
                  <p:embed/>
                </p:oleObj>
              </mc:Choice>
              <mc:Fallback>
                <p:oleObj name="Visio" r:id="rId3" imgW="9538614" imgH="2239584"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260600"/>
                        <a:ext cx="8545513" cy="200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0" name="Text Box 4"/>
          <p:cNvSpPr txBox="1">
            <a:spLocks noChangeArrowheads="1"/>
          </p:cNvSpPr>
          <p:nvPr/>
        </p:nvSpPr>
        <p:spPr bwMode="auto">
          <a:xfrm>
            <a:off x="2286000" y="1219200"/>
            <a:ext cx="510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1800" b="1">
                <a:latin typeface="Arial" panose="020B0604020202020204" pitchFamily="34" charset="0"/>
              </a:rPr>
              <a:t>Before Splitting: 10 records of class 0,</a:t>
            </a:r>
            <a:br>
              <a:rPr lang="en-US" altLang="en-US" sz="1800" b="1">
                <a:latin typeface="Arial" panose="020B0604020202020204" pitchFamily="34" charset="0"/>
              </a:rPr>
            </a:br>
            <a:r>
              <a:rPr lang="en-US" altLang="en-US" sz="1800" b="1">
                <a:latin typeface="Arial" panose="020B0604020202020204" pitchFamily="34" charset="0"/>
              </a:rPr>
              <a:t>		10 records of class 1</a:t>
            </a:r>
          </a:p>
        </p:txBody>
      </p:sp>
      <p:sp>
        <p:nvSpPr>
          <p:cNvPr id="34821" name="Text Box 5"/>
          <p:cNvSpPr txBox="1">
            <a:spLocks noChangeArrowheads="1"/>
          </p:cNvSpPr>
          <p:nvPr/>
        </p:nvSpPr>
        <p:spPr bwMode="auto">
          <a:xfrm>
            <a:off x="1981200" y="5119688"/>
            <a:ext cx="510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1800" b="1">
                <a:latin typeface="Arial" panose="020B0604020202020204" pitchFamily="34" charset="0"/>
              </a:rPr>
              <a:t>Which test condition is the best?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268788" y="1273175"/>
            <a:ext cx="1901825" cy="1519238"/>
            <a:chOff x="2688" y="1056"/>
            <a:chExt cx="1198" cy="957"/>
          </a:xfrm>
        </p:grpSpPr>
        <p:pic>
          <p:nvPicPr>
            <p:cNvPr id="9237" name="Picture 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88" y="1056"/>
              <a:ext cx="1198" cy="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8" name="Rectangle 4"/>
            <p:cNvSpPr>
              <a:spLocks noChangeArrowheads="1"/>
            </p:cNvSpPr>
            <p:nvPr/>
          </p:nvSpPr>
          <p:spPr bwMode="auto">
            <a:xfrm>
              <a:off x="2852" y="1451"/>
              <a:ext cx="8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rgbClr val="000000"/>
                  </a:solidFill>
                  <a:latin typeface="Times New Roman" panose="02020603050405020304" pitchFamily="18" charset="0"/>
                </a:rPr>
                <a:t>Classifier</a:t>
              </a:r>
            </a:p>
          </p:txBody>
        </p:sp>
      </p:grpSp>
      <p:grpSp>
        <p:nvGrpSpPr>
          <p:cNvPr id="9219" name="Group 5"/>
          <p:cNvGrpSpPr>
            <a:grpSpLocks/>
          </p:cNvGrpSpPr>
          <p:nvPr/>
        </p:nvGrpSpPr>
        <p:grpSpPr bwMode="auto">
          <a:xfrm>
            <a:off x="1981200" y="2438400"/>
            <a:ext cx="1711325" cy="1519238"/>
            <a:chOff x="1247" y="1790"/>
            <a:chExt cx="1078" cy="957"/>
          </a:xfrm>
        </p:grpSpPr>
        <p:pic>
          <p:nvPicPr>
            <p:cNvPr id="9235" name="Picture 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47" y="1790"/>
              <a:ext cx="1078" cy="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6" name="Rectangle 7"/>
            <p:cNvSpPr>
              <a:spLocks noChangeArrowheads="1"/>
            </p:cNvSpPr>
            <p:nvPr/>
          </p:nvSpPr>
          <p:spPr bwMode="auto">
            <a:xfrm>
              <a:off x="1311" y="2070"/>
              <a:ext cx="93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rgbClr val="000000"/>
                  </a:solidFill>
                  <a:latin typeface="Times New Roman" panose="02020603050405020304" pitchFamily="18" charset="0"/>
                </a:rPr>
                <a:t>Testing</a:t>
              </a:r>
            </a:p>
            <a:p>
              <a:pPr algn="ctr">
                <a:spcBef>
                  <a:spcPct val="0"/>
                </a:spcBef>
                <a:buClrTx/>
                <a:buSzTx/>
                <a:buFontTx/>
                <a:buNone/>
              </a:pPr>
              <a:r>
                <a:rPr lang="en-US" altLang="en-US" sz="2400">
                  <a:solidFill>
                    <a:srgbClr val="000000"/>
                  </a:solidFill>
                  <a:latin typeface="Times New Roman" panose="02020603050405020304" pitchFamily="18" charset="0"/>
                </a:rPr>
                <a:t>Data</a:t>
              </a:r>
            </a:p>
          </p:txBody>
        </p:sp>
      </p:grpSp>
      <p:graphicFrame>
        <p:nvGraphicFramePr>
          <p:cNvPr id="9220" name="Object 8"/>
          <p:cNvGraphicFramePr>
            <a:graphicFrameLocks/>
          </p:cNvGraphicFramePr>
          <p:nvPr/>
        </p:nvGraphicFramePr>
        <p:xfrm>
          <a:off x="280988" y="4503738"/>
          <a:ext cx="5451475" cy="1778000"/>
        </p:xfrm>
        <a:graphic>
          <a:graphicData uri="http://schemas.openxmlformats.org/presentationml/2006/ole">
            <mc:AlternateContent xmlns:mc="http://schemas.openxmlformats.org/markup-compatibility/2006">
              <mc:Choice xmlns:v="urn:schemas-microsoft-com:vml" Requires="v">
                <p:oleObj spid="_x0000_s9256" name="Worksheet" r:id="rId6" imgW="5451475" imgH="1778000" progId="Excel.Sheet.8">
                  <p:embed/>
                </p:oleObj>
              </mc:Choice>
              <mc:Fallback>
                <p:oleObj name="Worksheet" r:id="rId6" imgW="5451475" imgH="1778000" progId="Excel.Sheet.8">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988" y="4503738"/>
                        <a:ext cx="5451475" cy="177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1" name="Line 9"/>
          <p:cNvSpPr>
            <a:spLocks noChangeShapeType="1"/>
          </p:cNvSpPr>
          <p:nvPr/>
        </p:nvSpPr>
        <p:spPr bwMode="auto">
          <a:xfrm flipH="1">
            <a:off x="250825" y="3775075"/>
            <a:ext cx="1644650" cy="70008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222" name="Line 10"/>
          <p:cNvSpPr>
            <a:spLocks noChangeShapeType="1"/>
          </p:cNvSpPr>
          <p:nvPr/>
        </p:nvSpPr>
        <p:spPr bwMode="auto">
          <a:xfrm>
            <a:off x="3681413" y="3775075"/>
            <a:ext cx="2025650" cy="70008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5707" name="AutoShape 11"/>
          <p:cNvSpPr>
            <a:spLocks noChangeArrowheads="1"/>
          </p:cNvSpPr>
          <p:nvPr/>
        </p:nvSpPr>
        <p:spPr bwMode="auto">
          <a:xfrm>
            <a:off x="7616825" y="4703763"/>
            <a:ext cx="546100" cy="592137"/>
          </a:xfrm>
          <a:prstGeom prst="downArrow">
            <a:avLst>
              <a:gd name="adj1" fmla="val 50000"/>
              <a:gd name="adj2" fmla="val 27128"/>
            </a:avLst>
          </a:prstGeom>
          <a:solidFill>
            <a:srgbClr val="2597B8"/>
          </a:solidFill>
          <a:ln w="12700">
            <a:solidFill>
              <a:srgbClr val="000000"/>
            </a:solidFill>
            <a:miter lim="800000"/>
            <a:headEnd/>
            <a:tailEnd/>
          </a:ln>
        </p:spPr>
        <p:txBody>
          <a:bodyPr vert="eaVert"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85708" name="Freeform 12"/>
          <p:cNvSpPr>
            <a:spLocks/>
          </p:cNvSpPr>
          <p:nvPr/>
        </p:nvSpPr>
        <p:spPr bwMode="auto">
          <a:xfrm>
            <a:off x="6346825" y="1876425"/>
            <a:ext cx="941388" cy="766763"/>
          </a:xfrm>
          <a:custGeom>
            <a:avLst/>
            <a:gdLst>
              <a:gd name="T0" fmla="*/ 0 w 593"/>
              <a:gd name="T1" fmla="*/ 2147483646 h 483"/>
              <a:gd name="T2" fmla="*/ 2147483646 w 593"/>
              <a:gd name="T3" fmla="*/ 0 h 483"/>
              <a:gd name="T4" fmla="*/ 2147483646 w 593"/>
              <a:gd name="T5" fmla="*/ 2147483646 h 483"/>
              <a:gd name="T6" fmla="*/ 2147483646 w 593"/>
              <a:gd name="T7" fmla="*/ 2147483646 h 483"/>
              <a:gd name="T8" fmla="*/ 2147483646 w 593"/>
              <a:gd name="T9" fmla="*/ 2147483646 h 483"/>
              <a:gd name="T10" fmla="*/ 2147483646 w 593"/>
              <a:gd name="T11" fmla="*/ 2147483646 h 483"/>
              <a:gd name="T12" fmla="*/ 2147483646 w 593"/>
              <a:gd name="T13" fmla="*/ 2147483646 h 483"/>
              <a:gd name="T14" fmla="*/ 2147483646 w 593"/>
              <a:gd name="T15" fmla="*/ 2147483646 h 483"/>
              <a:gd name="T16" fmla="*/ 2147483646 w 593"/>
              <a:gd name="T17" fmla="*/ 2147483646 h 483"/>
              <a:gd name="T18" fmla="*/ 2147483646 w 593"/>
              <a:gd name="T19" fmla="*/ 2147483646 h 483"/>
              <a:gd name="T20" fmla="*/ 0 w 593"/>
              <a:gd name="T21" fmla="*/ 2147483646 h 4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93"/>
              <a:gd name="T34" fmla="*/ 0 h 483"/>
              <a:gd name="T35" fmla="*/ 593 w 593"/>
              <a:gd name="T36" fmla="*/ 483 h 4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93" h="483">
                <a:moveTo>
                  <a:pt x="0" y="34"/>
                </a:moveTo>
                <a:lnTo>
                  <a:pt x="200" y="0"/>
                </a:lnTo>
                <a:lnTo>
                  <a:pt x="159" y="58"/>
                </a:lnTo>
                <a:lnTo>
                  <a:pt x="515" y="306"/>
                </a:lnTo>
                <a:lnTo>
                  <a:pt x="555" y="248"/>
                </a:lnTo>
                <a:lnTo>
                  <a:pt x="592" y="448"/>
                </a:lnTo>
                <a:lnTo>
                  <a:pt x="392" y="482"/>
                </a:lnTo>
                <a:lnTo>
                  <a:pt x="433" y="424"/>
                </a:lnTo>
                <a:lnTo>
                  <a:pt x="77" y="176"/>
                </a:lnTo>
                <a:lnTo>
                  <a:pt x="37" y="234"/>
                </a:lnTo>
                <a:lnTo>
                  <a:pt x="0" y="34"/>
                </a:lnTo>
              </a:path>
            </a:pathLst>
          </a:custGeom>
          <a:solidFill>
            <a:srgbClr val="2597B8"/>
          </a:solidFill>
          <a:ln w="12700" cap="rnd">
            <a:solidFill>
              <a:srgbClr val="000000"/>
            </a:solidFill>
            <a:round/>
            <a:headEnd type="none" w="sm" len="sm"/>
            <a:tailEnd type="none" w="sm" len="sm"/>
          </a:ln>
        </p:spPr>
        <p:txBody>
          <a:bodyPr/>
          <a:lstStyle/>
          <a:p>
            <a:endParaRPr lang="en-US"/>
          </a:p>
        </p:txBody>
      </p:sp>
      <p:grpSp>
        <p:nvGrpSpPr>
          <p:cNvPr id="4" name="Group 13"/>
          <p:cNvGrpSpPr>
            <a:grpSpLocks/>
          </p:cNvGrpSpPr>
          <p:nvPr/>
        </p:nvGrpSpPr>
        <p:grpSpPr bwMode="auto">
          <a:xfrm>
            <a:off x="6470650" y="2890838"/>
            <a:ext cx="1793875" cy="828675"/>
            <a:chOff x="4075" y="2075"/>
            <a:chExt cx="1130" cy="522"/>
          </a:xfrm>
        </p:grpSpPr>
        <p:pic>
          <p:nvPicPr>
            <p:cNvPr id="9233" name="Picture 14"/>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75" y="2075"/>
              <a:ext cx="1130"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4" name="Rectangle 15"/>
            <p:cNvSpPr>
              <a:spLocks noChangeArrowheads="1"/>
            </p:cNvSpPr>
            <p:nvPr/>
          </p:nvSpPr>
          <p:spPr bwMode="auto">
            <a:xfrm>
              <a:off x="4081" y="2218"/>
              <a:ext cx="11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rgbClr val="000000"/>
                  </a:solidFill>
                  <a:latin typeface="Times New Roman" panose="02020603050405020304" pitchFamily="18" charset="0"/>
                </a:rPr>
                <a:t>Unseen Data</a:t>
              </a:r>
            </a:p>
          </p:txBody>
        </p:sp>
      </p:grpSp>
      <p:sp>
        <p:nvSpPr>
          <p:cNvPr id="285712" name="Rectangle 16"/>
          <p:cNvSpPr>
            <a:spLocks noChangeArrowheads="1"/>
          </p:cNvSpPr>
          <p:nvPr/>
        </p:nvSpPr>
        <p:spPr bwMode="auto">
          <a:xfrm>
            <a:off x="6224588" y="4122738"/>
            <a:ext cx="2454275" cy="4572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rgbClr val="000000"/>
                </a:solidFill>
                <a:latin typeface="Times New Roman" panose="02020603050405020304" pitchFamily="18" charset="0"/>
              </a:rPr>
              <a:t>(Jeff, Professor, 4)</a:t>
            </a:r>
          </a:p>
        </p:txBody>
      </p:sp>
      <p:sp>
        <p:nvSpPr>
          <p:cNvPr id="285713" name="Line 17"/>
          <p:cNvSpPr>
            <a:spLocks noChangeShapeType="1"/>
          </p:cNvSpPr>
          <p:nvPr/>
        </p:nvSpPr>
        <p:spPr bwMode="auto">
          <a:xfrm>
            <a:off x="8272463" y="3606800"/>
            <a:ext cx="314325" cy="43973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5714" name="Freeform 18"/>
          <p:cNvSpPr>
            <a:spLocks/>
          </p:cNvSpPr>
          <p:nvPr/>
        </p:nvSpPr>
        <p:spPr bwMode="auto">
          <a:xfrm>
            <a:off x="3184525" y="1735138"/>
            <a:ext cx="901700" cy="593725"/>
          </a:xfrm>
          <a:custGeom>
            <a:avLst/>
            <a:gdLst>
              <a:gd name="T0" fmla="*/ 2147483646 w 568"/>
              <a:gd name="T1" fmla="*/ 2147483646 h 374"/>
              <a:gd name="T2" fmla="*/ 2147483646 w 568"/>
              <a:gd name="T3" fmla="*/ 2147483646 h 374"/>
              <a:gd name="T4" fmla="*/ 2147483646 w 568"/>
              <a:gd name="T5" fmla="*/ 2147483646 h 374"/>
              <a:gd name="T6" fmla="*/ 2147483646 w 568"/>
              <a:gd name="T7" fmla="*/ 2147483646 h 374"/>
              <a:gd name="T8" fmla="*/ 2147483646 w 568"/>
              <a:gd name="T9" fmla="*/ 2147483646 h 374"/>
              <a:gd name="T10" fmla="*/ 0 w 568"/>
              <a:gd name="T11" fmla="*/ 2147483646 h 374"/>
              <a:gd name="T12" fmla="*/ 2147483646 w 568"/>
              <a:gd name="T13" fmla="*/ 2147483646 h 374"/>
              <a:gd name="T14" fmla="*/ 2147483646 w 568"/>
              <a:gd name="T15" fmla="*/ 2147483646 h 374"/>
              <a:gd name="T16" fmla="*/ 2147483646 w 568"/>
              <a:gd name="T17" fmla="*/ 2147483646 h 374"/>
              <a:gd name="T18" fmla="*/ 2147483646 w 568"/>
              <a:gd name="T19" fmla="*/ 0 h 374"/>
              <a:gd name="T20" fmla="*/ 2147483646 w 568"/>
              <a:gd name="T21" fmla="*/ 2147483646 h 3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8"/>
              <a:gd name="T34" fmla="*/ 0 h 374"/>
              <a:gd name="T35" fmla="*/ 568 w 568"/>
              <a:gd name="T36" fmla="*/ 374 h 3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8" h="374">
                <a:moveTo>
                  <a:pt x="567" y="59"/>
                </a:moveTo>
                <a:lnTo>
                  <a:pt x="503" y="220"/>
                </a:lnTo>
                <a:lnTo>
                  <a:pt x="478" y="165"/>
                </a:lnTo>
                <a:lnTo>
                  <a:pt x="138" y="318"/>
                </a:lnTo>
                <a:lnTo>
                  <a:pt x="163" y="373"/>
                </a:lnTo>
                <a:lnTo>
                  <a:pt x="0" y="314"/>
                </a:lnTo>
                <a:lnTo>
                  <a:pt x="64" y="153"/>
                </a:lnTo>
                <a:lnTo>
                  <a:pt x="89" y="208"/>
                </a:lnTo>
                <a:lnTo>
                  <a:pt x="429" y="55"/>
                </a:lnTo>
                <a:lnTo>
                  <a:pt x="404" y="0"/>
                </a:lnTo>
                <a:lnTo>
                  <a:pt x="567" y="59"/>
                </a:lnTo>
              </a:path>
            </a:pathLst>
          </a:custGeom>
          <a:solidFill>
            <a:srgbClr val="2597B8"/>
          </a:solidFill>
          <a:ln w="12700" cap="rnd">
            <a:solidFill>
              <a:srgbClr val="000000"/>
            </a:solidFill>
            <a:round/>
            <a:headEnd type="none" w="sm" len="sm"/>
            <a:tailEnd type="none" w="sm" len="sm"/>
          </a:ln>
        </p:spPr>
        <p:txBody>
          <a:bodyPr/>
          <a:lstStyle/>
          <a:p>
            <a:endParaRPr lang="en-US"/>
          </a:p>
        </p:txBody>
      </p:sp>
      <p:pic>
        <p:nvPicPr>
          <p:cNvPr id="285715" name="Picture 19"/>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43800" y="5441950"/>
            <a:ext cx="733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5716" name="Rectangle 20"/>
          <p:cNvSpPr>
            <a:spLocks noChangeArrowheads="1"/>
          </p:cNvSpPr>
          <p:nvPr/>
        </p:nvSpPr>
        <p:spPr bwMode="auto">
          <a:xfrm>
            <a:off x="6045200" y="4662488"/>
            <a:ext cx="1525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2800">
                <a:solidFill>
                  <a:srgbClr val="000000"/>
                </a:solidFill>
                <a:latin typeface="Times New Roman" panose="02020603050405020304" pitchFamily="18" charset="0"/>
              </a:rPr>
              <a:t>Tenured?</a:t>
            </a:r>
          </a:p>
        </p:txBody>
      </p:sp>
      <p:sp>
        <p:nvSpPr>
          <p:cNvPr id="285717" name="Rectangle 21"/>
          <p:cNvSpPr>
            <a:spLocks noGrp="1" noChangeArrowheads="1"/>
          </p:cNvSpPr>
          <p:nvPr>
            <p:ph type="title"/>
          </p:nvPr>
        </p:nvSpPr>
        <p:spPr>
          <a:xfrm>
            <a:off x="228600" y="228600"/>
            <a:ext cx="8686800" cy="762000"/>
          </a:xfrm>
        </p:spPr>
        <p:txBody>
          <a:bodyPr lIns="92075" tIns="46038" rIns="92075" bIns="46038" anchor="b" anchorCtr="0"/>
          <a:lstStyle/>
          <a:p>
            <a:pPr eaLnBrk="1" hangingPunct="1">
              <a:defRPr/>
            </a:pPr>
            <a:r>
              <a:rPr lang="en-US" smtClean="0"/>
              <a:t>Classification: Use the Model</a:t>
            </a:r>
          </a:p>
        </p:txBody>
      </p:sp>
      <p:sp>
        <p:nvSpPr>
          <p:cNvPr id="285718" name="Line 22"/>
          <p:cNvSpPr>
            <a:spLocks noChangeShapeType="1"/>
          </p:cNvSpPr>
          <p:nvPr/>
        </p:nvSpPr>
        <p:spPr bwMode="auto">
          <a:xfrm flipH="1">
            <a:off x="6224588" y="3665538"/>
            <a:ext cx="319087" cy="4572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8571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8570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57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857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8571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570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8571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2857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7" grpId="0" animBg="1"/>
      <p:bldP spid="285708" grpId="0" animBg="1"/>
      <p:bldP spid="285712" grpId="0" animBg="1" autoUpdateAnimBg="0"/>
      <p:bldP spid="285713" grpId="0" animBg="1"/>
      <p:bldP spid="285714" grpId="0" animBg="1"/>
      <p:bldP spid="285716" grpId="0" autoUpdateAnimBg="0"/>
      <p:bldP spid="28571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eaLnBrk="1" hangingPunct="1">
              <a:defRPr/>
            </a:pPr>
            <a:r>
              <a:rPr lang="en-US" smtClean="0"/>
              <a:t>How to determine the Best Split</a:t>
            </a:r>
          </a:p>
        </p:txBody>
      </p:sp>
      <p:graphicFrame>
        <p:nvGraphicFramePr>
          <p:cNvPr id="35844" name="Object 4"/>
          <p:cNvGraphicFramePr>
            <a:graphicFrameLocks noGrp="1" noChangeAspect="1"/>
          </p:cNvGraphicFramePr>
          <p:nvPr>
            <p:ph idx="1"/>
          </p:nvPr>
        </p:nvGraphicFramePr>
        <p:xfrm>
          <a:off x="2289175" y="3865563"/>
          <a:ext cx="798513" cy="712787"/>
        </p:xfrm>
        <a:graphic>
          <a:graphicData uri="http://schemas.openxmlformats.org/presentationml/2006/ole">
            <mc:AlternateContent xmlns:mc="http://schemas.openxmlformats.org/markup-compatibility/2006">
              <mc:Choice xmlns:v="urn:schemas-microsoft-com:vml" Requires="v">
                <p:oleObj spid="_x0000_s35884" name="Visio" r:id="rId3" imgW="655371" imgH="585812" progId="Visio.Drawing.6">
                  <p:embed/>
                </p:oleObj>
              </mc:Choice>
              <mc:Fallback>
                <p:oleObj name="Visio" r:id="rId3" imgW="655371" imgH="585812"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9175" y="3865563"/>
                        <a:ext cx="798513"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7875" name="Rectangle 3"/>
          <p:cNvSpPr>
            <a:spLocks noGrp="1" noChangeArrowheads="1"/>
          </p:cNvSpPr>
          <p:nvPr>
            <p:ph type="body" idx="4294967295"/>
          </p:nvPr>
        </p:nvSpPr>
        <p:spPr>
          <a:xfrm>
            <a:off x="0" y="1600200"/>
            <a:ext cx="8229600" cy="4530725"/>
          </a:xfrm>
        </p:spPr>
        <p:txBody>
          <a:bodyPr/>
          <a:lstStyle/>
          <a:p>
            <a:pPr eaLnBrk="1" hangingPunct="1">
              <a:defRPr/>
            </a:pPr>
            <a:r>
              <a:rPr lang="en-US" dirty="0" smtClean="0"/>
              <a:t>Greedy approach: </a:t>
            </a:r>
          </a:p>
          <a:p>
            <a:pPr lvl="1" eaLnBrk="1" hangingPunct="1">
              <a:defRPr/>
            </a:pPr>
            <a:r>
              <a:rPr lang="en-US" sz="2200" dirty="0" smtClean="0"/>
              <a:t>Nodes with </a:t>
            </a:r>
            <a:r>
              <a:rPr lang="en-US" sz="2200" dirty="0" smtClean="0">
                <a:solidFill>
                  <a:srgbClr val="FF0000"/>
                </a:solidFill>
              </a:rPr>
              <a:t>homogeneous</a:t>
            </a:r>
            <a:r>
              <a:rPr lang="en-US" sz="2200" dirty="0" smtClean="0"/>
              <a:t> class distribution are preferred</a:t>
            </a:r>
          </a:p>
          <a:p>
            <a:pPr eaLnBrk="1" hangingPunct="1">
              <a:defRPr/>
            </a:pPr>
            <a:r>
              <a:rPr lang="en-US" dirty="0" smtClean="0"/>
              <a:t>Need a measure of node impurity:</a:t>
            </a:r>
          </a:p>
          <a:p>
            <a:pPr lvl="1" eaLnBrk="1" hangingPunct="1">
              <a:buFont typeface="Wingdings" panose="05000000000000000000" pitchFamily="2" charset="2"/>
              <a:buNone/>
              <a:defRPr/>
            </a:pPr>
            <a:endParaRPr lang="en-US" dirty="0" smtClean="0"/>
          </a:p>
        </p:txBody>
      </p:sp>
      <p:graphicFrame>
        <p:nvGraphicFramePr>
          <p:cNvPr id="35845" name="Object 5"/>
          <p:cNvGraphicFramePr>
            <a:graphicFrameLocks noGrp="1" noChangeAspect="1"/>
          </p:cNvGraphicFramePr>
          <p:nvPr>
            <p:ph sz="half" idx="4294967295"/>
            <p:extLst>
              <p:ext uri="{D42A27DB-BD31-4B8C-83A1-F6EECF244321}">
                <p14:modId xmlns:p14="http://schemas.microsoft.com/office/powerpoint/2010/main" val="373469163"/>
              </p:ext>
            </p:extLst>
          </p:nvPr>
        </p:nvGraphicFramePr>
        <p:xfrm>
          <a:off x="5486400" y="3868253"/>
          <a:ext cx="903287" cy="712787"/>
        </p:xfrm>
        <a:graphic>
          <a:graphicData uri="http://schemas.openxmlformats.org/presentationml/2006/ole">
            <mc:AlternateContent xmlns:mc="http://schemas.openxmlformats.org/markup-compatibility/2006">
              <mc:Choice xmlns:v="urn:schemas-microsoft-com:vml" Requires="v">
                <p:oleObj spid="_x0000_s35885" name="Visio" r:id="rId5" imgW="655371" imgH="585812" progId="Visio.Drawing.6">
                  <p:embed/>
                </p:oleObj>
              </mc:Choice>
              <mc:Fallback>
                <p:oleObj name="Visio" r:id="rId5" imgW="655371" imgH="585812" progId="Visio.Drawing.6">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3868253"/>
                        <a:ext cx="903287"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6" name="Text Box 6"/>
          <p:cNvSpPr txBox="1">
            <a:spLocks noChangeArrowheads="1"/>
          </p:cNvSpPr>
          <p:nvPr/>
        </p:nvSpPr>
        <p:spPr bwMode="auto">
          <a:xfrm>
            <a:off x="1371600" y="4724400"/>
            <a:ext cx="28194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1800" b="1">
                <a:latin typeface="Arial" panose="020B0604020202020204" pitchFamily="34" charset="0"/>
              </a:rPr>
              <a:t>Non-homogeneous,</a:t>
            </a:r>
          </a:p>
          <a:p>
            <a:pPr>
              <a:spcBef>
                <a:spcPct val="50000"/>
              </a:spcBef>
              <a:buClrTx/>
              <a:buSzTx/>
              <a:buFontTx/>
              <a:buNone/>
            </a:pPr>
            <a:r>
              <a:rPr lang="en-US" altLang="en-US" sz="1800" b="1">
                <a:latin typeface="Arial" panose="020B0604020202020204" pitchFamily="34" charset="0"/>
              </a:rPr>
              <a:t>High degree of impurity</a:t>
            </a:r>
          </a:p>
        </p:txBody>
      </p:sp>
      <p:sp>
        <p:nvSpPr>
          <p:cNvPr id="35847" name="Text Box 7"/>
          <p:cNvSpPr txBox="1">
            <a:spLocks noChangeArrowheads="1"/>
          </p:cNvSpPr>
          <p:nvPr/>
        </p:nvSpPr>
        <p:spPr bwMode="auto">
          <a:xfrm>
            <a:off x="5181600" y="4724400"/>
            <a:ext cx="28194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1800" b="1">
                <a:latin typeface="Arial" panose="020B0604020202020204" pitchFamily="34" charset="0"/>
              </a:rPr>
              <a:t>Homogeneous,</a:t>
            </a:r>
          </a:p>
          <a:p>
            <a:pPr>
              <a:spcBef>
                <a:spcPct val="50000"/>
              </a:spcBef>
              <a:buClrTx/>
              <a:buSzTx/>
              <a:buFontTx/>
              <a:buNone/>
            </a:pPr>
            <a:r>
              <a:rPr lang="en-US" altLang="en-US" sz="1800" b="1">
                <a:latin typeface="Arial" panose="020B0604020202020204" pitchFamily="34" charset="0"/>
              </a:rPr>
              <a:t>Low degree of impurity</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p:txBody>
          <a:bodyPr/>
          <a:lstStyle/>
          <a:p>
            <a:r>
              <a:rPr lang="en-US" altLang="en-US" b="1" smtClean="0">
                <a:solidFill>
                  <a:schemeClr val="bg1"/>
                </a:solidFill>
              </a:rPr>
              <a:t>Measures of Node Impurity</a:t>
            </a:r>
          </a:p>
        </p:txBody>
      </p:sp>
      <p:sp>
        <p:nvSpPr>
          <p:cNvPr id="16390" name="Rectangle 3"/>
          <p:cNvSpPr>
            <a:spLocks noGrp="1" noChangeArrowheads="1"/>
          </p:cNvSpPr>
          <p:nvPr>
            <p:ph type="body" idx="1"/>
          </p:nvPr>
        </p:nvSpPr>
        <p:spPr>
          <a:xfrm>
            <a:off x="457200" y="1438275"/>
            <a:ext cx="8058150" cy="5257800"/>
          </a:xfrm>
        </p:spPr>
        <p:txBody>
          <a:bodyPr>
            <a:normAutofit/>
          </a:bodyPr>
          <a:lstStyle/>
          <a:p>
            <a:r>
              <a:rPr lang="en-US" altLang="en-US" sz="3200" dirty="0" smtClean="0"/>
              <a:t>Gini Index</a:t>
            </a:r>
          </a:p>
          <a:p>
            <a:pPr>
              <a:buFont typeface="Wingdings" panose="05000000000000000000" pitchFamily="2" charset="2"/>
              <a:buNone/>
            </a:pPr>
            <a:endParaRPr lang="en-US" altLang="en-US" sz="3200" dirty="0" smtClean="0"/>
          </a:p>
          <a:p>
            <a:r>
              <a:rPr lang="en-US" altLang="en-US" sz="3200" dirty="0" smtClean="0"/>
              <a:t>Entropy</a:t>
            </a:r>
          </a:p>
          <a:p>
            <a:pPr>
              <a:buFont typeface="Wingdings" panose="05000000000000000000" pitchFamily="2" charset="2"/>
              <a:buNone/>
            </a:pPr>
            <a:endParaRPr lang="en-US" altLang="en-US" sz="3200" dirty="0" smtClean="0"/>
          </a:p>
          <a:p>
            <a:r>
              <a:rPr lang="en-US" altLang="en-US" sz="3200" dirty="0" smtClean="0"/>
              <a:t>Misclassification error</a:t>
            </a:r>
          </a:p>
          <a:p>
            <a:pPr>
              <a:buFont typeface="Wingdings" panose="05000000000000000000" pitchFamily="2" charset="2"/>
              <a:buNone/>
            </a:pPr>
            <a:endParaRPr lang="en-US" altLang="en-US" sz="3200" dirty="0" smtClean="0"/>
          </a:p>
          <a:p>
            <a:pPr>
              <a:buFont typeface="Wingdings" panose="05000000000000000000" pitchFamily="2" charset="2"/>
              <a:buNone/>
            </a:pPr>
            <a:endParaRPr lang="en-US" altLang="en-US" sz="3200" dirty="0" smtClean="0"/>
          </a:p>
        </p:txBody>
      </p:sp>
      <p:graphicFrame>
        <p:nvGraphicFramePr>
          <p:cNvPr id="16386" name="Object 4"/>
          <p:cNvGraphicFramePr>
            <a:graphicFrameLocks noChangeAspect="1"/>
          </p:cNvGraphicFramePr>
          <p:nvPr>
            <p:extLst/>
          </p:nvPr>
        </p:nvGraphicFramePr>
        <p:xfrm>
          <a:off x="2667000" y="1831975"/>
          <a:ext cx="3352800" cy="736600"/>
        </p:xfrm>
        <a:graphic>
          <a:graphicData uri="http://schemas.openxmlformats.org/presentationml/2006/ole">
            <mc:AlternateContent xmlns:mc="http://schemas.openxmlformats.org/markup-compatibility/2006">
              <mc:Choice xmlns:v="urn:schemas-microsoft-com:vml" Requires="v">
                <p:oleObj spid="_x0000_s48130" name="Equation" r:id="rId4" imgW="1612800" imgH="355320" progId="Equation.3">
                  <p:embed/>
                </p:oleObj>
              </mc:Choice>
              <mc:Fallback>
                <p:oleObj name="Equation" r:id="rId4" imgW="1612800" imgH="3553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1831975"/>
                        <a:ext cx="3352800" cy="736600"/>
                      </a:xfrm>
                      <a:prstGeom prst="rect">
                        <a:avLst/>
                      </a:prstGeom>
                      <a:solidFill>
                        <a:srgbClr val="66FFFF"/>
                      </a:solidFill>
                      <a:ln w="9525">
                        <a:solidFill>
                          <a:schemeClr val="tx1"/>
                        </a:solidFill>
                        <a:miter lim="800000"/>
                        <a:headEnd/>
                        <a:tailEnd/>
                      </a:ln>
                    </p:spPr>
                  </p:pic>
                </p:oleObj>
              </mc:Fallback>
            </mc:AlternateContent>
          </a:graphicData>
        </a:graphic>
      </p:graphicFrame>
      <p:graphicFrame>
        <p:nvGraphicFramePr>
          <p:cNvPr id="16387" name="Object 3"/>
          <p:cNvGraphicFramePr>
            <a:graphicFrameLocks noChangeAspect="1"/>
          </p:cNvGraphicFramePr>
          <p:nvPr>
            <p:extLst/>
          </p:nvPr>
        </p:nvGraphicFramePr>
        <p:xfrm>
          <a:off x="2362200" y="3050381"/>
          <a:ext cx="5803900" cy="615950"/>
        </p:xfrm>
        <a:graphic>
          <a:graphicData uri="http://schemas.openxmlformats.org/presentationml/2006/ole">
            <mc:AlternateContent xmlns:mc="http://schemas.openxmlformats.org/markup-compatibility/2006">
              <mc:Choice xmlns:v="urn:schemas-microsoft-com:vml" Requires="v">
                <p:oleObj spid="_x0000_s48131" name="Equation" r:id="rId6" imgW="4165560" imgH="444240" progId="Equation.3">
                  <p:embed/>
                </p:oleObj>
              </mc:Choice>
              <mc:Fallback>
                <p:oleObj name="Equation" r:id="rId6" imgW="4165560" imgH="4442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3050381"/>
                        <a:ext cx="5803900" cy="615950"/>
                      </a:xfrm>
                      <a:prstGeom prst="rect">
                        <a:avLst/>
                      </a:prstGeom>
                      <a:solidFill>
                        <a:srgbClr val="00FF00"/>
                      </a:solidFill>
                      <a:ln w="9525">
                        <a:solidFill>
                          <a:schemeClr val="tx1"/>
                        </a:solidFill>
                        <a:miter lim="800000"/>
                        <a:headEnd/>
                        <a:tailEnd/>
                      </a:ln>
                    </p:spPr>
                  </p:pic>
                </p:oleObj>
              </mc:Fallback>
            </mc:AlternateContent>
          </a:graphicData>
        </a:graphic>
      </p:graphicFrame>
      <p:graphicFrame>
        <p:nvGraphicFramePr>
          <p:cNvPr id="16388" name="Object 4"/>
          <p:cNvGraphicFramePr>
            <a:graphicFrameLocks noChangeAspect="1"/>
          </p:cNvGraphicFramePr>
          <p:nvPr>
            <p:extLst/>
          </p:nvPr>
        </p:nvGraphicFramePr>
        <p:xfrm>
          <a:off x="2590800" y="4530327"/>
          <a:ext cx="4953000" cy="650875"/>
        </p:xfrm>
        <a:graphic>
          <a:graphicData uri="http://schemas.openxmlformats.org/presentationml/2006/ole">
            <mc:AlternateContent xmlns:mc="http://schemas.openxmlformats.org/markup-compatibility/2006">
              <mc:Choice xmlns:v="urn:schemas-microsoft-com:vml" Requires="v">
                <p:oleObj spid="_x0000_s48132" name="Equation" r:id="rId8" imgW="3073320" imgH="406080" progId="Equation.3">
                  <p:embed/>
                </p:oleObj>
              </mc:Choice>
              <mc:Fallback>
                <p:oleObj name="Equation" r:id="rId8" imgW="3073320" imgH="4060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4530327"/>
                        <a:ext cx="4953000" cy="650875"/>
                      </a:xfrm>
                      <a:prstGeom prst="rect">
                        <a:avLst/>
                      </a:prstGeom>
                      <a:solidFill>
                        <a:srgbClr val="FFFF00"/>
                      </a:solidFill>
                      <a:ln w="9525">
                        <a:solidFill>
                          <a:schemeClr val="tx1"/>
                        </a:solidFill>
                        <a:miter lim="800000"/>
                        <a:headEnd/>
                        <a:tailEnd/>
                      </a:ln>
                    </p:spPr>
                  </p:pic>
                </p:oleObj>
              </mc:Fallback>
            </mc:AlternateContent>
          </a:graphicData>
        </a:graphic>
      </p:graphicFrame>
      <p:sp>
        <p:nvSpPr>
          <p:cNvPr id="7" name="Rectangle 2"/>
          <p:cNvSpPr txBox="1">
            <a:spLocks noChangeArrowheads="1"/>
          </p:cNvSpPr>
          <p:nvPr/>
        </p:nvSpPr>
        <p:spPr>
          <a:xfrm>
            <a:off x="1676400" y="-207168"/>
            <a:ext cx="7886700" cy="1325562"/>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3300" kern="1200">
                <a:solidFill>
                  <a:schemeClr val="tx1"/>
                </a:solidFill>
                <a:latin typeface="+mj-lt"/>
                <a:ea typeface="+mj-ea"/>
                <a:cs typeface="+mj-cs"/>
              </a:defRPr>
            </a:lvl1pPr>
          </a:lstStyle>
          <a:p>
            <a:pPr fontAlgn="auto">
              <a:spcAft>
                <a:spcPts val="0"/>
              </a:spcAft>
              <a:defRPr/>
            </a:pPr>
            <a:r>
              <a:rPr lang="en-US" sz="4000" smtClean="0"/>
              <a:t>Measures of Node Impurity</a:t>
            </a:r>
            <a:endParaRPr lang="en-US" sz="4000" dirty="0" smtClean="0"/>
          </a:p>
        </p:txBody>
      </p:sp>
    </p:spTree>
    <p:extLst>
      <p:ext uri="{BB962C8B-B14F-4D97-AF65-F5344CB8AC3E}">
        <p14:creationId xmlns:p14="http://schemas.microsoft.com/office/powerpoint/2010/main" val="9843867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smtClean="0"/>
              <a:t>Comparison among Splitting Criteria</a:t>
            </a:r>
          </a:p>
        </p:txBody>
      </p:sp>
      <p:pic>
        <p:nvPicPr>
          <p:cNvPr id="522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76400"/>
            <a:ext cx="624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2228" name="Text Box 4"/>
          <p:cNvSpPr txBox="1">
            <a:spLocks noChangeArrowheads="1"/>
          </p:cNvSpPr>
          <p:nvPr/>
        </p:nvSpPr>
        <p:spPr bwMode="auto">
          <a:xfrm>
            <a:off x="381000" y="12192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2400" b="1">
                <a:latin typeface="Arial" panose="020B0604020202020204" pitchFamily="34" charset="0"/>
              </a:rPr>
              <a:t>For a 2-class problem:</a:t>
            </a:r>
          </a:p>
        </p:txBody>
      </p:sp>
    </p:spTree>
    <p:extLst>
      <p:ext uri="{BB962C8B-B14F-4D97-AF65-F5344CB8AC3E}">
        <p14:creationId xmlns:p14="http://schemas.microsoft.com/office/powerpoint/2010/main" val="39595596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457200" y="0"/>
            <a:ext cx="8229600" cy="1139825"/>
          </a:xfrm>
        </p:spPr>
        <p:txBody>
          <a:bodyPr/>
          <a:lstStyle/>
          <a:p>
            <a:pPr eaLnBrk="1" hangingPunct="1">
              <a:defRPr/>
            </a:pPr>
            <a:r>
              <a:rPr lang="en-US" smtClean="0"/>
              <a:t>How to Find the Best Split</a:t>
            </a:r>
          </a:p>
        </p:txBody>
      </p:sp>
      <p:graphicFrame>
        <p:nvGraphicFramePr>
          <p:cNvPr id="37906" name="Object 18"/>
          <p:cNvGraphicFramePr>
            <a:graphicFrameLocks noGrp="1" noChangeAspect="1"/>
          </p:cNvGraphicFramePr>
          <p:nvPr>
            <p:ph idx="1"/>
          </p:nvPr>
        </p:nvGraphicFramePr>
        <p:xfrm>
          <a:off x="112713" y="3759200"/>
          <a:ext cx="1660525" cy="698500"/>
        </p:xfrm>
        <a:graphic>
          <a:graphicData uri="http://schemas.openxmlformats.org/presentationml/2006/ole">
            <mc:AlternateContent xmlns:mc="http://schemas.openxmlformats.org/markup-compatibility/2006">
              <mc:Choice xmlns:v="urn:schemas-microsoft-com:vml" Requires="v">
                <p:oleObj spid="_x0000_s38014" name="Document" r:id="rId3" imgW="3317490" imgH="1395377" progId="Word.Document.8">
                  <p:embed/>
                </p:oleObj>
              </mc:Choice>
              <mc:Fallback>
                <p:oleObj name="Document" r:id="rId3" imgW="3317490" imgH="1395377" progId="Word.Document.8">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13" y="3759200"/>
                        <a:ext cx="1660525"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1" name="Oval 3"/>
          <p:cNvSpPr>
            <a:spLocks noChangeArrowheads="1"/>
          </p:cNvSpPr>
          <p:nvPr/>
        </p:nvSpPr>
        <p:spPr bwMode="auto">
          <a:xfrm>
            <a:off x="6505575" y="2006600"/>
            <a:ext cx="1009650" cy="454025"/>
          </a:xfrm>
          <a:prstGeom prst="ellipse">
            <a:avLst/>
          </a:prstGeom>
          <a:solidFill>
            <a:srgbClr val="FFFFFF"/>
          </a:solidFill>
          <a:ln w="9525">
            <a:solidFill>
              <a:schemeClr val="tx1"/>
            </a:solidFill>
            <a:round/>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B?</a:t>
            </a:r>
            <a:endParaRPr lang="en-US" altLang="en-US" sz="2400">
              <a:latin typeface="Times New Roman" panose="02020603050405020304" pitchFamily="18" charset="0"/>
            </a:endParaRPr>
          </a:p>
        </p:txBody>
      </p:sp>
      <p:sp>
        <p:nvSpPr>
          <p:cNvPr id="37892" name="Line 4"/>
          <p:cNvSpPr>
            <a:spLocks noChangeShapeType="1"/>
          </p:cNvSpPr>
          <p:nvPr/>
        </p:nvSpPr>
        <p:spPr bwMode="auto">
          <a:xfrm flipH="1">
            <a:off x="5930900" y="2463800"/>
            <a:ext cx="11080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3" name="Line 5"/>
          <p:cNvSpPr>
            <a:spLocks noChangeShapeType="1"/>
          </p:cNvSpPr>
          <p:nvPr/>
        </p:nvSpPr>
        <p:spPr bwMode="auto">
          <a:xfrm>
            <a:off x="7038975" y="2463800"/>
            <a:ext cx="11842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4" name="Text Box 6"/>
          <p:cNvSpPr txBox="1">
            <a:spLocks noChangeArrowheads="1"/>
          </p:cNvSpPr>
          <p:nvPr/>
        </p:nvSpPr>
        <p:spPr bwMode="auto">
          <a:xfrm>
            <a:off x="5657850" y="2579688"/>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Yes</a:t>
            </a:r>
          </a:p>
        </p:txBody>
      </p:sp>
      <p:sp>
        <p:nvSpPr>
          <p:cNvPr id="37895" name="Text Box 7"/>
          <p:cNvSpPr txBox="1">
            <a:spLocks noChangeArrowheads="1"/>
          </p:cNvSpPr>
          <p:nvPr/>
        </p:nvSpPr>
        <p:spPr bwMode="auto">
          <a:xfrm>
            <a:off x="8147050" y="25796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No</a:t>
            </a:r>
          </a:p>
        </p:txBody>
      </p:sp>
      <p:sp>
        <p:nvSpPr>
          <p:cNvPr id="37896" name="Rectangle 8"/>
          <p:cNvSpPr>
            <a:spLocks noChangeArrowheads="1"/>
          </p:cNvSpPr>
          <p:nvPr/>
        </p:nvSpPr>
        <p:spPr bwMode="auto">
          <a:xfrm>
            <a:off x="5514975" y="3189288"/>
            <a:ext cx="936625" cy="341312"/>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Node N3</a:t>
            </a:r>
          </a:p>
        </p:txBody>
      </p:sp>
      <p:sp>
        <p:nvSpPr>
          <p:cNvPr id="37897" name="Rectangle 9"/>
          <p:cNvSpPr>
            <a:spLocks noChangeArrowheads="1"/>
          </p:cNvSpPr>
          <p:nvPr/>
        </p:nvSpPr>
        <p:spPr bwMode="auto">
          <a:xfrm>
            <a:off x="7702550" y="3189288"/>
            <a:ext cx="936625" cy="341312"/>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Node N4</a:t>
            </a:r>
          </a:p>
        </p:txBody>
      </p:sp>
      <p:sp>
        <p:nvSpPr>
          <p:cNvPr id="37898" name="Oval 10"/>
          <p:cNvSpPr>
            <a:spLocks noChangeArrowheads="1"/>
          </p:cNvSpPr>
          <p:nvPr/>
        </p:nvSpPr>
        <p:spPr bwMode="auto">
          <a:xfrm>
            <a:off x="1476375" y="1930400"/>
            <a:ext cx="1009650" cy="454025"/>
          </a:xfrm>
          <a:prstGeom prst="ellipse">
            <a:avLst/>
          </a:prstGeom>
          <a:solidFill>
            <a:srgbClr val="FFFFFF"/>
          </a:solidFill>
          <a:ln w="9525">
            <a:solidFill>
              <a:schemeClr val="tx1"/>
            </a:solidFill>
            <a:round/>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A?</a:t>
            </a:r>
            <a:endParaRPr lang="en-US" altLang="en-US" sz="2400">
              <a:latin typeface="Times New Roman" panose="02020603050405020304" pitchFamily="18" charset="0"/>
            </a:endParaRPr>
          </a:p>
        </p:txBody>
      </p:sp>
      <p:sp>
        <p:nvSpPr>
          <p:cNvPr id="37899" name="Line 11"/>
          <p:cNvSpPr>
            <a:spLocks noChangeShapeType="1"/>
          </p:cNvSpPr>
          <p:nvPr/>
        </p:nvSpPr>
        <p:spPr bwMode="auto">
          <a:xfrm flipH="1">
            <a:off x="901700" y="2387600"/>
            <a:ext cx="11080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00" name="Line 12"/>
          <p:cNvSpPr>
            <a:spLocks noChangeShapeType="1"/>
          </p:cNvSpPr>
          <p:nvPr/>
        </p:nvSpPr>
        <p:spPr bwMode="auto">
          <a:xfrm>
            <a:off x="2009775" y="2387600"/>
            <a:ext cx="11842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01" name="Text Box 13"/>
          <p:cNvSpPr txBox="1">
            <a:spLocks noChangeArrowheads="1"/>
          </p:cNvSpPr>
          <p:nvPr/>
        </p:nvSpPr>
        <p:spPr bwMode="auto">
          <a:xfrm>
            <a:off x="628650" y="2503488"/>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Yes</a:t>
            </a:r>
          </a:p>
        </p:txBody>
      </p:sp>
      <p:sp>
        <p:nvSpPr>
          <p:cNvPr id="37902" name="Text Box 14"/>
          <p:cNvSpPr txBox="1">
            <a:spLocks noChangeArrowheads="1"/>
          </p:cNvSpPr>
          <p:nvPr/>
        </p:nvSpPr>
        <p:spPr bwMode="auto">
          <a:xfrm>
            <a:off x="3117850" y="25034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No</a:t>
            </a:r>
          </a:p>
        </p:txBody>
      </p:sp>
      <p:sp>
        <p:nvSpPr>
          <p:cNvPr id="37903" name="Rectangle 15"/>
          <p:cNvSpPr>
            <a:spLocks noChangeArrowheads="1"/>
          </p:cNvSpPr>
          <p:nvPr/>
        </p:nvSpPr>
        <p:spPr bwMode="auto">
          <a:xfrm>
            <a:off x="485775" y="3113088"/>
            <a:ext cx="936625" cy="341312"/>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Node N1</a:t>
            </a:r>
          </a:p>
        </p:txBody>
      </p:sp>
      <p:sp>
        <p:nvSpPr>
          <p:cNvPr id="37904" name="Rectangle 16"/>
          <p:cNvSpPr>
            <a:spLocks noChangeArrowheads="1"/>
          </p:cNvSpPr>
          <p:nvPr/>
        </p:nvSpPr>
        <p:spPr bwMode="auto">
          <a:xfrm>
            <a:off x="2673350" y="3113088"/>
            <a:ext cx="936625" cy="341312"/>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Node N2</a:t>
            </a:r>
          </a:p>
        </p:txBody>
      </p:sp>
      <p:sp>
        <p:nvSpPr>
          <p:cNvPr id="37905" name="Text Box 17"/>
          <p:cNvSpPr txBox="1">
            <a:spLocks noChangeArrowheads="1"/>
          </p:cNvSpPr>
          <p:nvPr/>
        </p:nvSpPr>
        <p:spPr bwMode="auto">
          <a:xfrm>
            <a:off x="1905000" y="129540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1800" b="1">
                <a:latin typeface="Arial" panose="020B0604020202020204" pitchFamily="34" charset="0"/>
              </a:rPr>
              <a:t>Before Splitting:</a:t>
            </a:r>
          </a:p>
        </p:txBody>
      </p:sp>
      <p:graphicFrame>
        <p:nvGraphicFramePr>
          <p:cNvPr id="37907" name="Object 19"/>
          <p:cNvGraphicFramePr>
            <a:graphicFrameLocks noChangeAspect="1"/>
          </p:cNvGraphicFramePr>
          <p:nvPr/>
        </p:nvGraphicFramePr>
        <p:xfrm>
          <a:off x="2395538" y="3763963"/>
          <a:ext cx="1636712" cy="681037"/>
        </p:xfrm>
        <a:graphic>
          <a:graphicData uri="http://schemas.openxmlformats.org/presentationml/2006/ole">
            <mc:AlternateContent xmlns:mc="http://schemas.openxmlformats.org/markup-compatibility/2006">
              <mc:Choice xmlns:v="urn:schemas-microsoft-com:vml" Requires="v">
                <p:oleObj spid="_x0000_s38015" name="Document" r:id="rId5" imgW="3325066" imgH="1394657" progId="Word.Document.8">
                  <p:embed/>
                </p:oleObj>
              </mc:Choice>
              <mc:Fallback>
                <p:oleObj name="Document" r:id="rId5" imgW="3325066" imgH="1394657" progId="Word.Document.8">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5538" y="3763963"/>
                        <a:ext cx="1636712"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8" name="Object 20"/>
          <p:cNvGraphicFramePr>
            <a:graphicFrameLocks noChangeAspect="1"/>
          </p:cNvGraphicFramePr>
          <p:nvPr/>
        </p:nvGraphicFramePr>
        <p:xfrm>
          <a:off x="5133975" y="3759200"/>
          <a:ext cx="1676400" cy="698500"/>
        </p:xfrm>
        <a:graphic>
          <a:graphicData uri="http://schemas.openxmlformats.org/presentationml/2006/ole">
            <mc:AlternateContent xmlns:mc="http://schemas.openxmlformats.org/markup-compatibility/2006">
              <mc:Choice xmlns:v="urn:schemas-microsoft-com:vml" Requires="v">
                <p:oleObj spid="_x0000_s38016" name="Document" r:id="rId7" imgW="3325066" imgH="1394657" progId="Word.Document.8">
                  <p:embed/>
                </p:oleObj>
              </mc:Choice>
              <mc:Fallback>
                <p:oleObj name="Document" r:id="rId7" imgW="3325066" imgH="1394657" progId="Word.Document.8">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33975" y="3759200"/>
                        <a:ext cx="16764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9" name="Object 21"/>
          <p:cNvGraphicFramePr>
            <a:graphicFrameLocks noChangeAspect="1"/>
          </p:cNvGraphicFramePr>
          <p:nvPr/>
        </p:nvGraphicFramePr>
        <p:xfrm>
          <a:off x="7419975" y="3763963"/>
          <a:ext cx="1635125" cy="681037"/>
        </p:xfrm>
        <a:graphic>
          <a:graphicData uri="http://schemas.openxmlformats.org/presentationml/2006/ole">
            <mc:AlternateContent xmlns:mc="http://schemas.openxmlformats.org/markup-compatibility/2006">
              <mc:Choice xmlns:v="urn:schemas-microsoft-com:vml" Requires="v">
                <p:oleObj spid="_x0000_s38017" name="Document" r:id="rId9" imgW="3332642" imgH="1394657" progId="Word.Document.8">
                  <p:embed/>
                </p:oleObj>
              </mc:Choice>
              <mc:Fallback>
                <p:oleObj name="Document" r:id="rId9" imgW="3332642" imgH="1394657" progId="Word.Document.8">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19975" y="3763963"/>
                        <a:ext cx="1635125"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0" name="Object 22"/>
          <p:cNvGraphicFramePr>
            <a:graphicFrameLocks noChangeAspect="1"/>
          </p:cNvGraphicFramePr>
          <p:nvPr/>
        </p:nvGraphicFramePr>
        <p:xfrm>
          <a:off x="3962400" y="1295400"/>
          <a:ext cx="1595438" cy="660400"/>
        </p:xfrm>
        <a:graphic>
          <a:graphicData uri="http://schemas.openxmlformats.org/presentationml/2006/ole">
            <mc:AlternateContent xmlns:mc="http://schemas.openxmlformats.org/markup-compatibility/2006">
              <mc:Choice xmlns:v="urn:schemas-microsoft-com:vml" Requires="v">
                <p:oleObj spid="_x0000_s38018" name="Document" r:id="rId11" imgW="3323317" imgH="1397000" progId="Word.Document.8">
                  <p:embed/>
                </p:oleObj>
              </mc:Choice>
              <mc:Fallback>
                <p:oleObj name="Document" r:id="rId11" imgW="3323317" imgH="1397000" progId="Word.Document.8">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2400" y="1295400"/>
                        <a:ext cx="1595438"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3"/>
          <p:cNvGrpSpPr>
            <a:grpSpLocks/>
          </p:cNvGrpSpPr>
          <p:nvPr/>
        </p:nvGrpSpPr>
        <p:grpSpPr bwMode="auto">
          <a:xfrm>
            <a:off x="5715000" y="1295400"/>
            <a:ext cx="1295400" cy="396875"/>
            <a:chOff x="3600" y="768"/>
            <a:chExt cx="816" cy="250"/>
          </a:xfrm>
        </p:grpSpPr>
        <p:sp>
          <p:nvSpPr>
            <p:cNvPr id="37927" name="Line 24"/>
            <p:cNvSpPr>
              <a:spLocks noChangeShapeType="1"/>
            </p:cNvSpPr>
            <p:nvPr/>
          </p:nvSpPr>
          <p:spPr bwMode="auto">
            <a:xfrm>
              <a:off x="3600" y="912"/>
              <a:ext cx="336"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8" name="Text Box 25"/>
            <p:cNvSpPr txBox="1">
              <a:spLocks noChangeArrowheads="1"/>
            </p:cNvSpPr>
            <p:nvPr/>
          </p:nvSpPr>
          <p:spPr bwMode="auto">
            <a:xfrm>
              <a:off x="3984" y="76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2000" b="1">
                  <a:latin typeface="Arial" panose="020B0604020202020204" pitchFamily="34" charset="0"/>
                </a:rPr>
                <a:t>M0</a:t>
              </a:r>
            </a:p>
          </p:txBody>
        </p:sp>
      </p:grpSp>
      <p:grpSp>
        <p:nvGrpSpPr>
          <p:cNvPr id="3" name="Group 26"/>
          <p:cNvGrpSpPr>
            <a:grpSpLocks/>
          </p:cNvGrpSpPr>
          <p:nvPr/>
        </p:nvGrpSpPr>
        <p:grpSpPr bwMode="auto">
          <a:xfrm>
            <a:off x="638175" y="4521200"/>
            <a:ext cx="8001000" cy="854075"/>
            <a:chOff x="384" y="2832"/>
            <a:chExt cx="5040" cy="538"/>
          </a:xfrm>
        </p:grpSpPr>
        <p:sp>
          <p:nvSpPr>
            <p:cNvPr id="37919" name="Text Box 27"/>
            <p:cNvSpPr txBox="1">
              <a:spLocks noChangeArrowheads="1"/>
            </p:cNvSpPr>
            <p:nvPr/>
          </p:nvSpPr>
          <p:spPr bwMode="auto">
            <a:xfrm>
              <a:off x="384" y="312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2000" b="1">
                  <a:latin typeface="Arial" panose="020B0604020202020204" pitchFamily="34" charset="0"/>
                </a:rPr>
                <a:t>M1</a:t>
              </a:r>
            </a:p>
          </p:txBody>
        </p:sp>
        <p:sp>
          <p:nvSpPr>
            <p:cNvPr id="37920" name="Text Box 28"/>
            <p:cNvSpPr txBox="1">
              <a:spLocks noChangeArrowheads="1"/>
            </p:cNvSpPr>
            <p:nvPr/>
          </p:nvSpPr>
          <p:spPr bwMode="auto">
            <a:xfrm>
              <a:off x="1824" y="311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2000" b="1">
                  <a:latin typeface="Arial" panose="020B0604020202020204" pitchFamily="34" charset="0"/>
                </a:rPr>
                <a:t>M2</a:t>
              </a:r>
            </a:p>
          </p:txBody>
        </p:sp>
        <p:sp>
          <p:nvSpPr>
            <p:cNvPr id="37921" name="Text Box 29"/>
            <p:cNvSpPr txBox="1">
              <a:spLocks noChangeArrowheads="1"/>
            </p:cNvSpPr>
            <p:nvPr/>
          </p:nvSpPr>
          <p:spPr bwMode="auto">
            <a:xfrm>
              <a:off x="3600" y="311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2000" b="1">
                  <a:latin typeface="Arial" panose="020B0604020202020204" pitchFamily="34" charset="0"/>
                </a:rPr>
                <a:t>M3</a:t>
              </a:r>
            </a:p>
          </p:txBody>
        </p:sp>
        <p:sp>
          <p:nvSpPr>
            <p:cNvPr id="37922" name="Text Box 30"/>
            <p:cNvSpPr txBox="1">
              <a:spLocks noChangeArrowheads="1"/>
            </p:cNvSpPr>
            <p:nvPr/>
          </p:nvSpPr>
          <p:spPr bwMode="auto">
            <a:xfrm>
              <a:off x="4992" y="311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2000" b="1">
                  <a:latin typeface="Arial" panose="020B0604020202020204" pitchFamily="34" charset="0"/>
                </a:rPr>
                <a:t>M4</a:t>
              </a:r>
            </a:p>
          </p:txBody>
        </p:sp>
        <p:sp>
          <p:nvSpPr>
            <p:cNvPr id="37923" name="Line 31"/>
            <p:cNvSpPr>
              <a:spLocks noChangeShapeType="1"/>
            </p:cNvSpPr>
            <p:nvPr/>
          </p:nvSpPr>
          <p:spPr bwMode="auto">
            <a:xfrm>
              <a:off x="528" y="2832"/>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4" name="Line 32"/>
            <p:cNvSpPr>
              <a:spLocks noChangeShapeType="1"/>
            </p:cNvSpPr>
            <p:nvPr/>
          </p:nvSpPr>
          <p:spPr bwMode="auto">
            <a:xfrm>
              <a:off x="2016" y="2832"/>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5" name="Line 33"/>
            <p:cNvSpPr>
              <a:spLocks noChangeShapeType="1"/>
            </p:cNvSpPr>
            <p:nvPr/>
          </p:nvSpPr>
          <p:spPr bwMode="auto">
            <a:xfrm>
              <a:off x="3744" y="2832"/>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6" name="Line 34"/>
            <p:cNvSpPr>
              <a:spLocks noChangeShapeType="1"/>
            </p:cNvSpPr>
            <p:nvPr/>
          </p:nvSpPr>
          <p:spPr bwMode="auto">
            <a:xfrm>
              <a:off x="5184" y="2832"/>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 name="Group 35"/>
          <p:cNvGrpSpPr>
            <a:grpSpLocks/>
          </p:cNvGrpSpPr>
          <p:nvPr/>
        </p:nvGrpSpPr>
        <p:grpSpPr bwMode="auto">
          <a:xfrm>
            <a:off x="790575" y="5435600"/>
            <a:ext cx="7620000" cy="777875"/>
            <a:chOff x="480" y="3408"/>
            <a:chExt cx="4800" cy="490"/>
          </a:xfrm>
        </p:grpSpPr>
        <p:sp>
          <p:nvSpPr>
            <p:cNvPr id="37915" name="AutoShape 36"/>
            <p:cNvSpPr>
              <a:spLocks/>
            </p:cNvSpPr>
            <p:nvPr/>
          </p:nvSpPr>
          <p:spPr bwMode="auto">
            <a:xfrm rot="-5400000">
              <a:off x="1152" y="2736"/>
              <a:ext cx="192" cy="1536"/>
            </a:xfrm>
            <a:prstGeom prst="leftBrace">
              <a:avLst>
                <a:gd name="adj1" fmla="val 66667"/>
                <a:gd name="adj2" fmla="val 50963"/>
              </a:avLst>
            </a:prstGeom>
            <a:noFill/>
            <a:ln w="25400">
              <a:solidFill>
                <a:srgbClr val="1C5A6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37916" name="AutoShape 37"/>
            <p:cNvSpPr>
              <a:spLocks/>
            </p:cNvSpPr>
            <p:nvPr/>
          </p:nvSpPr>
          <p:spPr bwMode="auto">
            <a:xfrm rot="-5400000">
              <a:off x="4416" y="2736"/>
              <a:ext cx="192" cy="1536"/>
            </a:xfrm>
            <a:prstGeom prst="leftBrace">
              <a:avLst>
                <a:gd name="adj1" fmla="val 66667"/>
                <a:gd name="adj2" fmla="val 50963"/>
              </a:avLst>
            </a:prstGeom>
            <a:noFill/>
            <a:ln w="25400">
              <a:solidFill>
                <a:srgbClr val="1C5A6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37917" name="Text Box 38"/>
            <p:cNvSpPr txBox="1">
              <a:spLocks noChangeArrowheads="1"/>
            </p:cNvSpPr>
            <p:nvPr/>
          </p:nvSpPr>
          <p:spPr bwMode="auto">
            <a:xfrm>
              <a:off x="1056" y="363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2000" b="1">
                  <a:latin typeface="Arial" panose="020B0604020202020204" pitchFamily="34" charset="0"/>
                </a:rPr>
                <a:t>M12</a:t>
              </a:r>
            </a:p>
          </p:txBody>
        </p:sp>
        <p:sp>
          <p:nvSpPr>
            <p:cNvPr id="37918" name="Text Box 39"/>
            <p:cNvSpPr txBox="1">
              <a:spLocks noChangeArrowheads="1"/>
            </p:cNvSpPr>
            <p:nvPr/>
          </p:nvSpPr>
          <p:spPr bwMode="auto">
            <a:xfrm>
              <a:off x="4320" y="364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2000" b="1">
                  <a:latin typeface="Arial" panose="020B0604020202020204" pitchFamily="34" charset="0"/>
                </a:rPr>
                <a:t>M34</a:t>
              </a:r>
            </a:p>
          </p:txBody>
        </p:sp>
      </p:grpSp>
      <p:sp>
        <p:nvSpPr>
          <p:cNvPr id="209960" name="Text Box 40"/>
          <p:cNvSpPr txBox="1">
            <a:spLocks noChangeArrowheads="1"/>
          </p:cNvSpPr>
          <p:nvPr/>
        </p:nvSpPr>
        <p:spPr bwMode="auto">
          <a:xfrm>
            <a:off x="2847975" y="6105525"/>
            <a:ext cx="403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2000" b="1">
                <a:latin typeface="Arial" panose="020B0604020202020204" pitchFamily="34" charset="0"/>
              </a:rPr>
              <a:t>Gain = M0 – M12 vs  M0 – M34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99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6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0"/>
            <a:ext cx="8229600" cy="1139825"/>
          </a:xfrm>
        </p:spPr>
        <p:txBody>
          <a:bodyPr/>
          <a:lstStyle/>
          <a:p>
            <a:pPr eaLnBrk="1" hangingPunct="1">
              <a:defRPr/>
            </a:pPr>
            <a:r>
              <a:rPr lang="en-US" smtClean="0"/>
              <a:t>Measure of Impurity: GINI</a:t>
            </a:r>
          </a:p>
        </p:txBody>
      </p:sp>
      <p:sp>
        <p:nvSpPr>
          <p:cNvPr id="210947" name="Rectangle 3"/>
          <p:cNvSpPr>
            <a:spLocks noGrp="1" noChangeArrowheads="1"/>
          </p:cNvSpPr>
          <p:nvPr>
            <p:ph idx="1"/>
          </p:nvPr>
        </p:nvSpPr>
        <p:spPr>
          <a:xfrm>
            <a:off x="457200" y="1066800"/>
            <a:ext cx="8229600" cy="3463925"/>
          </a:xfrm>
        </p:spPr>
        <p:txBody>
          <a:bodyPr>
            <a:normAutofit lnSpcReduction="10000"/>
          </a:bodyPr>
          <a:lstStyle/>
          <a:p>
            <a:pPr eaLnBrk="1" hangingPunct="1">
              <a:lnSpc>
                <a:spcPct val="90000"/>
              </a:lnSpc>
              <a:defRPr/>
            </a:pPr>
            <a:r>
              <a:rPr lang="en-US" sz="2800" smtClean="0"/>
              <a:t>Gini Index for a given node t :</a:t>
            </a:r>
          </a:p>
          <a:p>
            <a:pPr eaLnBrk="1" hangingPunct="1">
              <a:lnSpc>
                <a:spcPct val="90000"/>
              </a:lnSpc>
              <a:defRPr/>
            </a:pPr>
            <a:endParaRPr lang="en-US" sz="2400" smtClean="0"/>
          </a:p>
          <a:p>
            <a:pPr lvl="2" eaLnBrk="1" hangingPunct="1">
              <a:lnSpc>
                <a:spcPct val="90000"/>
              </a:lnSpc>
              <a:buFont typeface="Wingdings" panose="05000000000000000000" pitchFamily="2" charset="2"/>
              <a:buNone/>
              <a:defRPr/>
            </a:pPr>
            <a:endParaRPr lang="en-US" sz="2000" smtClean="0"/>
          </a:p>
          <a:p>
            <a:pPr lvl="2" eaLnBrk="1" hangingPunct="1">
              <a:lnSpc>
                <a:spcPct val="90000"/>
              </a:lnSpc>
              <a:buFont typeface="Wingdings" panose="05000000000000000000" pitchFamily="2" charset="2"/>
              <a:buNone/>
              <a:defRPr/>
            </a:pPr>
            <a:endParaRPr lang="en-US" sz="800" smtClean="0"/>
          </a:p>
          <a:p>
            <a:pPr lvl="2" eaLnBrk="1" hangingPunct="1">
              <a:lnSpc>
                <a:spcPct val="90000"/>
              </a:lnSpc>
              <a:buFont typeface="Wingdings" panose="05000000000000000000" pitchFamily="2" charset="2"/>
              <a:buNone/>
              <a:defRPr/>
            </a:pPr>
            <a:r>
              <a:rPr lang="en-US" sz="2000" smtClean="0"/>
              <a:t/>
            </a:r>
            <a:br>
              <a:rPr lang="en-US" sz="2000" smtClean="0"/>
            </a:br>
            <a:r>
              <a:rPr lang="en-US" sz="2000" smtClean="0"/>
              <a:t>(NOTE: </a:t>
            </a:r>
            <a:r>
              <a:rPr lang="en-US" sz="2000" i="1" smtClean="0">
                <a:latin typeface="Times New Roman" pitchFamily="18" charset="0"/>
              </a:rPr>
              <a:t>p( j | t) </a:t>
            </a:r>
            <a:r>
              <a:rPr lang="en-US" sz="2000" smtClean="0"/>
              <a:t>is the relative frequency of class j at node t).</a:t>
            </a:r>
          </a:p>
          <a:p>
            <a:pPr lvl="2" eaLnBrk="1" hangingPunct="1">
              <a:lnSpc>
                <a:spcPct val="90000"/>
              </a:lnSpc>
              <a:buFont typeface="Wingdings" panose="05000000000000000000" pitchFamily="2" charset="2"/>
              <a:buNone/>
              <a:defRPr/>
            </a:pPr>
            <a:endParaRPr lang="en-US" sz="800" smtClean="0"/>
          </a:p>
          <a:p>
            <a:pPr lvl="1" eaLnBrk="1" hangingPunct="1">
              <a:lnSpc>
                <a:spcPct val="90000"/>
              </a:lnSpc>
              <a:defRPr/>
            </a:pPr>
            <a:r>
              <a:rPr lang="en-US" sz="2400" smtClean="0"/>
              <a:t>Maximum (1 - 1/n</a:t>
            </a:r>
            <a:r>
              <a:rPr lang="en-US" sz="2400" baseline="-25000" smtClean="0"/>
              <a:t>c</a:t>
            </a:r>
            <a:r>
              <a:rPr lang="en-US" sz="2400" smtClean="0"/>
              <a:t>) when records are equally distributed among all classes, implying least interesting information</a:t>
            </a:r>
          </a:p>
          <a:p>
            <a:pPr lvl="1" eaLnBrk="1" hangingPunct="1">
              <a:lnSpc>
                <a:spcPct val="90000"/>
              </a:lnSpc>
              <a:defRPr/>
            </a:pPr>
            <a:r>
              <a:rPr lang="en-US" sz="2400" smtClean="0"/>
              <a:t>Minimum (0.0) when all records belong to one class, implying most interesting information</a:t>
            </a:r>
            <a:endParaRPr lang="en-US" sz="2400" baseline="-25000" smtClean="0"/>
          </a:p>
        </p:txBody>
      </p:sp>
      <p:graphicFrame>
        <p:nvGraphicFramePr>
          <p:cNvPr id="38916" name="Object 4"/>
          <p:cNvGraphicFramePr>
            <a:graphicFrameLocks noChangeAspect="1"/>
          </p:cNvGraphicFramePr>
          <p:nvPr/>
        </p:nvGraphicFramePr>
        <p:xfrm>
          <a:off x="2743200" y="1778000"/>
          <a:ext cx="3352800" cy="736600"/>
        </p:xfrm>
        <a:graphic>
          <a:graphicData uri="http://schemas.openxmlformats.org/presentationml/2006/ole">
            <mc:AlternateContent xmlns:mc="http://schemas.openxmlformats.org/markup-compatibility/2006">
              <mc:Choice xmlns:v="urn:schemas-microsoft-com:vml" Requires="v">
                <p:oleObj spid="_x0000_s39006" name="Equation" r:id="rId3" imgW="1612900" imgH="355600" progId="Equation.3">
                  <p:embed/>
                </p:oleObj>
              </mc:Choice>
              <mc:Fallback>
                <p:oleObj name="Equation" r:id="rId3" imgW="1612900" imgH="355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778000"/>
                        <a:ext cx="3352800" cy="736600"/>
                      </a:xfrm>
                      <a:prstGeom prst="rect">
                        <a:avLst/>
                      </a:prstGeom>
                      <a:solidFill>
                        <a:srgbClr val="FFFFCC"/>
                      </a:solidFill>
                      <a:ln w="9525">
                        <a:solidFill>
                          <a:schemeClr val="tx1"/>
                        </a:solidFill>
                        <a:miter lim="800000"/>
                        <a:headEnd/>
                        <a:tailEnd/>
                      </a:ln>
                    </p:spPr>
                  </p:pic>
                </p:oleObj>
              </mc:Fallback>
            </mc:AlternateContent>
          </a:graphicData>
        </a:graphic>
      </p:graphicFrame>
      <p:graphicFrame>
        <p:nvGraphicFramePr>
          <p:cNvPr id="38917" name="Object 5"/>
          <p:cNvGraphicFramePr>
            <a:graphicFrameLocks noChangeAspect="1"/>
          </p:cNvGraphicFramePr>
          <p:nvPr/>
        </p:nvGraphicFramePr>
        <p:xfrm>
          <a:off x="1295400" y="5334000"/>
          <a:ext cx="1371600" cy="808038"/>
        </p:xfrm>
        <a:graphic>
          <a:graphicData uri="http://schemas.openxmlformats.org/presentationml/2006/ole">
            <mc:AlternateContent xmlns:mc="http://schemas.openxmlformats.org/markup-compatibility/2006">
              <mc:Choice xmlns:v="urn:schemas-microsoft-com:vml" Requires="v">
                <p:oleObj spid="_x0000_s39007" name="Document" r:id="rId5" imgW="3284220" imgH="1970532" progId="Word.Document.8">
                  <p:embed/>
                </p:oleObj>
              </mc:Choice>
              <mc:Fallback>
                <p:oleObj name="Document" r:id="rId5" imgW="3284220" imgH="1970532" progId="Word.Documen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5334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8" name="Object 6"/>
          <p:cNvGraphicFramePr>
            <a:graphicFrameLocks noChangeAspect="1"/>
          </p:cNvGraphicFramePr>
          <p:nvPr/>
        </p:nvGraphicFramePr>
        <p:xfrm>
          <a:off x="4572000" y="5334000"/>
          <a:ext cx="1371600" cy="808038"/>
        </p:xfrm>
        <a:graphic>
          <a:graphicData uri="http://schemas.openxmlformats.org/presentationml/2006/ole">
            <mc:AlternateContent xmlns:mc="http://schemas.openxmlformats.org/markup-compatibility/2006">
              <mc:Choice xmlns:v="urn:schemas-microsoft-com:vml" Requires="v">
                <p:oleObj spid="_x0000_s39008" name="Document" r:id="rId7" imgW="3284220" imgH="1970532" progId="Word.Document.8">
                  <p:embed/>
                </p:oleObj>
              </mc:Choice>
              <mc:Fallback>
                <p:oleObj name="Document" r:id="rId7" imgW="3284220" imgH="1970532" progId="Word.Document.8">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5334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9" name="Object 7"/>
          <p:cNvGraphicFramePr>
            <a:graphicFrameLocks noChangeAspect="1"/>
          </p:cNvGraphicFramePr>
          <p:nvPr/>
        </p:nvGraphicFramePr>
        <p:xfrm>
          <a:off x="6248400" y="5334000"/>
          <a:ext cx="1371600" cy="808038"/>
        </p:xfrm>
        <a:graphic>
          <a:graphicData uri="http://schemas.openxmlformats.org/presentationml/2006/ole">
            <mc:AlternateContent xmlns:mc="http://schemas.openxmlformats.org/markup-compatibility/2006">
              <mc:Choice xmlns:v="urn:schemas-microsoft-com:vml" Requires="v">
                <p:oleObj spid="_x0000_s39009" name="Document" r:id="rId9" imgW="3284220" imgH="1970532" progId="Word.Document.8">
                  <p:embed/>
                </p:oleObj>
              </mc:Choice>
              <mc:Fallback>
                <p:oleObj name="Document" r:id="rId9" imgW="3284220" imgH="1970532" progId="Word.Document.8">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48400" y="5334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0" name="Object 8"/>
          <p:cNvGraphicFramePr>
            <a:graphicFrameLocks noChangeAspect="1"/>
          </p:cNvGraphicFramePr>
          <p:nvPr/>
        </p:nvGraphicFramePr>
        <p:xfrm>
          <a:off x="2971800" y="5334000"/>
          <a:ext cx="1371600" cy="808038"/>
        </p:xfrm>
        <a:graphic>
          <a:graphicData uri="http://schemas.openxmlformats.org/presentationml/2006/ole">
            <mc:AlternateContent xmlns:mc="http://schemas.openxmlformats.org/markup-compatibility/2006">
              <mc:Choice xmlns:v="urn:schemas-microsoft-com:vml" Requires="v">
                <p:oleObj spid="_x0000_s39010" name="Document" r:id="rId11" imgW="3284220" imgH="1970532" progId="Word.Document.8">
                  <p:embed/>
                </p:oleObj>
              </mc:Choice>
              <mc:Fallback>
                <p:oleObj name="Document" r:id="rId11" imgW="3284220" imgH="1970532" progId="Word.Document.8">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1800" y="5334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457200" y="0"/>
            <a:ext cx="8229600" cy="1139825"/>
          </a:xfrm>
        </p:spPr>
        <p:txBody>
          <a:bodyPr/>
          <a:lstStyle/>
          <a:p>
            <a:pPr eaLnBrk="1" hangingPunct="1">
              <a:defRPr/>
            </a:pPr>
            <a:r>
              <a:rPr lang="en-US" smtClean="0"/>
              <a:t>Examples for computing GINI</a:t>
            </a:r>
          </a:p>
        </p:txBody>
      </p:sp>
      <p:graphicFrame>
        <p:nvGraphicFramePr>
          <p:cNvPr id="39939" name="Object 3"/>
          <p:cNvGraphicFramePr>
            <a:graphicFrameLocks noChangeAspect="1"/>
          </p:cNvGraphicFramePr>
          <p:nvPr/>
        </p:nvGraphicFramePr>
        <p:xfrm>
          <a:off x="457200" y="2339975"/>
          <a:ext cx="2362200" cy="936625"/>
        </p:xfrm>
        <a:graphic>
          <a:graphicData uri="http://schemas.openxmlformats.org/presentationml/2006/ole">
            <mc:AlternateContent xmlns:mc="http://schemas.openxmlformats.org/markup-compatibility/2006">
              <mc:Choice xmlns:v="urn:schemas-microsoft-com:vml" Requires="v">
                <p:oleObj spid="_x0000_s40014" name="Document" r:id="rId3" imgW="3238500" imgH="1357884" progId="Word.Document.8">
                  <p:embed/>
                </p:oleObj>
              </mc:Choice>
              <mc:Fallback>
                <p:oleObj name="Document" r:id="rId3" imgW="3238500" imgH="1357884"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39975"/>
                        <a:ext cx="2362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0" name="Object 4"/>
          <p:cNvGraphicFramePr>
            <a:graphicFrameLocks noChangeAspect="1"/>
          </p:cNvGraphicFramePr>
          <p:nvPr/>
        </p:nvGraphicFramePr>
        <p:xfrm>
          <a:off x="533400" y="5181600"/>
          <a:ext cx="2286000" cy="938213"/>
        </p:xfrm>
        <a:graphic>
          <a:graphicData uri="http://schemas.openxmlformats.org/presentationml/2006/ole">
            <mc:AlternateContent xmlns:mc="http://schemas.openxmlformats.org/markup-compatibility/2006">
              <mc:Choice xmlns:v="urn:schemas-microsoft-com:vml" Requires="v">
                <p:oleObj spid="_x0000_s40015" name="Document" r:id="rId5" imgW="3238500" imgH="1382268" progId="Word.Document.8">
                  <p:embed/>
                </p:oleObj>
              </mc:Choice>
              <mc:Fallback>
                <p:oleObj name="Document" r:id="rId5" imgW="3238500" imgH="1382268" progId="Word.Documen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5181600"/>
                        <a:ext cx="22860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1" name="Object 5"/>
          <p:cNvGraphicFramePr>
            <a:graphicFrameLocks noChangeAspect="1"/>
          </p:cNvGraphicFramePr>
          <p:nvPr/>
        </p:nvGraphicFramePr>
        <p:xfrm>
          <a:off x="533400" y="3817938"/>
          <a:ext cx="2286000" cy="906462"/>
        </p:xfrm>
        <a:graphic>
          <a:graphicData uri="http://schemas.openxmlformats.org/presentationml/2006/ole">
            <mc:AlternateContent xmlns:mc="http://schemas.openxmlformats.org/markup-compatibility/2006">
              <mc:Choice xmlns:v="urn:schemas-microsoft-com:vml" Requires="v">
                <p:oleObj spid="_x0000_s40016" name="Document" r:id="rId7" imgW="3238500" imgH="1357884" progId="Word.Document.8">
                  <p:embed/>
                </p:oleObj>
              </mc:Choice>
              <mc:Fallback>
                <p:oleObj name="Document" r:id="rId7" imgW="3238500" imgH="1357884" progId="Word.Document.8">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3817938"/>
                        <a:ext cx="22860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2" name="Text Box 6"/>
          <p:cNvSpPr txBox="1">
            <a:spLocks noChangeArrowheads="1"/>
          </p:cNvSpPr>
          <p:nvPr/>
        </p:nvSpPr>
        <p:spPr bwMode="auto">
          <a:xfrm>
            <a:off x="3048000" y="2339975"/>
            <a:ext cx="5181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2000" b="1">
                <a:latin typeface="Arial" panose="020B0604020202020204" pitchFamily="34" charset="0"/>
              </a:rPr>
              <a:t>P(C1) = 0/6 = 0     P(C2) = 6/6 = 1</a:t>
            </a:r>
          </a:p>
          <a:p>
            <a:pPr>
              <a:spcBef>
                <a:spcPct val="50000"/>
              </a:spcBef>
              <a:buClrTx/>
              <a:buSzTx/>
              <a:buFontTx/>
              <a:buNone/>
            </a:pPr>
            <a:r>
              <a:rPr lang="en-US" altLang="en-US" sz="2000" b="1">
                <a:latin typeface="Arial" panose="020B0604020202020204" pitchFamily="34" charset="0"/>
              </a:rPr>
              <a:t>Gini = 1 – P(C1)</a:t>
            </a:r>
            <a:r>
              <a:rPr lang="en-US" altLang="en-US" sz="2000" b="1" baseline="30000">
                <a:latin typeface="Arial" panose="020B0604020202020204" pitchFamily="34" charset="0"/>
              </a:rPr>
              <a:t>2 </a:t>
            </a:r>
            <a:r>
              <a:rPr lang="en-US" altLang="en-US" sz="2000" b="1">
                <a:latin typeface="Arial" panose="020B0604020202020204" pitchFamily="34" charset="0"/>
              </a:rPr>
              <a:t>– P(C2)</a:t>
            </a:r>
            <a:r>
              <a:rPr lang="en-US" altLang="en-US" sz="2000" b="1" baseline="30000">
                <a:latin typeface="Arial" panose="020B0604020202020204" pitchFamily="34" charset="0"/>
              </a:rPr>
              <a:t>2</a:t>
            </a:r>
            <a:r>
              <a:rPr lang="en-US" altLang="en-US" sz="2000" b="1">
                <a:latin typeface="Arial" panose="020B0604020202020204" pitchFamily="34" charset="0"/>
              </a:rPr>
              <a:t> = 1 – 0 – 1 = 0 </a:t>
            </a:r>
          </a:p>
        </p:txBody>
      </p:sp>
      <p:graphicFrame>
        <p:nvGraphicFramePr>
          <p:cNvPr id="39943" name="Object 7"/>
          <p:cNvGraphicFramePr>
            <a:graphicFrameLocks noChangeAspect="1"/>
          </p:cNvGraphicFramePr>
          <p:nvPr/>
        </p:nvGraphicFramePr>
        <p:xfrm>
          <a:off x="2590800" y="1219200"/>
          <a:ext cx="3352800" cy="736600"/>
        </p:xfrm>
        <a:graphic>
          <a:graphicData uri="http://schemas.openxmlformats.org/presentationml/2006/ole">
            <mc:AlternateContent xmlns:mc="http://schemas.openxmlformats.org/markup-compatibility/2006">
              <mc:Choice xmlns:v="urn:schemas-microsoft-com:vml" Requires="v">
                <p:oleObj spid="_x0000_s40017" name="Equation" r:id="rId9" imgW="1612900" imgH="355600" progId="Equation.3">
                  <p:embed/>
                </p:oleObj>
              </mc:Choice>
              <mc:Fallback>
                <p:oleObj name="Equation" r:id="rId9" imgW="1612900" imgH="355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1219200"/>
                        <a:ext cx="3352800" cy="736600"/>
                      </a:xfrm>
                      <a:prstGeom prst="rect">
                        <a:avLst/>
                      </a:prstGeom>
                      <a:solidFill>
                        <a:srgbClr val="FFFFCC"/>
                      </a:solidFill>
                      <a:ln w="9525">
                        <a:solidFill>
                          <a:schemeClr val="tx1"/>
                        </a:solidFill>
                        <a:miter lim="800000"/>
                        <a:headEnd/>
                        <a:tailEnd/>
                      </a:ln>
                    </p:spPr>
                  </p:pic>
                </p:oleObj>
              </mc:Fallback>
            </mc:AlternateContent>
          </a:graphicData>
        </a:graphic>
      </p:graphicFrame>
      <p:sp>
        <p:nvSpPr>
          <p:cNvPr id="39944" name="Text Box 8"/>
          <p:cNvSpPr txBox="1">
            <a:spLocks noChangeArrowheads="1"/>
          </p:cNvSpPr>
          <p:nvPr/>
        </p:nvSpPr>
        <p:spPr bwMode="auto">
          <a:xfrm>
            <a:off x="3124200" y="3817938"/>
            <a:ext cx="5181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2000" b="1">
                <a:latin typeface="Arial" panose="020B0604020202020204" pitchFamily="34" charset="0"/>
              </a:rPr>
              <a:t>P(C1) = 1/6          P(C2) = 5/6</a:t>
            </a:r>
          </a:p>
          <a:p>
            <a:pPr>
              <a:spcBef>
                <a:spcPct val="50000"/>
              </a:spcBef>
              <a:buClrTx/>
              <a:buSzTx/>
              <a:buFontTx/>
              <a:buNone/>
            </a:pPr>
            <a:r>
              <a:rPr lang="en-US" altLang="en-US" sz="2000" b="1">
                <a:latin typeface="Arial" panose="020B0604020202020204" pitchFamily="34" charset="0"/>
              </a:rPr>
              <a:t>Gini = 1 – (1/6)</a:t>
            </a:r>
            <a:r>
              <a:rPr lang="en-US" altLang="en-US" sz="2000" b="1" baseline="30000">
                <a:latin typeface="Arial" panose="020B0604020202020204" pitchFamily="34" charset="0"/>
              </a:rPr>
              <a:t>2 </a:t>
            </a:r>
            <a:r>
              <a:rPr lang="en-US" altLang="en-US" sz="2000" b="1">
                <a:latin typeface="Arial" panose="020B0604020202020204" pitchFamily="34" charset="0"/>
              </a:rPr>
              <a:t>– (5/6)</a:t>
            </a:r>
            <a:r>
              <a:rPr lang="en-US" altLang="en-US" sz="2000" b="1" baseline="30000">
                <a:latin typeface="Arial" panose="020B0604020202020204" pitchFamily="34" charset="0"/>
              </a:rPr>
              <a:t>2</a:t>
            </a:r>
            <a:r>
              <a:rPr lang="en-US" altLang="en-US" sz="2000" b="1">
                <a:latin typeface="Arial" panose="020B0604020202020204" pitchFamily="34" charset="0"/>
              </a:rPr>
              <a:t> = 0.278</a:t>
            </a:r>
          </a:p>
        </p:txBody>
      </p:sp>
      <p:sp>
        <p:nvSpPr>
          <p:cNvPr id="39945" name="Text Box 9"/>
          <p:cNvSpPr txBox="1">
            <a:spLocks noChangeArrowheads="1"/>
          </p:cNvSpPr>
          <p:nvPr/>
        </p:nvSpPr>
        <p:spPr bwMode="auto">
          <a:xfrm>
            <a:off x="3124200" y="5105400"/>
            <a:ext cx="5181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2000" b="1">
                <a:latin typeface="Arial" panose="020B0604020202020204" pitchFamily="34" charset="0"/>
              </a:rPr>
              <a:t>P(C1) = 2/6          P(C2) = 4/6</a:t>
            </a:r>
          </a:p>
          <a:p>
            <a:pPr>
              <a:spcBef>
                <a:spcPct val="50000"/>
              </a:spcBef>
              <a:buClrTx/>
              <a:buSzTx/>
              <a:buFontTx/>
              <a:buNone/>
            </a:pPr>
            <a:r>
              <a:rPr lang="en-US" altLang="en-US" sz="2000" b="1">
                <a:latin typeface="Arial" panose="020B0604020202020204" pitchFamily="34" charset="0"/>
              </a:rPr>
              <a:t>Gini = 1 – (2/6)</a:t>
            </a:r>
            <a:r>
              <a:rPr lang="en-US" altLang="en-US" sz="2000" b="1" baseline="30000">
                <a:latin typeface="Arial" panose="020B0604020202020204" pitchFamily="34" charset="0"/>
              </a:rPr>
              <a:t>2 </a:t>
            </a:r>
            <a:r>
              <a:rPr lang="en-US" altLang="en-US" sz="2000" b="1">
                <a:latin typeface="Arial" panose="020B0604020202020204" pitchFamily="34" charset="0"/>
              </a:rPr>
              <a:t>– (4/6)</a:t>
            </a:r>
            <a:r>
              <a:rPr lang="en-US" altLang="en-US" sz="2000" b="1" baseline="30000">
                <a:latin typeface="Arial" panose="020B0604020202020204" pitchFamily="34" charset="0"/>
              </a:rPr>
              <a:t>2</a:t>
            </a:r>
            <a:r>
              <a:rPr lang="en-US" altLang="en-US" sz="2000" b="1">
                <a:latin typeface="Arial" panose="020B0604020202020204" pitchFamily="34" charset="0"/>
              </a:rPr>
              <a:t> = 0.444</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457200" y="0"/>
            <a:ext cx="8229600" cy="1139825"/>
          </a:xfrm>
        </p:spPr>
        <p:txBody>
          <a:bodyPr/>
          <a:lstStyle/>
          <a:p>
            <a:pPr eaLnBrk="1" hangingPunct="1">
              <a:defRPr/>
            </a:pPr>
            <a:r>
              <a:rPr lang="en-US" smtClean="0"/>
              <a:t>Splitting Based on GINI</a:t>
            </a:r>
          </a:p>
        </p:txBody>
      </p:sp>
      <p:sp>
        <p:nvSpPr>
          <p:cNvPr id="212995" name="Rectangle 3"/>
          <p:cNvSpPr>
            <a:spLocks noGrp="1" noChangeArrowheads="1"/>
          </p:cNvSpPr>
          <p:nvPr>
            <p:ph type="body" sz="half" idx="1"/>
          </p:nvPr>
        </p:nvSpPr>
        <p:spPr>
          <a:xfrm>
            <a:off x="381000" y="1143000"/>
            <a:ext cx="8382000" cy="4438650"/>
          </a:xfrm>
        </p:spPr>
        <p:txBody>
          <a:bodyPr>
            <a:normAutofit lnSpcReduction="10000"/>
          </a:bodyPr>
          <a:lstStyle/>
          <a:p>
            <a:pPr eaLnBrk="1" hangingPunct="1">
              <a:defRPr/>
            </a:pPr>
            <a:r>
              <a:rPr lang="en-US" sz="2800" dirty="0" smtClean="0"/>
              <a:t>Used in CART, SLIQ, SPRINT.</a:t>
            </a:r>
          </a:p>
          <a:p>
            <a:pPr eaLnBrk="1" hangingPunct="1">
              <a:defRPr/>
            </a:pPr>
            <a:r>
              <a:rPr lang="en-US" sz="2800" dirty="0" smtClean="0"/>
              <a:t>When a node p is split into k partitions (children), the quality of split is computed as,</a:t>
            </a:r>
          </a:p>
          <a:p>
            <a:pPr eaLnBrk="1" hangingPunct="1">
              <a:defRPr/>
            </a:pPr>
            <a:endParaRPr lang="en-US" sz="2800" dirty="0" smtClean="0"/>
          </a:p>
          <a:p>
            <a:pPr eaLnBrk="1" hangingPunct="1">
              <a:defRPr/>
            </a:pPr>
            <a:endParaRPr lang="en-US" sz="2800" dirty="0" smtClean="0"/>
          </a:p>
          <a:p>
            <a:pPr eaLnBrk="1" hangingPunct="1">
              <a:buFont typeface="Wingdings" panose="05000000000000000000" pitchFamily="2" charset="2"/>
              <a:buNone/>
              <a:defRPr/>
            </a:pPr>
            <a:r>
              <a:rPr lang="en-US" sz="2800" dirty="0" smtClean="0"/>
              <a:t>	</a:t>
            </a:r>
          </a:p>
          <a:p>
            <a:pPr eaLnBrk="1" hangingPunct="1">
              <a:buFont typeface="Wingdings" panose="05000000000000000000" pitchFamily="2" charset="2"/>
              <a:buNone/>
              <a:defRPr/>
            </a:pPr>
            <a:endParaRPr lang="en-US" sz="2800" dirty="0" smtClean="0"/>
          </a:p>
          <a:p>
            <a:pPr eaLnBrk="1" hangingPunct="1">
              <a:buFont typeface="Wingdings" panose="05000000000000000000" pitchFamily="2" charset="2"/>
              <a:buNone/>
              <a:defRPr/>
            </a:pPr>
            <a:r>
              <a:rPr lang="en-US" sz="2800" dirty="0" smtClean="0"/>
              <a:t>	where,	</a:t>
            </a:r>
            <a:r>
              <a:rPr lang="en-US" sz="2800" dirty="0" err="1" smtClean="0"/>
              <a:t>n</a:t>
            </a:r>
            <a:r>
              <a:rPr lang="en-US" sz="2800" baseline="-25000" dirty="0" err="1" smtClean="0"/>
              <a:t>i</a:t>
            </a:r>
            <a:r>
              <a:rPr lang="en-US" sz="2800" dirty="0" smtClean="0"/>
              <a:t> = number of records at child </a:t>
            </a:r>
            <a:r>
              <a:rPr lang="en-US" sz="2800" dirty="0" err="1" smtClean="0"/>
              <a:t>i</a:t>
            </a:r>
            <a:r>
              <a:rPr lang="en-US" sz="2800" dirty="0" smtClean="0"/>
              <a:t>,</a:t>
            </a:r>
          </a:p>
          <a:p>
            <a:pPr eaLnBrk="1" hangingPunct="1">
              <a:buFont typeface="Wingdings" panose="05000000000000000000" pitchFamily="2" charset="2"/>
              <a:buNone/>
              <a:defRPr/>
            </a:pPr>
            <a:r>
              <a:rPr lang="en-US" sz="2800" dirty="0" smtClean="0"/>
              <a:t>    		n</a:t>
            </a:r>
            <a:r>
              <a:rPr lang="en-US" sz="2800" baseline="-25000" dirty="0" smtClean="0"/>
              <a:t> </a:t>
            </a:r>
            <a:r>
              <a:rPr lang="en-US" sz="2800" dirty="0" smtClean="0"/>
              <a:t> = number of records at node p.</a:t>
            </a:r>
            <a:endParaRPr lang="en-US" sz="3600" dirty="0" smtClean="0"/>
          </a:p>
        </p:txBody>
      </p:sp>
      <p:graphicFrame>
        <p:nvGraphicFramePr>
          <p:cNvPr id="40964" name="Object 4"/>
          <p:cNvGraphicFramePr>
            <a:graphicFrameLocks noChangeAspect="1"/>
          </p:cNvGraphicFramePr>
          <p:nvPr/>
        </p:nvGraphicFramePr>
        <p:xfrm>
          <a:off x="2667000" y="2895600"/>
          <a:ext cx="3886200" cy="1104900"/>
        </p:xfrm>
        <a:graphic>
          <a:graphicData uri="http://schemas.openxmlformats.org/presentationml/2006/ole">
            <mc:AlternateContent xmlns:mc="http://schemas.openxmlformats.org/markup-compatibility/2006">
              <mc:Choice xmlns:v="urn:schemas-microsoft-com:vml" Requires="v">
                <p:oleObj spid="_x0000_s40982" name="Equation" r:id="rId3" imgW="1511300" imgH="431800" progId="Equation.3">
                  <p:embed/>
                </p:oleObj>
              </mc:Choice>
              <mc:Fallback>
                <p:oleObj name="Equation" r:id="rId3" imgW="15113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895600"/>
                        <a:ext cx="3886200" cy="1104900"/>
                      </a:xfrm>
                      <a:prstGeom prst="rect">
                        <a:avLst/>
                      </a:prstGeom>
                      <a:solidFill>
                        <a:srgbClr val="FFFFCC"/>
                      </a:solidFill>
                      <a:ln w="9525">
                        <a:solidFill>
                          <a:schemeClr val="tx1"/>
                        </a:solidFill>
                        <a:miter lim="800000"/>
                        <a:headEnd/>
                        <a:tailEnd/>
                      </a:ln>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0" y="307975"/>
            <a:ext cx="9144000" cy="533400"/>
          </a:xfrm>
        </p:spPr>
        <p:txBody>
          <a:bodyPr>
            <a:normAutofit fontScale="90000"/>
          </a:bodyPr>
          <a:lstStyle/>
          <a:p>
            <a:pPr eaLnBrk="1" hangingPunct="1">
              <a:defRPr/>
            </a:pPr>
            <a:r>
              <a:rPr lang="en-US" sz="3800" dirty="0" smtClean="0"/>
              <a:t>Binary Attributes: Computing GINI Index</a:t>
            </a:r>
          </a:p>
        </p:txBody>
      </p:sp>
      <p:sp>
        <p:nvSpPr>
          <p:cNvPr id="214019" name="Rectangle 3"/>
          <p:cNvSpPr>
            <a:spLocks noChangeArrowheads="1"/>
          </p:cNvSpPr>
          <p:nvPr/>
        </p:nvSpPr>
        <p:spPr bwMode="auto">
          <a:xfrm>
            <a:off x="304800" y="1143000"/>
            <a:ext cx="8178800" cy="2009775"/>
          </a:xfrm>
          <a:prstGeom prst="rect">
            <a:avLst/>
          </a:prstGeom>
          <a:noFill/>
          <a:ln w="9525">
            <a:noFill/>
            <a:miter lim="800000"/>
            <a:headEnd/>
            <a:tailEnd/>
          </a:ln>
        </p:spPr>
        <p:txBody>
          <a:bodyPr/>
          <a:lstStyle/>
          <a:p>
            <a:pPr marL="342900" indent="-342900" eaLnBrk="1" hangingPunct="1">
              <a:spcBef>
                <a:spcPct val="20000"/>
              </a:spcBef>
              <a:buClr>
                <a:schemeClr val="hlink"/>
              </a:buClr>
              <a:buSzPct val="80000"/>
              <a:buFont typeface="Wingdings" pitchFamily="2" charset="2"/>
              <a:buChar char="l"/>
              <a:defRPr/>
            </a:pPr>
            <a:r>
              <a:rPr lang="en-US" sz="2800">
                <a:effectLst>
                  <a:outerShdw blurRad="38100" dist="38100" dir="2700000" algn="tl">
                    <a:srgbClr val="C0C0C0"/>
                  </a:outerShdw>
                </a:effectLst>
              </a:rPr>
              <a:t>Splits into two partitions</a:t>
            </a:r>
          </a:p>
          <a:p>
            <a:pPr marL="342900" indent="-342900" eaLnBrk="1" hangingPunct="1">
              <a:spcBef>
                <a:spcPct val="20000"/>
              </a:spcBef>
              <a:buClr>
                <a:schemeClr val="hlink"/>
              </a:buClr>
              <a:buSzPct val="80000"/>
              <a:buFont typeface="Wingdings" pitchFamily="2" charset="2"/>
              <a:buChar char="l"/>
              <a:defRPr/>
            </a:pPr>
            <a:r>
              <a:rPr lang="en-US" sz="2800">
                <a:effectLst>
                  <a:outerShdw blurRad="38100" dist="38100" dir="2700000" algn="tl">
                    <a:srgbClr val="C0C0C0"/>
                  </a:outerShdw>
                </a:effectLst>
              </a:rPr>
              <a:t>Effect of Weighing partitions: </a:t>
            </a:r>
          </a:p>
          <a:p>
            <a:pPr marL="742950" lvl="1" indent="-285750" eaLnBrk="1" hangingPunct="1">
              <a:spcBef>
                <a:spcPct val="20000"/>
              </a:spcBef>
              <a:buClr>
                <a:schemeClr val="folHlink"/>
              </a:buClr>
              <a:buSzPct val="80000"/>
              <a:buFont typeface="Wingdings" pitchFamily="2" charset="2"/>
              <a:buChar char="l"/>
              <a:defRPr/>
            </a:pPr>
            <a:r>
              <a:rPr lang="en-US" sz="2400">
                <a:effectLst>
                  <a:outerShdw blurRad="38100" dist="38100" dir="2700000" algn="tl">
                    <a:srgbClr val="C0C0C0"/>
                  </a:outerShdw>
                </a:effectLst>
              </a:rPr>
              <a:t>Larger and Purer Partitions are sought for.</a:t>
            </a:r>
          </a:p>
        </p:txBody>
      </p:sp>
      <p:sp>
        <p:nvSpPr>
          <p:cNvPr id="41988" name="Oval 4"/>
          <p:cNvSpPr>
            <a:spLocks noChangeArrowheads="1"/>
          </p:cNvSpPr>
          <p:nvPr/>
        </p:nvSpPr>
        <p:spPr bwMode="auto">
          <a:xfrm>
            <a:off x="3657600" y="2862263"/>
            <a:ext cx="1009650" cy="454025"/>
          </a:xfrm>
          <a:prstGeom prst="ellipse">
            <a:avLst/>
          </a:prstGeom>
          <a:solidFill>
            <a:srgbClr val="FFFFFF"/>
          </a:solidFill>
          <a:ln w="9525">
            <a:solidFill>
              <a:schemeClr val="tx1"/>
            </a:solidFill>
            <a:round/>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B?</a:t>
            </a:r>
            <a:endParaRPr lang="en-US" altLang="en-US" sz="2400">
              <a:latin typeface="Times New Roman" panose="02020603050405020304" pitchFamily="18" charset="0"/>
            </a:endParaRPr>
          </a:p>
        </p:txBody>
      </p:sp>
      <p:sp>
        <p:nvSpPr>
          <p:cNvPr id="41989" name="Line 5"/>
          <p:cNvSpPr>
            <a:spLocks noChangeShapeType="1"/>
          </p:cNvSpPr>
          <p:nvPr/>
        </p:nvSpPr>
        <p:spPr bwMode="auto">
          <a:xfrm flipH="1">
            <a:off x="3082925" y="3319463"/>
            <a:ext cx="1108075" cy="725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0" name="Line 6"/>
          <p:cNvSpPr>
            <a:spLocks noChangeShapeType="1"/>
          </p:cNvSpPr>
          <p:nvPr/>
        </p:nvSpPr>
        <p:spPr bwMode="auto">
          <a:xfrm>
            <a:off x="4191000" y="3319463"/>
            <a:ext cx="1184275" cy="725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1" name="Text Box 7"/>
          <p:cNvSpPr txBox="1">
            <a:spLocks noChangeArrowheads="1"/>
          </p:cNvSpPr>
          <p:nvPr/>
        </p:nvSpPr>
        <p:spPr bwMode="auto">
          <a:xfrm>
            <a:off x="2809875" y="343535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Yes</a:t>
            </a:r>
          </a:p>
        </p:txBody>
      </p:sp>
      <p:sp>
        <p:nvSpPr>
          <p:cNvPr id="41992" name="Text Box 8"/>
          <p:cNvSpPr txBox="1">
            <a:spLocks noChangeArrowheads="1"/>
          </p:cNvSpPr>
          <p:nvPr/>
        </p:nvSpPr>
        <p:spPr bwMode="auto">
          <a:xfrm>
            <a:off x="5299075" y="343535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No</a:t>
            </a:r>
          </a:p>
        </p:txBody>
      </p:sp>
      <p:sp>
        <p:nvSpPr>
          <p:cNvPr id="41993" name="Rectangle 9"/>
          <p:cNvSpPr>
            <a:spLocks noChangeArrowheads="1"/>
          </p:cNvSpPr>
          <p:nvPr/>
        </p:nvSpPr>
        <p:spPr bwMode="auto">
          <a:xfrm>
            <a:off x="2667000" y="4044950"/>
            <a:ext cx="936625" cy="341313"/>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Node N1</a:t>
            </a:r>
          </a:p>
        </p:txBody>
      </p:sp>
      <p:sp>
        <p:nvSpPr>
          <p:cNvPr id="41994" name="Rectangle 10"/>
          <p:cNvSpPr>
            <a:spLocks noChangeArrowheads="1"/>
          </p:cNvSpPr>
          <p:nvPr/>
        </p:nvSpPr>
        <p:spPr bwMode="auto">
          <a:xfrm>
            <a:off x="4854575" y="4044950"/>
            <a:ext cx="936625" cy="341313"/>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Node N2</a:t>
            </a:r>
          </a:p>
        </p:txBody>
      </p:sp>
      <p:graphicFrame>
        <p:nvGraphicFramePr>
          <p:cNvPr id="41995" name="Object 11"/>
          <p:cNvGraphicFramePr>
            <a:graphicFrameLocks noChangeAspect="1"/>
          </p:cNvGraphicFramePr>
          <p:nvPr/>
        </p:nvGraphicFramePr>
        <p:xfrm>
          <a:off x="6553200" y="2590800"/>
          <a:ext cx="1981200" cy="1790700"/>
        </p:xfrm>
        <a:graphic>
          <a:graphicData uri="http://schemas.openxmlformats.org/presentationml/2006/ole">
            <mc:AlternateContent xmlns:mc="http://schemas.openxmlformats.org/markup-compatibility/2006">
              <mc:Choice xmlns:v="urn:schemas-microsoft-com:vml" Requires="v">
                <p:oleObj spid="_x0000_s42033" name="Document" r:id="rId3" imgW="3177540" imgH="3054096" progId="Word.Document.8">
                  <p:embed/>
                </p:oleObj>
              </mc:Choice>
              <mc:Fallback>
                <p:oleObj name="Document" r:id="rId3" imgW="3177540" imgH="3054096" progId="Word.Document.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2590800"/>
                        <a:ext cx="1981200" cy="179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6" name="Object 12"/>
          <p:cNvGraphicFramePr>
            <a:graphicFrameLocks noChangeAspect="1"/>
          </p:cNvGraphicFramePr>
          <p:nvPr/>
        </p:nvGraphicFramePr>
        <p:xfrm>
          <a:off x="3276600" y="4648200"/>
          <a:ext cx="1905000" cy="1471613"/>
        </p:xfrm>
        <a:graphic>
          <a:graphicData uri="http://schemas.openxmlformats.org/presentationml/2006/ole">
            <mc:AlternateContent xmlns:mc="http://schemas.openxmlformats.org/markup-compatibility/2006">
              <mc:Choice xmlns:v="urn:schemas-microsoft-com:vml" Requires="v">
                <p:oleObj spid="_x0000_s42034" name="Document" r:id="rId5" imgW="3265932" imgH="2548128" progId="Word.Document.8">
                  <p:embed/>
                </p:oleObj>
              </mc:Choice>
              <mc:Fallback>
                <p:oleObj name="Document" r:id="rId5" imgW="3265932" imgH="2548128" progId="Word.Document.8">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4648200"/>
                        <a:ext cx="1905000" cy="147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7" name="Text Box 13"/>
          <p:cNvSpPr txBox="1">
            <a:spLocks noChangeArrowheads="1"/>
          </p:cNvSpPr>
          <p:nvPr/>
        </p:nvSpPr>
        <p:spPr bwMode="auto">
          <a:xfrm>
            <a:off x="381000" y="4191000"/>
            <a:ext cx="24384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2000" b="1">
                <a:latin typeface="Arial" panose="020B0604020202020204" pitchFamily="34" charset="0"/>
              </a:rPr>
              <a:t>Gini(N1) </a:t>
            </a:r>
            <a:br>
              <a:rPr lang="en-US" altLang="en-US" sz="2000" b="1">
                <a:latin typeface="Arial" panose="020B0604020202020204" pitchFamily="34" charset="0"/>
              </a:rPr>
            </a:br>
            <a:r>
              <a:rPr lang="en-US" altLang="en-US" sz="2000" b="1">
                <a:latin typeface="Arial" panose="020B0604020202020204" pitchFamily="34" charset="0"/>
              </a:rPr>
              <a:t>= 1 – (5/7)</a:t>
            </a:r>
            <a:r>
              <a:rPr lang="en-US" altLang="en-US" sz="2000" b="1" baseline="30000">
                <a:latin typeface="Arial" panose="020B0604020202020204" pitchFamily="34" charset="0"/>
              </a:rPr>
              <a:t>2 </a:t>
            </a:r>
            <a:r>
              <a:rPr lang="en-US" altLang="en-US" sz="2000" b="1">
                <a:latin typeface="Arial" panose="020B0604020202020204" pitchFamily="34" charset="0"/>
              </a:rPr>
              <a:t>– (2/7)</a:t>
            </a:r>
            <a:r>
              <a:rPr lang="en-US" altLang="en-US" sz="2000" b="1" baseline="30000">
                <a:latin typeface="Arial" panose="020B0604020202020204" pitchFamily="34" charset="0"/>
              </a:rPr>
              <a:t>2</a:t>
            </a:r>
            <a:r>
              <a:rPr lang="en-US" altLang="en-US" sz="2000" b="1">
                <a:latin typeface="Arial" panose="020B0604020202020204" pitchFamily="34" charset="0"/>
              </a:rPr>
              <a:t> </a:t>
            </a:r>
            <a:br>
              <a:rPr lang="en-US" altLang="en-US" sz="2000" b="1">
                <a:latin typeface="Arial" panose="020B0604020202020204" pitchFamily="34" charset="0"/>
              </a:rPr>
            </a:br>
            <a:r>
              <a:rPr lang="en-US" altLang="en-US" sz="2000" b="1">
                <a:latin typeface="Arial" panose="020B0604020202020204" pitchFamily="34" charset="0"/>
              </a:rPr>
              <a:t>=  </a:t>
            </a:r>
          </a:p>
          <a:p>
            <a:pPr>
              <a:spcBef>
                <a:spcPct val="50000"/>
              </a:spcBef>
              <a:buClrTx/>
              <a:buSzTx/>
              <a:buFontTx/>
              <a:buNone/>
            </a:pPr>
            <a:r>
              <a:rPr lang="en-US" altLang="en-US" sz="2000" b="1">
                <a:latin typeface="Arial" panose="020B0604020202020204" pitchFamily="34" charset="0"/>
              </a:rPr>
              <a:t>Gini(N2) </a:t>
            </a:r>
            <a:br>
              <a:rPr lang="en-US" altLang="en-US" sz="2000" b="1">
                <a:latin typeface="Arial" panose="020B0604020202020204" pitchFamily="34" charset="0"/>
              </a:rPr>
            </a:br>
            <a:r>
              <a:rPr lang="en-US" altLang="en-US" sz="2000" b="1">
                <a:latin typeface="Arial" panose="020B0604020202020204" pitchFamily="34" charset="0"/>
              </a:rPr>
              <a:t>= 1 – (1/5)</a:t>
            </a:r>
            <a:r>
              <a:rPr lang="en-US" altLang="en-US" sz="2000" b="1" baseline="30000">
                <a:latin typeface="Arial" panose="020B0604020202020204" pitchFamily="34" charset="0"/>
              </a:rPr>
              <a:t>2 </a:t>
            </a:r>
            <a:r>
              <a:rPr lang="en-US" altLang="en-US" sz="2000" b="1">
                <a:latin typeface="Arial" panose="020B0604020202020204" pitchFamily="34" charset="0"/>
              </a:rPr>
              <a:t>– (4/5)</a:t>
            </a:r>
            <a:r>
              <a:rPr lang="en-US" altLang="en-US" sz="2000" b="1" baseline="30000">
                <a:latin typeface="Arial" panose="020B0604020202020204" pitchFamily="34" charset="0"/>
              </a:rPr>
              <a:t>2</a:t>
            </a:r>
            <a:r>
              <a:rPr lang="en-US" altLang="en-US" sz="2000" b="1">
                <a:latin typeface="Arial" panose="020B0604020202020204" pitchFamily="34" charset="0"/>
              </a:rPr>
              <a:t> </a:t>
            </a:r>
            <a:br>
              <a:rPr lang="en-US" altLang="en-US" sz="2000" b="1">
                <a:latin typeface="Arial" panose="020B0604020202020204" pitchFamily="34" charset="0"/>
              </a:rPr>
            </a:br>
            <a:r>
              <a:rPr lang="en-US" altLang="en-US" sz="2000" b="1">
                <a:latin typeface="Arial" panose="020B0604020202020204" pitchFamily="34" charset="0"/>
              </a:rPr>
              <a:t>= </a:t>
            </a:r>
          </a:p>
        </p:txBody>
      </p:sp>
      <p:sp>
        <p:nvSpPr>
          <p:cNvPr id="41998" name="Text Box 14"/>
          <p:cNvSpPr txBox="1">
            <a:spLocks noChangeArrowheads="1"/>
          </p:cNvSpPr>
          <p:nvPr/>
        </p:nvSpPr>
        <p:spPr bwMode="auto">
          <a:xfrm>
            <a:off x="5943600" y="4648200"/>
            <a:ext cx="2438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2000" b="1">
                <a:latin typeface="Arial" panose="020B0604020202020204" pitchFamily="34" charset="0"/>
              </a:rPr>
              <a:t>Gini(Children) </a:t>
            </a:r>
            <a:br>
              <a:rPr lang="en-US" altLang="en-US" sz="2000" b="1">
                <a:latin typeface="Arial" panose="020B0604020202020204" pitchFamily="34" charset="0"/>
              </a:rPr>
            </a:br>
            <a:r>
              <a:rPr lang="en-US" altLang="en-US" sz="2000" b="1">
                <a:latin typeface="Arial" panose="020B0604020202020204" pitchFamily="34" charset="0"/>
              </a:rPr>
              <a:t>= 7/12 *        + </a:t>
            </a:r>
            <a:br>
              <a:rPr lang="en-US" altLang="en-US" sz="2000" b="1">
                <a:latin typeface="Arial" panose="020B0604020202020204" pitchFamily="34" charset="0"/>
              </a:rPr>
            </a:br>
            <a:r>
              <a:rPr lang="en-US" altLang="en-US" sz="2000" b="1">
                <a:latin typeface="Arial" panose="020B0604020202020204" pitchFamily="34" charset="0"/>
              </a:rPr>
              <a:t>   5/12 * </a:t>
            </a:r>
            <a:br>
              <a:rPr lang="en-US" altLang="en-US" sz="2000" b="1">
                <a:latin typeface="Arial" panose="020B0604020202020204" pitchFamily="34" charset="0"/>
              </a:rPr>
            </a:br>
            <a:r>
              <a:rPr lang="en-US" altLang="en-US" sz="2000" b="1">
                <a:latin typeface="Arial" panose="020B0604020202020204" pitchFamily="34" charset="0"/>
              </a:rPr>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76200" y="166688"/>
            <a:ext cx="9296400" cy="914400"/>
          </a:xfrm>
        </p:spPr>
        <p:txBody>
          <a:bodyPr>
            <a:normAutofit/>
          </a:bodyPr>
          <a:lstStyle/>
          <a:p>
            <a:pPr eaLnBrk="1" hangingPunct="1">
              <a:defRPr/>
            </a:pPr>
            <a:r>
              <a:rPr lang="en-US" sz="3600" dirty="0" smtClean="0"/>
              <a:t>Categorical Attributes: Computing Gini Index</a:t>
            </a:r>
          </a:p>
        </p:txBody>
      </p:sp>
      <p:sp>
        <p:nvSpPr>
          <p:cNvPr id="215043" name="Rectangle 3"/>
          <p:cNvSpPr>
            <a:spLocks noGrp="1" noChangeArrowheads="1"/>
          </p:cNvSpPr>
          <p:nvPr>
            <p:ph idx="1"/>
          </p:nvPr>
        </p:nvSpPr>
        <p:spPr>
          <a:xfrm>
            <a:off x="457200" y="1905000"/>
            <a:ext cx="8229600" cy="4530725"/>
          </a:xfrm>
        </p:spPr>
        <p:txBody>
          <a:bodyPr/>
          <a:lstStyle/>
          <a:p>
            <a:pPr eaLnBrk="1" hangingPunct="1">
              <a:defRPr/>
            </a:pPr>
            <a:r>
              <a:rPr lang="en-US" sz="2800" dirty="0" smtClean="0"/>
              <a:t>For each distinct value, gather counts for each class in the dataset</a:t>
            </a:r>
          </a:p>
          <a:p>
            <a:pPr eaLnBrk="1" hangingPunct="1">
              <a:defRPr/>
            </a:pPr>
            <a:r>
              <a:rPr lang="en-US" sz="2800" dirty="0" smtClean="0"/>
              <a:t>Use the count matrix to make decisions</a:t>
            </a:r>
          </a:p>
        </p:txBody>
      </p:sp>
      <p:graphicFrame>
        <p:nvGraphicFramePr>
          <p:cNvPr id="43012" name="Object 4"/>
          <p:cNvGraphicFramePr>
            <a:graphicFrameLocks noChangeAspect="1"/>
          </p:cNvGraphicFramePr>
          <p:nvPr/>
        </p:nvGraphicFramePr>
        <p:xfrm>
          <a:off x="4038600" y="4495800"/>
          <a:ext cx="2609850" cy="1768475"/>
        </p:xfrm>
        <a:graphic>
          <a:graphicData uri="http://schemas.openxmlformats.org/presentationml/2006/ole">
            <mc:AlternateContent xmlns:mc="http://schemas.openxmlformats.org/markup-compatibility/2006">
              <mc:Choice xmlns:v="urn:schemas-microsoft-com:vml" Requires="v">
                <p:oleObj spid="_x0000_s43069" name="Document" r:id="rId3" imgW="5849112" imgH="4005072" progId="Word.Document.8">
                  <p:embed/>
                </p:oleObj>
              </mc:Choice>
              <mc:Fallback>
                <p:oleObj name="Document" r:id="rId3" imgW="5849112" imgH="4005072"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495800"/>
                        <a:ext cx="2609850" cy="176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3" name="Object 5"/>
          <p:cNvGraphicFramePr>
            <a:graphicFrameLocks noChangeAspect="1"/>
          </p:cNvGraphicFramePr>
          <p:nvPr/>
        </p:nvGraphicFramePr>
        <p:xfrm>
          <a:off x="6534150" y="4495800"/>
          <a:ext cx="2609850" cy="1768475"/>
        </p:xfrm>
        <a:graphic>
          <a:graphicData uri="http://schemas.openxmlformats.org/presentationml/2006/ole">
            <mc:AlternateContent xmlns:mc="http://schemas.openxmlformats.org/markup-compatibility/2006">
              <mc:Choice xmlns:v="urn:schemas-microsoft-com:vml" Requires="v">
                <p:oleObj spid="_x0000_s43070" name="Document" r:id="rId5" imgW="5849112" imgH="4005072" progId="Word.Document.8">
                  <p:embed/>
                </p:oleObj>
              </mc:Choice>
              <mc:Fallback>
                <p:oleObj name="Document" r:id="rId5" imgW="5849112" imgH="4005072" progId="Word.Documen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4150" y="4495800"/>
                        <a:ext cx="2609850" cy="176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4" name="Object 6"/>
          <p:cNvGraphicFramePr>
            <a:graphicFrameLocks noChangeAspect="1"/>
          </p:cNvGraphicFramePr>
          <p:nvPr/>
        </p:nvGraphicFramePr>
        <p:xfrm>
          <a:off x="457200" y="4495800"/>
          <a:ext cx="2744788" cy="1524000"/>
        </p:xfrm>
        <a:graphic>
          <a:graphicData uri="http://schemas.openxmlformats.org/presentationml/2006/ole">
            <mc:AlternateContent xmlns:mc="http://schemas.openxmlformats.org/markup-compatibility/2006">
              <mc:Choice xmlns:v="urn:schemas-microsoft-com:vml" Requires="v">
                <p:oleObj spid="_x0000_s43071" name="Document" r:id="rId7" imgW="6205728" imgH="3191256" progId="Word.Document.8">
                  <p:embed/>
                </p:oleObj>
              </mc:Choice>
              <mc:Fallback>
                <p:oleObj name="Document" r:id="rId7" imgW="6205728" imgH="3191256" progId="Word.Document.8">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4495800"/>
                        <a:ext cx="2744788"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5" name="Line 7"/>
          <p:cNvSpPr>
            <a:spLocks noChangeShapeType="1"/>
          </p:cNvSpPr>
          <p:nvPr/>
        </p:nvSpPr>
        <p:spPr bwMode="auto">
          <a:xfrm flipH="1">
            <a:off x="3733800" y="3657600"/>
            <a:ext cx="1588" cy="2438400"/>
          </a:xfrm>
          <a:prstGeom prst="line">
            <a:avLst/>
          </a:prstGeom>
          <a:noFill/>
          <a:ln w="381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6" name="Text Box 8"/>
          <p:cNvSpPr txBox="1">
            <a:spLocks noChangeArrowheads="1"/>
          </p:cNvSpPr>
          <p:nvPr/>
        </p:nvSpPr>
        <p:spPr bwMode="auto">
          <a:xfrm>
            <a:off x="1068388" y="3554413"/>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Multi-way split</a:t>
            </a:r>
          </a:p>
        </p:txBody>
      </p:sp>
      <p:sp>
        <p:nvSpPr>
          <p:cNvPr id="43017" name="Text Box 9"/>
          <p:cNvSpPr txBox="1">
            <a:spLocks noChangeArrowheads="1"/>
          </p:cNvSpPr>
          <p:nvPr/>
        </p:nvSpPr>
        <p:spPr bwMode="auto">
          <a:xfrm>
            <a:off x="4872038" y="3554413"/>
            <a:ext cx="31384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Two-way split </a:t>
            </a:r>
          </a:p>
          <a:p>
            <a:pPr algn="ctr">
              <a:spcBef>
                <a:spcPct val="0"/>
              </a:spcBef>
              <a:buClrTx/>
              <a:buSzTx/>
              <a:buFontTx/>
              <a:buNone/>
            </a:pPr>
            <a:r>
              <a:rPr lang="en-US" altLang="en-US" sz="2000">
                <a:latin typeface="Times New Roman" panose="02020603050405020304" pitchFamily="18" charset="0"/>
              </a:rPr>
              <a:t>(find best partition of values)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457200" y="228600"/>
            <a:ext cx="8229600" cy="1139825"/>
          </a:xfrm>
        </p:spPr>
        <p:txBody>
          <a:bodyPr>
            <a:normAutofit/>
          </a:bodyPr>
          <a:lstStyle/>
          <a:p>
            <a:pPr eaLnBrk="1" hangingPunct="1">
              <a:defRPr/>
            </a:pPr>
            <a:r>
              <a:rPr lang="en-US" sz="3800" dirty="0" smtClean="0"/>
              <a:t>Splitting Criteria based on INFO</a:t>
            </a:r>
            <a:endParaRPr lang="en-US" dirty="0" smtClean="0"/>
          </a:p>
        </p:txBody>
      </p:sp>
      <p:sp>
        <p:nvSpPr>
          <p:cNvPr id="218115" name="Rectangle 3"/>
          <p:cNvSpPr>
            <a:spLocks noGrp="1" noChangeArrowheads="1"/>
          </p:cNvSpPr>
          <p:nvPr>
            <p:ph type="body" idx="1"/>
          </p:nvPr>
        </p:nvSpPr>
        <p:spPr>
          <a:xfrm>
            <a:off x="0" y="1447800"/>
            <a:ext cx="8763000" cy="5181600"/>
          </a:xfrm>
        </p:spPr>
        <p:txBody>
          <a:bodyPr/>
          <a:lstStyle/>
          <a:p>
            <a:pPr eaLnBrk="1" hangingPunct="1">
              <a:defRPr/>
            </a:pPr>
            <a:r>
              <a:rPr lang="en-US" dirty="0" smtClean="0"/>
              <a:t>Entropy at a given node t:</a:t>
            </a:r>
          </a:p>
          <a:p>
            <a:pPr lvl="1" eaLnBrk="1" hangingPunct="1">
              <a:defRPr/>
            </a:pPr>
            <a:endParaRPr lang="en-US" dirty="0" smtClean="0"/>
          </a:p>
          <a:p>
            <a:pPr lvl="4" eaLnBrk="1" hangingPunct="1">
              <a:defRPr/>
            </a:pPr>
            <a:endParaRPr lang="en-US" dirty="0" smtClean="0"/>
          </a:p>
          <a:p>
            <a:pPr marL="1085850" lvl="2" eaLnBrk="1" hangingPunct="1">
              <a:buFont typeface="Wingdings" panose="05000000000000000000" pitchFamily="2" charset="2"/>
              <a:buNone/>
              <a:defRPr/>
            </a:pPr>
            <a:r>
              <a:rPr lang="en-US" sz="2000" dirty="0" smtClean="0"/>
              <a:t>(NOTE: </a:t>
            </a:r>
            <a:r>
              <a:rPr lang="en-US" sz="2000" i="1" dirty="0" smtClean="0">
                <a:latin typeface="Times New Roman" pitchFamily="18" charset="0"/>
              </a:rPr>
              <a:t>p( j | t) </a:t>
            </a:r>
            <a:r>
              <a:rPr lang="en-US" sz="2000" dirty="0" smtClean="0"/>
              <a:t>is the relative frequency of class j at node t).</a:t>
            </a:r>
            <a:endParaRPr lang="en-US" dirty="0" smtClean="0"/>
          </a:p>
          <a:p>
            <a:pPr lvl="1" eaLnBrk="1" hangingPunct="1">
              <a:defRPr/>
            </a:pPr>
            <a:r>
              <a:rPr lang="en-US" sz="2400" dirty="0" smtClean="0"/>
              <a:t>Measures homogeneity of a node. </a:t>
            </a:r>
          </a:p>
          <a:p>
            <a:pPr marL="1085850" lvl="2" eaLnBrk="1" hangingPunct="1">
              <a:defRPr/>
            </a:pPr>
            <a:r>
              <a:rPr lang="en-US" sz="2200" dirty="0" smtClean="0"/>
              <a:t>Maximum (log </a:t>
            </a:r>
            <a:r>
              <a:rPr lang="en-US" sz="2200" dirty="0" err="1" smtClean="0"/>
              <a:t>n</a:t>
            </a:r>
            <a:r>
              <a:rPr lang="en-US" sz="2200" baseline="-25000" dirty="0" err="1" smtClean="0"/>
              <a:t>c</a:t>
            </a:r>
            <a:r>
              <a:rPr lang="en-US" sz="2200" dirty="0" smtClean="0"/>
              <a:t>) when records are equally distributed among all classes implying least information</a:t>
            </a:r>
          </a:p>
          <a:p>
            <a:pPr marL="1085850" lvl="2" eaLnBrk="1" hangingPunct="1">
              <a:defRPr/>
            </a:pPr>
            <a:r>
              <a:rPr lang="en-US" sz="2200" dirty="0" smtClean="0"/>
              <a:t>Minimum (0.0) when all records belong to one class, implying most information</a:t>
            </a:r>
          </a:p>
        </p:txBody>
      </p:sp>
      <p:graphicFrame>
        <p:nvGraphicFramePr>
          <p:cNvPr id="46084" name="Object 4"/>
          <p:cNvGraphicFramePr>
            <a:graphicFrameLocks noChangeAspect="1"/>
          </p:cNvGraphicFramePr>
          <p:nvPr>
            <p:extLst/>
          </p:nvPr>
        </p:nvGraphicFramePr>
        <p:xfrm>
          <a:off x="2057400" y="1905000"/>
          <a:ext cx="5803900" cy="615950"/>
        </p:xfrm>
        <a:graphic>
          <a:graphicData uri="http://schemas.openxmlformats.org/presentationml/2006/ole">
            <mc:AlternateContent xmlns:mc="http://schemas.openxmlformats.org/markup-compatibility/2006">
              <mc:Choice xmlns:v="urn:schemas-microsoft-com:vml" Requires="v">
                <p:oleObj spid="_x0000_s49154" name="Equation" r:id="rId3" imgW="4165600" imgH="444500" progId="Equation.3">
                  <p:embed/>
                </p:oleObj>
              </mc:Choice>
              <mc:Fallback>
                <p:oleObj name="Equation" r:id="rId3" imgW="41656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905000"/>
                        <a:ext cx="5803900" cy="615950"/>
                      </a:xfrm>
                      <a:prstGeom prst="rect">
                        <a:avLst/>
                      </a:prstGeom>
                      <a:solidFill>
                        <a:srgbClr val="FF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2280453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457200" y="0"/>
            <a:ext cx="8229600" cy="990600"/>
          </a:xfrm>
        </p:spPr>
        <p:txBody>
          <a:bodyPr/>
          <a:lstStyle/>
          <a:p>
            <a:pPr eaLnBrk="1" hangingPunct="1">
              <a:defRPr/>
            </a:pPr>
            <a:r>
              <a:rPr lang="en-US" smtClean="0"/>
              <a:t>Examples of Classification Task</a:t>
            </a:r>
          </a:p>
        </p:txBody>
      </p:sp>
      <p:sp>
        <p:nvSpPr>
          <p:cNvPr id="183299" name="Rectangle 3"/>
          <p:cNvSpPr>
            <a:spLocks noGrp="1" noChangeArrowheads="1"/>
          </p:cNvSpPr>
          <p:nvPr>
            <p:ph idx="1"/>
          </p:nvPr>
        </p:nvSpPr>
        <p:spPr>
          <a:xfrm>
            <a:off x="130175" y="1219200"/>
            <a:ext cx="6705600" cy="4530725"/>
          </a:xfrm>
        </p:spPr>
        <p:txBody>
          <a:bodyPr>
            <a:normAutofit/>
          </a:bodyPr>
          <a:lstStyle/>
          <a:p>
            <a:pPr eaLnBrk="1" hangingPunct="1">
              <a:defRPr/>
            </a:pPr>
            <a:r>
              <a:rPr lang="en-US" sz="2800" dirty="0" smtClean="0"/>
              <a:t>Predicting tumor cells as benign or malignant</a:t>
            </a:r>
          </a:p>
          <a:p>
            <a:pPr eaLnBrk="1" hangingPunct="1">
              <a:defRPr/>
            </a:pPr>
            <a:r>
              <a:rPr lang="en-US" sz="2800" dirty="0" smtClean="0"/>
              <a:t>Classifying credit card transactions </a:t>
            </a:r>
            <a:br>
              <a:rPr lang="en-US" sz="2800" dirty="0" smtClean="0"/>
            </a:br>
            <a:r>
              <a:rPr lang="en-US" sz="2800" dirty="0" smtClean="0"/>
              <a:t>as legitimate or fraudulent</a:t>
            </a:r>
          </a:p>
          <a:p>
            <a:pPr eaLnBrk="1" hangingPunct="1">
              <a:defRPr/>
            </a:pPr>
            <a:r>
              <a:rPr lang="en-US" sz="2800" dirty="0" smtClean="0"/>
              <a:t>Classifying secondary structures of protein </a:t>
            </a:r>
            <a:br>
              <a:rPr lang="en-US" sz="2800" dirty="0" smtClean="0"/>
            </a:br>
            <a:r>
              <a:rPr lang="en-US" sz="2800" dirty="0" smtClean="0"/>
              <a:t>as alpha-helix, beta-sheet, or random </a:t>
            </a:r>
            <a:br>
              <a:rPr lang="en-US" sz="2800" dirty="0" smtClean="0"/>
            </a:br>
            <a:r>
              <a:rPr lang="en-US" sz="2800" dirty="0" smtClean="0"/>
              <a:t>coil</a:t>
            </a:r>
          </a:p>
          <a:p>
            <a:pPr eaLnBrk="1" hangingPunct="1">
              <a:defRPr/>
            </a:pPr>
            <a:r>
              <a:rPr lang="en-US" sz="2800" dirty="0" smtClean="0"/>
              <a:t>Categorizing news stories as finance, </a:t>
            </a:r>
            <a:br>
              <a:rPr lang="en-US" sz="2800" dirty="0" smtClean="0"/>
            </a:br>
            <a:r>
              <a:rPr lang="en-US" sz="2800" dirty="0" smtClean="0"/>
              <a:t>weather, entertainment, sports, </a:t>
            </a:r>
            <a:r>
              <a:rPr lang="en-US" sz="2800" dirty="0" err="1" smtClean="0"/>
              <a:t>etc</a:t>
            </a:r>
            <a:endParaRPr lang="en-US" sz="2800" dirty="0" smtClean="0"/>
          </a:p>
        </p:txBody>
      </p:sp>
      <p:grpSp>
        <p:nvGrpSpPr>
          <p:cNvPr id="11268" name="Group 4"/>
          <p:cNvGrpSpPr>
            <a:grpSpLocks/>
          </p:cNvGrpSpPr>
          <p:nvPr/>
        </p:nvGrpSpPr>
        <p:grpSpPr bwMode="auto">
          <a:xfrm>
            <a:off x="6172200" y="838200"/>
            <a:ext cx="2743200" cy="1874838"/>
            <a:chOff x="3360" y="768"/>
            <a:chExt cx="1296" cy="893"/>
          </a:xfrm>
        </p:grpSpPr>
        <p:pic>
          <p:nvPicPr>
            <p:cNvPr id="11270" name="Picture 5" descr="story-3dimensional-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8" y="768"/>
              <a:ext cx="1238" cy="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271" name="Object 6"/>
            <p:cNvGraphicFramePr>
              <a:graphicFrameLocks noChangeAspect="1"/>
            </p:cNvGraphicFramePr>
            <p:nvPr/>
          </p:nvGraphicFramePr>
          <p:xfrm>
            <a:off x="3370" y="1155"/>
            <a:ext cx="432" cy="429"/>
          </p:xfrm>
          <a:graphic>
            <a:graphicData uri="http://schemas.openxmlformats.org/presentationml/2006/ole">
              <mc:AlternateContent xmlns:mc="http://schemas.openxmlformats.org/markup-compatibility/2006">
                <mc:Choice xmlns:v="urn:schemas-microsoft-com:vml" Requires="v">
                  <p:oleObj spid="_x0000_s11309" name="VISIO" r:id="rId4" imgW="617220" imgH="615696" progId="Visio.Drawing.6">
                    <p:embed/>
                  </p:oleObj>
                </mc:Choice>
                <mc:Fallback>
                  <p:oleObj name="VISIO" r:id="rId4" imgW="617220" imgH="615696" progId="Visio.Drawing.6">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0" y="1155"/>
                          <a:ext cx="432"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2" name="Object 7"/>
            <p:cNvGraphicFramePr>
              <a:graphicFrameLocks noChangeAspect="1"/>
            </p:cNvGraphicFramePr>
            <p:nvPr/>
          </p:nvGraphicFramePr>
          <p:xfrm>
            <a:off x="3360" y="912"/>
            <a:ext cx="432" cy="355"/>
          </p:xfrm>
          <a:graphic>
            <a:graphicData uri="http://schemas.openxmlformats.org/presentationml/2006/ole">
              <mc:AlternateContent xmlns:mc="http://schemas.openxmlformats.org/markup-compatibility/2006">
                <mc:Choice xmlns:v="urn:schemas-microsoft-com:vml" Requires="v">
                  <p:oleObj spid="_x0000_s11310" name="VISIO" r:id="rId6" imgW="806196" imgH="662940" progId="Visio.Drawing.6">
                    <p:embed/>
                  </p:oleObj>
                </mc:Choice>
                <mc:Fallback>
                  <p:oleObj name="VISIO" r:id="rId6" imgW="806196" imgH="662940" progId="Visio.Drawing.6">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0" y="912"/>
                          <a:ext cx="432"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11269" name="Picture 8" descr="pr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05600" y="3054472"/>
            <a:ext cx="2068513" cy="3125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eaLnBrk="1" hangingPunct="1">
              <a:defRPr/>
            </a:pPr>
            <a:r>
              <a:rPr lang="en-US" smtClean="0"/>
              <a:t>Examples for computing Entropy</a:t>
            </a:r>
          </a:p>
        </p:txBody>
      </p:sp>
      <p:graphicFrame>
        <p:nvGraphicFramePr>
          <p:cNvPr id="47107" name="Object 3"/>
          <p:cNvGraphicFramePr>
            <a:graphicFrameLocks noChangeAspect="1"/>
          </p:cNvGraphicFramePr>
          <p:nvPr/>
        </p:nvGraphicFramePr>
        <p:xfrm>
          <a:off x="304800" y="2339975"/>
          <a:ext cx="2362200" cy="936625"/>
        </p:xfrm>
        <a:graphic>
          <a:graphicData uri="http://schemas.openxmlformats.org/presentationml/2006/ole">
            <mc:AlternateContent xmlns:mc="http://schemas.openxmlformats.org/markup-compatibility/2006">
              <mc:Choice xmlns:v="urn:schemas-microsoft-com:vml" Requires="v">
                <p:oleObj spid="_x0000_s50178" name="Document" r:id="rId3" imgW="3238500" imgH="1357884" progId="Word.Document.8">
                  <p:embed/>
                </p:oleObj>
              </mc:Choice>
              <mc:Fallback>
                <p:oleObj name="Document" r:id="rId3" imgW="3238500" imgH="1357884"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339975"/>
                        <a:ext cx="2362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8" name="Object 4"/>
          <p:cNvGraphicFramePr>
            <a:graphicFrameLocks noChangeAspect="1"/>
          </p:cNvGraphicFramePr>
          <p:nvPr/>
        </p:nvGraphicFramePr>
        <p:xfrm>
          <a:off x="381000" y="5181600"/>
          <a:ext cx="2286000" cy="938213"/>
        </p:xfrm>
        <a:graphic>
          <a:graphicData uri="http://schemas.openxmlformats.org/presentationml/2006/ole">
            <mc:AlternateContent xmlns:mc="http://schemas.openxmlformats.org/markup-compatibility/2006">
              <mc:Choice xmlns:v="urn:schemas-microsoft-com:vml" Requires="v">
                <p:oleObj spid="_x0000_s50179" name="Document" r:id="rId5" imgW="3238500" imgH="1382268" progId="Word.Document.8">
                  <p:embed/>
                </p:oleObj>
              </mc:Choice>
              <mc:Fallback>
                <p:oleObj name="Document" r:id="rId5" imgW="3238500" imgH="1382268"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5181600"/>
                        <a:ext cx="22860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9" name="Object 5"/>
          <p:cNvGraphicFramePr>
            <a:graphicFrameLocks noChangeAspect="1"/>
          </p:cNvGraphicFramePr>
          <p:nvPr/>
        </p:nvGraphicFramePr>
        <p:xfrm>
          <a:off x="381000" y="3817938"/>
          <a:ext cx="2286000" cy="906462"/>
        </p:xfrm>
        <a:graphic>
          <a:graphicData uri="http://schemas.openxmlformats.org/presentationml/2006/ole">
            <mc:AlternateContent xmlns:mc="http://schemas.openxmlformats.org/markup-compatibility/2006">
              <mc:Choice xmlns:v="urn:schemas-microsoft-com:vml" Requires="v">
                <p:oleObj spid="_x0000_s50180" name="Document" r:id="rId7" imgW="3238500" imgH="1357884" progId="Word.Document.8">
                  <p:embed/>
                </p:oleObj>
              </mc:Choice>
              <mc:Fallback>
                <p:oleObj name="Document" r:id="rId7" imgW="3238500" imgH="1357884"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3817938"/>
                        <a:ext cx="22860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0" name="Text Box 6"/>
          <p:cNvSpPr txBox="1">
            <a:spLocks noChangeArrowheads="1"/>
          </p:cNvSpPr>
          <p:nvPr/>
        </p:nvSpPr>
        <p:spPr bwMode="auto">
          <a:xfrm>
            <a:off x="2895600" y="2339975"/>
            <a:ext cx="5943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2000" b="1">
                <a:latin typeface="Arial" panose="020B0604020202020204" pitchFamily="34" charset="0"/>
              </a:rPr>
              <a:t>P(C1) = 0/6 = 0     P(C2) = 6/6 = 1</a:t>
            </a:r>
          </a:p>
          <a:p>
            <a:pPr>
              <a:spcBef>
                <a:spcPct val="50000"/>
              </a:spcBef>
              <a:buClrTx/>
              <a:buSzTx/>
              <a:buFontTx/>
              <a:buNone/>
            </a:pPr>
            <a:r>
              <a:rPr lang="en-US" altLang="en-US" sz="2000" b="1">
                <a:latin typeface="Arial" panose="020B0604020202020204" pitchFamily="34" charset="0"/>
              </a:rPr>
              <a:t>Entropy = – 0 log 0</a:t>
            </a:r>
            <a:r>
              <a:rPr lang="en-US" altLang="en-US" sz="2000" b="1" baseline="30000">
                <a:latin typeface="Arial" panose="020B0604020202020204" pitchFamily="34" charset="0"/>
              </a:rPr>
              <a:t> </a:t>
            </a:r>
            <a:r>
              <a:rPr lang="en-US" altLang="en-US" sz="2000" b="1">
                <a:latin typeface="Arial" panose="020B0604020202020204" pitchFamily="34" charset="0"/>
              </a:rPr>
              <a:t>– 1 log 1 = – 0 – 0 = 0 </a:t>
            </a:r>
          </a:p>
        </p:txBody>
      </p:sp>
      <p:sp>
        <p:nvSpPr>
          <p:cNvPr id="47111" name="Text Box 7"/>
          <p:cNvSpPr txBox="1">
            <a:spLocks noChangeArrowheads="1"/>
          </p:cNvSpPr>
          <p:nvPr/>
        </p:nvSpPr>
        <p:spPr bwMode="auto">
          <a:xfrm>
            <a:off x="2971800" y="3733800"/>
            <a:ext cx="6172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2000" b="1">
                <a:latin typeface="Arial" panose="020B0604020202020204" pitchFamily="34" charset="0"/>
              </a:rPr>
              <a:t>P(C1) = 1/6          P(C2) = 5/6</a:t>
            </a:r>
          </a:p>
          <a:p>
            <a:pPr>
              <a:spcBef>
                <a:spcPct val="50000"/>
              </a:spcBef>
              <a:buClrTx/>
              <a:buSzTx/>
              <a:buFontTx/>
              <a:buNone/>
            </a:pPr>
            <a:r>
              <a:rPr lang="en-US" altLang="en-US" sz="2000" b="1">
                <a:latin typeface="Arial" panose="020B0604020202020204" pitchFamily="34" charset="0"/>
              </a:rPr>
              <a:t>Entropy = – (1/6) log</a:t>
            </a:r>
            <a:r>
              <a:rPr lang="en-US" altLang="en-US" sz="2000" b="1" baseline="-25000">
                <a:latin typeface="Arial" panose="020B0604020202020204" pitchFamily="34" charset="0"/>
              </a:rPr>
              <a:t>2</a:t>
            </a:r>
            <a:r>
              <a:rPr lang="en-US" altLang="en-US" sz="2000" b="1">
                <a:latin typeface="Arial" panose="020B0604020202020204" pitchFamily="34" charset="0"/>
              </a:rPr>
              <a:t> (1/6)</a:t>
            </a:r>
            <a:r>
              <a:rPr lang="en-US" altLang="en-US" sz="2000" b="1" baseline="30000">
                <a:latin typeface="Arial" panose="020B0604020202020204" pitchFamily="34" charset="0"/>
              </a:rPr>
              <a:t> </a:t>
            </a:r>
            <a:r>
              <a:rPr lang="en-US" altLang="en-US" sz="2000" b="1">
                <a:latin typeface="Arial" panose="020B0604020202020204" pitchFamily="34" charset="0"/>
              </a:rPr>
              <a:t>– (5/6) log</a:t>
            </a:r>
            <a:r>
              <a:rPr lang="en-US" altLang="en-US" sz="2000" b="1" baseline="-25000">
                <a:latin typeface="Arial" panose="020B0604020202020204" pitchFamily="34" charset="0"/>
              </a:rPr>
              <a:t>2</a:t>
            </a:r>
            <a:r>
              <a:rPr lang="en-US" altLang="en-US" sz="2000" b="1">
                <a:latin typeface="Arial" panose="020B0604020202020204" pitchFamily="34" charset="0"/>
              </a:rPr>
              <a:t> (1/6) = 0.65</a:t>
            </a:r>
          </a:p>
        </p:txBody>
      </p:sp>
      <p:sp>
        <p:nvSpPr>
          <p:cNvPr id="47112" name="Text Box 8"/>
          <p:cNvSpPr txBox="1">
            <a:spLocks noChangeArrowheads="1"/>
          </p:cNvSpPr>
          <p:nvPr/>
        </p:nvSpPr>
        <p:spPr bwMode="auto">
          <a:xfrm>
            <a:off x="2971800" y="5105400"/>
            <a:ext cx="6172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2000" b="1">
                <a:latin typeface="Arial" panose="020B0604020202020204" pitchFamily="34" charset="0"/>
              </a:rPr>
              <a:t>P(C1) = 2/6          P(C2) = 4/6</a:t>
            </a:r>
          </a:p>
          <a:p>
            <a:pPr>
              <a:spcBef>
                <a:spcPct val="50000"/>
              </a:spcBef>
              <a:buClrTx/>
              <a:buSzTx/>
              <a:buFontTx/>
              <a:buNone/>
            </a:pPr>
            <a:r>
              <a:rPr lang="en-US" altLang="en-US" sz="2000" b="1">
                <a:latin typeface="Arial" panose="020B0604020202020204" pitchFamily="34" charset="0"/>
              </a:rPr>
              <a:t>Entropy = – (2/6) log</a:t>
            </a:r>
            <a:r>
              <a:rPr lang="en-US" altLang="en-US" sz="2000" b="1" baseline="-25000">
                <a:latin typeface="Arial" panose="020B0604020202020204" pitchFamily="34" charset="0"/>
              </a:rPr>
              <a:t>2</a:t>
            </a:r>
            <a:r>
              <a:rPr lang="en-US" altLang="en-US" sz="2000" b="1">
                <a:latin typeface="Arial" panose="020B0604020202020204" pitchFamily="34" charset="0"/>
              </a:rPr>
              <a:t> (2/6)</a:t>
            </a:r>
            <a:r>
              <a:rPr lang="en-US" altLang="en-US" sz="2000" b="1" baseline="30000">
                <a:latin typeface="Arial" panose="020B0604020202020204" pitchFamily="34" charset="0"/>
              </a:rPr>
              <a:t> </a:t>
            </a:r>
            <a:r>
              <a:rPr lang="en-US" altLang="en-US" sz="2000" b="1">
                <a:latin typeface="Arial" panose="020B0604020202020204" pitchFamily="34" charset="0"/>
              </a:rPr>
              <a:t>– (4/6) log</a:t>
            </a:r>
            <a:r>
              <a:rPr lang="en-US" altLang="en-US" sz="2000" b="1" baseline="-25000">
                <a:latin typeface="Arial" panose="020B0604020202020204" pitchFamily="34" charset="0"/>
              </a:rPr>
              <a:t>2</a:t>
            </a:r>
            <a:r>
              <a:rPr lang="en-US" altLang="en-US" sz="2000" b="1">
                <a:latin typeface="Arial" panose="020B0604020202020204" pitchFamily="34" charset="0"/>
              </a:rPr>
              <a:t> (4/6) = 0.92</a:t>
            </a:r>
          </a:p>
        </p:txBody>
      </p:sp>
      <p:graphicFrame>
        <p:nvGraphicFramePr>
          <p:cNvPr id="47113" name="Object 9"/>
          <p:cNvGraphicFramePr>
            <a:graphicFrameLocks noChangeAspect="1"/>
          </p:cNvGraphicFramePr>
          <p:nvPr/>
        </p:nvGraphicFramePr>
        <p:xfrm>
          <a:off x="1752600" y="1447800"/>
          <a:ext cx="5945188" cy="615950"/>
        </p:xfrm>
        <a:graphic>
          <a:graphicData uri="http://schemas.openxmlformats.org/presentationml/2006/ole">
            <mc:AlternateContent xmlns:mc="http://schemas.openxmlformats.org/markup-compatibility/2006">
              <mc:Choice xmlns:v="urn:schemas-microsoft-com:vml" Requires="v">
                <p:oleObj spid="_x0000_s50181" name="Equation" r:id="rId9" imgW="4267200" imgH="444500" progId="Equation.3">
                  <p:embed/>
                </p:oleObj>
              </mc:Choice>
              <mc:Fallback>
                <p:oleObj name="Equation" r:id="rId9" imgW="4267200" imgH="4445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1447800"/>
                        <a:ext cx="5945188" cy="615950"/>
                      </a:xfrm>
                      <a:prstGeom prst="rect">
                        <a:avLst/>
                      </a:prstGeom>
                      <a:solidFill>
                        <a:srgbClr val="FF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5387397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381000" y="152400"/>
            <a:ext cx="8534400" cy="990600"/>
          </a:xfrm>
        </p:spPr>
        <p:txBody>
          <a:bodyPr>
            <a:normAutofit fontScale="90000"/>
          </a:bodyPr>
          <a:lstStyle/>
          <a:p>
            <a:pPr eaLnBrk="1" hangingPunct="1">
              <a:defRPr/>
            </a:pPr>
            <a:r>
              <a:rPr lang="en-US" sz="3800" smtClean="0"/>
              <a:t>Splitting Criteria based on Classification Error</a:t>
            </a:r>
            <a:endParaRPr lang="en-US" smtClean="0"/>
          </a:p>
        </p:txBody>
      </p:sp>
      <p:sp>
        <p:nvSpPr>
          <p:cNvPr id="222211" name="Rectangle 3"/>
          <p:cNvSpPr>
            <a:spLocks noGrp="1" noChangeArrowheads="1"/>
          </p:cNvSpPr>
          <p:nvPr>
            <p:ph type="body" idx="1"/>
          </p:nvPr>
        </p:nvSpPr>
        <p:spPr>
          <a:xfrm>
            <a:off x="533400" y="1295400"/>
            <a:ext cx="8229600" cy="4530725"/>
          </a:xfrm>
        </p:spPr>
        <p:txBody>
          <a:bodyPr/>
          <a:lstStyle/>
          <a:p>
            <a:pPr eaLnBrk="1" hangingPunct="1">
              <a:defRPr/>
            </a:pPr>
            <a:r>
              <a:rPr lang="en-US" sz="2800" dirty="0" smtClean="0"/>
              <a:t>Classification error at a node t :</a:t>
            </a:r>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r>
              <a:rPr lang="en-US" sz="2800" dirty="0" smtClean="0"/>
              <a:t>Measures misclassification error made by a node. </a:t>
            </a:r>
          </a:p>
          <a:p>
            <a:pPr marL="1085850" lvl="2" eaLnBrk="1" hangingPunct="1">
              <a:defRPr/>
            </a:pPr>
            <a:r>
              <a:rPr lang="en-US" sz="2200" dirty="0" smtClean="0"/>
              <a:t>Maximum (1 - 1/</a:t>
            </a:r>
            <a:r>
              <a:rPr lang="en-US" sz="2200" dirty="0" err="1" smtClean="0"/>
              <a:t>n</a:t>
            </a:r>
            <a:r>
              <a:rPr lang="en-US" sz="2200" baseline="-25000" dirty="0" err="1" smtClean="0"/>
              <a:t>c</a:t>
            </a:r>
            <a:r>
              <a:rPr lang="en-US" sz="2200" dirty="0" smtClean="0"/>
              <a:t>) when records are equally distributed among all classes, implying least interesting information</a:t>
            </a:r>
          </a:p>
          <a:p>
            <a:pPr marL="1085850" lvl="2" eaLnBrk="1" hangingPunct="1">
              <a:defRPr/>
            </a:pPr>
            <a:r>
              <a:rPr lang="en-US" sz="2200" dirty="0" smtClean="0"/>
              <a:t>Minimum (0.0) when all records belong to one class, implying most interesting information</a:t>
            </a:r>
          </a:p>
        </p:txBody>
      </p:sp>
      <p:graphicFrame>
        <p:nvGraphicFramePr>
          <p:cNvPr id="50180" name="Object 4"/>
          <p:cNvGraphicFramePr>
            <a:graphicFrameLocks noChangeAspect="1"/>
          </p:cNvGraphicFramePr>
          <p:nvPr>
            <p:extLst/>
          </p:nvPr>
        </p:nvGraphicFramePr>
        <p:xfrm>
          <a:off x="1828800" y="2133600"/>
          <a:ext cx="4953000" cy="650875"/>
        </p:xfrm>
        <a:graphic>
          <a:graphicData uri="http://schemas.openxmlformats.org/presentationml/2006/ole">
            <mc:AlternateContent xmlns:mc="http://schemas.openxmlformats.org/markup-compatibility/2006">
              <mc:Choice xmlns:v="urn:schemas-microsoft-com:vml" Requires="v">
                <p:oleObj spid="_x0000_s51202" name="Equation" r:id="rId3" imgW="3073400" imgH="406400" progId="Equation.3">
                  <p:embed/>
                </p:oleObj>
              </mc:Choice>
              <mc:Fallback>
                <p:oleObj name="Equation" r:id="rId3" imgW="3073400"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133600"/>
                        <a:ext cx="4953000" cy="650875"/>
                      </a:xfrm>
                      <a:prstGeom prst="rect">
                        <a:avLst/>
                      </a:prstGeom>
                      <a:solidFill>
                        <a:srgbClr val="FF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30393637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457200" y="0"/>
            <a:ext cx="8229600" cy="1139825"/>
          </a:xfrm>
        </p:spPr>
        <p:txBody>
          <a:bodyPr/>
          <a:lstStyle/>
          <a:p>
            <a:pPr eaLnBrk="1" hangingPunct="1">
              <a:defRPr/>
            </a:pPr>
            <a:r>
              <a:rPr lang="en-US" smtClean="0"/>
              <a:t>Examples for Computing Error</a:t>
            </a:r>
          </a:p>
        </p:txBody>
      </p:sp>
      <p:graphicFrame>
        <p:nvGraphicFramePr>
          <p:cNvPr id="51203" name="Object 3"/>
          <p:cNvGraphicFramePr>
            <a:graphicFrameLocks noChangeAspect="1"/>
          </p:cNvGraphicFramePr>
          <p:nvPr/>
        </p:nvGraphicFramePr>
        <p:xfrm>
          <a:off x="304800" y="2339975"/>
          <a:ext cx="2362200" cy="936625"/>
        </p:xfrm>
        <a:graphic>
          <a:graphicData uri="http://schemas.openxmlformats.org/presentationml/2006/ole">
            <mc:AlternateContent xmlns:mc="http://schemas.openxmlformats.org/markup-compatibility/2006">
              <mc:Choice xmlns:v="urn:schemas-microsoft-com:vml" Requires="v">
                <p:oleObj spid="_x0000_s52226" name="Document" r:id="rId3" imgW="3238500" imgH="1357884" progId="Word.Document.8">
                  <p:embed/>
                </p:oleObj>
              </mc:Choice>
              <mc:Fallback>
                <p:oleObj name="Document" r:id="rId3" imgW="3238500" imgH="1357884"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339975"/>
                        <a:ext cx="2362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4" name="Object 4"/>
          <p:cNvGraphicFramePr>
            <a:graphicFrameLocks noChangeAspect="1"/>
          </p:cNvGraphicFramePr>
          <p:nvPr/>
        </p:nvGraphicFramePr>
        <p:xfrm>
          <a:off x="381000" y="5181600"/>
          <a:ext cx="2286000" cy="938213"/>
        </p:xfrm>
        <a:graphic>
          <a:graphicData uri="http://schemas.openxmlformats.org/presentationml/2006/ole">
            <mc:AlternateContent xmlns:mc="http://schemas.openxmlformats.org/markup-compatibility/2006">
              <mc:Choice xmlns:v="urn:schemas-microsoft-com:vml" Requires="v">
                <p:oleObj spid="_x0000_s52227" name="Document" r:id="rId5" imgW="3238500" imgH="1382268" progId="Word.Document.8">
                  <p:embed/>
                </p:oleObj>
              </mc:Choice>
              <mc:Fallback>
                <p:oleObj name="Document" r:id="rId5" imgW="3238500" imgH="1382268"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5181600"/>
                        <a:ext cx="22860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5" name="Object 5"/>
          <p:cNvGraphicFramePr>
            <a:graphicFrameLocks noChangeAspect="1"/>
          </p:cNvGraphicFramePr>
          <p:nvPr/>
        </p:nvGraphicFramePr>
        <p:xfrm>
          <a:off x="381000" y="3817938"/>
          <a:ext cx="2286000" cy="906462"/>
        </p:xfrm>
        <a:graphic>
          <a:graphicData uri="http://schemas.openxmlformats.org/presentationml/2006/ole">
            <mc:AlternateContent xmlns:mc="http://schemas.openxmlformats.org/markup-compatibility/2006">
              <mc:Choice xmlns:v="urn:schemas-microsoft-com:vml" Requires="v">
                <p:oleObj spid="_x0000_s52228" name="Document" r:id="rId7" imgW="3238500" imgH="1357884" progId="Word.Document.8">
                  <p:embed/>
                </p:oleObj>
              </mc:Choice>
              <mc:Fallback>
                <p:oleObj name="Document" r:id="rId7" imgW="3238500" imgH="1357884"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3817938"/>
                        <a:ext cx="22860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6" name="Text Box 6"/>
          <p:cNvSpPr txBox="1">
            <a:spLocks noChangeArrowheads="1"/>
          </p:cNvSpPr>
          <p:nvPr/>
        </p:nvSpPr>
        <p:spPr bwMode="auto">
          <a:xfrm>
            <a:off x="2895600" y="2339975"/>
            <a:ext cx="5943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2000" b="1">
                <a:latin typeface="Arial" panose="020B0604020202020204" pitchFamily="34" charset="0"/>
              </a:rPr>
              <a:t>P(C1) = 0/6 = 0     P(C2) = 6/6 = 1</a:t>
            </a:r>
          </a:p>
          <a:p>
            <a:pPr>
              <a:spcBef>
                <a:spcPct val="50000"/>
              </a:spcBef>
              <a:buClrTx/>
              <a:buSzTx/>
              <a:buFontTx/>
              <a:buNone/>
            </a:pPr>
            <a:r>
              <a:rPr lang="en-US" altLang="en-US" sz="2000" b="1">
                <a:latin typeface="Arial" panose="020B0604020202020204" pitchFamily="34" charset="0"/>
              </a:rPr>
              <a:t>Error = 1 – max (0, 1) = 1 – 1 = 0 </a:t>
            </a:r>
          </a:p>
        </p:txBody>
      </p:sp>
      <p:sp>
        <p:nvSpPr>
          <p:cNvPr id="51207" name="Text Box 7"/>
          <p:cNvSpPr txBox="1">
            <a:spLocks noChangeArrowheads="1"/>
          </p:cNvSpPr>
          <p:nvPr/>
        </p:nvSpPr>
        <p:spPr bwMode="auto">
          <a:xfrm>
            <a:off x="2971800" y="3733800"/>
            <a:ext cx="51054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2000" b="1">
                <a:latin typeface="Arial" panose="020B0604020202020204" pitchFamily="34" charset="0"/>
              </a:rPr>
              <a:t>P(C1) = 1/6          P(C2) = 5/6</a:t>
            </a:r>
          </a:p>
          <a:p>
            <a:pPr>
              <a:spcBef>
                <a:spcPct val="50000"/>
              </a:spcBef>
              <a:buClrTx/>
              <a:buSzTx/>
              <a:buFontTx/>
              <a:buNone/>
            </a:pPr>
            <a:r>
              <a:rPr lang="en-US" altLang="en-US" sz="2000" b="1">
                <a:latin typeface="Arial" panose="020B0604020202020204" pitchFamily="34" charset="0"/>
              </a:rPr>
              <a:t>Error = 1 – max (1/6, 5/6) = 1 – 5/6 = 1/6</a:t>
            </a:r>
          </a:p>
        </p:txBody>
      </p:sp>
      <p:sp>
        <p:nvSpPr>
          <p:cNvPr id="51208" name="Text Box 8"/>
          <p:cNvSpPr txBox="1">
            <a:spLocks noChangeArrowheads="1"/>
          </p:cNvSpPr>
          <p:nvPr/>
        </p:nvSpPr>
        <p:spPr bwMode="auto">
          <a:xfrm>
            <a:off x="2971800" y="5105400"/>
            <a:ext cx="6172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2000" b="1">
                <a:latin typeface="Arial" panose="020B0604020202020204" pitchFamily="34" charset="0"/>
              </a:rPr>
              <a:t>P(C1) = 2/6          P(C2) = 4/6</a:t>
            </a:r>
          </a:p>
          <a:p>
            <a:pPr>
              <a:spcBef>
                <a:spcPct val="50000"/>
              </a:spcBef>
              <a:buClrTx/>
              <a:buSzTx/>
              <a:buFontTx/>
              <a:buNone/>
            </a:pPr>
            <a:r>
              <a:rPr lang="en-US" altLang="en-US" sz="2000" b="1">
                <a:latin typeface="Arial" panose="020B0604020202020204" pitchFamily="34" charset="0"/>
              </a:rPr>
              <a:t>Error = 1 – max (2/6, 4/6) = 1 – 4/6 = 1/3</a:t>
            </a:r>
          </a:p>
        </p:txBody>
      </p:sp>
      <p:graphicFrame>
        <p:nvGraphicFramePr>
          <p:cNvPr id="51209" name="Object 9"/>
          <p:cNvGraphicFramePr>
            <a:graphicFrameLocks noChangeAspect="1"/>
          </p:cNvGraphicFramePr>
          <p:nvPr/>
        </p:nvGraphicFramePr>
        <p:xfrm>
          <a:off x="1828800" y="1219200"/>
          <a:ext cx="4953000" cy="650875"/>
        </p:xfrm>
        <a:graphic>
          <a:graphicData uri="http://schemas.openxmlformats.org/presentationml/2006/ole">
            <mc:AlternateContent xmlns:mc="http://schemas.openxmlformats.org/markup-compatibility/2006">
              <mc:Choice xmlns:v="urn:schemas-microsoft-com:vml" Requires="v">
                <p:oleObj spid="_x0000_s52229" name="Equation" r:id="rId9" imgW="3073400" imgH="406400" progId="Equation.3">
                  <p:embed/>
                </p:oleObj>
              </mc:Choice>
              <mc:Fallback>
                <p:oleObj name="Equation" r:id="rId9" imgW="3073400" imgH="4064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8800" y="1219200"/>
                        <a:ext cx="4953000" cy="650875"/>
                      </a:xfrm>
                      <a:prstGeom prst="rect">
                        <a:avLst/>
                      </a:prstGeom>
                      <a:solidFill>
                        <a:srgbClr val="FF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1320377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457200" y="304800"/>
            <a:ext cx="8229600" cy="835025"/>
          </a:xfrm>
        </p:spPr>
        <p:txBody>
          <a:bodyPr/>
          <a:lstStyle/>
          <a:p>
            <a:pPr eaLnBrk="1" hangingPunct="1">
              <a:defRPr/>
            </a:pPr>
            <a:r>
              <a:rPr lang="en-US" sz="3800" dirty="0" smtClean="0"/>
              <a:t>Splitting Based on INFO...</a:t>
            </a:r>
            <a:endParaRPr lang="en-US" dirty="0" smtClean="0"/>
          </a:p>
        </p:txBody>
      </p:sp>
      <p:sp>
        <p:nvSpPr>
          <p:cNvPr id="220163" name="Rectangle 3"/>
          <p:cNvSpPr>
            <a:spLocks noGrp="1" noChangeArrowheads="1"/>
          </p:cNvSpPr>
          <p:nvPr>
            <p:ph type="body" sz="half" idx="1"/>
          </p:nvPr>
        </p:nvSpPr>
        <p:spPr>
          <a:xfrm>
            <a:off x="457200" y="1524000"/>
            <a:ext cx="8382000" cy="4953000"/>
          </a:xfrm>
        </p:spPr>
        <p:txBody>
          <a:bodyPr/>
          <a:lstStyle/>
          <a:p>
            <a:pPr eaLnBrk="1" hangingPunct="1">
              <a:defRPr/>
            </a:pPr>
            <a:r>
              <a:rPr lang="en-US" sz="2800" dirty="0" smtClean="0"/>
              <a:t>Information Gain: </a:t>
            </a:r>
          </a:p>
          <a:p>
            <a:pPr lvl="1" eaLnBrk="1" hangingPunct="1">
              <a:defRPr/>
            </a:pPr>
            <a:endParaRPr lang="en-US" sz="2400" dirty="0" smtClean="0"/>
          </a:p>
          <a:p>
            <a:pPr marL="1146175" lvl="2" eaLnBrk="1" hangingPunct="1">
              <a:buFont typeface="Wingdings" panose="05000000000000000000" pitchFamily="2" charset="2"/>
              <a:buNone/>
              <a:defRPr/>
            </a:pPr>
            <a:endParaRPr lang="en-US" sz="2000" dirty="0" smtClean="0"/>
          </a:p>
          <a:p>
            <a:pPr marL="1146175" lvl="2" eaLnBrk="1" hangingPunct="1">
              <a:buFont typeface="Wingdings" panose="05000000000000000000" pitchFamily="2" charset="2"/>
              <a:buNone/>
              <a:defRPr/>
            </a:pPr>
            <a:endParaRPr lang="en-US" sz="2000" dirty="0" smtClean="0"/>
          </a:p>
          <a:p>
            <a:pPr marL="1146175" lvl="2" eaLnBrk="1" hangingPunct="1">
              <a:buFont typeface="Wingdings" panose="05000000000000000000" pitchFamily="2" charset="2"/>
              <a:buNone/>
              <a:defRPr/>
            </a:pPr>
            <a:r>
              <a:rPr lang="en-US" sz="2000" dirty="0" smtClean="0"/>
              <a:t>		</a:t>
            </a:r>
            <a:r>
              <a:rPr lang="en-US" sz="2200" dirty="0" smtClean="0"/>
              <a:t>Parent Node, p is split into k partitions;</a:t>
            </a:r>
          </a:p>
          <a:p>
            <a:pPr marL="1146175" lvl="2" eaLnBrk="1" hangingPunct="1">
              <a:buFont typeface="Wingdings" panose="05000000000000000000" pitchFamily="2" charset="2"/>
              <a:buNone/>
              <a:defRPr/>
            </a:pPr>
            <a:r>
              <a:rPr lang="en-US" sz="2200" dirty="0" smtClean="0"/>
              <a:t>		</a:t>
            </a:r>
            <a:r>
              <a:rPr lang="en-US" sz="2200" dirty="0" err="1" smtClean="0"/>
              <a:t>n</a:t>
            </a:r>
            <a:r>
              <a:rPr lang="en-US" sz="2200" baseline="-25000" dirty="0" err="1" smtClean="0"/>
              <a:t>i</a:t>
            </a:r>
            <a:r>
              <a:rPr lang="en-US" sz="2200" dirty="0" smtClean="0"/>
              <a:t> is number of records in partition </a:t>
            </a:r>
            <a:r>
              <a:rPr lang="en-US" sz="2200" dirty="0" err="1" smtClean="0"/>
              <a:t>i</a:t>
            </a:r>
            <a:endParaRPr lang="en-US" sz="2200" dirty="0" smtClean="0"/>
          </a:p>
          <a:p>
            <a:pPr lvl="1" eaLnBrk="1" hangingPunct="1">
              <a:defRPr/>
            </a:pPr>
            <a:r>
              <a:rPr lang="en-US" sz="2400" dirty="0" smtClean="0"/>
              <a:t>Measures Reduction in Entropy achieved because of the split. Choose the split that achieves most reduction (maximizes GAIN)</a:t>
            </a:r>
          </a:p>
          <a:p>
            <a:pPr lvl="1" eaLnBrk="1" hangingPunct="1">
              <a:defRPr/>
            </a:pPr>
            <a:r>
              <a:rPr lang="en-US" sz="2400" dirty="0" smtClean="0"/>
              <a:t>Used in ID3 and C4.5</a:t>
            </a:r>
          </a:p>
          <a:p>
            <a:pPr lvl="1" eaLnBrk="1" hangingPunct="1">
              <a:defRPr/>
            </a:pPr>
            <a:r>
              <a:rPr lang="en-US" sz="2400" dirty="0" smtClean="0"/>
              <a:t>Disadvantage: Tends to prefer splits that result in large number of partitions, each being small but pure.</a:t>
            </a:r>
          </a:p>
        </p:txBody>
      </p:sp>
      <p:graphicFrame>
        <p:nvGraphicFramePr>
          <p:cNvPr id="48132" name="Object 4"/>
          <p:cNvGraphicFramePr>
            <a:graphicFrameLocks noChangeAspect="1"/>
          </p:cNvGraphicFramePr>
          <p:nvPr/>
        </p:nvGraphicFramePr>
        <p:xfrm>
          <a:off x="1752600" y="2057400"/>
          <a:ext cx="6189663" cy="966788"/>
        </p:xfrm>
        <a:graphic>
          <a:graphicData uri="http://schemas.openxmlformats.org/presentationml/2006/ole">
            <mc:AlternateContent xmlns:mc="http://schemas.openxmlformats.org/markup-compatibility/2006">
              <mc:Choice xmlns:v="urn:schemas-microsoft-com:vml" Requires="v">
                <p:oleObj spid="_x0000_s53250" name="Equation" r:id="rId3" imgW="5041900" imgH="787400" progId="Equation.3">
                  <p:embed/>
                </p:oleObj>
              </mc:Choice>
              <mc:Fallback>
                <p:oleObj name="Equation" r:id="rId3" imgW="5041900" imgH="787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057400"/>
                        <a:ext cx="6189663" cy="966788"/>
                      </a:xfrm>
                      <a:prstGeom prst="rect">
                        <a:avLst/>
                      </a:prstGeom>
                      <a:solidFill>
                        <a:srgbClr val="FF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39598345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hangingPunct="1">
              <a:defRPr/>
            </a:pPr>
            <a:r>
              <a:rPr lang="en-US" sz="3800" smtClean="0"/>
              <a:t>Splitting Based on INFO...</a:t>
            </a:r>
            <a:endParaRPr lang="en-US" smtClean="0"/>
          </a:p>
        </p:txBody>
      </p:sp>
      <p:sp>
        <p:nvSpPr>
          <p:cNvPr id="221187" name="Rectangle 3"/>
          <p:cNvSpPr>
            <a:spLocks noGrp="1" noChangeArrowheads="1"/>
          </p:cNvSpPr>
          <p:nvPr>
            <p:ph type="body" sz="half" idx="1"/>
          </p:nvPr>
        </p:nvSpPr>
        <p:spPr>
          <a:xfrm>
            <a:off x="457200" y="1143000"/>
            <a:ext cx="8382000" cy="5105400"/>
          </a:xfrm>
        </p:spPr>
        <p:txBody>
          <a:bodyPr/>
          <a:lstStyle/>
          <a:p>
            <a:pPr eaLnBrk="1" hangingPunct="1">
              <a:lnSpc>
                <a:spcPct val="90000"/>
              </a:lnSpc>
              <a:defRPr/>
            </a:pPr>
            <a:r>
              <a:rPr lang="en-US" sz="2800" dirty="0" smtClean="0"/>
              <a:t>Gain Ratio: </a:t>
            </a:r>
          </a:p>
          <a:p>
            <a:pPr lvl="1" eaLnBrk="1" hangingPunct="1">
              <a:lnSpc>
                <a:spcPct val="90000"/>
              </a:lnSpc>
              <a:defRPr/>
            </a:pPr>
            <a:endParaRPr lang="en-US" sz="2400" dirty="0" smtClean="0"/>
          </a:p>
          <a:p>
            <a:pPr lvl="1" eaLnBrk="1" hangingPunct="1">
              <a:lnSpc>
                <a:spcPct val="90000"/>
              </a:lnSpc>
              <a:defRPr/>
            </a:pPr>
            <a:endParaRPr lang="en-US" sz="2400" dirty="0" smtClean="0"/>
          </a:p>
          <a:p>
            <a:pPr marL="1146175" lvl="2" eaLnBrk="1" hangingPunct="1">
              <a:lnSpc>
                <a:spcPct val="90000"/>
              </a:lnSpc>
              <a:defRPr/>
            </a:pPr>
            <a:endParaRPr lang="en-US" sz="2000" dirty="0" smtClean="0"/>
          </a:p>
          <a:p>
            <a:pPr marL="1146175" lvl="2" eaLnBrk="1" hangingPunct="1">
              <a:lnSpc>
                <a:spcPct val="90000"/>
              </a:lnSpc>
              <a:defRPr/>
            </a:pPr>
            <a:endParaRPr lang="en-US" sz="2000" dirty="0" smtClean="0"/>
          </a:p>
          <a:p>
            <a:pPr marL="1146175" lvl="2" eaLnBrk="1" hangingPunct="1">
              <a:lnSpc>
                <a:spcPct val="90000"/>
              </a:lnSpc>
              <a:buFont typeface="Wingdings" panose="05000000000000000000" pitchFamily="2" charset="2"/>
              <a:buNone/>
              <a:defRPr/>
            </a:pPr>
            <a:r>
              <a:rPr lang="en-US" sz="2400" dirty="0" smtClean="0"/>
              <a:t>Parent Node, p is split into k partitions</a:t>
            </a:r>
          </a:p>
          <a:p>
            <a:pPr marL="1146175" lvl="2" eaLnBrk="1" hangingPunct="1">
              <a:lnSpc>
                <a:spcPct val="90000"/>
              </a:lnSpc>
              <a:buFont typeface="Wingdings" panose="05000000000000000000" pitchFamily="2" charset="2"/>
              <a:buNone/>
              <a:defRPr/>
            </a:pPr>
            <a:r>
              <a:rPr lang="en-US" sz="2400" dirty="0" err="1" smtClean="0"/>
              <a:t>n</a:t>
            </a:r>
            <a:r>
              <a:rPr lang="en-US" sz="2400" baseline="-25000" dirty="0" err="1" smtClean="0"/>
              <a:t>i</a:t>
            </a:r>
            <a:r>
              <a:rPr lang="en-US" sz="2400" dirty="0" smtClean="0"/>
              <a:t> is the number of records in partition </a:t>
            </a:r>
            <a:r>
              <a:rPr lang="en-US" sz="2400" dirty="0" err="1" smtClean="0"/>
              <a:t>i</a:t>
            </a:r>
            <a:endParaRPr lang="en-US" sz="2400" dirty="0" smtClean="0"/>
          </a:p>
          <a:p>
            <a:pPr marL="1146175" lvl="2" eaLnBrk="1" hangingPunct="1">
              <a:lnSpc>
                <a:spcPct val="90000"/>
              </a:lnSpc>
              <a:buFont typeface="Wingdings" panose="05000000000000000000" pitchFamily="2" charset="2"/>
              <a:buNone/>
              <a:defRPr/>
            </a:pPr>
            <a:endParaRPr lang="en-US" sz="900" dirty="0" smtClean="0"/>
          </a:p>
          <a:p>
            <a:pPr lvl="1" eaLnBrk="1" hangingPunct="1">
              <a:lnSpc>
                <a:spcPct val="90000"/>
              </a:lnSpc>
              <a:defRPr/>
            </a:pPr>
            <a:r>
              <a:rPr lang="en-US" sz="2400" dirty="0" smtClean="0"/>
              <a:t>Adjusts Information Gain by the entropy of the partitioning (</a:t>
            </a:r>
            <a:r>
              <a:rPr lang="en-US" sz="2400" dirty="0" err="1" smtClean="0"/>
              <a:t>SplitINFO</a:t>
            </a:r>
            <a:r>
              <a:rPr lang="en-US" sz="2400" dirty="0" smtClean="0"/>
              <a:t>). Higher entropy partitioning (large number of small partitions) is penalized!</a:t>
            </a:r>
          </a:p>
          <a:p>
            <a:pPr lvl="1" eaLnBrk="1" hangingPunct="1">
              <a:lnSpc>
                <a:spcPct val="90000"/>
              </a:lnSpc>
              <a:defRPr/>
            </a:pPr>
            <a:r>
              <a:rPr lang="en-US" sz="2400" dirty="0" smtClean="0"/>
              <a:t>Used in C4.5</a:t>
            </a:r>
          </a:p>
          <a:p>
            <a:pPr lvl="1" eaLnBrk="1" hangingPunct="1">
              <a:lnSpc>
                <a:spcPct val="90000"/>
              </a:lnSpc>
              <a:defRPr/>
            </a:pPr>
            <a:r>
              <a:rPr lang="en-US" sz="2400" dirty="0" smtClean="0"/>
              <a:t>Designed to overcome the disadvantage of Information Gain</a:t>
            </a:r>
          </a:p>
        </p:txBody>
      </p:sp>
      <p:graphicFrame>
        <p:nvGraphicFramePr>
          <p:cNvPr id="49156" name="Object 4"/>
          <p:cNvGraphicFramePr>
            <a:graphicFrameLocks noChangeAspect="1"/>
          </p:cNvGraphicFramePr>
          <p:nvPr/>
        </p:nvGraphicFramePr>
        <p:xfrm>
          <a:off x="609600" y="1752600"/>
          <a:ext cx="4114800" cy="927100"/>
        </p:xfrm>
        <a:graphic>
          <a:graphicData uri="http://schemas.openxmlformats.org/presentationml/2006/ole">
            <mc:AlternateContent xmlns:mc="http://schemas.openxmlformats.org/markup-compatibility/2006">
              <mc:Choice xmlns:v="urn:schemas-microsoft-com:vml" Requires="v">
                <p:oleObj spid="_x0000_s54274" name="Equation" r:id="rId3" imgW="3340100" imgH="800100" progId="Equation.3">
                  <p:embed/>
                </p:oleObj>
              </mc:Choice>
              <mc:Fallback>
                <p:oleObj name="Equation" r:id="rId3" imgW="3340100" imgH="800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752600"/>
                        <a:ext cx="4114800" cy="927100"/>
                      </a:xfrm>
                      <a:prstGeom prst="rect">
                        <a:avLst/>
                      </a:prstGeom>
                      <a:solidFill>
                        <a:srgbClr val="FFFFCC"/>
                      </a:solidFill>
                      <a:ln w="9525">
                        <a:solidFill>
                          <a:schemeClr val="tx1"/>
                        </a:solidFill>
                        <a:miter lim="800000"/>
                        <a:headEnd/>
                        <a:tailEnd/>
                      </a:ln>
                    </p:spPr>
                  </p:pic>
                </p:oleObj>
              </mc:Fallback>
            </mc:AlternateContent>
          </a:graphicData>
        </a:graphic>
      </p:graphicFrame>
      <p:graphicFrame>
        <p:nvGraphicFramePr>
          <p:cNvPr id="49157" name="Object 5"/>
          <p:cNvGraphicFramePr>
            <a:graphicFrameLocks noChangeAspect="1"/>
          </p:cNvGraphicFramePr>
          <p:nvPr/>
        </p:nvGraphicFramePr>
        <p:xfrm>
          <a:off x="4800600" y="1752600"/>
          <a:ext cx="4194175" cy="935038"/>
        </p:xfrm>
        <a:graphic>
          <a:graphicData uri="http://schemas.openxmlformats.org/presentationml/2006/ole">
            <mc:AlternateContent xmlns:mc="http://schemas.openxmlformats.org/markup-compatibility/2006">
              <mc:Choice xmlns:v="urn:schemas-microsoft-com:vml" Requires="v">
                <p:oleObj spid="_x0000_s54275" name="Equation" r:id="rId5" imgW="2959100" imgH="723900" progId="Equation.3">
                  <p:embed/>
                </p:oleObj>
              </mc:Choice>
              <mc:Fallback>
                <p:oleObj name="Equation" r:id="rId5" imgW="2959100" imgH="723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1752600"/>
                        <a:ext cx="4194175" cy="935038"/>
                      </a:xfrm>
                      <a:prstGeom prst="rect">
                        <a:avLst/>
                      </a:prstGeom>
                      <a:solidFill>
                        <a:srgbClr val="FF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40757096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152400" y="152400"/>
            <a:ext cx="8763000" cy="1139825"/>
          </a:xfrm>
        </p:spPr>
        <p:txBody>
          <a:bodyPr>
            <a:normAutofit fontScale="90000"/>
          </a:bodyPr>
          <a:lstStyle/>
          <a:p>
            <a:pPr eaLnBrk="1" hangingPunct="1">
              <a:defRPr/>
            </a:pPr>
            <a:r>
              <a:rPr lang="en-US" sz="3800" dirty="0" smtClean="0"/>
              <a:t>Continuous Attributes: Computing </a:t>
            </a:r>
            <a:r>
              <a:rPr lang="en-US" sz="3800" dirty="0" err="1" smtClean="0"/>
              <a:t>Gini</a:t>
            </a:r>
            <a:r>
              <a:rPr lang="en-US" sz="3800" dirty="0" smtClean="0"/>
              <a:t> Index</a:t>
            </a:r>
          </a:p>
        </p:txBody>
      </p:sp>
      <p:sp>
        <p:nvSpPr>
          <p:cNvPr id="216067" name="Rectangle 3"/>
          <p:cNvSpPr>
            <a:spLocks noGrp="1" noChangeArrowheads="1"/>
          </p:cNvSpPr>
          <p:nvPr>
            <p:ph type="body" sz="half" idx="1"/>
          </p:nvPr>
        </p:nvSpPr>
        <p:spPr>
          <a:xfrm>
            <a:off x="304800" y="1371600"/>
            <a:ext cx="4945063" cy="4530725"/>
          </a:xfrm>
        </p:spPr>
        <p:txBody>
          <a:bodyPr>
            <a:normAutofit fontScale="92500"/>
          </a:bodyPr>
          <a:lstStyle/>
          <a:p>
            <a:pPr eaLnBrk="1" hangingPunct="1">
              <a:lnSpc>
                <a:spcPct val="90000"/>
              </a:lnSpc>
              <a:defRPr/>
            </a:pPr>
            <a:r>
              <a:rPr lang="en-US" sz="2400" dirty="0" smtClean="0"/>
              <a:t>Use Binary Decisions based on one value</a:t>
            </a:r>
          </a:p>
          <a:p>
            <a:pPr eaLnBrk="1" hangingPunct="1">
              <a:lnSpc>
                <a:spcPct val="90000"/>
              </a:lnSpc>
              <a:defRPr/>
            </a:pPr>
            <a:r>
              <a:rPr lang="en-US" sz="2400" dirty="0" smtClean="0"/>
              <a:t>Several Choices for the splitting value</a:t>
            </a:r>
          </a:p>
          <a:p>
            <a:pPr lvl="1" eaLnBrk="1" hangingPunct="1">
              <a:lnSpc>
                <a:spcPct val="90000"/>
              </a:lnSpc>
              <a:defRPr/>
            </a:pPr>
            <a:r>
              <a:rPr lang="en-US" sz="2000" dirty="0" smtClean="0"/>
              <a:t>Number of possible splitting values </a:t>
            </a:r>
            <a:br>
              <a:rPr lang="en-US" sz="2000" dirty="0" smtClean="0"/>
            </a:br>
            <a:r>
              <a:rPr lang="en-US" sz="2000" dirty="0" smtClean="0"/>
              <a:t>= Number of distinct values</a:t>
            </a:r>
          </a:p>
          <a:p>
            <a:pPr eaLnBrk="1" hangingPunct="1">
              <a:lnSpc>
                <a:spcPct val="90000"/>
              </a:lnSpc>
              <a:defRPr/>
            </a:pPr>
            <a:r>
              <a:rPr lang="en-US" sz="2400" dirty="0" smtClean="0"/>
              <a:t>Each splitting value has a count matrix associated with it</a:t>
            </a:r>
          </a:p>
          <a:p>
            <a:pPr lvl="1" eaLnBrk="1" hangingPunct="1">
              <a:lnSpc>
                <a:spcPct val="90000"/>
              </a:lnSpc>
              <a:defRPr/>
            </a:pPr>
            <a:r>
              <a:rPr lang="en-US" sz="2000" dirty="0" smtClean="0"/>
              <a:t>Class counts in each of the partitions, A &lt; v and A </a:t>
            </a:r>
            <a:r>
              <a:rPr lang="en-US" sz="2000" dirty="0" smtClean="0">
                <a:sym typeface="Symbol" pitchFamily="18" charset="2"/>
              </a:rPr>
              <a:t></a:t>
            </a:r>
            <a:r>
              <a:rPr lang="en-US" sz="2000" dirty="0" smtClean="0"/>
              <a:t> v</a:t>
            </a:r>
          </a:p>
          <a:p>
            <a:pPr eaLnBrk="1" hangingPunct="1">
              <a:lnSpc>
                <a:spcPct val="90000"/>
              </a:lnSpc>
              <a:defRPr/>
            </a:pPr>
            <a:r>
              <a:rPr lang="en-US" sz="2400" dirty="0" smtClean="0"/>
              <a:t>Simple method to choose best v</a:t>
            </a:r>
          </a:p>
          <a:p>
            <a:pPr lvl="1" eaLnBrk="1" hangingPunct="1">
              <a:lnSpc>
                <a:spcPct val="90000"/>
              </a:lnSpc>
              <a:defRPr/>
            </a:pPr>
            <a:r>
              <a:rPr lang="en-US" sz="2000" dirty="0" smtClean="0"/>
              <a:t>For each v, scan the database to gather count matrix and compute its </a:t>
            </a:r>
            <a:r>
              <a:rPr lang="en-US" sz="2000" dirty="0" err="1" smtClean="0"/>
              <a:t>Gini</a:t>
            </a:r>
            <a:r>
              <a:rPr lang="en-US" sz="2000" dirty="0" smtClean="0"/>
              <a:t> index</a:t>
            </a:r>
          </a:p>
          <a:p>
            <a:pPr lvl="1" eaLnBrk="1" hangingPunct="1">
              <a:lnSpc>
                <a:spcPct val="90000"/>
              </a:lnSpc>
              <a:defRPr/>
            </a:pPr>
            <a:r>
              <a:rPr lang="en-US" sz="2000" dirty="0" smtClean="0"/>
              <a:t>Computationally Inefficient! Repetition of work.</a:t>
            </a:r>
          </a:p>
        </p:txBody>
      </p:sp>
      <p:graphicFrame>
        <p:nvGraphicFramePr>
          <p:cNvPr id="44036" name="Object 4"/>
          <p:cNvGraphicFramePr>
            <a:graphicFrameLocks noGrp="1" noChangeAspect="1"/>
          </p:cNvGraphicFramePr>
          <p:nvPr>
            <p:ph sz="quarter" idx="2"/>
            <p:extLst>
              <p:ext uri="{D42A27DB-BD31-4B8C-83A1-F6EECF244321}">
                <p14:modId xmlns:p14="http://schemas.microsoft.com/office/powerpoint/2010/main" val="393702240"/>
              </p:ext>
            </p:extLst>
          </p:nvPr>
        </p:nvGraphicFramePr>
        <p:xfrm>
          <a:off x="5181600" y="1108824"/>
          <a:ext cx="3048000" cy="3253246"/>
        </p:xfrm>
        <a:graphic>
          <a:graphicData uri="http://schemas.openxmlformats.org/presentationml/2006/ole">
            <mc:AlternateContent xmlns:mc="http://schemas.openxmlformats.org/markup-compatibility/2006">
              <mc:Choice xmlns:v="urn:schemas-microsoft-com:vml" Requires="v">
                <p:oleObj spid="_x0000_s44074" name="Document" r:id="rId3" imgW="5415994" imgH="5779818" progId="Word.Document.8">
                  <p:embed/>
                </p:oleObj>
              </mc:Choice>
              <mc:Fallback>
                <p:oleObj name="Document" r:id="rId3" imgW="5415994" imgH="5779818"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r="4274"/>
                      <a:stretch>
                        <a:fillRect/>
                      </a:stretch>
                    </p:blipFill>
                    <p:spPr bwMode="auto">
                      <a:xfrm>
                        <a:off x="5181600" y="1108824"/>
                        <a:ext cx="3048000" cy="3253246"/>
                      </a:xfrm>
                      <a:prstGeom prst="rect">
                        <a:avLst/>
                      </a:prstGeom>
                      <a:noFill/>
                      <a:ln>
                        <a:noFill/>
                      </a:ln>
                      <a:effectLst/>
                    </p:spPr>
                  </p:pic>
                </p:oleObj>
              </mc:Fallback>
            </mc:AlternateContent>
          </a:graphicData>
        </a:graphic>
      </p:graphicFrame>
      <p:graphicFrame>
        <p:nvGraphicFramePr>
          <p:cNvPr id="44037" name="Object 5"/>
          <p:cNvGraphicFramePr>
            <a:graphicFrameLocks noGrp="1" noChangeAspect="1"/>
          </p:cNvGraphicFramePr>
          <p:nvPr>
            <p:ph sz="quarter" idx="3"/>
            <p:extLst>
              <p:ext uri="{D42A27DB-BD31-4B8C-83A1-F6EECF244321}">
                <p14:modId xmlns:p14="http://schemas.microsoft.com/office/powerpoint/2010/main" val="3382623335"/>
              </p:ext>
            </p:extLst>
          </p:nvPr>
        </p:nvGraphicFramePr>
        <p:xfrm>
          <a:off x="6248400" y="4368290"/>
          <a:ext cx="1371600" cy="2187575"/>
        </p:xfrm>
        <a:graphic>
          <a:graphicData uri="http://schemas.openxmlformats.org/presentationml/2006/ole">
            <mc:AlternateContent xmlns:mc="http://schemas.openxmlformats.org/markup-compatibility/2006">
              <mc:Choice xmlns:v="urn:schemas-microsoft-com:vml" Requires="v">
                <p:oleObj spid="_x0000_s44075" name="Visio" r:id="rId5" imgW="1611935" imgH="2570756" progId="Visio.Drawing.6">
                  <p:embed/>
                </p:oleObj>
              </mc:Choice>
              <mc:Fallback>
                <p:oleObj name="Visio" r:id="rId5" imgW="1611935" imgH="2570756" progId="Visio.Drawing.6">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4368290"/>
                        <a:ext cx="1371600" cy="218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50800" y="57150"/>
            <a:ext cx="8991600" cy="1066800"/>
          </a:xfrm>
        </p:spPr>
        <p:txBody>
          <a:bodyPr>
            <a:normAutofit fontScale="90000"/>
          </a:bodyPr>
          <a:lstStyle/>
          <a:p>
            <a:pPr eaLnBrk="1" hangingPunct="1">
              <a:defRPr/>
            </a:pPr>
            <a:r>
              <a:rPr lang="en-US" sz="3800" dirty="0" smtClean="0"/>
              <a:t>Continuous Attributes: Computing Gini Index..</a:t>
            </a:r>
          </a:p>
        </p:txBody>
      </p:sp>
      <p:sp>
        <p:nvSpPr>
          <p:cNvPr id="217091" name="Rectangle 3"/>
          <p:cNvSpPr>
            <a:spLocks noGrp="1" noChangeArrowheads="1"/>
          </p:cNvSpPr>
          <p:nvPr>
            <p:ph idx="1"/>
          </p:nvPr>
        </p:nvSpPr>
        <p:spPr>
          <a:xfrm>
            <a:off x="304800" y="1289050"/>
            <a:ext cx="8483600" cy="1905000"/>
          </a:xfrm>
        </p:spPr>
        <p:txBody>
          <a:bodyPr>
            <a:normAutofit/>
          </a:bodyPr>
          <a:lstStyle/>
          <a:p>
            <a:pPr eaLnBrk="1" hangingPunct="1">
              <a:lnSpc>
                <a:spcPct val="90000"/>
              </a:lnSpc>
              <a:defRPr/>
            </a:pPr>
            <a:r>
              <a:rPr lang="en-US" sz="2400" dirty="0" smtClean="0"/>
              <a:t>For efficient computation: for each attribute,</a:t>
            </a:r>
          </a:p>
          <a:p>
            <a:pPr lvl="1" eaLnBrk="1" hangingPunct="1">
              <a:lnSpc>
                <a:spcPct val="90000"/>
              </a:lnSpc>
              <a:defRPr/>
            </a:pPr>
            <a:r>
              <a:rPr lang="en-US" sz="2000" dirty="0" smtClean="0"/>
              <a:t>Sort the attribute on values</a:t>
            </a:r>
          </a:p>
          <a:p>
            <a:pPr lvl="1" eaLnBrk="1" hangingPunct="1">
              <a:lnSpc>
                <a:spcPct val="90000"/>
              </a:lnSpc>
              <a:defRPr/>
            </a:pPr>
            <a:r>
              <a:rPr lang="en-US" sz="2000" dirty="0" smtClean="0"/>
              <a:t>Linearly scan these values, each time updating the count matrix and computing </a:t>
            </a:r>
            <a:r>
              <a:rPr lang="en-US" sz="2000" dirty="0" err="1" smtClean="0"/>
              <a:t>gini</a:t>
            </a:r>
            <a:r>
              <a:rPr lang="en-US" sz="2000" dirty="0" smtClean="0"/>
              <a:t> index</a:t>
            </a:r>
          </a:p>
          <a:p>
            <a:pPr lvl="1" eaLnBrk="1" hangingPunct="1">
              <a:lnSpc>
                <a:spcPct val="90000"/>
              </a:lnSpc>
              <a:defRPr/>
            </a:pPr>
            <a:r>
              <a:rPr lang="en-US" sz="2000" dirty="0" smtClean="0"/>
              <a:t>Choose the split position that has the least </a:t>
            </a:r>
            <a:r>
              <a:rPr lang="en-US" sz="2000" dirty="0" err="1" smtClean="0"/>
              <a:t>gini</a:t>
            </a:r>
            <a:r>
              <a:rPr lang="en-US" sz="2000" dirty="0" smtClean="0"/>
              <a:t> index</a:t>
            </a:r>
          </a:p>
        </p:txBody>
      </p:sp>
      <p:grpSp>
        <p:nvGrpSpPr>
          <p:cNvPr id="45060" name="Group 4"/>
          <p:cNvGrpSpPr>
            <a:grpSpLocks/>
          </p:cNvGrpSpPr>
          <p:nvPr/>
        </p:nvGrpSpPr>
        <p:grpSpPr bwMode="auto">
          <a:xfrm>
            <a:off x="0" y="3733800"/>
            <a:ext cx="9182100" cy="2622550"/>
            <a:chOff x="144" y="2360"/>
            <a:chExt cx="5784" cy="1652"/>
          </a:xfrm>
        </p:grpSpPr>
        <p:graphicFrame>
          <p:nvGraphicFramePr>
            <p:cNvPr id="45061" name="Object 5"/>
            <p:cNvGraphicFramePr>
              <a:graphicFrameLocks noChangeAspect="1"/>
            </p:cNvGraphicFramePr>
            <p:nvPr/>
          </p:nvGraphicFramePr>
          <p:xfrm>
            <a:off x="956" y="2360"/>
            <a:ext cx="4972" cy="1652"/>
          </p:xfrm>
          <a:graphic>
            <a:graphicData uri="http://schemas.openxmlformats.org/presentationml/2006/ole">
              <mc:AlternateContent xmlns:mc="http://schemas.openxmlformats.org/markup-compatibility/2006">
                <mc:Choice xmlns:v="urn:schemas-microsoft-com:vml" Requires="v">
                  <p:oleObj spid="_x0000_s45084" name="Document" r:id="rId3" imgW="10585704" imgH="3558540" progId="Word.Document.8">
                    <p:embed/>
                  </p:oleObj>
                </mc:Choice>
                <mc:Fallback>
                  <p:oleObj name="Document" r:id="rId3" imgW="10585704" imgH="3558540"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 y="2360"/>
                          <a:ext cx="4972" cy="16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2" name="Line 6"/>
            <p:cNvSpPr>
              <a:spLocks noChangeShapeType="1"/>
            </p:cNvSpPr>
            <p:nvPr/>
          </p:nvSpPr>
          <p:spPr bwMode="auto">
            <a:xfrm>
              <a:off x="1152" y="2880"/>
              <a:ext cx="192" cy="1"/>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5063" name="Group 7"/>
            <p:cNvGrpSpPr>
              <a:grpSpLocks/>
            </p:cNvGrpSpPr>
            <p:nvPr/>
          </p:nvGrpSpPr>
          <p:grpSpPr bwMode="auto">
            <a:xfrm>
              <a:off x="144" y="2928"/>
              <a:ext cx="1200" cy="212"/>
              <a:chOff x="144" y="2832"/>
              <a:chExt cx="1200" cy="212"/>
            </a:xfrm>
          </p:grpSpPr>
          <p:sp>
            <p:nvSpPr>
              <p:cNvPr id="45065" name="Text Box 8"/>
              <p:cNvSpPr txBox="1">
                <a:spLocks noChangeArrowheads="1"/>
              </p:cNvSpPr>
              <p:nvPr/>
            </p:nvSpPr>
            <p:spPr bwMode="auto">
              <a:xfrm>
                <a:off x="144" y="2832"/>
                <a:ext cx="10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27100">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defTabSz="92710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defTabSz="9271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defTabSz="9271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defTabSz="9271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defTabSz="9271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defTabSz="9271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defTabSz="9271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defTabSz="9271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buClr>
                    <a:schemeClr val="accent2"/>
                  </a:buClr>
                  <a:buSzTx/>
                  <a:buFont typeface="Monotype Sorts" pitchFamily="2" charset="2"/>
                  <a:buNone/>
                </a:pPr>
                <a:r>
                  <a:rPr kumimoji="1" lang="en-US" altLang="en-US" sz="1600" b="1">
                    <a:latin typeface="Arial" panose="020B0604020202020204" pitchFamily="34" charset="0"/>
                  </a:rPr>
                  <a:t>Split Positions</a:t>
                </a:r>
              </a:p>
            </p:txBody>
          </p:sp>
          <p:sp>
            <p:nvSpPr>
              <p:cNvPr id="45066" name="Line 9"/>
              <p:cNvSpPr>
                <a:spLocks noChangeShapeType="1"/>
              </p:cNvSpPr>
              <p:nvPr/>
            </p:nvSpPr>
            <p:spPr bwMode="auto">
              <a:xfrm>
                <a:off x="1152" y="2976"/>
                <a:ext cx="192"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5064" name="Text Box 10"/>
            <p:cNvSpPr txBox="1">
              <a:spLocks noChangeArrowheads="1"/>
            </p:cNvSpPr>
            <p:nvPr/>
          </p:nvSpPr>
          <p:spPr bwMode="auto">
            <a:xfrm>
              <a:off x="144" y="2736"/>
              <a:ext cx="10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1600" b="1">
                  <a:latin typeface="Arial" panose="020B0604020202020204" pitchFamily="34" charset="0"/>
                </a:rPr>
                <a:t>Sorted Values</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a:grpSpLocks/>
          </p:cNvGrpSpPr>
          <p:nvPr/>
        </p:nvGrpSpPr>
        <p:grpSpPr bwMode="auto">
          <a:xfrm>
            <a:off x="609600" y="1447800"/>
            <a:ext cx="7924800" cy="3733800"/>
            <a:chOff x="384" y="1344"/>
            <a:chExt cx="4992" cy="2352"/>
          </a:xfrm>
        </p:grpSpPr>
        <p:sp>
          <p:nvSpPr>
            <p:cNvPr id="11267" name="Oval 3"/>
            <p:cNvSpPr>
              <a:spLocks noChangeArrowheads="1"/>
            </p:cNvSpPr>
            <p:nvPr/>
          </p:nvSpPr>
          <p:spPr bwMode="auto">
            <a:xfrm>
              <a:off x="384" y="1440"/>
              <a:ext cx="1776" cy="720"/>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panose="02020603050405020304" pitchFamily="18" charset="0"/>
                </a:rPr>
                <a:t>Training data:  </a:t>
              </a:r>
              <a:r>
                <a:rPr lang="en-US" altLang="en-US" i="1">
                  <a:latin typeface="Times" panose="02020603050405020304" pitchFamily="18" charset="0"/>
                </a:rPr>
                <a:t>X</a:t>
              </a:r>
            </a:p>
          </p:txBody>
        </p:sp>
        <p:grpSp>
          <p:nvGrpSpPr>
            <p:cNvPr id="11268" name="Group 4"/>
            <p:cNvGrpSpPr>
              <a:grpSpLocks/>
            </p:cNvGrpSpPr>
            <p:nvPr/>
          </p:nvGrpSpPr>
          <p:grpSpPr bwMode="auto">
            <a:xfrm>
              <a:off x="2352" y="1344"/>
              <a:ext cx="2496" cy="720"/>
              <a:chOff x="2352" y="1344"/>
              <a:chExt cx="2496" cy="720"/>
            </a:xfrm>
          </p:grpSpPr>
          <p:sp>
            <p:nvSpPr>
              <p:cNvPr id="11269" name="AutoShape 5"/>
              <p:cNvSpPr>
                <a:spLocks noChangeArrowheads="1"/>
              </p:cNvSpPr>
              <p:nvPr/>
            </p:nvSpPr>
            <p:spPr bwMode="auto">
              <a:xfrm>
                <a:off x="2352" y="1728"/>
                <a:ext cx="912" cy="192"/>
              </a:xfrm>
              <a:prstGeom prst="rightArrow">
                <a:avLst>
                  <a:gd name="adj1" fmla="val 50000"/>
                  <a:gd name="adj2" fmla="val 1187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0" name="Rectangle 6"/>
              <p:cNvSpPr>
                <a:spLocks noChangeArrowheads="1"/>
              </p:cNvSpPr>
              <p:nvPr/>
            </p:nvSpPr>
            <p:spPr bwMode="auto">
              <a:xfrm>
                <a:off x="3552" y="1584"/>
                <a:ext cx="1296" cy="48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panose="02020603050405020304" pitchFamily="18" charset="0"/>
                  </a:rPr>
                  <a:t>Class labels Y</a:t>
                </a:r>
              </a:p>
            </p:txBody>
          </p:sp>
          <p:sp>
            <p:nvSpPr>
              <p:cNvPr id="11271" name="Text Box 7"/>
              <p:cNvSpPr txBox="1">
                <a:spLocks noChangeArrowheads="1"/>
              </p:cNvSpPr>
              <p:nvPr/>
            </p:nvSpPr>
            <p:spPr bwMode="auto">
              <a:xfrm>
                <a:off x="2544" y="1344"/>
                <a:ext cx="4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latin typeface="Times" panose="02020603050405020304" pitchFamily="18" charset="0"/>
                  </a:rPr>
                  <a:t>f(X)</a:t>
                </a:r>
              </a:p>
            </p:txBody>
          </p:sp>
        </p:grpSp>
        <p:sp>
          <p:nvSpPr>
            <p:cNvPr id="11272" name="Text Box 8"/>
            <p:cNvSpPr txBox="1">
              <a:spLocks noChangeArrowheads="1"/>
            </p:cNvSpPr>
            <p:nvPr/>
          </p:nvSpPr>
          <p:spPr bwMode="auto">
            <a:xfrm>
              <a:off x="1440" y="2352"/>
              <a:ext cx="29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panose="02020603050405020304" pitchFamily="18" charset="0"/>
                </a:rPr>
                <a:t>A classifier, a mapping, a hypothesis</a:t>
              </a:r>
            </a:p>
          </p:txBody>
        </p:sp>
        <p:sp>
          <p:nvSpPr>
            <p:cNvPr id="11273" name="Oval 9"/>
            <p:cNvSpPr>
              <a:spLocks noChangeArrowheads="1"/>
            </p:cNvSpPr>
            <p:nvPr/>
          </p:nvSpPr>
          <p:spPr bwMode="auto">
            <a:xfrm>
              <a:off x="432" y="2976"/>
              <a:ext cx="1776" cy="720"/>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panose="02020603050405020304" pitchFamily="18" charset="0"/>
                </a:rPr>
                <a:t>Test data:  </a:t>
              </a:r>
              <a:r>
                <a:rPr lang="en-US" altLang="en-US" i="1">
                  <a:latin typeface="Times" panose="02020603050405020304" pitchFamily="18" charset="0"/>
                </a:rPr>
                <a:t>U</a:t>
              </a:r>
            </a:p>
          </p:txBody>
        </p:sp>
        <p:sp>
          <p:nvSpPr>
            <p:cNvPr id="11274" name="AutoShape 10"/>
            <p:cNvSpPr>
              <a:spLocks noChangeArrowheads="1"/>
            </p:cNvSpPr>
            <p:nvPr/>
          </p:nvSpPr>
          <p:spPr bwMode="auto">
            <a:xfrm>
              <a:off x="2400" y="3264"/>
              <a:ext cx="912" cy="192"/>
            </a:xfrm>
            <a:prstGeom prst="rightArrow">
              <a:avLst>
                <a:gd name="adj1" fmla="val 50000"/>
                <a:gd name="adj2" fmla="val 1187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5" name="Rectangle 11"/>
            <p:cNvSpPr>
              <a:spLocks noChangeArrowheads="1"/>
            </p:cNvSpPr>
            <p:nvPr/>
          </p:nvSpPr>
          <p:spPr bwMode="auto">
            <a:xfrm>
              <a:off x="3504" y="3120"/>
              <a:ext cx="1872" cy="48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panose="02020603050405020304" pitchFamily="18" charset="0"/>
                </a:rPr>
                <a:t>Predicted class labels</a:t>
              </a:r>
            </a:p>
          </p:txBody>
        </p:sp>
        <p:sp>
          <p:nvSpPr>
            <p:cNvPr id="11276" name="Text Box 12"/>
            <p:cNvSpPr txBox="1">
              <a:spLocks noChangeArrowheads="1"/>
            </p:cNvSpPr>
            <p:nvPr/>
          </p:nvSpPr>
          <p:spPr bwMode="auto">
            <a:xfrm>
              <a:off x="2592" y="2880"/>
              <a:ext cx="4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latin typeface="Times" panose="02020603050405020304" pitchFamily="18" charset="0"/>
                </a:rPr>
                <a:t>f(U)</a:t>
              </a:r>
            </a:p>
          </p:txBody>
        </p:sp>
      </p:grpSp>
      <p:sp>
        <p:nvSpPr>
          <p:cNvPr id="11280" name="Rectangle 16"/>
          <p:cNvSpPr>
            <a:spLocks noGrp="1" noChangeArrowheads="1"/>
          </p:cNvSpPr>
          <p:nvPr>
            <p:ph type="title"/>
          </p:nvPr>
        </p:nvSpPr>
        <p:spPr/>
        <p:txBody>
          <a:bodyPr/>
          <a:lstStyle/>
          <a:p>
            <a:r>
              <a:rPr lang="en-US" altLang="en-US"/>
              <a:t>Process</a:t>
            </a:r>
          </a:p>
        </p:txBody>
      </p:sp>
    </p:spTree>
    <p:extLst>
      <p:ext uri="{BB962C8B-B14F-4D97-AF65-F5344CB8AC3E}">
        <p14:creationId xmlns:p14="http://schemas.microsoft.com/office/powerpoint/2010/main" val="179940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09" name="Group 21"/>
          <p:cNvGrpSpPr>
            <a:grpSpLocks/>
          </p:cNvGrpSpPr>
          <p:nvPr/>
        </p:nvGrpSpPr>
        <p:grpSpPr bwMode="auto">
          <a:xfrm>
            <a:off x="288925" y="1981200"/>
            <a:ext cx="8474075" cy="3276600"/>
            <a:chOff x="182" y="1248"/>
            <a:chExt cx="5338" cy="2064"/>
          </a:xfrm>
        </p:grpSpPr>
        <p:sp>
          <p:nvSpPr>
            <p:cNvPr id="12291" name="Text Box 3"/>
            <p:cNvSpPr txBox="1">
              <a:spLocks noChangeArrowheads="1"/>
            </p:cNvSpPr>
            <p:nvPr/>
          </p:nvSpPr>
          <p:spPr bwMode="auto">
            <a:xfrm>
              <a:off x="1296" y="1920"/>
              <a:ext cx="3072" cy="120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en-US">
                  <a:latin typeface="Times" panose="02020603050405020304" pitchFamily="18" charset="0"/>
                </a:rPr>
                <a:t> x</a:t>
              </a:r>
              <a:r>
                <a:rPr kumimoji="1" lang="en-US" altLang="en-US" baseline="-25000">
                  <a:latin typeface="Times" panose="02020603050405020304" pitchFamily="18" charset="0"/>
                </a:rPr>
                <a:t>11</a:t>
              </a:r>
              <a:r>
                <a:rPr kumimoji="1" lang="en-US" altLang="en-US">
                  <a:latin typeface="Times" panose="02020603050405020304" pitchFamily="18" charset="0"/>
                </a:rPr>
                <a:t>       x</a:t>
              </a:r>
              <a:r>
                <a:rPr kumimoji="1" lang="en-US" altLang="en-US" baseline="-25000">
                  <a:latin typeface="Times" panose="02020603050405020304" pitchFamily="18" charset="0"/>
                </a:rPr>
                <a:t>12</a:t>
              </a:r>
              <a:r>
                <a:rPr kumimoji="1" lang="en-US" altLang="en-US">
                  <a:latin typeface="Times" panose="02020603050405020304" pitchFamily="18" charset="0"/>
                </a:rPr>
                <a:t>        x</a:t>
              </a:r>
              <a:r>
                <a:rPr kumimoji="1" lang="en-US" altLang="en-US" baseline="-25000">
                  <a:latin typeface="Times" panose="02020603050405020304" pitchFamily="18" charset="0"/>
                </a:rPr>
                <a:t>13</a:t>
              </a:r>
              <a:r>
                <a:rPr kumimoji="1" lang="en-US" altLang="en-US">
                  <a:latin typeface="Times" panose="02020603050405020304" pitchFamily="18" charset="0"/>
                </a:rPr>
                <a:t>       x</a:t>
              </a:r>
              <a:r>
                <a:rPr kumimoji="1" lang="en-US" altLang="en-US" baseline="-25000">
                  <a:latin typeface="Times" panose="02020603050405020304" pitchFamily="18" charset="0"/>
                </a:rPr>
                <a:t>14</a:t>
              </a:r>
              <a:r>
                <a:rPr kumimoji="1" lang="en-US" altLang="en-US">
                  <a:latin typeface="Times" panose="02020603050405020304" pitchFamily="18" charset="0"/>
                </a:rPr>
                <a:t>   …       x</a:t>
              </a:r>
              <a:r>
                <a:rPr kumimoji="1" lang="en-US" altLang="en-US" baseline="-25000">
                  <a:latin typeface="Times" panose="02020603050405020304" pitchFamily="18" charset="0"/>
                </a:rPr>
                <a:t>1n</a:t>
              </a:r>
              <a:endParaRPr kumimoji="1" lang="en-US" altLang="en-US">
                <a:latin typeface="Times" panose="02020603050405020304" pitchFamily="18" charset="0"/>
              </a:endParaRPr>
            </a:p>
            <a:p>
              <a:pPr eaLnBrk="1" hangingPunct="1"/>
              <a:r>
                <a:rPr kumimoji="1" lang="en-US" altLang="en-US">
                  <a:latin typeface="Times" panose="02020603050405020304" pitchFamily="18" charset="0"/>
                </a:rPr>
                <a:t> x</a:t>
              </a:r>
              <a:r>
                <a:rPr kumimoji="1" lang="en-US" altLang="en-US" baseline="-25000">
                  <a:latin typeface="Times" panose="02020603050405020304" pitchFamily="18" charset="0"/>
                </a:rPr>
                <a:t>21</a:t>
              </a:r>
              <a:r>
                <a:rPr kumimoji="1" lang="en-US" altLang="en-US">
                  <a:latin typeface="Times" panose="02020603050405020304" pitchFamily="18" charset="0"/>
                </a:rPr>
                <a:t>       x</a:t>
              </a:r>
              <a:r>
                <a:rPr kumimoji="1" lang="en-US" altLang="en-US" baseline="-25000">
                  <a:latin typeface="Times" panose="02020603050405020304" pitchFamily="18" charset="0"/>
                </a:rPr>
                <a:t>22</a:t>
              </a:r>
              <a:r>
                <a:rPr kumimoji="1" lang="en-US" altLang="en-US">
                  <a:latin typeface="Times" panose="02020603050405020304" pitchFamily="18" charset="0"/>
                </a:rPr>
                <a:t>        x</a:t>
              </a:r>
              <a:r>
                <a:rPr kumimoji="1" lang="en-US" altLang="en-US" baseline="-25000">
                  <a:latin typeface="Times" panose="02020603050405020304" pitchFamily="18" charset="0"/>
                </a:rPr>
                <a:t>23</a:t>
              </a:r>
              <a:r>
                <a:rPr kumimoji="1" lang="en-US" altLang="en-US">
                  <a:latin typeface="Times" panose="02020603050405020304" pitchFamily="18" charset="0"/>
                </a:rPr>
                <a:t>       x</a:t>
              </a:r>
              <a:r>
                <a:rPr kumimoji="1" lang="en-US" altLang="en-US" baseline="-25000">
                  <a:latin typeface="Times" panose="02020603050405020304" pitchFamily="18" charset="0"/>
                </a:rPr>
                <a:t>24</a:t>
              </a:r>
              <a:r>
                <a:rPr kumimoji="1" lang="en-US" altLang="en-US">
                  <a:latin typeface="Times" panose="02020603050405020304" pitchFamily="18" charset="0"/>
                </a:rPr>
                <a:t>   …       x</a:t>
              </a:r>
              <a:r>
                <a:rPr kumimoji="1" lang="en-US" altLang="en-US" baseline="-25000">
                  <a:latin typeface="Times" panose="02020603050405020304" pitchFamily="18" charset="0"/>
                </a:rPr>
                <a:t>2n</a:t>
              </a:r>
              <a:endParaRPr kumimoji="1" lang="en-US" altLang="en-US">
                <a:latin typeface="Times" panose="02020603050405020304" pitchFamily="18" charset="0"/>
              </a:endParaRPr>
            </a:p>
            <a:p>
              <a:pPr eaLnBrk="1" hangingPunct="1"/>
              <a:r>
                <a:rPr kumimoji="1" lang="en-US" altLang="en-US">
                  <a:latin typeface="Times" panose="02020603050405020304" pitchFamily="18" charset="0"/>
                </a:rPr>
                <a:t> x</a:t>
              </a:r>
              <a:r>
                <a:rPr kumimoji="1" lang="en-US" altLang="en-US" baseline="-25000">
                  <a:latin typeface="Times" panose="02020603050405020304" pitchFamily="18" charset="0"/>
                </a:rPr>
                <a:t>31</a:t>
              </a:r>
              <a:r>
                <a:rPr kumimoji="1" lang="en-US" altLang="en-US">
                  <a:latin typeface="Times" panose="02020603050405020304" pitchFamily="18" charset="0"/>
                </a:rPr>
                <a:t>       x</a:t>
              </a:r>
              <a:r>
                <a:rPr kumimoji="1" lang="en-US" altLang="en-US" baseline="-25000">
                  <a:latin typeface="Times" panose="02020603050405020304" pitchFamily="18" charset="0"/>
                </a:rPr>
                <a:t>32</a:t>
              </a:r>
              <a:r>
                <a:rPr kumimoji="1" lang="en-US" altLang="en-US">
                  <a:latin typeface="Times" panose="02020603050405020304" pitchFamily="18" charset="0"/>
                </a:rPr>
                <a:t>        x</a:t>
              </a:r>
              <a:r>
                <a:rPr kumimoji="1" lang="en-US" altLang="en-US" baseline="-25000">
                  <a:latin typeface="Times" panose="02020603050405020304" pitchFamily="18" charset="0"/>
                </a:rPr>
                <a:t>33</a:t>
              </a:r>
              <a:r>
                <a:rPr kumimoji="1" lang="en-US" altLang="en-US">
                  <a:latin typeface="Times" panose="02020603050405020304" pitchFamily="18" charset="0"/>
                </a:rPr>
                <a:t>       x</a:t>
              </a:r>
              <a:r>
                <a:rPr kumimoji="1" lang="en-US" altLang="en-US" baseline="-25000">
                  <a:latin typeface="Times" panose="02020603050405020304" pitchFamily="18" charset="0"/>
                </a:rPr>
                <a:t>34</a:t>
              </a:r>
              <a:r>
                <a:rPr kumimoji="1" lang="en-US" altLang="en-US">
                  <a:latin typeface="Times" panose="02020603050405020304" pitchFamily="18" charset="0"/>
                </a:rPr>
                <a:t>   …       x</a:t>
              </a:r>
              <a:r>
                <a:rPr kumimoji="1" lang="en-US" altLang="en-US" baseline="-25000">
                  <a:latin typeface="Times" panose="02020603050405020304" pitchFamily="18" charset="0"/>
                </a:rPr>
                <a:t>3n</a:t>
              </a:r>
              <a:endParaRPr kumimoji="1" lang="en-US" altLang="en-US">
                <a:latin typeface="Times" panose="02020603050405020304" pitchFamily="18" charset="0"/>
              </a:endParaRPr>
            </a:p>
            <a:p>
              <a:pPr eaLnBrk="1" hangingPunct="1"/>
              <a:r>
                <a:rPr kumimoji="1" lang="en-US" altLang="en-US">
                  <a:latin typeface="Times" panose="02020603050405020304" pitchFamily="18" charset="0"/>
                </a:rPr>
                <a:t>    ………………………………….</a:t>
              </a:r>
            </a:p>
            <a:p>
              <a:pPr eaLnBrk="1" hangingPunct="1"/>
              <a:r>
                <a:rPr kumimoji="1" lang="en-US" altLang="en-US">
                  <a:latin typeface="Times" panose="02020603050405020304" pitchFamily="18" charset="0"/>
                </a:rPr>
                <a:t> x</a:t>
              </a:r>
              <a:r>
                <a:rPr kumimoji="1" lang="en-US" altLang="en-US" baseline="-25000">
                  <a:latin typeface="Times" panose="02020603050405020304" pitchFamily="18" charset="0"/>
                </a:rPr>
                <a:t>m1</a:t>
              </a:r>
              <a:r>
                <a:rPr kumimoji="1" lang="en-US" altLang="en-US">
                  <a:latin typeface="Times" panose="02020603050405020304" pitchFamily="18" charset="0"/>
                </a:rPr>
                <a:t>      x</a:t>
              </a:r>
              <a:r>
                <a:rPr kumimoji="1" lang="en-US" altLang="en-US" baseline="-25000">
                  <a:latin typeface="Times" panose="02020603050405020304" pitchFamily="18" charset="0"/>
                </a:rPr>
                <a:t>m2</a:t>
              </a:r>
              <a:r>
                <a:rPr kumimoji="1" lang="en-US" altLang="en-US">
                  <a:latin typeface="Times" panose="02020603050405020304" pitchFamily="18" charset="0"/>
                </a:rPr>
                <a:t>       x</a:t>
              </a:r>
              <a:r>
                <a:rPr kumimoji="1" lang="en-US" altLang="en-US" baseline="-25000">
                  <a:latin typeface="Times" panose="02020603050405020304" pitchFamily="18" charset="0"/>
                </a:rPr>
                <a:t>m3</a:t>
              </a:r>
              <a:r>
                <a:rPr kumimoji="1" lang="en-US" altLang="en-US">
                  <a:latin typeface="Times" panose="02020603050405020304" pitchFamily="18" charset="0"/>
                </a:rPr>
                <a:t>       x</a:t>
              </a:r>
              <a:r>
                <a:rPr kumimoji="1" lang="en-US" altLang="en-US" baseline="-25000">
                  <a:latin typeface="Times" panose="02020603050405020304" pitchFamily="18" charset="0"/>
                </a:rPr>
                <a:t>m4</a:t>
              </a:r>
              <a:r>
                <a:rPr kumimoji="1" lang="en-US" altLang="en-US">
                  <a:latin typeface="Times" panose="02020603050405020304" pitchFamily="18" charset="0"/>
                </a:rPr>
                <a:t>   …      x</a:t>
              </a:r>
              <a:r>
                <a:rPr kumimoji="1" lang="en-US" altLang="en-US" baseline="-25000">
                  <a:latin typeface="Times" panose="02020603050405020304" pitchFamily="18" charset="0"/>
                </a:rPr>
                <a:t>mn</a:t>
              </a:r>
              <a:endParaRPr kumimoji="1" lang="en-US" altLang="en-US">
                <a:latin typeface="Times" panose="02020603050405020304" pitchFamily="18" charset="0"/>
              </a:endParaRPr>
            </a:p>
          </p:txBody>
        </p:sp>
        <p:sp>
          <p:nvSpPr>
            <p:cNvPr id="12292" name="Text Box 4"/>
            <p:cNvSpPr txBox="1">
              <a:spLocks noChangeArrowheads="1"/>
            </p:cNvSpPr>
            <p:nvPr/>
          </p:nvSpPr>
          <p:spPr bwMode="auto">
            <a:xfrm>
              <a:off x="1824" y="1248"/>
              <a:ext cx="20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en-US" i="1">
                  <a:latin typeface="Times" panose="02020603050405020304" pitchFamily="18" charset="0"/>
                </a:rPr>
                <a:t>n</a:t>
              </a:r>
              <a:r>
                <a:rPr kumimoji="1" lang="en-US" altLang="en-US">
                  <a:latin typeface="Times" panose="02020603050405020304" pitchFamily="18" charset="0"/>
                </a:rPr>
                <a:t> features (</a:t>
              </a:r>
              <a:r>
                <a:rPr kumimoji="1" lang="en-US" altLang="en-US">
                  <a:solidFill>
                    <a:srgbClr val="FF0000"/>
                  </a:solidFill>
                  <a:latin typeface="Times" panose="02020603050405020304" pitchFamily="18" charset="0"/>
                </a:rPr>
                <a:t>order of 1000</a:t>
              </a:r>
              <a:r>
                <a:rPr kumimoji="1" lang="en-US" altLang="en-US">
                  <a:latin typeface="Times" panose="02020603050405020304" pitchFamily="18" charset="0"/>
                </a:rPr>
                <a:t>)</a:t>
              </a:r>
            </a:p>
          </p:txBody>
        </p:sp>
        <p:sp>
          <p:nvSpPr>
            <p:cNvPr id="12293" name="Text Box 5"/>
            <p:cNvSpPr txBox="1">
              <a:spLocks noChangeArrowheads="1"/>
            </p:cNvSpPr>
            <p:nvPr/>
          </p:nvSpPr>
          <p:spPr bwMode="auto">
            <a:xfrm>
              <a:off x="182" y="2283"/>
              <a:ext cx="9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en-US" i="1">
                  <a:latin typeface="Times" panose="02020603050405020304" pitchFamily="18" charset="0"/>
                </a:rPr>
                <a:t>m</a:t>
              </a:r>
              <a:r>
                <a:rPr kumimoji="1" lang="en-US" altLang="en-US">
                  <a:latin typeface="Times" panose="02020603050405020304" pitchFamily="18" charset="0"/>
                </a:rPr>
                <a:t> samples</a:t>
              </a:r>
            </a:p>
          </p:txBody>
        </p:sp>
        <p:sp>
          <p:nvSpPr>
            <p:cNvPr id="12294" name="Text Box 6"/>
            <p:cNvSpPr txBox="1">
              <a:spLocks noChangeArrowheads="1"/>
            </p:cNvSpPr>
            <p:nvPr/>
          </p:nvSpPr>
          <p:spPr bwMode="auto">
            <a:xfrm>
              <a:off x="4368" y="1488"/>
              <a:ext cx="4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en-US">
                  <a:latin typeface="Times" panose="02020603050405020304" pitchFamily="18" charset="0"/>
                </a:rPr>
                <a:t>class</a:t>
              </a:r>
            </a:p>
          </p:txBody>
        </p:sp>
        <p:sp>
          <p:nvSpPr>
            <p:cNvPr id="12295" name="Text Box 7"/>
            <p:cNvSpPr txBox="1">
              <a:spLocks noChangeArrowheads="1"/>
            </p:cNvSpPr>
            <p:nvPr/>
          </p:nvSpPr>
          <p:spPr bwMode="auto">
            <a:xfrm>
              <a:off x="4512" y="1968"/>
              <a:ext cx="255" cy="1208"/>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en-US">
                  <a:latin typeface="Times" panose="02020603050405020304" pitchFamily="18" charset="0"/>
                </a:rPr>
                <a:t>P</a:t>
              </a:r>
            </a:p>
            <a:p>
              <a:pPr eaLnBrk="1" hangingPunct="1"/>
              <a:r>
                <a:rPr kumimoji="1" lang="en-US" altLang="en-US">
                  <a:latin typeface="Times" panose="02020603050405020304" pitchFamily="18" charset="0"/>
                </a:rPr>
                <a:t>N</a:t>
              </a:r>
            </a:p>
            <a:p>
              <a:pPr eaLnBrk="1" hangingPunct="1"/>
              <a:r>
                <a:rPr kumimoji="1" lang="en-US" altLang="en-US">
                  <a:latin typeface="Times" panose="02020603050405020304" pitchFamily="18" charset="0"/>
                </a:rPr>
                <a:t>P</a:t>
              </a:r>
            </a:p>
            <a:p>
              <a:pPr eaLnBrk="1" hangingPunct="1"/>
              <a:endParaRPr kumimoji="1" lang="en-US" altLang="en-US">
                <a:latin typeface="Times" panose="02020603050405020304" pitchFamily="18" charset="0"/>
              </a:endParaRPr>
            </a:p>
            <a:p>
              <a:pPr eaLnBrk="1" hangingPunct="1"/>
              <a:r>
                <a:rPr kumimoji="1" lang="en-US" altLang="en-US">
                  <a:latin typeface="Times" panose="02020603050405020304" pitchFamily="18" charset="0"/>
                </a:rPr>
                <a:t>N</a:t>
              </a:r>
            </a:p>
          </p:txBody>
        </p:sp>
        <p:sp>
          <p:nvSpPr>
            <p:cNvPr id="12296" name="Text Box 8"/>
            <p:cNvSpPr txBox="1">
              <a:spLocks noChangeArrowheads="1"/>
            </p:cNvSpPr>
            <p:nvPr/>
          </p:nvSpPr>
          <p:spPr bwMode="auto">
            <a:xfrm>
              <a:off x="1238" y="1563"/>
              <a:ext cx="3110" cy="288"/>
            </a:xfrm>
            <a:prstGeom prst="rect">
              <a:avLst/>
            </a:prstGeom>
            <a:solidFill>
              <a:srgbClr val="FF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en-US">
                  <a:latin typeface="Times" panose="02020603050405020304" pitchFamily="18" charset="0"/>
                </a:rPr>
                <a:t>gene</a:t>
              </a:r>
              <a:r>
                <a:rPr kumimoji="1" lang="en-US" altLang="en-US" baseline="-25000">
                  <a:latin typeface="Times" panose="02020603050405020304" pitchFamily="18" charset="0"/>
                </a:rPr>
                <a:t>1</a:t>
              </a:r>
              <a:r>
                <a:rPr kumimoji="1" lang="en-US" altLang="en-US">
                  <a:latin typeface="Times" panose="02020603050405020304" pitchFamily="18" charset="0"/>
                </a:rPr>
                <a:t>   gene</a:t>
              </a:r>
              <a:r>
                <a:rPr kumimoji="1" lang="en-US" altLang="en-US" baseline="-25000">
                  <a:latin typeface="Times" panose="02020603050405020304" pitchFamily="18" charset="0"/>
                </a:rPr>
                <a:t>2</a:t>
              </a:r>
              <a:r>
                <a:rPr kumimoji="1" lang="en-US" altLang="en-US">
                  <a:latin typeface="Times" panose="02020603050405020304" pitchFamily="18" charset="0"/>
                </a:rPr>
                <a:t>   gene</a:t>
              </a:r>
              <a:r>
                <a:rPr kumimoji="1" lang="en-US" altLang="en-US" baseline="-25000">
                  <a:latin typeface="Times" panose="02020603050405020304" pitchFamily="18" charset="0"/>
                </a:rPr>
                <a:t>3</a:t>
              </a:r>
              <a:r>
                <a:rPr kumimoji="1" lang="en-US" altLang="en-US">
                  <a:latin typeface="Times" panose="02020603050405020304" pitchFamily="18" charset="0"/>
                </a:rPr>
                <a:t>  gene</a:t>
              </a:r>
              <a:r>
                <a:rPr kumimoji="1" lang="en-US" altLang="en-US" baseline="-25000">
                  <a:latin typeface="Times" panose="02020603050405020304" pitchFamily="18" charset="0"/>
                </a:rPr>
                <a:t>4</a:t>
              </a:r>
              <a:r>
                <a:rPr kumimoji="1" lang="en-US" altLang="en-US">
                  <a:latin typeface="Times" panose="02020603050405020304" pitchFamily="18" charset="0"/>
                </a:rPr>
                <a:t>   …   gene</a:t>
              </a:r>
              <a:r>
                <a:rPr kumimoji="1" lang="en-US" altLang="en-US" baseline="-25000">
                  <a:latin typeface="Times" panose="02020603050405020304" pitchFamily="18" charset="0"/>
                </a:rPr>
                <a:t>n</a:t>
              </a:r>
              <a:endParaRPr kumimoji="1" lang="en-US" altLang="en-US">
                <a:latin typeface="Times" panose="02020603050405020304" pitchFamily="18" charset="0"/>
              </a:endParaRPr>
            </a:p>
          </p:txBody>
        </p:sp>
        <p:sp>
          <p:nvSpPr>
            <p:cNvPr id="12297" name="Line 9"/>
            <p:cNvSpPr>
              <a:spLocks noChangeShapeType="1"/>
            </p:cNvSpPr>
            <p:nvPr/>
          </p:nvSpPr>
          <p:spPr bwMode="auto">
            <a:xfrm>
              <a:off x="1104" y="1872"/>
              <a:ext cx="403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298" name="Line 10"/>
            <p:cNvSpPr>
              <a:spLocks noChangeShapeType="1"/>
            </p:cNvSpPr>
            <p:nvPr/>
          </p:nvSpPr>
          <p:spPr bwMode="auto">
            <a:xfrm>
              <a:off x="4416" y="1536"/>
              <a:ext cx="0" cy="177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299" name="Line 11"/>
            <p:cNvSpPr>
              <a:spLocks noChangeShapeType="1"/>
            </p:cNvSpPr>
            <p:nvPr/>
          </p:nvSpPr>
          <p:spPr bwMode="auto">
            <a:xfrm>
              <a:off x="432" y="3168"/>
              <a:ext cx="508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300" name="Line 12"/>
            <p:cNvSpPr>
              <a:spLocks noChangeShapeType="1"/>
            </p:cNvSpPr>
            <p:nvPr/>
          </p:nvSpPr>
          <p:spPr bwMode="auto">
            <a:xfrm>
              <a:off x="4416" y="2112"/>
              <a:ext cx="14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301" name="Line 13"/>
            <p:cNvSpPr>
              <a:spLocks noChangeShapeType="1"/>
            </p:cNvSpPr>
            <p:nvPr/>
          </p:nvSpPr>
          <p:spPr bwMode="auto">
            <a:xfrm>
              <a:off x="4416" y="2352"/>
              <a:ext cx="14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302" name="Line 14"/>
            <p:cNvSpPr>
              <a:spLocks noChangeShapeType="1"/>
            </p:cNvSpPr>
            <p:nvPr/>
          </p:nvSpPr>
          <p:spPr bwMode="auto">
            <a:xfrm>
              <a:off x="4416" y="2592"/>
              <a:ext cx="14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303" name="Line 15"/>
            <p:cNvSpPr>
              <a:spLocks noChangeShapeType="1"/>
            </p:cNvSpPr>
            <p:nvPr/>
          </p:nvSpPr>
          <p:spPr bwMode="auto">
            <a:xfrm>
              <a:off x="4416" y="3024"/>
              <a:ext cx="14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304" name="Line 16"/>
            <p:cNvSpPr>
              <a:spLocks noChangeShapeType="1"/>
            </p:cNvSpPr>
            <p:nvPr/>
          </p:nvSpPr>
          <p:spPr bwMode="auto">
            <a:xfrm>
              <a:off x="1248" y="1536"/>
              <a:ext cx="0" cy="172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2308" name="Rectangle 20"/>
          <p:cNvSpPr>
            <a:spLocks noGrp="1" noChangeArrowheads="1"/>
          </p:cNvSpPr>
          <p:nvPr>
            <p:ph type="title"/>
          </p:nvPr>
        </p:nvSpPr>
        <p:spPr/>
        <p:txBody>
          <a:bodyPr/>
          <a:lstStyle/>
          <a:p>
            <a:r>
              <a:rPr lang="en-US" altLang="en-US"/>
              <a:t>Relational Representation </a:t>
            </a:r>
            <a:br>
              <a:rPr lang="en-US" altLang="en-US"/>
            </a:br>
            <a:r>
              <a:rPr lang="en-US" altLang="en-US"/>
              <a:t>of Gene Expression Data</a:t>
            </a:r>
          </a:p>
        </p:txBody>
      </p:sp>
    </p:spTree>
    <p:extLst>
      <p:ext uri="{BB962C8B-B14F-4D97-AF65-F5344CB8AC3E}">
        <p14:creationId xmlns:p14="http://schemas.microsoft.com/office/powerpoint/2010/main" val="2448836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olidFill>
                  <a:schemeClr val="folHlink"/>
                </a:solidFill>
              </a:rPr>
              <a:t>Classification: 2 Step Process</a:t>
            </a:r>
            <a:endParaRPr lang="en-US" dirty="0"/>
          </a:p>
        </p:txBody>
      </p:sp>
      <p:sp>
        <p:nvSpPr>
          <p:cNvPr id="3" name="Content Placeholder 2"/>
          <p:cNvSpPr>
            <a:spLocks noGrp="1"/>
          </p:cNvSpPr>
          <p:nvPr>
            <p:ph idx="1"/>
          </p:nvPr>
        </p:nvSpPr>
        <p:spPr>
          <a:xfrm>
            <a:off x="533400" y="1295401"/>
            <a:ext cx="7981950" cy="4876800"/>
          </a:xfrm>
        </p:spPr>
        <p:txBody>
          <a:bodyPr>
            <a:normAutofit/>
          </a:bodyPr>
          <a:lstStyle/>
          <a:p>
            <a:pPr>
              <a:lnSpc>
                <a:spcPct val="90000"/>
              </a:lnSpc>
              <a:buSzPct val="120000"/>
              <a:buFont typeface="Wingdings" panose="05000000000000000000" pitchFamily="2" charset="2"/>
              <a:buChar char="§"/>
            </a:pPr>
            <a:r>
              <a:rPr lang="en-US" altLang="en-US" dirty="0">
                <a:solidFill>
                  <a:schemeClr val="folHlink"/>
                </a:solidFill>
                <a:latin typeface="Tahoma" panose="020B0604030504040204" pitchFamily="34" charset="0"/>
              </a:rPr>
              <a:t>Model construction: describing a set of predetermined classes</a:t>
            </a:r>
          </a:p>
          <a:p>
            <a:pPr lvl="1">
              <a:lnSpc>
                <a:spcPct val="90000"/>
              </a:lnSpc>
              <a:buSzPct val="120000"/>
              <a:buFont typeface="Wingdings" panose="05000000000000000000" pitchFamily="2" charset="2"/>
              <a:buChar char="§"/>
            </a:pPr>
            <a:r>
              <a:rPr lang="en-US" altLang="en-US" sz="2000" dirty="0">
                <a:solidFill>
                  <a:schemeClr val="folHlink"/>
                </a:solidFill>
                <a:latin typeface="Tahoma" panose="020B0604030504040204" pitchFamily="34" charset="0"/>
              </a:rPr>
              <a:t>Each tuple/sample is assumed to belong to a predefined class, as determined by the </a:t>
            </a:r>
            <a:r>
              <a:rPr lang="en-US" altLang="en-US" sz="2000" i="1" dirty="0">
                <a:solidFill>
                  <a:schemeClr val="folHlink"/>
                </a:solidFill>
                <a:latin typeface="Tahoma" panose="020B0604030504040204" pitchFamily="34" charset="0"/>
              </a:rPr>
              <a:t>class label attribute</a:t>
            </a:r>
          </a:p>
          <a:p>
            <a:pPr lvl="1">
              <a:lnSpc>
                <a:spcPct val="90000"/>
              </a:lnSpc>
              <a:buSzPct val="120000"/>
              <a:buFont typeface="Wingdings" panose="05000000000000000000" pitchFamily="2" charset="2"/>
              <a:buChar char="§"/>
            </a:pPr>
            <a:r>
              <a:rPr lang="en-US" altLang="en-US" sz="2000" dirty="0">
                <a:solidFill>
                  <a:schemeClr val="folHlink"/>
                </a:solidFill>
                <a:latin typeface="Tahoma" panose="020B0604030504040204" pitchFamily="34" charset="0"/>
              </a:rPr>
              <a:t>The set of tuples used for model construction: </a:t>
            </a:r>
            <a:r>
              <a:rPr lang="en-US" altLang="en-US" sz="2000" i="1" dirty="0">
                <a:solidFill>
                  <a:schemeClr val="folHlink"/>
                </a:solidFill>
                <a:latin typeface="Tahoma" panose="020B0604030504040204" pitchFamily="34" charset="0"/>
              </a:rPr>
              <a:t>training set</a:t>
            </a:r>
          </a:p>
          <a:p>
            <a:pPr lvl="1">
              <a:lnSpc>
                <a:spcPct val="90000"/>
              </a:lnSpc>
              <a:buSzPct val="120000"/>
              <a:buFont typeface="Wingdings" panose="05000000000000000000" pitchFamily="2" charset="2"/>
              <a:buChar char="§"/>
            </a:pPr>
            <a:r>
              <a:rPr lang="en-US" altLang="en-US" sz="2000" dirty="0">
                <a:solidFill>
                  <a:schemeClr val="folHlink"/>
                </a:solidFill>
                <a:latin typeface="Tahoma" panose="020B0604030504040204" pitchFamily="34" charset="0"/>
              </a:rPr>
              <a:t>The model is represented as classification rules, decision trees, or mathematical formulae</a:t>
            </a:r>
          </a:p>
          <a:p>
            <a:pPr>
              <a:lnSpc>
                <a:spcPct val="90000"/>
              </a:lnSpc>
              <a:buSzPct val="120000"/>
              <a:buFont typeface="Wingdings" panose="05000000000000000000" pitchFamily="2" charset="2"/>
              <a:buChar char="§"/>
            </a:pPr>
            <a:r>
              <a:rPr lang="en-US" altLang="en-US" dirty="0">
                <a:solidFill>
                  <a:schemeClr val="folHlink"/>
                </a:solidFill>
                <a:latin typeface="Tahoma" panose="020B0604030504040204" pitchFamily="34" charset="0"/>
              </a:rPr>
              <a:t>Model usage: for classifying future or unknown objects</a:t>
            </a:r>
          </a:p>
          <a:p>
            <a:pPr lvl="1">
              <a:lnSpc>
                <a:spcPct val="90000"/>
              </a:lnSpc>
              <a:buSzPct val="120000"/>
              <a:buFont typeface="Wingdings" panose="05000000000000000000" pitchFamily="2" charset="2"/>
              <a:buChar char="§"/>
            </a:pPr>
            <a:r>
              <a:rPr lang="en-US" altLang="en-US" sz="2000" dirty="0">
                <a:solidFill>
                  <a:schemeClr val="folHlink"/>
                </a:solidFill>
                <a:latin typeface="Tahoma" panose="020B0604030504040204" pitchFamily="34" charset="0"/>
              </a:rPr>
              <a:t>Estimate accuracy of the model</a:t>
            </a:r>
          </a:p>
          <a:p>
            <a:pPr lvl="2">
              <a:lnSpc>
                <a:spcPct val="90000"/>
              </a:lnSpc>
              <a:buSzPct val="120000"/>
              <a:buFont typeface="Wingdings" panose="05000000000000000000" pitchFamily="2" charset="2"/>
              <a:buChar char="§"/>
            </a:pPr>
            <a:r>
              <a:rPr lang="en-US" altLang="en-US" sz="2000" dirty="0">
                <a:solidFill>
                  <a:schemeClr val="folHlink"/>
                </a:solidFill>
                <a:latin typeface="Tahoma" panose="020B0604030504040204" pitchFamily="34" charset="0"/>
              </a:rPr>
              <a:t>The known label of test sample is compared with the classified result from the model</a:t>
            </a:r>
          </a:p>
          <a:p>
            <a:pPr lvl="2">
              <a:lnSpc>
                <a:spcPct val="90000"/>
              </a:lnSpc>
              <a:buSzPct val="120000"/>
              <a:buFont typeface="Wingdings" panose="05000000000000000000" pitchFamily="2" charset="2"/>
              <a:buChar char="§"/>
            </a:pPr>
            <a:r>
              <a:rPr lang="en-US" altLang="en-US" sz="2000" dirty="0">
                <a:solidFill>
                  <a:schemeClr val="folHlink"/>
                </a:solidFill>
                <a:latin typeface="Tahoma" panose="020B0604030504040204" pitchFamily="34" charset="0"/>
              </a:rPr>
              <a:t>Accuracy rate is the percentage of test set samples that are correctly classified by the model</a:t>
            </a:r>
          </a:p>
          <a:p>
            <a:pPr lvl="2">
              <a:lnSpc>
                <a:spcPct val="90000"/>
              </a:lnSpc>
              <a:buSzPct val="120000"/>
              <a:buFont typeface="Wingdings" panose="05000000000000000000" pitchFamily="2" charset="2"/>
              <a:buChar char="§"/>
            </a:pPr>
            <a:r>
              <a:rPr lang="en-US" altLang="en-US" sz="2000" dirty="0">
                <a:solidFill>
                  <a:schemeClr val="folHlink"/>
                </a:solidFill>
                <a:latin typeface="Tahoma" panose="020B0604030504040204" pitchFamily="34" charset="0"/>
              </a:rPr>
              <a:t>Test set is independent of training set, otherwise over-fitting will occur</a:t>
            </a:r>
          </a:p>
          <a:p>
            <a:endParaRPr lang="en-US" dirty="0"/>
          </a:p>
        </p:txBody>
      </p:sp>
    </p:spTree>
    <p:extLst>
      <p:ext uri="{BB962C8B-B14F-4D97-AF65-F5344CB8AC3E}">
        <p14:creationId xmlns:p14="http://schemas.microsoft.com/office/powerpoint/2010/main" val="1732519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olidFill>
                  <a:schemeClr val="folHlink"/>
                </a:solidFill>
              </a:rPr>
              <a:t>Classifier Accuracy</a:t>
            </a:r>
            <a:br>
              <a:rPr lang="en-US" altLang="en-US" sz="3600" dirty="0">
                <a:solidFill>
                  <a:schemeClr val="folHlink"/>
                </a:solidFill>
              </a:rPr>
            </a:br>
            <a:endParaRPr lang="en-US" dirty="0"/>
          </a:p>
        </p:txBody>
      </p:sp>
      <p:sp>
        <p:nvSpPr>
          <p:cNvPr id="3" name="Content Placeholder 2"/>
          <p:cNvSpPr>
            <a:spLocks noGrp="1"/>
          </p:cNvSpPr>
          <p:nvPr>
            <p:ph idx="1"/>
          </p:nvPr>
        </p:nvSpPr>
        <p:spPr>
          <a:xfrm>
            <a:off x="533400" y="1143001"/>
            <a:ext cx="7981950" cy="5029200"/>
          </a:xfrm>
        </p:spPr>
        <p:txBody>
          <a:bodyPr>
            <a:normAutofit/>
          </a:bodyPr>
          <a:lstStyle/>
          <a:p>
            <a:pPr>
              <a:lnSpc>
                <a:spcPct val="110000"/>
              </a:lnSpc>
              <a:buClr>
                <a:schemeClr val="folHlink"/>
              </a:buClr>
              <a:buSzPct val="60000"/>
              <a:buFont typeface="Wingdings" panose="05000000000000000000" pitchFamily="2" charset="2"/>
              <a:buChar char="n"/>
            </a:pPr>
            <a:r>
              <a:rPr lang="en-US" altLang="en-US" sz="2000" dirty="0">
                <a:latin typeface="Tahoma" panose="020B0604030504040204" pitchFamily="34" charset="0"/>
              </a:rPr>
              <a:t>Partition: Training-and-testing</a:t>
            </a:r>
          </a:p>
          <a:p>
            <a:pPr lvl="1">
              <a:lnSpc>
                <a:spcPct val="110000"/>
              </a:lnSpc>
              <a:buClr>
                <a:schemeClr val="hlink"/>
              </a:buClr>
              <a:buSzPct val="55000"/>
              <a:buFont typeface="Wingdings" panose="05000000000000000000" pitchFamily="2" charset="2"/>
              <a:buChar char="n"/>
            </a:pPr>
            <a:r>
              <a:rPr lang="en-US" altLang="en-US" sz="2400" dirty="0">
                <a:latin typeface="Tahoma" panose="020B0604030504040204" pitchFamily="34" charset="0"/>
              </a:rPr>
              <a:t>use two independent data sets, e.g., training set (2/3), test set(1/3)</a:t>
            </a:r>
          </a:p>
          <a:p>
            <a:pPr lvl="1">
              <a:lnSpc>
                <a:spcPct val="110000"/>
              </a:lnSpc>
              <a:buClr>
                <a:schemeClr val="hlink"/>
              </a:buClr>
              <a:buSzPct val="55000"/>
              <a:buFont typeface="Wingdings" panose="05000000000000000000" pitchFamily="2" charset="2"/>
              <a:buChar char="n"/>
            </a:pPr>
            <a:r>
              <a:rPr lang="en-US" altLang="en-US" sz="2400" dirty="0">
                <a:latin typeface="Tahoma" panose="020B0604030504040204" pitchFamily="34" charset="0"/>
              </a:rPr>
              <a:t>used for data set with large number of samples</a:t>
            </a:r>
          </a:p>
          <a:p>
            <a:pPr>
              <a:lnSpc>
                <a:spcPct val="110000"/>
              </a:lnSpc>
              <a:buClr>
                <a:schemeClr val="folHlink"/>
              </a:buClr>
              <a:buSzPct val="60000"/>
              <a:buFont typeface="Wingdings" panose="05000000000000000000" pitchFamily="2" charset="2"/>
              <a:buChar char="n"/>
            </a:pPr>
            <a:r>
              <a:rPr lang="en-US" altLang="en-US" sz="2000" dirty="0">
                <a:latin typeface="Tahoma" panose="020B0604030504040204" pitchFamily="34" charset="0"/>
              </a:rPr>
              <a:t>Cross-validation</a:t>
            </a:r>
          </a:p>
          <a:p>
            <a:pPr lvl="1">
              <a:lnSpc>
                <a:spcPct val="110000"/>
              </a:lnSpc>
              <a:buClr>
                <a:schemeClr val="hlink"/>
              </a:buClr>
              <a:buSzPct val="55000"/>
              <a:buFont typeface="Wingdings" panose="05000000000000000000" pitchFamily="2" charset="2"/>
              <a:buChar char="n"/>
            </a:pPr>
            <a:r>
              <a:rPr lang="en-US" altLang="en-US" sz="2400" dirty="0">
                <a:latin typeface="Tahoma" panose="020B0604030504040204" pitchFamily="34" charset="0"/>
              </a:rPr>
              <a:t>divide the data set into k subsamples</a:t>
            </a:r>
          </a:p>
          <a:p>
            <a:pPr lvl="1">
              <a:lnSpc>
                <a:spcPct val="110000"/>
              </a:lnSpc>
              <a:buClr>
                <a:schemeClr val="hlink"/>
              </a:buClr>
              <a:buSzPct val="55000"/>
              <a:buFont typeface="Wingdings" panose="05000000000000000000" pitchFamily="2" charset="2"/>
              <a:buChar char="n"/>
            </a:pPr>
            <a:r>
              <a:rPr lang="en-US" altLang="en-US" sz="2400" dirty="0">
                <a:latin typeface="Tahoma" panose="020B0604030504040204" pitchFamily="34" charset="0"/>
              </a:rPr>
              <a:t>use k-1 subsamples as training data and one sub-sample as test data --- k-fold cross-validation</a:t>
            </a:r>
          </a:p>
          <a:p>
            <a:pPr lvl="1">
              <a:lnSpc>
                <a:spcPct val="110000"/>
              </a:lnSpc>
              <a:buClr>
                <a:schemeClr val="hlink"/>
              </a:buClr>
              <a:buSzPct val="55000"/>
              <a:buFont typeface="Wingdings" panose="05000000000000000000" pitchFamily="2" charset="2"/>
              <a:buChar char="n"/>
            </a:pPr>
            <a:r>
              <a:rPr lang="en-US" altLang="en-US" sz="2400" dirty="0">
                <a:latin typeface="Tahoma" panose="020B0604030504040204" pitchFamily="34" charset="0"/>
              </a:rPr>
              <a:t>for data set with moderate size</a:t>
            </a:r>
          </a:p>
          <a:p>
            <a:pPr>
              <a:lnSpc>
                <a:spcPct val="110000"/>
              </a:lnSpc>
              <a:buClr>
                <a:schemeClr val="folHlink"/>
              </a:buClr>
              <a:buSzPct val="60000"/>
              <a:buFont typeface="Wingdings" panose="05000000000000000000" pitchFamily="2" charset="2"/>
              <a:buChar char="n"/>
            </a:pPr>
            <a:r>
              <a:rPr lang="en-US" dirty="0"/>
              <a:t>Leave-one-out cross validation </a:t>
            </a:r>
            <a:endParaRPr lang="en-US" dirty="0" smtClean="0"/>
          </a:p>
          <a:p>
            <a:pPr lvl="1">
              <a:lnSpc>
                <a:spcPct val="110000"/>
              </a:lnSpc>
              <a:buClr>
                <a:schemeClr val="folHlink"/>
              </a:buClr>
              <a:buSzPct val="60000"/>
              <a:buFont typeface="Wingdings" panose="05000000000000000000" pitchFamily="2" charset="2"/>
              <a:buChar char="n"/>
            </a:pPr>
            <a:r>
              <a:rPr lang="en-US" altLang="en-US" sz="2100" dirty="0" smtClean="0">
                <a:latin typeface="Tahoma" panose="020B0604030504040204" pitchFamily="34" charset="0"/>
              </a:rPr>
              <a:t>for </a:t>
            </a:r>
            <a:r>
              <a:rPr lang="en-US" altLang="en-US" sz="2100" dirty="0">
                <a:latin typeface="Tahoma" panose="020B0604030504040204" pitchFamily="34" charset="0"/>
              </a:rPr>
              <a:t>small size data</a:t>
            </a:r>
          </a:p>
          <a:p>
            <a:endParaRPr lang="en-US" dirty="0"/>
          </a:p>
        </p:txBody>
      </p:sp>
    </p:spTree>
    <p:extLst>
      <p:ext uri="{BB962C8B-B14F-4D97-AF65-F5344CB8AC3E}">
        <p14:creationId xmlns:p14="http://schemas.microsoft.com/office/powerpoint/2010/main" val="104153962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5544</TotalTime>
  <Words>2221</Words>
  <Application>Microsoft Office PowerPoint</Application>
  <PresentationFormat>On-screen Show (4:3)</PresentationFormat>
  <Paragraphs>569</Paragraphs>
  <Slides>56</Slides>
  <Notes>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5</vt:i4>
      </vt:variant>
      <vt:variant>
        <vt:lpstr>Slide Titles</vt:lpstr>
      </vt:variant>
      <vt:variant>
        <vt:i4>56</vt:i4>
      </vt:variant>
    </vt:vector>
  </HeadingPairs>
  <TitlesOfParts>
    <vt:vector size="71" baseType="lpstr">
      <vt:lpstr>宋体</vt:lpstr>
      <vt:lpstr>Arial</vt:lpstr>
      <vt:lpstr>Calibri</vt:lpstr>
      <vt:lpstr>Monotype Sorts</vt:lpstr>
      <vt:lpstr>Symbol</vt:lpstr>
      <vt:lpstr>Tahoma</vt:lpstr>
      <vt:lpstr>Times</vt:lpstr>
      <vt:lpstr>Times New Roman</vt:lpstr>
      <vt:lpstr>Wingdings</vt:lpstr>
      <vt:lpstr>Blank</vt:lpstr>
      <vt:lpstr>Worksheet</vt:lpstr>
      <vt:lpstr>VISIO</vt:lpstr>
      <vt:lpstr>Document</vt:lpstr>
      <vt:lpstr>Visio</vt:lpstr>
      <vt:lpstr>Equation</vt:lpstr>
      <vt:lpstr>Classification</vt:lpstr>
      <vt:lpstr>Classification: Definition</vt:lpstr>
      <vt:lpstr>PowerPoint Presentation</vt:lpstr>
      <vt:lpstr>Classification: Use the Model</vt:lpstr>
      <vt:lpstr>Examples of Classification Task</vt:lpstr>
      <vt:lpstr>Process</vt:lpstr>
      <vt:lpstr>Relational Representation  of Gene Expression Data</vt:lpstr>
      <vt:lpstr>Classification: 2 Step Process</vt:lpstr>
      <vt:lpstr>Classifier Accuracy </vt:lpstr>
      <vt:lpstr>Classification Techniques</vt:lpstr>
      <vt:lpstr>Example</vt:lpstr>
      <vt:lpstr>Example of a Decision Tree</vt:lpstr>
      <vt:lpstr>Another Example of Decision Tree</vt:lpstr>
      <vt:lpstr>Decision Tree Classification Task</vt:lpstr>
      <vt:lpstr>Apply Model to Test Data</vt:lpstr>
      <vt:lpstr>Apply Model to Test Data</vt:lpstr>
      <vt:lpstr>Apply Model to Test Data</vt:lpstr>
      <vt:lpstr>Apply Model to Test Data</vt:lpstr>
      <vt:lpstr>Apply Model to Test Data</vt:lpstr>
      <vt:lpstr>Apply Model to Test Data</vt:lpstr>
      <vt:lpstr>Decision Tree Classification Task</vt:lpstr>
      <vt:lpstr>Decision Tree Induction</vt:lpstr>
      <vt:lpstr>General Structure of Hunt’s Algorithm</vt:lpstr>
      <vt:lpstr>Hunt’s Algorithm</vt:lpstr>
      <vt:lpstr>Algorithm for Decision Tree Induction</vt:lpstr>
      <vt:lpstr>Decision Tree Induction: Training Dataset</vt:lpstr>
      <vt:lpstr>Output: A Decision Tree for “buys_computer”</vt:lpstr>
      <vt:lpstr>Decision Tree Classification</vt:lpstr>
      <vt:lpstr>Tree Building Phase</vt:lpstr>
      <vt:lpstr>Tree Building Phase (cont.)</vt:lpstr>
      <vt:lpstr>Tree Induction</vt:lpstr>
      <vt:lpstr>Tree Induction</vt:lpstr>
      <vt:lpstr>How to Specify Test Condition?</vt:lpstr>
      <vt:lpstr>Splitting Based on Nominal Atts.</vt:lpstr>
      <vt:lpstr>Splitting Based on Ordinal Attributes</vt:lpstr>
      <vt:lpstr>Splitting Based on Continuous Atts.</vt:lpstr>
      <vt:lpstr>Splitting Based on Continuous Atts.</vt:lpstr>
      <vt:lpstr>Tree Induction</vt:lpstr>
      <vt:lpstr>How to determine the Best Split</vt:lpstr>
      <vt:lpstr>How to determine the Best Split</vt:lpstr>
      <vt:lpstr>Measures of Node Impurity</vt:lpstr>
      <vt:lpstr>Comparison among Splitting Criteria</vt:lpstr>
      <vt:lpstr>How to Find the Best Split</vt:lpstr>
      <vt:lpstr>Measure of Impurity: GINI</vt:lpstr>
      <vt:lpstr>Examples for computing GINI</vt:lpstr>
      <vt:lpstr>Splitting Based on GINI</vt:lpstr>
      <vt:lpstr>Binary Attributes: Computing GINI Index</vt:lpstr>
      <vt:lpstr>Categorical Attributes: Computing Gini Index</vt:lpstr>
      <vt:lpstr>Splitting Criteria based on INFO</vt:lpstr>
      <vt:lpstr>Examples for computing Entropy</vt:lpstr>
      <vt:lpstr>Splitting Criteria based on Classification Error</vt:lpstr>
      <vt:lpstr>Examples for Computing Error</vt:lpstr>
      <vt:lpstr>Splitting Based on INFO...</vt:lpstr>
      <vt:lpstr>Splitting Based on INFO...</vt:lpstr>
      <vt:lpstr>Continuous Attributes: Computing Gini Index</vt:lpstr>
      <vt:lpstr>Continuous Attributes: Computing Gini Index..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Sharma</dc:creator>
  <cp:lastModifiedBy>user</cp:lastModifiedBy>
  <cp:revision>223</cp:revision>
  <cp:lastPrinted>1601-01-01T00:00:00Z</cp:lastPrinted>
  <dcterms:created xsi:type="dcterms:W3CDTF">1601-01-01T00:00:00Z</dcterms:created>
  <dcterms:modified xsi:type="dcterms:W3CDTF">2019-02-08T10:25:34Z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