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48"/>
  </p:notesMasterIdLst>
  <p:sldIdLst>
    <p:sldId id="256" r:id="rId2"/>
    <p:sldId id="367" r:id="rId3"/>
    <p:sldId id="368" r:id="rId4"/>
    <p:sldId id="369" r:id="rId5"/>
    <p:sldId id="370" r:id="rId6"/>
    <p:sldId id="371" r:id="rId7"/>
    <p:sldId id="372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282" r:id="rId16"/>
    <p:sldId id="283" r:id="rId17"/>
    <p:sldId id="316" r:id="rId18"/>
    <p:sldId id="342" r:id="rId19"/>
    <p:sldId id="285" r:id="rId20"/>
    <p:sldId id="349" r:id="rId21"/>
    <p:sldId id="350" r:id="rId22"/>
    <p:sldId id="286" r:id="rId23"/>
    <p:sldId id="287" r:id="rId24"/>
    <p:sldId id="351" r:id="rId25"/>
    <p:sldId id="352" r:id="rId26"/>
    <p:sldId id="365" r:id="rId27"/>
    <p:sldId id="353" r:id="rId28"/>
    <p:sldId id="343" r:id="rId29"/>
    <p:sldId id="290" r:id="rId30"/>
    <p:sldId id="291" r:id="rId31"/>
    <p:sldId id="292" r:id="rId32"/>
    <p:sldId id="366" r:id="rId33"/>
    <p:sldId id="346" r:id="rId34"/>
    <p:sldId id="355" r:id="rId35"/>
    <p:sldId id="356" r:id="rId36"/>
    <p:sldId id="357" r:id="rId37"/>
    <p:sldId id="300" r:id="rId38"/>
    <p:sldId id="301" r:id="rId39"/>
    <p:sldId id="303" r:id="rId40"/>
    <p:sldId id="304" r:id="rId41"/>
    <p:sldId id="305" r:id="rId42"/>
    <p:sldId id="337" r:id="rId43"/>
    <p:sldId id="338" r:id="rId44"/>
    <p:sldId id="339" r:id="rId45"/>
    <p:sldId id="340" r:id="rId46"/>
    <p:sldId id="341" r:id="rId47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6" Type="http://schemas.openxmlformats.org/officeDocument/2006/relationships/image" Target="../media/image37.wmf"/><Relationship Id="rId5" Type="http://schemas.openxmlformats.org/officeDocument/2006/relationships/image" Target="../media/image1.emf"/><Relationship Id="rId4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6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9492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A7025-B4A2-48F7-A60C-4CF2B963C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1810-C970-49DB-B4AD-2A99C242AE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6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Document1.doc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smtClean="0"/>
              <a:t>Induction</a:t>
            </a:r>
          </a:p>
          <a:p>
            <a:pPr marL="8001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Best Split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Measures of Node Impurity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Splitting Based on Nominal Atts.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Multi-way split:</a:t>
            </a:r>
            <a:r>
              <a:rPr lang="en-US" dirty="0" smtClean="0"/>
              <a:t> Use as many partitions as distinct values. 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Binary split:</a:t>
            </a:r>
            <a:r>
              <a:rPr lang="en-US" dirty="0" smtClean="0"/>
              <a:t>  Divides values into two subsets. </a:t>
            </a:r>
            <a:br>
              <a:rPr lang="en-US" dirty="0" smtClean="0"/>
            </a:br>
            <a:r>
              <a:rPr lang="en-US" dirty="0" smtClean="0"/>
              <a:t>			Need to find optimal partitioning.</a:t>
            </a:r>
            <a:endParaRPr lang="en-US" sz="4000" dirty="0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771386" y="1905000"/>
            <a:ext cx="2546350" cy="1108075"/>
            <a:chOff x="1824" y="1680"/>
            <a:chExt cx="1604" cy="578"/>
          </a:xfrm>
        </p:grpSpPr>
        <p:sp>
          <p:nvSpPr>
            <p:cNvPr id="29714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CarType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5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9"/>
            <p:cNvSpPr txBox="1">
              <a:spLocks noChangeArrowheads="1"/>
            </p:cNvSpPr>
            <p:nvPr/>
          </p:nvSpPr>
          <p:spPr bwMode="auto">
            <a:xfrm>
              <a:off x="1824" y="1890"/>
              <a:ext cx="49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Family</a:t>
              </a:r>
            </a:p>
          </p:txBody>
        </p:sp>
        <p:sp>
          <p:nvSpPr>
            <p:cNvPr id="29719" name="Text Box 10"/>
            <p:cNvSpPr txBox="1">
              <a:spLocks noChangeArrowheads="1"/>
            </p:cNvSpPr>
            <p:nvPr/>
          </p:nvSpPr>
          <p:spPr bwMode="auto">
            <a:xfrm>
              <a:off x="2208" y="2082"/>
              <a:ext cx="48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Sports</a:t>
              </a:r>
            </a:p>
          </p:txBody>
        </p:sp>
        <p:sp>
          <p:nvSpPr>
            <p:cNvPr id="29720" name="Text Box 11"/>
            <p:cNvSpPr txBox="1">
              <a:spLocks noChangeArrowheads="1"/>
            </p:cNvSpPr>
            <p:nvPr/>
          </p:nvSpPr>
          <p:spPr bwMode="auto">
            <a:xfrm>
              <a:off x="2928" y="1890"/>
              <a:ext cx="5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Luxury</a:t>
              </a:r>
            </a:p>
          </p:txBody>
        </p:sp>
      </p:grpSp>
      <p:grpSp>
        <p:nvGrpSpPr>
          <p:cNvPr id="29701" name="Group 12"/>
          <p:cNvGrpSpPr>
            <a:grpSpLocks/>
          </p:cNvGrpSpPr>
          <p:nvPr/>
        </p:nvGrpSpPr>
        <p:grpSpPr bwMode="auto">
          <a:xfrm>
            <a:off x="5257800" y="4953000"/>
            <a:ext cx="2752725" cy="1219200"/>
            <a:chOff x="3552" y="3216"/>
            <a:chExt cx="1734" cy="576"/>
          </a:xfrm>
        </p:grpSpPr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CarType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3552" y="3406"/>
              <a:ext cx="60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{Family, 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Luxury}</a:t>
              </a:r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4714" y="3482"/>
              <a:ext cx="572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{Sports}</a:t>
              </a:r>
            </a:p>
          </p:txBody>
        </p: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685800" y="4953000"/>
            <a:ext cx="2905125" cy="1295400"/>
            <a:chOff x="768" y="3216"/>
            <a:chExt cx="1830" cy="576"/>
          </a:xfrm>
        </p:grpSpPr>
        <p:sp>
          <p:nvSpPr>
            <p:cNvPr id="29704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CarType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05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Text Box 22"/>
            <p:cNvSpPr txBox="1">
              <a:spLocks noChangeArrowheads="1"/>
            </p:cNvSpPr>
            <p:nvPr/>
          </p:nvSpPr>
          <p:spPr bwMode="auto">
            <a:xfrm>
              <a:off x="768" y="3414"/>
              <a:ext cx="59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{Sports, Luxury}</a:t>
              </a:r>
            </a:p>
          </p:txBody>
        </p:sp>
        <p:sp>
          <p:nvSpPr>
            <p:cNvPr id="29708" name="Text Box 23"/>
            <p:cNvSpPr txBox="1">
              <a:spLocks noChangeArrowheads="1"/>
            </p:cNvSpPr>
            <p:nvPr/>
          </p:nvSpPr>
          <p:spPr bwMode="auto">
            <a:xfrm>
              <a:off x="2020" y="3487"/>
              <a:ext cx="57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{Family}</a:t>
              </a:r>
            </a:p>
          </p:txBody>
        </p:sp>
      </p:grpSp>
      <p:sp>
        <p:nvSpPr>
          <p:cNvPr id="29703" name="Text Box 24"/>
          <p:cNvSpPr txBox="1">
            <a:spLocks noChangeArrowheads="1"/>
          </p:cNvSpPr>
          <p:nvPr/>
        </p:nvSpPr>
        <p:spPr bwMode="auto">
          <a:xfrm>
            <a:off x="4191000" y="51054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542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Splitting Based on Ordinal Attributes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2578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Multi-way split:</a:t>
            </a:r>
            <a:r>
              <a:rPr lang="en-US" dirty="0" smtClean="0"/>
              <a:t> Use as many partitions as distinct values. 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Binary split:</a:t>
            </a:r>
            <a:r>
              <a:rPr lang="en-US" dirty="0" smtClean="0"/>
              <a:t>  Divides values into two subsets. </a:t>
            </a:r>
            <a:br>
              <a:rPr lang="en-US" dirty="0" smtClean="0"/>
            </a:br>
            <a:r>
              <a:rPr lang="en-US" dirty="0" smtClean="0"/>
              <a:t>		      Need to find optimal partitioning.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What about this split?</a:t>
            </a:r>
            <a:endParaRPr lang="en-US" sz="4000" dirty="0" smtClean="0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564516" y="1472160"/>
            <a:ext cx="2457450" cy="1044575"/>
            <a:chOff x="1853" y="1248"/>
            <a:chExt cx="1548" cy="584"/>
          </a:xfrm>
        </p:grpSpPr>
        <p:sp>
          <p:nvSpPr>
            <p:cNvPr id="30744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Size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45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9"/>
            <p:cNvSpPr txBox="1">
              <a:spLocks noChangeArrowheads="1"/>
            </p:cNvSpPr>
            <p:nvPr/>
          </p:nvSpPr>
          <p:spPr bwMode="auto">
            <a:xfrm>
              <a:off x="1853" y="1451"/>
              <a:ext cx="43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Small</a:t>
              </a:r>
            </a:p>
          </p:txBody>
        </p:sp>
        <p:sp>
          <p:nvSpPr>
            <p:cNvPr id="30749" name="Text Box 10"/>
            <p:cNvSpPr txBox="1">
              <a:spLocks noChangeArrowheads="1"/>
            </p:cNvSpPr>
            <p:nvPr/>
          </p:nvSpPr>
          <p:spPr bwMode="auto">
            <a:xfrm>
              <a:off x="2167" y="1644"/>
              <a:ext cx="57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Medium</a:t>
              </a:r>
            </a:p>
          </p:txBody>
        </p:sp>
        <p:sp>
          <p:nvSpPr>
            <p:cNvPr id="30750" name="Text Box 11"/>
            <p:cNvSpPr txBox="1">
              <a:spLocks noChangeArrowheads="1"/>
            </p:cNvSpPr>
            <p:nvPr/>
          </p:nvSpPr>
          <p:spPr bwMode="auto">
            <a:xfrm>
              <a:off x="2958" y="1452"/>
              <a:ext cx="44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Large</a:t>
              </a:r>
            </a:p>
          </p:txBody>
        </p:sp>
      </p:grpSp>
      <p:grpSp>
        <p:nvGrpSpPr>
          <p:cNvPr id="30725" name="Group 12"/>
          <p:cNvGrpSpPr>
            <a:grpSpLocks/>
          </p:cNvGrpSpPr>
          <p:nvPr/>
        </p:nvGrpSpPr>
        <p:grpSpPr bwMode="auto">
          <a:xfrm>
            <a:off x="5397227" y="3460291"/>
            <a:ext cx="2774950" cy="1143000"/>
            <a:chOff x="3513" y="3216"/>
            <a:chExt cx="1748" cy="576"/>
          </a:xfrm>
        </p:grpSpPr>
        <p:sp>
          <p:nvSpPr>
            <p:cNvPr id="3073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Size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4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Text Box 16"/>
            <p:cNvSpPr txBox="1">
              <a:spLocks noChangeArrowheads="1"/>
            </p:cNvSpPr>
            <p:nvPr/>
          </p:nvSpPr>
          <p:spPr bwMode="auto">
            <a:xfrm>
              <a:off x="3513" y="3397"/>
              <a:ext cx="68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{Medium, </a:t>
              </a:r>
              <a:br>
                <a:rPr lang="en-US" altLang="en-US" sz="1600">
                  <a:latin typeface="Arial" panose="020B0604020202020204" pitchFamily="34" charset="0"/>
                </a:rPr>
              </a:br>
              <a:r>
                <a:rPr lang="en-US" altLang="en-US" sz="1600">
                  <a:latin typeface="Arial" panose="020B0604020202020204" pitchFamily="34" charset="0"/>
                </a:rPr>
                <a:t>Large}</a:t>
              </a:r>
            </a:p>
          </p:txBody>
        </p:sp>
        <p:sp>
          <p:nvSpPr>
            <p:cNvPr id="30743" name="Text Box 17"/>
            <p:cNvSpPr txBox="1">
              <a:spLocks noChangeArrowheads="1"/>
            </p:cNvSpPr>
            <p:nvPr/>
          </p:nvSpPr>
          <p:spPr bwMode="auto">
            <a:xfrm>
              <a:off x="4740" y="3477"/>
              <a:ext cx="521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{Small}</a:t>
              </a:r>
            </a:p>
          </p:txBody>
        </p:sp>
      </p:grpSp>
      <p:grpSp>
        <p:nvGrpSpPr>
          <p:cNvPr id="30726" name="Group 18"/>
          <p:cNvGrpSpPr>
            <a:grpSpLocks/>
          </p:cNvGrpSpPr>
          <p:nvPr/>
        </p:nvGrpSpPr>
        <p:grpSpPr bwMode="auto">
          <a:xfrm>
            <a:off x="485613" y="3409950"/>
            <a:ext cx="2997200" cy="1143000"/>
            <a:chOff x="768" y="3216"/>
            <a:chExt cx="1794" cy="576"/>
          </a:xfrm>
        </p:grpSpPr>
        <p:sp>
          <p:nvSpPr>
            <p:cNvPr id="30734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Size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5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Text Box 22"/>
            <p:cNvSpPr txBox="1">
              <a:spLocks noChangeArrowheads="1"/>
            </p:cNvSpPr>
            <p:nvPr/>
          </p:nvSpPr>
          <p:spPr bwMode="auto">
            <a:xfrm>
              <a:off x="768" y="3397"/>
              <a:ext cx="59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{Small, Medium}</a:t>
              </a:r>
            </a:p>
          </p:txBody>
        </p:sp>
        <p:sp>
          <p:nvSpPr>
            <p:cNvPr id="30738" name="Text Box 23"/>
            <p:cNvSpPr txBox="1">
              <a:spLocks noChangeArrowheads="1"/>
            </p:cNvSpPr>
            <p:nvPr/>
          </p:nvSpPr>
          <p:spPr bwMode="auto">
            <a:xfrm>
              <a:off x="2059" y="3477"/>
              <a:ext cx="50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{Large}</a:t>
              </a:r>
            </a:p>
          </p:txBody>
        </p:sp>
      </p:grpSp>
      <p:sp>
        <p:nvSpPr>
          <p:cNvPr id="30727" name="Text Box 24"/>
          <p:cNvSpPr txBox="1">
            <a:spLocks noChangeArrowheads="1"/>
          </p:cNvSpPr>
          <p:nvPr/>
        </p:nvSpPr>
        <p:spPr bwMode="auto">
          <a:xfrm>
            <a:off x="4233642" y="3633311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OR</a:t>
            </a:r>
          </a:p>
        </p:txBody>
      </p:sp>
      <p:grpSp>
        <p:nvGrpSpPr>
          <p:cNvPr id="30728" name="Group 25"/>
          <p:cNvGrpSpPr>
            <a:grpSpLocks/>
          </p:cNvGrpSpPr>
          <p:nvPr/>
        </p:nvGrpSpPr>
        <p:grpSpPr bwMode="auto">
          <a:xfrm>
            <a:off x="4813879" y="4972385"/>
            <a:ext cx="3101975" cy="1143000"/>
            <a:chOff x="768" y="3216"/>
            <a:chExt cx="1856" cy="576"/>
          </a:xfrm>
        </p:grpSpPr>
        <p:sp>
          <p:nvSpPr>
            <p:cNvPr id="30729" name="Oval 26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Size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0" name="Line 27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8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Text Box 29"/>
            <p:cNvSpPr txBox="1">
              <a:spLocks noChangeArrowheads="1"/>
            </p:cNvSpPr>
            <p:nvPr/>
          </p:nvSpPr>
          <p:spPr bwMode="auto">
            <a:xfrm>
              <a:off x="768" y="3397"/>
              <a:ext cx="59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{Small, Large}</a:t>
              </a:r>
            </a:p>
          </p:txBody>
        </p:sp>
        <p:sp>
          <p:nvSpPr>
            <p:cNvPr id="30733" name="Text Box 30"/>
            <p:cNvSpPr txBox="1">
              <a:spLocks noChangeArrowheads="1"/>
            </p:cNvSpPr>
            <p:nvPr/>
          </p:nvSpPr>
          <p:spPr bwMode="auto">
            <a:xfrm>
              <a:off x="2000" y="3477"/>
              <a:ext cx="62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{Medium}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5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Splitting Based on Continuous Atts.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Different ways of handling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CC3300"/>
                </a:solidFill>
              </a:rPr>
              <a:t>Discretization</a:t>
            </a:r>
            <a:r>
              <a:rPr lang="en-US" sz="2400" dirty="0" smtClean="0"/>
              <a:t> to form an ordinal categorical attribute</a:t>
            </a:r>
          </a:p>
          <a:p>
            <a:pPr lvl="2" eaLnBrk="1" hangingPunct="1">
              <a:defRPr/>
            </a:pPr>
            <a:r>
              <a:rPr lang="en-US" sz="2000" dirty="0" smtClean="0"/>
              <a:t> </a:t>
            </a:r>
            <a:r>
              <a:rPr lang="en-US" sz="2200" dirty="0" smtClean="0"/>
              <a:t>discretize once at the beginning</a:t>
            </a:r>
          </a:p>
          <a:p>
            <a:pPr lvl="2" eaLnBrk="1" hangingPunct="1">
              <a:defRPr/>
            </a:pPr>
            <a:r>
              <a:rPr lang="en-US" sz="2200" dirty="0" smtClean="0"/>
              <a:t> ranges can be found by equal interval bucketing, equal frequency bucketing (percentiles), or clustering.</a:t>
            </a:r>
          </a:p>
          <a:p>
            <a:pPr lvl="4" eaLnBrk="1" hangingPunct="1">
              <a:defRPr/>
            </a:pPr>
            <a:endParaRPr lang="en-US" sz="1600" dirty="0" smtClean="0">
              <a:solidFill>
                <a:srgbClr val="CC3300"/>
              </a:solidFill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CC3300"/>
                </a:solidFill>
              </a:rPr>
              <a:t>Binary Decision</a:t>
            </a:r>
            <a:r>
              <a:rPr lang="en-US" sz="2400" dirty="0" smtClean="0"/>
              <a:t>: (A &lt; v) or (A </a:t>
            </a:r>
            <a:r>
              <a:rPr lang="en-US" sz="2400" dirty="0" smtClean="0">
                <a:sym typeface="Symbol" pitchFamily="18" charset="2"/>
              </a:rPr>
              <a:t> v)</a:t>
            </a:r>
            <a:endParaRPr lang="en-US" sz="2400" dirty="0" smtClean="0"/>
          </a:p>
          <a:p>
            <a:pPr lvl="2" eaLnBrk="1" hangingPunct="1">
              <a:defRPr/>
            </a:pPr>
            <a:r>
              <a:rPr lang="en-US" sz="2200" dirty="0" smtClean="0"/>
              <a:t> consider all possible splits and finds the best cut</a:t>
            </a:r>
          </a:p>
          <a:p>
            <a:pPr lvl="2" eaLnBrk="1" hangingPunct="1">
              <a:defRPr/>
            </a:pPr>
            <a:r>
              <a:rPr lang="en-US" sz="2200" dirty="0" smtClean="0"/>
              <a:t> can be more compute intensive</a:t>
            </a:r>
          </a:p>
        </p:txBody>
      </p:sp>
    </p:spTree>
    <p:extLst>
      <p:ext uri="{BB962C8B-B14F-4D97-AF65-F5344CB8AC3E}">
        <p14:creationId xmlns:p14="http://schemas.microsoft.com/office/powerpoint/2010/main" val="8049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Splitting Based on Continuous Atts.</a:t>
            </a:r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17613" y="2127250"/>
          <a:ext cx="6654800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Visio" r:id="rId3" imgW="8538667" imgH="3684287" progId="Visio.Drawing.6">
                  <p:embed/>
                </p:oleObj>
              </mc:Choice>
              <mc:Fallback>
                <p:oleObj name="Visio" r:id="rId3" imgW="8538667" imgH="368428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127250"/>
                        <a:ext cx="6654800" cy="287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2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Tree Induction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Greedy strategy.</a:t>
            </a:r>
          </a:p>
          <a:p>
            <a:pPr lvl="1" eaLnBrk="1" hangingPunct="1">
              <a:defRPr/>
            </a:pPr>
            <a:r>
              <a:rPr lang="en-US" sz="2400" dirty="0" smtClean="0"/>
              <a:t>Split the records based on an attribute test that optimizes certain criterion.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Issues</a:t>
            </a:r>
          </a:p>
          <a:p>
            <a:pPr lvl="1" eaLnBrk="1" hangingPunct="1">
              <a:defRPr/>
            </a:pPr>
            <a:r>
              <a:rPr lang="en-US" sz="2400" dirty="0" smtClean="0"/>
              <a:t>Determine how to split the records</a:t>
            </a:r>
          </a:p>
          <a:p>
            <a:pPr lvl="2" eaLnBrk="1" hangingPunct="1">
              <a:defRPr/>
            </a:pPr>
            <a:r>
              <a:rPr lang="en-US" sz="2200" dirty="0" smtClean="0"/>
              <a:t>How to specify the attribute test condition?</a:t>
            </a:r>
          </a:p>
          <a:p>
            <a:pPr lvl="2" eaLnBrk="1" hangingPunct="1">
              <a:defRPr/>
            </a:pPr>
            <a:r>
              <a:rPr lang="en-US" sz="2200" dirty="0" smtClean="0">
                <a:solidFill>
                  <a:srgbClr val="FF0000"/>
                </a:solidFill>
              </a:rPr>
              <a:t>How to determine the best split?</a:t>
            </a:r>
          </a:p>
          <a:p>
            <a:pPr lvl="1" eaLnBrk="1" hangingPunct="1">
              <a:defRPr/>
            </a:pPr>
            <a:r>
              <a:rPr lang="en-US" sz="2400" dirty="0" smtClean="0"/>
              <a:t>Determine when to stop splitting</a:t>
            </a:r>
          </a:p>
          <a:p>
            <a:pPr lvl="1"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221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to determine the Best Split</a:t>
            </a:r>
          </a:p>
        </p:txBody>
      </p:sp>
      <p:graphicFrame>
        <p:nvGraphicFramePr>
          <p:cNvPr id="348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22606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Visio" r:id="rId3" imgW="9538614" imgH="2239584" progId="Visio.Drawing.6">
                  <p:embed/>
                </p:oleObj>
              </mc:Choice>
              <mc:Fallback>
                <p:oleObj name="Visio" r:id="rId3" imgW="9538614" imgH="2239584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06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0" y="12192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Before Splitting: 10 records of class 0,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		10 records of class 1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981200" y="51196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Which test condition is the best?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to determine the Best Split</a:t>
            </a: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9175" y="3865563"/>
          <a:ext cx="798513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Visio" r:id="rId3" imgW="655371" imgH="585812" progId="Visio.Drawing.6">
                  <p:embed/>
                </p:oleObj>
              </mc:Choice>
              <mc:Fallback>
                <p:oleObj name="Visio" r:id="rId3" imgW="655371" imgH="58581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865563"/>
                        <a:ext cx="798513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Greedy approach: </a:t>
            </a:r>
          </a:p>
          <a:p>
            <a:pPr lvl="1" eaLnBrk="1" hangingPunct="1">
              <a:defRPr/>
            </a:pPr>
            <a:r>
              <a:rPr lang="en-US" sz="2200" dirty="0" smtClean="0"/>
              <a:t>Nodes with </a:t>
            </a:r>
            <a:r>
              <a:rPr lang="en-US" sz="2200" dirty="0" smtClean="0">
                <a:solidFill>
                  <a:srgbClr val="FF0000"/>
                </a:solidFill>
              </a:rPr>
              <a:t>homogeneous</a:t>
            </a:r>
            <a:r>
              <a:rPr lang="en-US" sz="2200" dirty="0" smtClean="0"/>
              <a:t> class distribution are preferred</a:t>
            </a:r>
          </a:p>
          <a:p>
            <a:pPr eaLnBrk="1" hangingPunct="1">
              <a:defRPr/>
            </a:pPr>
            <a:r>
              <a:rPr lang="en-US" dirty="0" smtClean="0"/>
              <a:t>Need a measure of node impurity: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aphicFrame>
        <p:nvGraphicFramePr>
          <p:cNvPr id="3584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3469163"/>
              </p:ext>
            </p:extLst>
          </p:nvPr>
        </p:nvGraphicFramePr>
        <p:xfrm>
          <a:off x="5486400" y="3868253"/>
          <a:ext cx="9032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Visio" r:id="rId5" imgW="655371" imgH="585812" progId="Visio.Drawing.6">
                  <p:embed/>
                </p:oleObj>
              </mc:Choice>
              <mc:Fallback>
                <p:oleObj name="Visio" r:id="rId5" imgW="655371" imgH="58581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68253"/>
                        <a:ext cx="9032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371600" y="4724400"/>
            <a:ext cx="281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Non-homogeneous,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High degree of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impurity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latin typeface="Arial" panose="020B0604020202020204" pitchFamily="34" charset="0"/>
              </a:rPr>
              <a:t>Uniform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181600" y="4724400"/>
            <a:ext cx="281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Homogeneous,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Low degree of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impurity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smtClean="0">
                <a:latin typeface="Arial" panose="020B0604020202020204" pitchFamily="34" charset="0"/>
              </a:rPr>
              <a:t>Skewed 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chemeClr val="bg1"/>
                </a:solidFill>
              </a:rPr>
              <a:t>Measures of Node Impurity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8275"/>
            <a:ext cx="8058150" cy="52578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Gini Index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200" dirty="0" smtClean="0"/>
          </a:p>
          <a:p>
            <a:r>
              <a:rPr lang="en-US" altLang="en-US" sz="3200" dirty="0" smtClean="0"/>
              <a:t>Entropy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200" dirty="0" smtClean="0"/>
          </a:p>
          <a:p>
            <a:r>
              <a:rPr lang="en-US" altLang="en-US" sz="3200" dirty="0" smtClean="0"/>
              <a:t>Misclassification error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32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3200" dirty="0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65803"/>
              </p:ext>
            </p:extLst>
          </p:nvPr>
        </p:nvGraphicFramePr>
        <p:xfrm>
          <a:off x="2667000" y="1831975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Equation" r:id="rId4" imgW="1612800" imgH="355320" progId="Equation.3">
                  <p:embed/>
                </p:oleObj>
              </mc:Choice>
              <mc:Fallback>
                <p:oleObj name="Equation" r:id="rId4" imgW="16128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31975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561601"/>
              </p:ext>
            </p:extLst>
          </p:nvPr>
        </p:nvGraphicFramePr>
        <p:xfrm>
          <a:off x="2362200" y="3050381"/>
          <a:ext cx="5803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Equation" r:id="rId6" imgW="4165560" imgH="444240" progId="Equation.3">
                  <p:embed/>
                </p:oleObj>
              </mc:Choice>
              <mc:Fallback>
                <p:oleObj name="Equation" r:id="rId6" imgW="4165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50381"/>
                        <a:ext cx="5803900" cy="61595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31649"/>
              </p:ext>
            </p:extLst>
          </p:nvPr>
        </p:nvGraphicFramePr>
        <p:xfrm>
          <a:off x="2590800" y="4530327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Equation" r:id="rId8" imgW="3073320" imgH="406080" progId="Equation.3">
                  <p:embed/>
                </p:oleObj>
              </mc:Choice>
              <mc:Fallback>
                <p:oleObj name="Equation" r:id="rId8" imgW="3073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30327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76400" y="-20716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Measures of Node Impurity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00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Comparison among Splitting Criteria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For a 2-class problem:</a:t>
            </a:r>
          </a:p>
        </p:txBody>
      </p:sp>
    </p:spTree>
    <p:extLst>
      <p:ext uri="{BB962C8B-B14F-4D97-AF65-F5344CB8AC3E}">
        <p14:creationId xmlns:p14="http://schemas.microsoft.com/office/powerpoint/2010/main" val="22778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How to Find the Best Split</a:t>
            </a:r>
          </a:p>
        </p:txBody>
      </p:sp>
      <p:graphicFrame>
        <p:nvGraphicFramePr>
          <p:cNvPr id="37906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112713" y="3759200"/>
          <a:ext cx="1660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Document" r:id="rId3" imgW="3317490" imgH="1395377" progId="Word.Document.8">
                  <p:embed/>
                </p:oleObj>
              </mc:Choice>
              <mc:Fallback>
                <p:oleObj name="Document" r:id="rId3" imgW="3317490" imgH="1395377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3759200"/>
                        <a:ext cx="16605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6505575" y="2006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H="1">
            <a:off x="5930900" y="2463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7038975" y="2463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657850" y="2579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147050" y="25796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514975" y="3189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7702550" y="3189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1476375" y="1930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H="1">
            <a:off x="901700" y="2387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2009775" y="2387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28650" y="2503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117850" y="2503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85775" y="3113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673350" y="3113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905000" y="12954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Before Splitting:</a:t>
            </a:r>
          </a:p>
        </p:txBody>
      </p:sp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2395538" y="37639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Document" r:id="rId5" imgW="3325066" imgH="1394657" progId="Word.Document.8">
                  <p:embed/>
                </p:oleObj>
              </mc:Choice>
              <mc:Fallback>
                <p:oleObj name="Document" r:id="rId5" imgW="3325066" imgH="1394657" progId="Word.Document.8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7639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5133975" y="3759200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Document" r:id="rId7" imgW="3325066" imgH="1394657" progId="Word.Document.8">
                  <p:embed/>
                </p:oleObj>
              </mc:Choice>
              <mc:Fallback>
                <p:oleObj name="Document" r:id="rId7" imgW="3325066" imgH="1394657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3759200"/>
                        <a:ext cx="1676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7419975" y="3763963"/>
          <a:ext cx="1635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2" name="Document" r:id="rId9" imgW="3332642" imgH="1394657" progId="Word.Document.8">
                  <p:embed/>
                </p:oleObj>
              </mc:Choice>
              <mc:Fallback>
                <p:oleObj name="Document" r:id="rId9" imgW="3332642" imgH="1394657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763963"/>
                        <a:ext cx="16351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3962400" y="12954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3" name="Document" r:id="rId11" imgW="3323317" imgH="1397000" progId="Word.Document.8">
                  <p:embed/>
                </p:oleObj>
              </mc:Choice>
              <mc:Fallback>
                <p:oleObj name="Document" r:id="rId11" imgW="3323317" imgH="1397000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715000" y="1295400"/>
            <a:ext cx="1295400" cy="396875"/>
            <a:chOff x="3600" y="768"/>
            <a:chExt cx="816" cy="250"/>
          </a:xfrm>
        </p:grpSpPr>
        <p:sp>
          <p:nvSpPr>
            <p:cNvPr id="37927" name="Line 24"/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Text Box 25"/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M0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8175" y="4521200"/>
            <a:ext cx="8001000" cy="854075"/>
            <a:chOff x="384" y="2832"/>
            <a:chExt cx="5040" cy="538"/>
          </a:xfrm>
        </p:grpSpPr>
        <p:sp>
          <p:nvSpPr>
            <p:cNvPr id="37919" name="Text Box 27"/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M1</a:t>
              </a:r>
            </a:p>
          </p:txBody>
        </p:sp>
        <p:sp>
          <p:nvSpPr>
            <p:cNvPr id="37920" name="Text Box 28"/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M2</a:t>
              </a:r>
            </a:p>
          </p:txBody>
        </p:sp>
        <p:sp>
          <p:nvSpPr>
            <p:cNvPr id="37921" name="Text Box 29"/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M3</a:t>
              </a:r>
            </a:p>
          </p:txBody>
        </p:sp>
        <p:sp>
          <p:nvSpPr>
            <p:cNvPr id="37922" name="Text Box 30"/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M4</a:t>
              </a:r>
            </a:p>
          </p:txBody>
        </p:sp>
        <p:sp>
          <p:nvSpPr>
            <p:cNvPr id="37923" name="Line 31"/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Line 32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Line 33"/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Line 34"/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90575" y="5435600"/>
            <a:ext cx="7620000" cy="777875"/>
            <a:chOff x="480" y="3408"/>
            <a:chExt cx="4800" cy="490"/>
          </a:xfrm>
        </p:grpSpPr>
        <p:sp>
          <p:nvSpPr>
            <p:cNvPr id="37915" name="AutoShape 36"/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7916" name="AutoShape 37"/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7917" name="Text Box 38"/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M12</a:t>
              </a:r>
            </a:p>
          </p:txBody>
        </p:sp>
        <p:sp>
          <p:nvSpPr>
            <p:cNvPr id="37918" name="Text Box 39"/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M34</a:t>
              </a:r>
            </a:p>
          </p:txBody>
        </p:sp>
      </p:grpSp>
      <p:sp>
        <p:nvSpPr>
          <p:cNvPr id="209960" name="Text Box 40"/>
          <p:cNvSpPr txBox="1">
            <a:spLocks noChangeArrowheads="1"/>
          </p:cNvSpPr>
          <p:nvPr/>
        </p:nvSpPr>
        <p:spPr bwMode="auto">
          <a:xfrm>
            <a:off x="2847975" y="61055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Gain = M0 – M12 vs  M0 – M34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altLang="zh-CN" sz="4000">
                <a:latin typeface="Times New Roman" panose="02020603050405020304" pitchFamily="18" charset="0"/>
              </a:rPr>
              <a:t>Algorithm for Decision Tree Induction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Basic algorithm (a greedy algorithm)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Tree is constructed in a </a:t>
            </a:r>
            <a:r>
              <a:rPr lang="en-US" altLang="zh-CN" sz="2200" dirty="0">
                <a:solidFill>
                  <a:schemeClr val="hlink"/>
                </a:solidFill>
                <a:latin typeface="Times New Roman" panose="02020603050405020304" pitchFamily="18" charset="0"/>
              </a:rPr>
              <a:t>top-down recursive divide-and-conquer manner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At start, all the training examples are at the root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Attributes are categorical (if continuous-valued, they are discretized in advance)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Examples are partitioned recursively based on selected attributes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Test attributes are selected on the basis of a heuristic or statistical measure (e.g., </a:t>
            </a:r>
            <a:r>
              <a:rPr lang="en-US" altLang="zh-CN" sz="2200" dirty="0">
                <a:solidFill>
                  <a:schemeClr val="hlink"/>
                </a:solidFill>
                <a:latin typeface="Times New Roman" panose="02020603050405020304" pitchFamily="18" charset="0"/>
              </a:rPr>
              <a:t>information gain</a:t>
            </a:r>
            <a:r>
              <a:rPr lang="en-US" altLang="zh-CN" sz="22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Conditions for stopping partitioning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All samples for a given node belong to the same class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There are no remaining attributes for further partitioning – </a:t>
            </a:r>
            <a:r>
              <a:rPr lang="en-US" altLang="zh-CN" sz="2200" dirty="0">
                <a:solidFill>
                  <a:schemeClr val="hlink"/>
                </a:solidFill>
                <a:latin typeface="Times New Roman" panose="02020603050405020304" pitchFamily="18" charset="0"/>
              </a:rPr>
              <a:t>majority voting</a:t>
            </a:r>
            <a:r>
              <a:rPr lang="en-US" altLang="zh-CN" sz="2200" dirty="0">
                <a:latin typeface="Times New Roman" panose="02020603050405020304" pitchFamily="18" charset="0"/>
              </a:rPr>
              <a:t> is employed for classifying the leaf</a:t>
            </a:r>
          </a:p>
          <a:p>
            <a:pPr lvl="1"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</a:rPr>
              <a:t>There are no samples left</a:t>
            </a:r>
          </a:p>
        </p:txBody>
      </p:sp>
    </p:spTree>
    <p:extLst>
      <p:ext uri="{BB962C8B-B14F-4D97-AF65-F5344CB8AC3E}">
        <p14:creationId xmlns:p14="http://schemas.microsoft.com/office/powerpoint/2010/main" val="4247454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800" dirty="0" smtClean="0"/>
              <a:t>Splitting Criteria based on INFO</a:t>
            </a:r>
            <a:endParaRPr lang="en-US" dirty="0" smtClean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763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Entropy at a given node t: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4" eaLnBrk="1" hangingPunct="1">
              <a:defRPr/>
            </a:pPr>
            <a:endParaRPr lang="en-US" dirty="0" smtClean="0"/>
          </a:p>
          <a:p>
            <a:pPr marL="1085850" lvl="2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(NOTE: </a:t>
            </a:r>
            <a:r>
              <a:rPr lang="en-US" sz="2000" i="1" dirty="0" smtClean="0">
                <a:latin typeface="Times New Roman" pitchFamily="18" charset="0"/>
              </a:rPr>
              <a:t>p( j | t) </a:t>
            </a:r>
            <a:r>
              <a:rPr lang="en-US" sz="2000" dirty="0" smtClean="0"/>
              <a:t>is the relative frequency of class j at node t).</a:t>
            </a:r>
            <a:endParaRPr lang="en-US" dirty="0" smtClean="0"/>
          </a:p>
          <a:p>
            <a:pPr lvl="1" eaLnBrk="1" hangingPunct="1">
              <a:defRPr/>
            </a:pPr>
            <a:r>
              <a:rPr lang="en-US" sz="2400" dirty="0" smtClean="0"/>
              <a:t>Measures homogeneity of a node. </a:t>
            </a:r>
          </a:p>
          <a:p>
            <a:pPr marL="1085850" lvl="2" eaLnBrk="1" hangingPunct="1">
              <a:defRPr/>
            </a:pPr>
            <a:r>
              <a:rPr lang="en-US" sz="2200" dirty="0" smtClean="0"/>
              <a:t>Maximum (log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c</a:t>
            </a:r>
            <a:r>
              <a:rPr lang="en-US" sz="2200" dirty="0" smtClean="0"/>
              <a:t>) when records are equally distributed among all classes implying least information</a:t>
            </a:r>
          </a:p>
          <a:p>
            <a:pPr marL="1085850" lvl="2" eaLnBrk="1" hangingPunct="1">
              <a:defRPr/>
            </a:pPr>
            <a:r>
              <a:rPr lang="en-US" sz="2200" dirty="0" smtClean="0"/>
              <a:t>Minimum (0.0) when all records belong to one class, implying most information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/>
          </p:nvPr>
        </p:nvGraphicFramePr>
        <p:xfrm>
          <a:off x="2057400" y="1905000"/>
          <a:ext cx="58039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3" imgW="4165600" imgH="444500" progId="Equation.3">
                  <p:embed/>
                </p:oleObj>
              </mc:Choice>
              <mc:Fallback>
                <p:oleObj name="Equation" r:id="rId3" imgW="4165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803900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7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Examples for computing Entropy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P(C1) = 0/6 = 0     P(C2) = 6/6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Entropy = – 0 log 0</a:t>
            </a:r>
            <a:r>
              <a:rPr lang="en-US" altLang="en-US" sz="2000" b="1" baseline="30000"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– 1 log 1 = – 0 – 0 = 0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P(C1) = 1/6          P(C2) = 5/6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Entropy = – (1/6) log</a:t>
            </a:r>
            <a:r>
              <a:rPr lang="en-US" altLang="en-US" sz="2000" b="1" baseline="-25000">
                <a:latin typeface="Arial" panose="020B0604020202020204" pitchFamily="34" charset="0"/>
              </a:rPr>
              <a:t>2</a:t>
            </a:r>
            <a:r>
              <a:rPr lang="en-US" altLang="en-US" sz="2000" b="1">
                <a:latin typeface="Arial" panose="020B0604020202020204" pitchFamily="34" charset="0"/>
              </a:rPr>
              <a:t> (1/6)</a:t>
            </a:r>
            <a:r>
              <a:rPr lang="en-US" altLang="en-US" sz="2000" b="1" baseline="30000"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– (5/6) log</a:t>
            </a:r>
            <a:r>
              <a:rPr lang="en-US" altLang="en-US" sz="2000" b="1" baseline="-25000">
                <a:latin typeface="Arial" panose="020B0604020202020204" pitchFamily="34" charset="0"/>
              </a:rPr>
              <a:t>2</a:t>
            </a:r>
            <a:r>
              <a:rPr lang="en-US" altLang="en-US" sz="2000" b="1">
                <a:latin typeface="Arial" panose="020B0604020202020204" pitchFamily="34" charset="0"/>
              </a:rPr>
              <a:t> (1/6) = 0.65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P(C1) = 2/6          P(C2) = 4/6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Entropy = – (2/6) log</a:t>
            </a:r>
            <a:r>
              <a:rPr lang="en-US" altLang="en-US" sz="2000" b="1" baseline="-25000">
                <a:latin typeface="Arial" panose="020B0604020202020204" pitchFamily="34" charset="0"/>
              </a:rPr>
              <a:t>2</a:t>
            </a:r>
            <a:r>
              <a:rPr lang="en-US" altLang="en-US" sz="2000" b="1">
                <a:latin typeface="Arial" panose="020B0604020202020204" pitchFamily="34" charset="0"/>
              </a:rPr>
              <a:t> (2/6)</a:t>
            </a:r>
            <a:r>
              <a:rPr lang="en-US" altLang="en-US" sz="2000" b="1" baseline="30000">
                <a:latin typeface="Arial" panose="020B0604020202020204" pitchFamily="34" charset="0"/>
              </a:rPr>
              <a:t> </a:t>
            </a:r>
            <a:r>
              <a:rPr lang="en-US" altLang="en-US" sz="2000" b="1">
                <a:latin typeface="Arial" panose="020B0604020202020204" pitchFamily="34" charset="0"/>
              </a:rPr>
              <a:t>– (4/6) log</a:t>
            </a:r>
            <a:r>
              <a:rPr lang="en-US" altLang="en-US" sz="2000" b="1" baseline="-25000">
                <a:latin typeface="Arial" panose="020B0604020202020204" pitchFamily="34" charset="0"/>
              </a:rPr>
              <a:t>2</a:t>
            </a:r>
            <a:r>
              <a:rPr lang="en-US" altLang="en-US" sz="2000" b="1">
                <a:latin typeface="Arial" panose="020B0604020202020204" pitchFamily="34" charset="0"/>
              </a:rPr>
              <a:t> (4/6) = 0.92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752600" y="1447800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Equation" r:id="rId9" imgW="4267200" imgH="444500" progId="Equation.3">
                  <p:embed/>
                </p:oleObj>
              </mc:Choice>
              <mc:Fallback>
                <p:oleObj name="Equation" r:id="rId9" imgW="4267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9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Measure of Impurity: GINI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3463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Gini Index for a given node t 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8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(NOTE: </a:t>
            </a:r>
            <a:r>
              <a:rPr lang="en-US" sz="2000" i="1" smtClean="0">
                <a:latin typeface="Times New Roman" pitchFamily="18" charset="0"/>
              </a:rPr>
              <a:t>p( j | t) </a:t>
            </a:r>
            <a:r>
              <a:rPr lang="en-US" sz="2000" smtClean="0"/>
              <a:t>is the relative frequency of class j at node t).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80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Maximum (1 - 1/n</a:t>
            </a:r>
            <a:r>
              <a:rPr lang="en-US" sz="2400" baseline="-25000" smtClean="0"/>
              <a:t>c</a:t>
            </a:r>
            <a:r>
              <a:rPr lang="en-US" sz="2400" smtClean="0"/>
              <a:t>) when records are equally distributed among all classes, implying least interesting information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Minimum (0.0) when all records belong to one class, implying most interesting information</a:t>
            </a:r>
            <a:endParaRPr lang="en-US" sz="2400" baseline="-25000" smtClean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743200" y="17780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780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295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Document" r:id="rId5" imgW="3284220" imgH="1970532" progId="Word.Document.8">
                  <p:embed/>
                </p:oleObj>
              </mc:Choice>
              <mc:Fallback>
                <p:oleObj name="Document" r:id="rId5" imgW="3284220" imgH="197053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5720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3" name="Document" r:id="rId7" imgW="3284220" imgH="1970532" progId="Word.Document.8">
                  <p:embed/>
                </p:oleObj>
              </mc:Choice>
              <mc:Fallback>
                <p:oleObj name="Document" r:id="rId7" imgW="3284220" imgH="197053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248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4" name="Document" r:id="rId9" imgW="3284220" imgH="1970532" progId="Word.Document.8">
                  <p:embed/>
                </p:oleObj>
              </mc:Choice>
              <mc:Fallback>
                <p:oleObj name="Document" r:id="rId9" imgW="3284220" imgH="197053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9718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5" name="Document" r:id="rId11" imgW="3284220" imgH="1970532" progId="Word.Document.8">
                  <p:embed/>
                </p:oleObj>
              </mc:Choice>
              <mc:Fallback>
                <p:oleObj name="Document" r:id="rId11" imgW="3284220" imgH="197053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Examples for computing GINI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6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7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8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P(C1) = 0/6 = 0     P(C2) = 6/6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Gini = 1 – P(C1)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2 </a:t>
            </a:r>
            <a:r>
              <a:rPr lang="en-US" altLang="en-US" sz="2000" b="1" dirty="0">
                <a:latin typeface="Arial" panose="020B0604020202020204" pitchFamily="34" charset="0"/>
              </a:rPr>
              <a:t>– P(C2)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2</a:t>
            </a:r>
            <a:r>
              <a:rPr lang="en-US" altLang="en-US" sz="2000" b="1" dirty="0">
                <a:latin typeface="Arial" panose="020B0604020202020204" pitchFamily="34" charset="0"/>
              </a:rPr>
              <a:t> = 1 – 0 – 1 = 0 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2590800" y="1219200"/>
          <a:ext cx="3352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9" name="Equation" r:id="rId9" imgW="1612900" imgH="355600" progId="Equation.3">
                  <p:embed/>
                </p:oleObj>
              </mc:Choice>
              <mc:Fallback>
                <p:oleObj name="Equation" r:id="rId9" imgW="16129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3352800" cy="736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P(C1) = 1/6          P(C2) = 5/6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Gini = 1 – (1/6)</a:t>
            </a:r>
            <a:r>
              <a:rPr lang="en-US" altLang="en-US" sz="2000" b="1" baseline="30000">
                <a:latin typeface="Arial" panose="020B0604020202020204" pitchFamily="34" charset="0"/>
              </a:rPr>
              <a:t>2 </a:t>
            </a:r>
            <a:r>
              <a:rPr lang="en-US" altLang="en-US" sz="2000" b="1">
                <a:latin typeface="Arial" panose="020B0604020202020204" pitchFamily="34" charset="0"/>
              </a:rPr>
              <a:t>– (5/6)</a:t>
            </a:r>
            <a:r>
              <a:rPr lang="en-US" altLang="en-US" sz="2000" b="1" baseline="30000">
                <a:latin typeface="Arial" panose="020B0604020202020204" pitchFamily="34" charset="0"/>
              </a:rPr>
              <a:t>2</a:t>
            </a:r>
            <a:r>
              <a:rPr lang="en-US" altLang="en-US" sz="2000" b="1">
                <a:latin typeface="Arial" panose="020B0604020202020204" pitchFamily="34" charset="0"/>
              </a:rPr>
              <a:t> = 0.278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P(C1) = 2/6          P(C2) = 4/6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Gini = 1 – (2/6)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2 </a:t>
            </a:r>
            <a:r>
              <a:rPr lang="en-US" altLang="en-US" sz="2000" b="1" dirty="0">
                <a:latin typeface="Arial" panose="020B0604020202020204" pitchFamily="34" charset="0"/>
              </a:rPr>
              <a:t>– (4/6)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2</a:t>
            </a:r>
            <a:r>
              <a:rPr lang="en-US" altLang="en-US" sz="2000" b="1" dirty="0">
                <a:latin typeface="Arial" panose="020B0604020202020204" pitchFamily="34" charset="0"/>
              </a:rPr>
              <a:t> = 0.444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smtClean="0"/>
              <a:t>Splitting Criteria based on Classification Error</a:t>
            </a:r>
            <a:endParaRPr lang="en-US" smtClean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Classification error at a node t :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800" dirty="0" smtClean="0"/>
              <a:t>Measures misclassification error made by a node. </a:t>
            </a:r>
          </a:p>
          <a:p>
            <a:pPr marL="1085850" lvl="2" eaLnBrk="1" hangingPunct="1">
              <a:defRPr/>
            </a:pPr>
            <a:r>
              <a:rPr lang="en-US" sz="2200" dirty="0" smtClean="0"/>
              <a:t>Maximum (1 - 1/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c</a:t>
            </a:r>
            <a:r>
              <a:rPr lang="en-US" sz="2200" dirty="0" smtClean="0"/>
              <a:t>) when records are equally distributed among all classes, implying least interesting information</a:t>
            </a:r>
          </a:p>
          <a:p>
            <a:pPr marL="1085850" lvl="2" eaLnBrk="1" hangingPunct="1">
              <a:defRPr/>
            </a:pPr>
            <a:r>
              <a:rPr lang="en-US" sz="2200" dirty="0" smtClean="0"/>
              <a:t>Minimum (0.0) when all records belong to one class, implying most interesting information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/>
          </p:nvPr>
        </p:nvGraphicFramePr>
        <p:xfrm>
          <a:off x="1828800" y="2133600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3" imgW="3073400" imgH="406400" progId="Equation.3">
                  <p:embed/>
                </p:oleObj>
              </mc:Choice>
              <mc:Fallback>
                <p:oleObj name="Equation" r:id="rId3" imgW="3073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9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Examples for Computing Error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P(C1) = 0/6 = 0     P(C2) = 6/6 =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Error = 1 – max (0, 1) = 1 – 1 = 0 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P(C1) = 1/6          P(C2) = 5/6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Error = 1 – max (1/6, 5/6) = 1 – 5/6 = 1/6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P(C1) = 2/6          P(C2) = 4/6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Error = 1 – max (2/6, 4/6) = 1 – 4/6 = 1/3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828800" y="1219200"/>
          <a:ext cx="4953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9" imgW="3073400" imgH="406400" progId="Equation.3">
                  <p:embed/>
                </p:oleObj>
              </mc:Choice>
              <mc:Fallback>
                <p:oleObj name="Equation" r:id="rId9" imgW="3073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19200"/>
                        <a:ext cx="4953000" cy="650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4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Gain</a:t>
            </a:r>
            <a:r>
              <a:rPr lang="en-US" sz="2800" b="1" i="1" dirty="0" smtClean="0"/>
              <a:t> of an attribute split: </a:t>
            </a:r>
            <a:r>
              <a:rPr lang="en-US" sz="2800" dirty="0" smtClean="0"/>
              <a:t>compare the impurity of the parent node with the average impurity of the child nodes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Maximizing</a:t>
            </a:r>
            <a:r>
              <a:rPr lang="en-US" sz="2800" dirty="0" smtClean="0"/>
              <a:t> the </a:t>
            </a:r>
            <a:r>
              <a:rPr lang="en-US" sz="2800" dirty="0" smtClean="0">
                <a:solidFill>
                  <a:srgbClr val="0070C0"/>
                </a:solidFill>
              </a:rPr>
              <a:t>gain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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M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inimizing </a:t>
            </a:r>
            <a:r>
              <a:rPr lang="en-US" sz="2800" dirty="0" smtClean="0"/>
              <a:t>the weighted average </a:t>
            </a:r>
            <a:r>
              <a:rPr lang="en-US" sz="2800" dirty="0" smtClean="0">
                <a:solidFill>
                  <a:srgbClr val="0070C0"/>
                </a:solidFill>
              </a:rPr>
              <a:t>impurity</a:t>
            </a:r>
            <a:r>
              <a:rPr lang="en-US" sz="2800" dirty="0" smtClean="0"/>
              <a:t> measure of children nodes</a:t>
            </a:r>
          </a:p>
          <a:p>
            <a:r>
              <a:rPr lang="en-US" sz="2800" dirty="0" smtClean="0"/>
              <a:t>If </a:t>
            </a:r>
            <a:r>
              <a:rPr lang="en-US" sz="2800" b="1" dirty="0" smtClean="0">
                <a:solidFill>
                  <a:srgbClr val="0070C0"/>
                </a:solidFill>
              </a:rPr>
              <a:t>I() = Entropy(), </a:t>
            </a:r>
            <a:r>
              <a:rPr lang="en-US" sz="2800" dirty="0" smtClean="0"/>
              <a:t>then </a:t>
            </a:r>
            <a:r>
              <a:rPr lang="el-GR" sz="2800" b="1" dirty="0" smtClean="0">
                <a:solidFill>
                  <a:schemeClr val="accent2"/>
                </a:solidFill>
              </a:rPr>
              <a:t>Δ</a:t>
            </a:r>
            <a:r>
              <a:rPr lang="en-US" sz="2800" b="1" baseline="-25000" dirty="0" smtClean="0">
                <a:solidFill>
                  <a:schemeClr val="accent2"/>
                </a:solidFill>
              </a:rPr>
              <a:t>info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is called </a:t>
            </a:r>
            <a:r>
              <a:rPr lang="en-US" sz="2800" b="1" dirty="0" smtClean="0">
                <a:solidFill>
                  <a:srgbClr val="0070C0"/>
                </a:solidFill>
              </a:rPr>
              <a:t>information gain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2057400" y="3048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Equation" r:id="rId3" imgW="1942920" imgH="457200" progId="Equation.3">
                  <p:embed/>
                </p:oleObj>
              </mc:Choice>
              <mc:Fallback>
                <p:oleObj name="Equation" r:id="rId3" imgW="1942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3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Splitting Based on GINI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4386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dirty="0" smtClean="0"/>
              <a:t>Used in CART, SLIQ, SPRINT.</a:t>
            </a:r>
          </a:p>
          <a:p>
            <a:pPr eaLnBrk="1" hangingPunct="1">
              <a:defRPr/>
            </a:pPr>
            <a:r>
              <a:rPr lang="en-US" sz="2800" dirty="0" smtClean="0"/>
              <a:t>When a node p is split into k partitions (children), the quality of split is computed as,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	where,	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= number of records at child </a:t>
            </a:r>
            <a:r>
              <a:rPr lang="en-US" sz="2800" dirty="0" err="1" smtClean="0"/>
              <a:t>i</a:t>
            </a:r>
            <a:r>
              <a:rPr lang="en-US" sz="2800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    		n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= number of records at node p.</a:t>
            </a:r>
            <a:endParaRPr lang="en-US" sz="3600" dirty="0" smtClean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667000" y="2895600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886200" cy="1104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558165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Average of Gini Index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Binary Attributes: Computing GINI Index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Splits into two partitions</a:t>
            </a:r>
          </a:p>
          <a:p>
            <a:r>
              <a:rPr lang="en-US" altLang="en-US" b="0"/>
              <a:t>Effect of Weighing partitions: </a:t>
            </a:r>
          </a:p>
          <a:p>
            <a:pPr lvl="1"/>
            <a:r>
              <a:rPr lang="en-US" altLang="en-US" b="0"/>
              <a:t>Larger and Purer Partitions are sought for.</a:t>
            </a:r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911368" name="Text Box 8"/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911371" name="Object 11"/>
          <p:cNvGraphicFramePr>
            <a:graphicFrameLocks noChangeAspect="1"/>
          </p:cNvGraphicFramePr>
          <p:nvPr/>
        </p:nvGraphicFramePr>
        <p:xfrm>
          <a:off x="6553200" y="2590800"/>
          <a:ext cx="1981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name="Document" r:id="rId3" imgW="3177000" imgH="3053520" progId="Word.Document.8">
                  <p:embed/>
                </p:oleObj>
              </mc:Choice>
              <mc:Fallback>
                <p:oleObj name="Document" r:id="rId3" imgW="3177000" imgH="3053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62196"/>
              </p:ext>
            </p:extLst>
          </p:nvPr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Document" r:id="rId5" imgW="3259756" imgH="2547453" progId="Word.Document.8">
                  <p:embed/>
                </p:oleObj>
              </mc:Choice>
              <mc:Fallback>
                <p:oleObj name="Document" r:id="rId5" imgW="3259756" imgH="25474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380999" y="4191000"/>
            <a:ext cx="27019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Gini(N1) </a:t>
            </a:r>
            <a:br>
              <a:rPr lang="en-US" altLang="en-US" sz="2000" dirty="0"/>
            </a:br>
            <a:r>
              <a:rPr lang="en-US" altLang="en-US" sz="2000" dirty="0"/>
              <a:t>= 1 – (</a:t>
            </a:r>
            <a:r>
              <a:rPr lang="en-US" altLang="en-US" sz="2000" dirty="0" smtClean="0"/>
              <a:t>5/7)</a:t>
            </a:r>
            <a:r>
              <a:rPr lang="en-US" altLang="en-US" sz="2000" baseline="30000" dirty="0" smtClean="0"/>
              <a:t>2 </a:t>
            </a:r>
            <a:r>
              <a:rPr lang="en-US" altLang="en-US" sz="2000" dirty="0"/>
              <a:t>– (</a:t>
            </a:r>
            <a:r>
              <a:rPr lang="en-US" altLang="en-US" sz="2000" dirty="0" smtClean="0"/>
              <a:t>2/7)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= </a:t>
            </a:r>
            <a:r>
              <a:rPr lang="en-US" altLang="en-US" sz="2000" dirty="0" smtClean="0"/>
              <a:t>0.41 </a:t>
            </a:r>
            <a:endParaRPr lang="en-US" altLang="en-US" sz="2000" dirty="0"/>
          </a:p>
          <a:p>
            <a:pPr>
              <a:spcBef>
                <a:spcPct val="50000"/>
              </a:spcBef>
            </a:pPr>
            <a:r>
              <a:rPr lang="en-US" altLang="en-US" sz="2000" dirty="0"/>
              <a:t>Gini(N2) </a:t>
            </a:r>
            <a:br>
              <a:rPr lang="en-US" altLang="en-US" sz="2000" dirty="0"/>
            </a:br>
            <a:r>
              <a:rPr lang="en-US" altLang="en-US" sz="2000" dirty="0"/>
              <a:t>= 1 – (</a:t>
            </a:r>
            <a:r>
              <a:rPr lang="en-US" altLang="en-US" sz="2000" dirty="0" smtClean="0"/>
              <a:t>1/5)</a:t>
            </a:r>
            <a:r>
              <a:rPr lang="en-US" altLang="en-US" sz="2000" baseline="30000" dirty="0" smtClean="0"/>
              <a:t>2 </a:t>
            </a:r>
            <a:r>
              <a:rPr lang="en-US" altLang="en-US" sz="2000" dirty="0"/>
              <a:t>– (</a:t>
            </a:r>
            <a:r>
              <a:rPr lang="en-US" altLang="en-US" sz="2000" dirty="0" smtClean="0"/>
              <a:t>4/5)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= </a:t>
            </a:r>
            <a:r>
              <a:rPr lang="en-US" altLang="en-US" sz="2000" dirty="0" smtClean="0"/>
              <a:t>0.32</a:t>
            </a:r>
            <a:endParaRPr lang="en-US" altLang="en-US" sz="2000" dirty="0"/>
          </a:p>
        </p:txBody>
      </p:sp>
      <p:sp>
        <p:nvSpPr>
          <p:cNvPr id="911374" name="Text Box 14"/>
          <p:cNvSpPr txBox="1">
            <a:spLocks noChangeArrowheads="1"/>
          </p:cNvSpPr>
          <p:nvPr/>
        </p:nvSpPr>
        <p:spPr bwMode="auto">
          <a:xfrm>
            <a:off x="5943600" y="4648200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Gini(Children) </a:t>
            </a:r>
            <a:br>
              <a:rPr lang="en-US" altLang="en-US" sz="2000" dirty="0"/>
            </a:br>
            <a:r>
              <a:rPr lang="en-US" altLang="en-US" sz="2000" dirty="0"/>
              <a:t>= 7/12 * </a:t>
            </a:r>
            <a:r>
              <a:rPr lang="en-US" altLang="en-US" sz="2000" dirty="0" smtClean="0"/>
              <a:t>0.41 </a:t>
            </a:r>
            <a:r>
              <a:rPr lang="en-US" altLang="en-US" sz="2000" dirty="0"/>
              <a:t>+ </a:t>
            </a:r>
            <a:br>
              <a:rPr lang="en-US" altLang="en-US" sz="2000" dirty="0"/>
            </a:br>
            <a:r>
              <a:rPr lang="en-US" altLang="en-US" sz="2000" dirty="0"/>
              <a:t>   5/12 * </a:t>
            </a:r>
            <a:r>
              <a:rPr lang="en-US" altLang="en-US" sz="2000" dirty="0" smtClean="0"/>
              <a:t>0.32</a:t>
            </a:r>
            <a:br>
              <a:rPr lang="en-US" altLang="en-US" sz="2000" dirty="0" smtClean="0"/>
            </a:br>
            <a:r>
              <a:rPr lang="en-US" altLang="en-US" sz="2000" dirty="0" smtClean="0"/>
              <a:t>= 0.37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8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66688"/>
            <a:ext cx="92964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Categorical Attributes: Computing Gini Index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11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For each distinct value, gather counts for each class in the dataset</a:t>
            </a:r>
          </a:p>
          <a:p>
            <a:pPr eaLnBrk="1" hangingPunct="1">
              <a:defRPr/>
            </a:pPr>
            <a:r>
              <a:rPr lang="en-US" sz="2800" dirty="0" smtClean="0"/>
              <a:t>Use the count matrix to make decisions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038600" y="4495800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" name="Document" r:id="rId3" imgW="5849112" imgH="4005072" progId="Word.Document.8">
                  <p:embed/>
                </p:oleObj>
              </mc:Choice>
              <mc:Fallback>
                <p:oleObj name="Document" r:id="rId3" imgW="5849112" imgH="40050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95800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534150" y="4495800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" name="Document" r:id="rId5" imgW="5849112" imgH="4005072" progId="Word.Document.8">
                  <p:embed/>
                </p:oleObj>
              </mc:Choice>
              <mc:Fallback>
                <p:oleObj name="Document" r:id="rId5" imgW="5849112" imgH="400507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4495800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57200" y="4495800"/>
          <a:ext cx="2744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" name="Document" r:id="rId7" imgW="6205728" imgH="3191256" progId="Word.Document.8">
                  <p:embed/>
                </p:oleObj>
              </mc:Choice>
              <mc:Fallback>
                <p:oleObj name="Document" r:id="rId7" imgW="6205728" imgH="31912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27447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Line 7"/>
          <p:cNvSpPr>
            <a:spLocks noChangeShapeType="1"/>
          </p:cNvSpPr>
          <p:nvPr/>
        </p:nvSpPr>
        <p:spPr bwMode="auto">
          <a:xfrm flipH="1">
            <a:off x="3733800" y="36576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068388" y="35544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872038" y="35544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(find best partition of 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FA59-EBFF-44A4-B311-98FE26BD463A}" type="datetime4">
              <a:rPr lang="en-US" altLang="en-US"/>
              <a:pPr/>
              <a:t>February 11, 2019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9644-582E-4022-91FB-753907B144A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/>
              <a:t>Decision Tree Induction: Training Dataset</a:t>
            </a:r>
          </a:p>
        </p:txBody>
      </p:sp>
      <p:graphicFrame>
        <p:nvGraphicFramePr>
          <p:cNvPr id="1408003" name="Object 3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62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11398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 smtClean="0"/>
              <a:t>Continuous Attributes: Computing </a:t>
            </a:r>
            <a:r>
              <a:rPr lang="en-US" sz="3800" dirty="0" err="1" smtClean="0"/>
              <a:t>Gini</a:t>
            </a:r>
            <a:r>
              <a:rPr lang="en-US" sz="3800" dirty="0" smtClean="0"/>
              <a:t> Index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945063" cy="4530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Use Binary Decisions based on one value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Several Choices for the splitting value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Number of possible splitting values </a:t>
            </a:r>
            <a:br>
              <a:rPr lang="en-US" sz="2000" dirty="0" smtClean="0"/>
            </a:br>
            <a:r>
              <a:rPr lang="en-US" sz="2000" dirty="0" smtClean="0"/>
              <a:t>= Number of distinct values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Each splitting value has a count matrix associated with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Class counts in each of the partitions, A &lt; v and A </a:t>
            </a:r>
            <a:r>
              <a:rPr lang="en-US" sz="2000" dirty="0" smtClean="0">
                <a:sym typeface="Symbol" pitchFamily="18" charset="2"/>
              </a:rPr>
              <a:t></a:t>
            </a:r>
            <a:r>
              <a:rPr lang="en-US" sz="2000" dirty="0" smtClean="0"/>
              <a:t> v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Simple method to choose best v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For each v, scan the database to gather count matrix and compute its </a:t>
            </a:r>
            <a:r>
              <a:rPr lang="en-US" sz="2000" dirty="0" err="1" smtClean="0"/>
              <a:t>Gini</a:t>
            </a:r>
            <a:r>
              <a:rPr lang="en-US" sz="2000" dirty="0" smtClean="0"/>
              <a:t> index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Computationally Inefficient! Repetition of work.</a:t>
            </a:r>
          </a:p>
        </p:txBody>
      </p:sp>
      <p:graphicFrame>
        <p:nvGraphicFramePr>
          <p:cNvPr id="440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3702240"/>
              </p:ext>
            </p:extLst>
          </p:nvPr>
        </p:nvGraphicFramePr>
        <p:xfrm>
          <a:off x="5181600" y="1108824"/>
          <a:ext cx="3048000" cy="325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Document" r:id="rId3" imgW="5415994" imgH="5779818" progId="Word.Document.8">
                  <p:embed/>
                </p:oleObj>
              </mc:Choice>
              <mc:Fallback>
                <p:oleObj name="Document" r:id="rId3" imgW="5415994" imgH="577981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181600" y="1108824"/>
                        <a:ext cx="3048000" cy="3253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82623335"/>
              </p:ext>
            </p:extLst>
          </p:nvPr>
        </p:nvGraphicFramePr>
        <p:xfrm>
          <a:off x="6248400" y="4368290"/>
          <a:ext cx="13716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Visio" r:id="rId5" imgW="1611935" imgH="2570756" progId="Visio.Drawing.6">
                  <p:embed/>
                </p:oleObj>
              </mc:Choice>
              <mc:Fallback>
                <p:oleObj name="Visio" r:id="rId5" imgW="1611935" imgH="257075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68290"/>
                        <a:ext cx="137160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57150"/>
            <a:ext cx="89916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 smtClean="0"/>
              <a:t>Continuous Attributes: Computing Gini Index..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89050"/>
            <a:ext cx="8483600" cy="1905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For efficient computation: for each attribute,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Sort the attribute on values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Linearly scan these values, each time updating the count matrix and computing </a:t>
            </a:r>
            <a:r>
              <a:rPr lang="en-US" sz="2200" dirty="0" err="1" smtClean="0"/>
              <a:t>gini</a:t>
            </a:r>
            <a:r>
              <a:rPr lang="en-US" sz="2200" dirty="0" smtClean="0"/>
              <a:t> index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Choose the split position that has the least </a:t>
            </a:r>
            <a:r>
              <a:rPr lang="en-US" sz="2200" dirty="0" err="1" smtClean="0"/>
              <a:t>gini</a:t>
            </a:r>
            <a:r>
              <a:rPr lang="en-US" sz="2200" dirty="0" smtClean="0"/>
              <a:t> index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0" y="3733800"/>
            <a:ext cx="9182100" cy="2622550"/>
            <a:chOff x="144" y="2360"/>
            <a:chExt cx="5784" cy="1652"/>
          </a:xfrm>
        </p:grpSpPr>
        <p:graphicFrame>
          <p:nvGraphicFramePr>
            <p:cNvPr id="45061" name="Object 5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8" name="Document" r:id="rId3" imgW="10585704" imgH="3558540" progId="Word.Document.8">
                    <p:embed/>
                  </p:oleObj>
                </mc:Choice>
                <mc:Fallback>
                  <p:oleObj name="Document" r:id="rId3" imgW="10585704" imgH="355854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360"/>
                          <a:ext cx="4972" cy="1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63" name="Group 7"/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45065" name="Text Box 8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9271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9271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9271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9271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9271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Clr>
                    <a:schemeClr val="accent2"/>
                  </a:buClr>
                  <a:buSzTx/>
                  <a:buFont typeface="Monotype Sorts" pitchFamily="2" charset="2"/>
                  <a:buNone/>
                </a:pPr>
                <a:r>
                  <a:rPr kumimoji="1" lang="en-US" altLang="en-US" sz="1600" b="1">
                    <a:latin typeface="Arial" panose="020B0604020202020204" pitchFamily="34" charset="0"/>
                  </a:rPr>
                  <a:t>Split Positions</a:t>
                </a:r>
              </a:p>
            </p:txBody>
          </p:sp>
          <p:sp>
            <p:nvSpPr>
              <p:cNvPr id="45066" name="Line 9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4" name="Text Box 10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Sorted Values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FA59-EBFF-44A4-B311-98FE26BD463A}" type="datetime4">
              <a:rPr lang="en-US" altLang="en-US"/>
              <a:pPr/>
              <a:t>February 11, 2019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9644-582E-4022-91FB-753907B144A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/>
              <a:t>Decision Tree Induction: Training Dataset</a:t>
            </a:r>
          </a:p>
        </p:txBody>
      </p:sp>
      <p:graphicFrame>
        <p:nvGraphicFramePr>
          <p:cNvPr id="1408003" name="Object 3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Worksheet" r:id="rId3" imgW="6115431" imgH="4458208" progId="Excel.Sheet.8">
                  <p:embed/>
                </p:oleObj>
              </mc:Choice>
              <mc:Fallback>
                <p:oleObj name="Worksheet" r:id="rId3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04E7-41F4-4D41-864A-7CDBD823C06F}" type="datetime4">
              <a:rPr lang="en-US" altLang="en-US"/>
              <a:pPr/>
              <a:t>February 11, 2019</a:t>
            </a:fld>
            <a:endParaRPr lang="en-US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1FC5-3B16-42AE-A4FB-A71245B0EB9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altLang="en-US" sz="3200"/>
              <a:t>Attribute Selection: Information Gain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P: buys_computer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N: buys_computer = “no”</a:t>
            </a:r>
            <a:endParaRPr lang="en-US" altLang="en-US" sz="2400"/>
          </a:p>
        </p:txBody>
      </p:sp>
      <p:sp>
        <p:nvSpPr>
          <p:cNvPr id="14090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            means “age &lt;=30” has 5 out of 14 samples, with 2 </a:t>
            </a:r>
            <a:r>
              <a:rPr lang="en-US" altLang="en-US" sz="2000" dirty="0" err="1">
                <a:solidFill>
                  <a:srgbClr val="121328"/>
                </a:solidFill>
              </a:rPr>
              <a:t>yes’es</a:t>
            </a:r>
            <a:r>
              <a:rPr lang="en-US" altLang="en-US" sz="2000" dirty="0">
                <a:solidFill>
                  <a:srgbClr val="121328"/>
                </a:solidFill>
              </a:rPr>
              <a:t>  and 3 no’s.   Hence</a:t>
            </a:r>
            <a:endParaRPr lang="en-US" altLang="en-US" sz="2000" dirty="0"/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000" dirty="0">
              <a:solidFill>
                <a:srgbClr val="121328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1409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67499"/>
              </p:ext>
            </p:extLst>
          </p:nvPr>
        </p:nvGraphicFramePr>
        <p:xfrm>
          <a:off x="596900" y="264398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64398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0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6" name="Equation" r:id="rId5" imgW="2044440" imgH="812520" progId="Equation.3">
                  <p:embed/>
                </p:oleObj>
              </mc:Choice>
              <mc:Fallback>
                <p:oleObj name="Equation" r:id="rId5" imgW="20444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1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7" name="Equation" r:id="rId7" imgW="3593880" imgH="1193760" progId="Equation.3">
                  <p:embed/>
                </p:oleObj>
              </mc:Choice>
              <mc:Fallback>
                <p:oleObj name="Equation" r:id="rId7" imgW="35938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2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8" name="Equation" r:id="rId9" imgW="2552400" imgH="241200" progId="Equation.3">
                  <p:embed/>
                </p:oleObj>
              </mc:Choice>
              <mc:Fallback>
                <p:oleObj name="Equation" r:id="rId9" imgW="255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3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Worksheet" r:id="rId11" imgW="6115431" imgH="4458208" progId="Excel.Sheet.8">
                  <p:embed/>
                </p:oleObj>
              </mc:Choice>
              <mc:Fallback>
                <p:oleObj name="Worksheet" r:id="rId11" imgW="6115431" imgH="4458208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4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0" name="Equation" r:id="rId13" imgW="583920" imgH="393480" progId="Equation.3">
                  <p:embed/>
                </p:oleObj>
              </mc:Choice>
              <mc:Fallback>
                <p:oleObj name="Equation" r:id="rId13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5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quation" r:id="rId15" imgW="3314520" imgH="393480" progId="Equation.3">
                  <p:embed/>
                </p:oleObj>
              </mc:Choice>
              <mc:Fallback>
                <p:oleObj name="Equation" r:id="rId15" imgW="331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1"/>
            <a:ext cx="7696200" cy="2286000"/>
          </a:xfrm>
        </p:spPr>
        <p:txBody>
          <a:bodyPr>
            <a:normAutofit/>
          </a:bodyPr>
          <a:lstStyle/>
          <a:p>
            <a:pPr marL="457200" indent="-457200">
              <a:buAutoNum type="alphaLcParenBoth"/>
            </a:pPr>
            <a:r>
              <a:rPr lang="en-US" dirty="0" smtClean="0"/>
              <a:t>What </a:t>
            </a:r>
            <a:r>
              <a:rPr lang="en-US" dirty="0"/>
              <a:t>is the entropy of this collection of training examples with </a:t>
            </a:r>
            <a:r>
              <a:rPr lang="en-US" dirty="0" smtClean="0"/>
              <a:t>respect to </a:t>
            </a:r>
            <a:r>
              <a:rPr lang="en-US" dirty="0"/>
              <a:t>the positive class</a:t>
            </a:r>
            <a:r>
              <a:rPr lang="en-US" dirty="0" smtClean="0"/>
              <a:t>?</a:t>
            </a:r>
          </a:p>
          <a:p>
            <a:r>
              <a:rPr lang="en-US" dirty="0"/>
              <a:t>(b) What are the information gains of </a:t>
            </a:r>
            <a:r>
              <a:rPr lang="en-US" i="1" dirty="0"/>
              <a:t>a</a:t>
            </a:r>
            <a:r>
              <a:rPr lang="en-US" dirty="0"/>
              <a:t>1 and </a:t>
            </a:r>
            <a:r>
              <a:rPr lang="en-US" i="1" dirty="0"/>
              <a:t>a</a:t>
            </a:r>
            <a:r>
              <a:rPr lang="en-US" dirty="0"/>
              <a:t>2 relative to these </a:t>
            </a:r>
            <a:r>
              <a:rPr lang="en-US" dirty="0" smtClean="0"/>
              <a:t>training examples</a:t>
            </a:r>
            <a:r>
              <a:rPr lang="en-US" dirty="0"/>
              <a:t>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600" y="1828800"/>
            <a:ext cx="5997375" cy="39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71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5025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dirty="0" smtClean="0"/>
              <a:t>Splitting Based on INFO...</a:t>
            </a:r>
            <a:endParaRPr lang="en-US" dirty="0" smtClean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3820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Information Gain: 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marL="1146175" lvl="2" eaLnBrk="1" hangingPunct="1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  <a:p>
            <a:pPr marL="1146175" lvl="2" eaLnBrk="1" hangingPunct="1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  <a:p>
            <a:pPr marL="1146175" lvl="2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2200" dirty="0" smtClean="0"/>
              <a:t>Parent Node, p is split into k partitions;</a:t>
            </a:r>
          </a:p>
          <a:p>
            <a:pPr marL="1146175" lvl="2" eaLnBrk="1" hangingPunct="1">
              <a:buFont typeface="Wingdings" panose="05000000000000000000" pitchFamily="2" charset="2"/>
              <a:buNone/>
              <a:defRPr/>
            </a:pPr>
            <a:r>
              <a:rPr lang="en-US" sz="2200" dirty="0" smtClean="0"/>
              <a:t>		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is number of records in partition </a:t>
            </a:r>
            <a:r>
              <a:rPr lang="en-US" sz="2200" dirty="0" err="1" smtClean="0"/>
              <a:t>i</a:t>
            </a:r>
            <a:endParaRPr lang="en-US" sz="2200" dirty="0" smtClean="0"/>
          </a:p>
          <a:p>
            <a:pPr lvl="1" eaLnBrk="1" hangingPunct="1">
              <a:defRPr/>
            </a:pPr>
            <a:r>
              <a:rPr lang="en-US" sz="2400" dirty="0" smtClean="0"/>
              <a:t>Measures Reduction in Entropy achieved because of the split. Choose the split that achieves most reduction (maximizes GAIN)</a:t>
            </a:r>
          </a:p>
          <a:p>
            <a:pPr lvl="1" eaLnBrk="1" hangingPunct="1">
              <a:defRPr/>
            </a:pPr>
            <a:r>
              <a:rPr lang="en-US" sz="2400" dirty="0" smtClean="0"/>
              <a:t>Used in ID3 and C4.5</a:t>
            </a:r>
          </a:p>
          <a:p>
            <a:pPr lvl="1" eaLnBrk="1" hangingPunct="1">
              <a:defRPr/>
            </a:pPr>
            <a:r>
              <a:rPr lang="en-US" sz="2400" dirty="0" smtClean="0"/>
              <a:t>Disadvantage: Tends to prefer splits that result in large number of partitions, each being small but pure.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52600" y="2057400"/>
          <a:ext cx="61896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3" imgW="5041900" imgH="787400" progId="Equation.3">
                  <p:embed/>
                </p:oleObj>
              </mc:Choice>
              <mc:Fallback>
                <p:oleObj name="Equation" r:id="rId3" imgW="50419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6189663" cy="9667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9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Splitting Based on INFO...</a:t>
            </a:r>
            <a:endParaRPr lang="en-US" smtClean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Gain Ratio: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1146175" lvl="2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1146175" lvl="2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1146175"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Parent Node, p is split into k partitions</a:t>
            </a:r>
          </a:p>
          <a:p>
            <a:pPr marL="1146175"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the number of records in partition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marL="1146175"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9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Adjusts Information Gain by the entropy of the partitioning (</a:t>
            </a:r>
            <a:r>
              <a:rPr lang="en-US" sz="2400" dirty="0" err="1" smtClean="0"/>
              <a:t>SplitINFO</a:t>
            </a:r>
            <a:r>
              <a:rPr lang="en-US" sz="2400" dirty="0" smtClean="0"/>
              <a:t>). Higher entropy partitioning (large number of small partitions) is penalized!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Used in C4.5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Designed to overcome the disadvantage of Information Gain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09600" y="1752600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3" imgW="3340100" imgH="800100" progId="Equation.3">
                  <p:embed/>
                </p:oleObj>
              </mc:Choice>
              <mc:Fallback>
                <p:oleObj name="Equation" r:id="rId3" imgW="33401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800600" y="1752600"/>
          <a:ext cx="4194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5" imgW="2959100" imgH="723900" progId="Equation.3">
                  <p:embed/>
                </p:oleObj>
              </mc:Choice>
              <mc:Fallback>
                <p:oleObj name="Equation" r:id="rId5" imgW="29591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4194175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1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Tree Induction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Greedy strategy.</a:t>
            </a:r>
          </a:p>
          <a:p>
            <a:pPr lvl="1" eaLnBrk="1" hangingPunct="1">
              <a:defRPr/>
            </a:pPr>
            <a:r>
              <a:rPr lang="en-US" smtClean="0"/>
              <a:t>Split the records based on an attribute test that optimizes certain criterion.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Issues</a:t>
            </a:r>
          </a:p>
          <a:p>
            <a:pPr lvl="1" eaLnBrk="1" hangingPunct="1">
              <a:defRPr/>
            </a:pPr>
            <a:r>
              <a:rPr lang="en-US" smtClean="0"/>
              <a:t>Determine how to split the records</a:t>
            </a:r>
          </a:p>
          <a:p>
            <a:pPr lvl="2" eaLnBrk="1" hangingPunct="1">
              <a:defRPr/>
            </a:pPr>
            <a:r>
              <a:rPr lang="en-US" smtClean="0"/>
              <a:t>How to specify the attribute test condition?</a:t>
            </a:r>
          </a:p>
          <a:p>
            <a:pPr lvl="2" eaLnBrk="1" hangingPunct="1">
              <a:defRPr/>
            </a:pPr>
            <a:r>
              <a:rPr lang="en-US" smtClean="0"/>
              <a:t>How to determine the best split?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Determine when to stop splitting</a:t>
            </a:r>
          </a:p>
          <a:p>
            <a:pPr lvl="1" eaLnBrk="1" hangingPunct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94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Stopping Criteria for Tree Induction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Stop expanding a node when all the records belong to the same class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Stop expanding a node when all the records have similar attribute values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Early termination (to be 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42196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 Tree Based Classification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Advantages:</a:t>
            </a:r>
          </a:p>
          <a:p>
            <a:pPr lvl="1" eaLnBrk="1" hangingPunct="1">
              <a:defRPr/>
            </a:pPr>
            <a:r>
              <a:rPr lang="en-US" dirty="0" smtClean="0"/>
              <a:t>Inexpensive to construct. It does not require any domain knowledge.</a:t>
            </a:r>
          </a:p>
          <a:p>
            <a:pPr lvl="1" eaLnBrk="1" hangingPunct="1">
              <a:defRPr/>
            </a:pPr>
            <a:r>
              <a:rPr lang="en-US" dirty="0" smtClean="0"/>
              <a:t>Extremely fast at classifying unknown records</a:t>
            </a:r>
          </a:p>
          <a:p>
            <a:pPr lvl="1">
              <a:defRPr/>
            </a:pPr>
            <a:r>
              <a:rPr lang="en-US" altLang="en-US" sz="2000" dirty="0"/>
              <a:t>convertible to simple and easy to understand classification rules</a:t>
            </a:r>
          </a:p>
          <a:p>
            <a:pPr lvl="1" eaLnBrk="1" hangingPunct="1">
              <a:defRPr/>
            </a:pPr>
            <a:r>
              <a:rPr lang="en-US" dirty="0" smtClean="0"/>
              <a:t>Easy to interpret for small-sized trees</a:t>
            </a:r>
          </a:p>
          <a:p>
            <a:pPr lvl="1" eaLnBrk="1" hangingPunct="1">
              <a:defRPr/>
            </a:pPr>
            <a:r>
              <a:rPr lang="en-US" dirty="0" smtClean="0"/>
              <a:t>Accuracy is comparable to other classification techniques for many simple data sets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2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DFF8-84EB-4B99-91A4-A02FB10A9169}" type="datetime4">
              <a:rPr lang="en-US" altLang="en-US"/>
              <a:pPr/>
              <a:t>February 11, 2019</a:t>
            </a:fld>
            <a:endParaRPr lang="en-US" alt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B805-753F-4E95-B5F1-8DEDFF92160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800">
                <a:solidFill>
                  <a:srgbClr val="170981"/>
                </a:solidFill>
              </a:rPr>
              <a:t>Output: A Decision Tree for “</a:t>
            </a:r>
            <a:r>
              <a:rPr lang="en-US" altLang="en-US" sz="2800" i="1">
                <a:solidFill>
                  <a:srgbClr val="170981"/>
                </a:solidFill>
              </a:rPr>
              <a:t>buys_computer”</a:t>
            </a:r>
          </a:p>
        </p:txBody>
      </p:sp>
      <p:grpSp>
        <p:nvGrpSpPr>
          <p:cNvPr id="1288255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12881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12881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2881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12881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128820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4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6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88207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8820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0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21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88219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220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221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222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000" b="1">
                  <a:latin typeface="Times New Roman" panose="02020603050405020304" pitchFamily="18" charset="0"/>
                </a:rPr>
                <a:t>31..40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8825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288201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1288202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1288200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288199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74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Example: C4.5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Simple depth-first construction.</a:t>
            </a:r>
          </a:p>
          <a:p>
            <a:pPr eaLnBrk="1" hangingPunct="1">
              <a:defRPr/>
            </a:pPr>
            <a:r>
              <a:rPr lang="en-US" dirty="0" smtClean="0"/>
              <a:t>Uses Information Gain</a:t>
            </a:r>
          </a:p>
          <a:p>
            <a:pPr eaLnBrk="1" hangingPunct="1">
              <a:defRPr/>
            </a:pPr>
            <a:r>
              <a:rPr lang="en-US" dirty="0" smtClean="0"/>
              <a:t>Sorts Continuous Attributes at each node.</a:t>
            </a:r>
          </a:p>
          <a:p>
            <a:pPr eaLnBrk="1" hangingPunct="1">
              <a:defRPr/>
            </a:pPr>
            <a:r>
              <a:rPr lang="en-US" dirty="0" smtClean="0"/>
              <a:t>Needs entire data to fit in memory.</a:t>
            </a:r>
          </a:p>
          <a:p>
            <a:pPr eaLnBrk="1" hangingPunct="1">
              <a:defRPr/>
            </a:pPr>
            <a:r>
              <a:rPr lang="en-US" dirty="0" smtClean="0"/>
              <a:t>Unsuitable for Large Datasets.</a:t>
            </a:r>
          </a:p>
          <a:p>
            <a:pPr lvl="1" eaLnBrk="1" hangingPunct="1">
              <a:defRPr/>
            </a:pPr>
            <a:r>
              <a:rPr lang="en-US" dirty="0" smtClean="0"/>
              <a:t>Needs out-of-core sorting.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572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Practical Issues of Classification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Underfitting and Overfitting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Missing Values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Costs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382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Another Example</a:t>
            </a:r>
          </a:p>
        </p:txBody>
      </p:sp>
      <p:pic>
        <p:nvPicPr>
          <p:cNvPr id="366596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14" y="838200"/>
            <a:ext cx="7054986" cy="57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0394" y="152400"/>
            <a:ext cx="7772400" cy="6858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Another Example</a:t>
            </a:r>
          </a:p>
        </p:txBody>
      </p:sp>
      <p:pic>
        <p:nvPicPr>
          <p:cNvPr id="472068" name="Picture 1028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95718"/>
            <a:ext cx="5259388" cy="343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069" name="Picture 102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55828"/>
            <a:ext cx="4343400" cy="24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</p:spPr>
        <p:txBody>
          <a:bodyPr/>
          <a:lstStyle/>
          <a:p>
            <a:r>
              <a:rPr lang="en-US" altLang="zh-TW" b="1">
                <a:solidFill>
                  <a:srgbClr val="FF0000"/>
                </a:solidFill>
              </a:rPr>
              <a:t>Decision Tree Generation Algorithm: ID3</a:t>
            </a:r>
          </a:p>
        </p:txBody>
      </p:sp>
      <p:pic>
        <p:nvPicPr>
          <p:cNvPr id="727043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3352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44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76400"/>
            <a:ext cx="5105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Decision Tree Generation Algorithm: ID3</a:t>
            </a:r>
          </a:p>
        </p:txBody>
      </p:sp>
      <p:pic>
        <p:nvPicPr>
          <p:cNvPr id="728067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58495"/>
            <a:ext cx="7086600" cy="55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Decision Tree Generation Algorithm: ID3</a:t>
            </a:r>
          </a:p>
        </p:txBody>
      </p:sp>
      <p:pic>
        <p:nvPicPr>
          <p:cNvPr id="729091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6" y="990600"/>
            <a:ext cx="6304000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D5E-918B-4B59-A740-57B10236D9C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 Classification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153400" cy="460851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decision tree is created in two phases:</a:t>
            </a:r>
          </a:p>
          <a:p>
            <a:pPr lvl="1"/>
            <a:r>
              <a:rPr lang="en-US" altLang="en-US" sz="2400" dirty="0"/>
              <a:t>Tree Building Phase</a:t>
            </a:r>
          </a:p>
          <a:p>
            <a:pPr lvl="2"/>
            <a:r>
              <a:rPr lang="en-US" altLang="en-US" sz="2200" dirty="0"/>
              <a:t>Repeatedly partition the training data until all the examples in each partition belong to one class or the partition is sufficiently small</a:t>
            </a:r>
          </a:p>
          <a:p>
            <a:pPr lvl="1"/>
            <a:r>
              <a:rPr lang="en-US" altLang="en-US" sz="2400" dirty="0"/>
              <a:t>Tree Pruning Phase </a:t>
            </a:r>
          </a:p>
          <a:p>
            <a:pPr lvl="2"/>
            <a:r>
              <a:rPr lang="en-US" altLang="en-US" sz="2200" dirty="0"/>
              <a:t>Remove dependency on statistical noise or variation that may be particular only to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3331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537E-B102-48D8-86E6-9DA2EC2B7CA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Building Phase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General tree-growth algorithm (binary tree)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Partition(Data 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(all points in S are of the same class) then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for each attribute A 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evaluate splits on attribute A;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Use best split to partition S into S1 and S2;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Partition(S1);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Partition(S2);</a:t>
            </a:r>
          </a:p>
        </p:txBody>
      </p:sp>
    </p:spTree>
    <p:extLst>
      <p:ext uri="{BB962C8B-B14F-4D97-AF65-F5344CB8AC3E}">
        <p14:creationId xmlns:p14="http://schemas.microsoft.com/office/powerpoint/2010/main" val="7293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739E-C904-4D3D-86BF-C1DBB24A4B1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Building Phase (cont.)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form of the split depends on the type of the attribute</a:t>
            </a:r>
          </a:p>
          <a:p>
            <a:r>
              <a:rPr lang="en-US" altLang="en-US" sz="2800" dirty="0"/>
              <a:t>Splits for numeric attributes are of the form A </a:t>
            </a:r>
            <a:r>
              <a:rPr lang="en-US" altLang="en-US" sz="2800" dirty="0">
                <a:sym typeface="Symbol" panose="05050102010706020507" pitchFamily="18" charset="2"/>
              </a:rPr>
              <a:t> v, where v is a real number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Splits for categorical attributes are of the form A  S’, where S’ is a subset of all possible values of 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39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Tree Induction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05815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Greedy strategy.</a:t>
            </a:r>
          </a:p>
          <a:p>
            <a:pPr lvl="1" eaLnBrk="1" hangingPunct="1">
              <a:defRPr/>
            </a:pPr>
            <a:r>
              <a:rPr lang="en-US" sz="2400" dirty="0" smtClean="0"/>
              <a:t>Split the records based on an attribute test that optimizes certain criterion.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Issues</a:t>
            </a:r>
          </a:p>
          <a:p>
            <a:pPr lvl="1" eaLnBrk="1" hangingPunct="1">
              <a:defRPr/>
            </a:pPr>
            <a:r>
              <a:rPr lang="en-US" sz="2400" dirty="0" smtClean="0"/>
              <a:t>Determine how to split the records</a:t>
            </a:r>
          </a:p>
          <a:p>
            <a:pPr lvl="2" eaLnBrk="1" hangingPunct="1">
              <a:defRPr/>
            </a:pPr>
            <a:r>
              <a:rPr lang="en-US" sz="2200" dirty="0" smtClean="0">
                <a:solidFill>
                  <a:srgbClr val="FF0000"/>
                </a:solidFill>
              </a:rPr>
              <a:t>How to specify the attribute test condition?</a:t>
            </a:r>
          </a:p>
          <a:p>
            <a:pPr lvl="2" eaLnBrk="1" hangingPunct="1">
              <a:defRPr/>
            </a:pPr>
            <a:r>
              <a:rPr lang="en-US" sz="2200" dirty="0" smtClean="0"/>
              <a:t>How to determine the best split?</a:t>
            </a:r>
          </a:p>
          <a:p>
            <a:pPr lvl="1" eaLnBrk="1" hangingPunct="1">
              <a:defRPr/>
            </a:pPr>
            <a:r>
              <a:rPr lang="en-US" sz="2400" dirty="0" smtClean="0"/>
              <a:t>Determine when to stop splitting</a:t>
            </a:r>
          </a:p>
          <a:p>
            <a:pPr lvl="1"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805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How to Specify Test Condition?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Depends on attribute types</a:t>
            </a:r>
          </a:p>
          <a:p>
            <a:pPr lvl="1" eaLnBrk="1" hangingPunct="1">
              <a:defRPr/>
            </a:pPr>
            <a:r>
              <a:rPr lang="en-US" sz="2400" dirty="0" smtClean="0"/>
              <a:t>Nominal</a:t>
            </a:r>
          </a:p>
          <a:p>
            <a:pPr lvl="1" eaLnBrk="1" hangingPunct="1">
              <a:defRPr/>
            </a:pPr>
            <a:r>
              <a:rPr lang="en-US" sz="2400" dirty="0" smtClean="0"/>
              <a:t>Ordinal</a:t>
            </a:r>
          </a:p>
          <a:p>
            <a:pPr lvl="1" eaLnBrk="1" hangingPunct="1">
              <a:defRPr/>
            </a:pPr>
            <a:r>
              <a:rPr lang="en-US" sz="2400" dirty="0" smtClean="0"/>
              <a:t>Continuous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800" dirty="0" smtClean="0"/>
              <a:t>Depends on number of ways to split</a:t>
            </a:r>
          </a:p>
          <a:p>
            <a:pPr lvl="1" eaLnBrk="1" hangingPunct="1">
              <a:defRPr/>
            </a:pPr>
            <a:r>
              <a:rPr lang="en-US" sz="2400" dirty="0" smtClean="0"/>
              <a:t>2-way split</a:t>
            </a:r>
          </a:p>
          <a:p>
            <a:pPr lvl="1" eaLnBrk="1" hangingPunct="1">
              <a:defRPr/>
            </a:pPr>
            <a:r>
              <a:rPr lang="en-US" sz="2400" dirty="0" smtClean="0"/>
              <a:t>Multi-way split</a:t>
            </a:r>
          </a:p>
        </p:txBody>
      </p:sp>
    </p:spTree>
    <p:extLst>
      <p:ext uri="{BB962C8B-B14F-4D97-AF65-F5344CB8AC3E}">
        <p14:creationId xmlns:p14="http://schemas.microsoft.com/office/powerpoint/2010/main" val="26175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5662</TotalTime>
  <Words>1684</Words>
  <Application>Microsoft Office PowerPoint</Application>
  <PresentationFormat>On-screen Show (4:3)</PresentationFormat>
  <Paragraphs>353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宋体</vt:lpstr>
      <vt:lpstr>Arial</vt:lpstr>
      <vt:lpstr>Calibri</vt:lpstr>
      <vt:lpstr>Marlett</vt:lpstr>
      <vt:lpstr>Monotype Sorts</vt:lpstr>
      <vt:lpstr>新細明體</vt:lpstr>
      <vt:lpstr>Symbol</vt:lpstr>
      <vt:lpstr>Tahoma</vt:lpstr>
      <vt:lpstr>Times New Roman</vt:lpstr>
      <vt:lpstr>Wingdings</vt:lpstr>
      <vt:lpstr>Wingdings 2</vt:lpstr>
      <vt:lpstr>Blank</vt:lpstr>
      <vt:lpstr>Visio</vt:lpstr>
      <vt:lpstr>Equation</vt:lpstr>
      <vt:lpstr>Document</vt:lpstr>
      <vt:lpstr>Worksheet</vt:lpstr>
      <vt:lpstr>Classification</vt:lpstr>
      <vt:lpstr>Algorithm for Decision Tree Induction</vt:lpstr>
      <vt:lpstr>Decision Tree Induction: Training Dataset</vt:lpstr>
      <vt:lpstr>Output: A Decision Tree for “buys_computer”</vt:lpstr>
      <vt:lpstr>Decision Tree Classification</vt:lpstr>
      <vt:lpstr>Tree Building Phase</vt:lpstr>
      <vt:lpstr>Tree Building Phase (cont.)</vt:lpstr>
      <vt:lpstr>Tree Induction</vt:lpstr>
      <vt:lpstr>How to Specify Test Condition?</vt:lpstr>
      <vt:lpstr>Splitting Based on Nominal Atts.</vt:lpstr>
      <vt:lpstr>Splitting Based on Ordinal Attributes</vt:lpstr>
      <vt:lpstr>Splitting Based on Continuous Atts.</vt:lpstr>
      <vt:lpstr>Splitting Based on Continuous Atts.</vt:lpstr>
      <vt:lpstr>Tree Induction</vt:lpstr>
      <vt:lpstr>How to determine the Best Split</vt:lpstr>
      <vt:lpstr>How to determine the Best Split</vt:lpstr>
      <vt:lpstr>Measures of Node Impurity</vt:lpstr>
      <vt:lpstr>Comparison among Splitting Criteria</vt:lpstr>
      <vt:lpstr>How to Find the Best Split</vt:lpstr>
      <vt:lpstr>Splitting Criteria based on INFO</vt:lpstr>
      <vt:lpstr>Examples for computing Entropy</vt:lpstr>
      <vt:lpstr>Measure of Impurity: GINI</vt:lpstr>
      <vt:lpstr>Examples for computing GINI</vt:lpstr>
      <vt:lpstr>Splitting Criteria based on Classification Error</vt:lpstr>
      <vt:lpstr>Examples for Computing Error</vt:lpstr>
      <vt:lpstr>Gain</vt:lpstr>
      <vt:lpstr>Splitting Based on GINI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</vt:lpstr>
      <vt:lpstr>Decision Tree Induction: Training Dataset</vt:lpstr>
      <vt:lpstr>Attribute Selection: Information Gain</vt:lpstr>
      <vt:lpstr>PowerPoint Presentation</vt:lpstr>
      <vt:lpstr>Splitting Based on INFO...</vt:lpstr>
      <vt:lpstr>Splitting Based on INFO...</vt:lpstr>
      <vt:lpstr>Tree Induction</vt:lpstr>
      <vt:lpstr>Stopping Criteria for Tree Induction</vt:lpstr>
      <vt:lpstr>Decision Tree Based Classification</vt:lpstr>
      <vt:lpstr>Example: C4.5</vt:lpstr>
      <vt:lpstr>Practical Issues of Classification</vt:lpstr>
      <vt:lpstr>Another Example</vt:lpstr>
      <vt:lpstr>Another Example</vt:lpstr>
      <vt:lpstr>Decision Tree Generation Algorithm: ID3</vt:lpstr>
      <vt:lpstr>Decision Tree Generation Algorithm: ID3</vt:lpstr>
      <vt:lpstr>Decision Tree Generation Algorithm: ID3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240</cp:revision>
  <cp:lastPrinted>1601-01-01T00:00:00Z</cp:lastPrinted>
  <dcterms:created xsi:type="dcterms:W3CDTF">1601-01-01T00:00:00Z</dcterms:created>
  <dcterms:modified xsi:type="dcterms:W3CDTF">2019-02-11T10:21:38Z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