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9" r:id="rId1"/>
  </p:sldMasterIdLst>
  <p:notesMasterIdLst>
    <p:notesMasterId r:id="rId53"/>
  </p:notesMasterIdLst>
  <p:sldIdLst>
    <p:sldId id="256" r:id="rId2"/>
    <p:sldId id="415" r:id="rId3"/>
    <p:sldId id="399" r:id="rId4"/>
    <p:sldId id="400" r:id="rId5"/>
    <p:sldId id="401" r:id="rId6"/>
    <p:sldId id="402" r:id="rId7"/>
    <p:sldId id="403" r:id="rId8"/>
    <p:sldId id="404" r:id="rId9"/>
    <p:sldId id="405" r:id="rId10"/>
    <p:sldId id="406" r:id="rId11"/>
    <p:sldId id="407" r:id="rId12"/>
    <p:sldId id="408" r:id="rId13"/>
    <p:sldId id="409" r:id="rId14"/>
    <p:sldId id="417" r:id="rId15"/>
    <p:sldId id="418" r:id="rId16"/>
    <p:sldId id="419" r:id="rId17"/>
    <p:sldId id="420" r:id="rId18"/>
    <p:sldId id="421" r:id="rId19"/>
    <p:sldId id="422" r:id="rId20"/>
    <p:sldId id="410" r:id="rId21"/>
    <p:sldId id="411" r:id="rId22"/>
    <p:sldId id="412" r:id="rId23"/>
    <p:sldId id="413" r:id="rId24"/>
    <p:sldId id="414" r:id="rId25"/>
    <p:sldId id="416" r:id="rId26"/>
    <p:sldId id="366" r:id="rId27"/>
    <p:sldId id="367" r:id="rId28"/>
    <p:sldId id="346" r:id="rId29"/>
    <p:sldId id="356" r:id="rId30"/>
    <p:sldId id="357" r:id="rId31"/>
    <p:sldId id="300" r:id="rId32"/>
    <p:sldId id="301" r:id="rId33"/>
    <p:sldId id="303" r:id="rId34"/>
    <p:sldId id="304" r:id="rId35"/>
    <p:sldId id="305" r:id="rId36"/>
    <p:sldId id="337" r:id="rId37"/>
    <p:sldId id="338" r:id="rId38"/>
    <p:sldId id="339" r:id="rId39"/>
    <p:sldId id="340" r:id="rId40"/>
    <p:sldId id="341" r:id="rId41"/>
    <p:sldId id="394" r:id="rId42"/>
    <p:sldId id="395" r:id="rId43"/>
    <p:sldId id="368" r:id="rId44"/>
    <p:sldId id="369" r:id="rId45"/>
    <p:sldId id="370" r:id="rId46"/>
    <p:sldId id="371" r:id="rId47"/>
    <p:sldId id="372" r:id="rId48"/>
    <p:sldId id="373" r:id="rId49"/>
    <p:sldId id="374" r:id="rId50"/>
    <p:sldId id="375" r:id="rId51"/>
    <p:sldId id="376" r:id="rId52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8E2635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71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46.wmf"/><Relationship Id="rId2" Type="http://schemas.openxmlformats.org/officeDocument/2006/relationships/image" Target="../media/image42.wmf"/><Relationship Id="rId1" Type="http://schemas.openxmlformats.org/officeDocument/2006/relationships/image" Target="../media/image41.emf"/><Relationship Id="rId6" Type="http://schemas.openxmlformats.org/officeDocument/2006/relationships/image" Target="../media/image45.wmf"/><Relationship Id="rId5" Type="http://schemas.openxmlformats.org/officeDocument/2006/relationships/image" Target="../media/image40.emf"/><Relationship Id="rId4" Type="http://schemas.openxmlformats.org/officeDocument/2006/relationships/image" Target="../media/image4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B7CBCB5-AD2F-4B40-865E-77C0A819D5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73771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44F4E-2C72-4152-887A-3D43B5DE43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93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20840-1552-4FE9-A273-06437259782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86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3BE88-9395-4C19-B7FB-C3D637D97B4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20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A7025-B4A2-48F7-A60C-4CF2B963C5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32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31810-C970-49DB-B4AD-2A99C242AE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4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DEC12-5F10-4113-B84E-03EF1309E23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622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9CA3F4-4238-430B-87CE-577B9175E4F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871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DC1B73-D32C-4321-9BBF-954A8D3FF08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0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993D44-90D9-4320-8616-48C84A8F550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46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71072-3085-4697-854F-610669DD139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529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26231F-AE74-4592-B491-F5FC77EC005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013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2E0B5-74EE-4158-8226-5C46F623953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311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6B6A00-779D-4AD5-BC72-98EADCD1953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33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D601AF9-070E-4758-9256-B5E4926B0AF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617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  <p:sldLayoutId id="2147484071" r:id="rId12"/>
    <p:sldLayoutId id="2147484072" r:id="rId13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21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0.wmf"/><Relationship Id="rId5" Type="http://schemas.openxmlformats.org/officeDocument/2006/relationships/image" Target="../media/image23.png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22.png"/><Relationship Id="rId9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emf"/><Relationship Id="rId5" Type="http://schemas.openxmlformats.org/officeDocument/2006/relationships/oleObject" Target="../embeddings/Microsoft_Word_97_-_2003_Document1.doc"/><Relationship Id="rId4" Type="http://schemas.openxmlformats.org/officeDocument/2006/relationships/image" Target="../media/image2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7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0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0.e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46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44.wmf"/><Relationship Id="rId4" Type="http://schemas.openxmlformats.org/officeDocument/2006/relationships/image" Target="../media/image41.e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4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8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58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59.e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838200"/>
            <a:ext cx="4419600" cy="1828800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smtClean="0"/>
              <a:t>Classification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Decision </a:t>
            </a:r>
            <a:r>
              <a:rPr lang="en-US" dirty="0"/>
              <a:t>Tree </a:t>
            </a:r>
            <a:r>
              <a:rPr lang="en-US" dirty="0" smtClean="0"/>
              <a:t>Induction</a:t>
            </a:r>
          </a:p>
          <a:p>
            <a:pPr marL="8001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Best Split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Measures of Node Impurity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F1834-5C29-49C8-A477-F4DD85B49D48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Example: attribute “Outlook” 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新細明體" charset="-120"/>
              </a:rPr>
              <a:t>“</a:t>
            </a:r>
            <a:r>
              <a:rPr lang="en-US" altLang="zh-TW">
                <a:ea typeface="新細明體" charset="-120"/>
              </a:rPr>
              <a:t>Outlook” = “Sunny”:</a:t>
            </a:r>
          </a:p>
          <a:p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“Outlook” = “Overcast”:</a:t>
            </a:r>
          </a:p>
          <a:p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“Outlook” = “Rainy”:</a:t>
            </a:r>
          </a:p>
          <a:p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Expected information for attribute:</a:t>
            </a:r>
          </a:p>
        </p:txBody>
      </p:sp>
      <p:graphicFrame>
        <p:nvGraphicFramePr>
          <p:cNvPr id="244740" name="Object 4"/>
          <p:cNvGraphicFramePr>
            <a:graphicFrameLocks noChangeAspect="1"/>
          </p:cNvGraphicFramePr>
          <p:nvPr/>
        </p:nvGraphicFramePr>
        <p:xfrm>
          <a:off x="127000" y="2362200"/>
          <a:ext cx="8864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9" name="Equation" r:id="rId3" imgW="8864280" imgH="342720" progId="Equation.3">
                  <p:embed/>
                </p:oleObj>
              </mc:Choice>
              <mc:Fallback>
                <p:oleObj name="Equation" r:id="rId3" imgW="88642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" y="2362200"/>
                        <a:ext cx="8864600" cy="3429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133350" y="3352800"/>
          <a:ext cx="6578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0" name="Equation" r:id="rId5" imgW="6578280" imgH="342720" progId="Equation.3">
                  <p:embed/>
                </p:oleObj>
              </mc:Choice>
              <mc:Fallback>
                <p:oleObj name="Equation" r:id="rId5" imgW="65782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" y="3352800"/>
                        <a:ext cx="6578600" cy="3429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958557"/>
              </p:ext>
            </p:extLst>
          </p:nvPr>
        </p:nvGraphicFramePr>
        <p:xfrm>
          <a:off x="127000" y="4097338"/>
          <a:ext cx="8864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1" name="Equation" r:id="rId7" imgW="8864280" imgH="342720" progId="Equation.3">
                  <p:embed/>
                </p:oleObj>
              </mc:Choice>
              <mc:Fallback>
                <p:oleObj name="Equation" r:id="rId7" imgW="88642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" y="4097338"/>
                        <a:ext cx="8864600" cy="3429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43" name="AutoShape 7"/>
          <p:cNvSpPr>
            <a:spLocks noChangeArrowheads="1"/>
          </p:cNvSpPr>
          <p:nvPr/>
        </p:nvSpPr>
        <p:spPr bwMode="auto">
          <a:xfrm flipH="1">
            <a:off x="5486400" y="2971800"/>
            <a:ext cx="1600200" cy="838200"/>
          </a:xfrm>
          <a:custGeom>
            <a:avLst/>
            <a:gdLst>
              <a:gd name="G0" fmla="+- -2097096 0 0"/>
              <a:gd name="G1" fmla="+- -8374990 0 0"/>
              <a:gd name="G2" fmla="+- -2097096 0 -8374990"/>
              <a:gd name="G3" fmla="+- 10800 0 0"/>
              <a:gd name="G4" fmla="+- 0 0 -209709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9728 0 0"/>
              <a:gd name="G9" fmla="+- 0 0 -8374990"/>
              <a:gd name="G10" fmla="+- 9728 0 2700"/>
              <a:gd name="G11" fmla="cos G10 -2097096"/>
              <a:gd name="G12" fmla="sin G10 -2097096"/>
              <a:gd name="G13" fmla="cos 13500 -2097096"/>
              <a:gd name="G14" fmla="sin 13500 -2097096"/>
              <a:gd name="G15" fmla="+- G11 10800 0"/>
              <a:gd name="G16" fmla="+- G12 10800 0"/>
              <a:gd name="G17" fmla="+- G13 10800 0"/>
              <a:gd name="G18" fmla="+- G14 10800 0"/>
              <a:gd name="G19" fmla="*/ 9728 1 2"/>
              <a:gd name="G20" fmla="+- G19 5400 0"/>
              <a:gd name="G21" fmla="cos G20 -2097096"/>
              <a:gd name="G22" fmla="sin G20 -2097096"/>
              <a:gd name="G23" fmla="+- G21 10800 0"/>
              <a:gd name="G24" fmla="+- G12 G23 G22"/>
              <a:gd name="G25" fmla="+- G22 G23 G11"/>
              <a:gd name="G26" fmla="cos 10800 -2097096"/>
              <a:gd name="G27" fmla="sin 10800 -2097096"/>
              <a:gd name="G28" fmla="cos 9728 -2097096"/>
              <a:gd name="G29" fmla="sin 9728 -209709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8374990"/>
              <a:gd name="G36" fmla="sin G34 -8374990"/>
              <a:gd name="G37" fmla="+/ -8374990 -209709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9728 G39"/>
              <a:gd name="G43" fmla="sin 9728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2694 w 21600"/>
              <a:gd name="T5" fmla="*/ 167 h 21600"/>
              <a:gd name="T6" fmla="*/ 4510 w 21600"/>
              <a:gd name="T7" fmla="*/ 2688 h 21600"/>
              <a:gd name="T8" fmla="*/ 12506 w 21600"/>
              <a:gd name="T9" fmla="*/ 1222 h 21600"/>
              <a:gd name="T10" fmla="*/ 22248 w 21600"/>
              <a:gd name="T11" fmla="*/ 3646 h 21600"/>
              <a:gd name="T12" fmla="*/ 21218 w 21600"/>
              <a:gd name="T13" fmla="*/ 8105 h 21600"/>
              <a:gd name="T14" fmla="*/ 16760 w 21600"/>
              <a:gd name="T15" fmla="*/ 7075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049" y="5645"/>
                </a:moveTo>
                <a:cubicBezTo>
                  <a:pt x="17272" y="2800"/>
                  <a:pt x="14154" y="1072"/>
                  <a:pt x="10800" y="1072"/>
                </a:cubicBezTo>
                <a:cubicBezTo>
                  <a:pt x="8641" y="1072"/>
                  <a:pt x="6544" y="1789"/>
                  <a:pt x="4838" y="3112"/>
                </a:cubicBezTo>
                <a:lnTo>
                  <a:pt x="4181" y="2265"/>
                </a:lnTo>
                <a:cubicBezTo>
                  <a:pt x="6075" y="796"/>
                  <a:pt x="8403" y="0"/>
                  <a:pt x="10800" y="0"/>
                </a:cubicBezTo>
                <a:cubicBezTo>
                  <a:pt x="14524" y="0"/>
                  <a:pt x="17985" y="1918"/>
                  <a:pt x="19959" y="5077"/>
                </a:cubicBezTo>
                <a:lnTo>
                  <a:pt x="22248" y="3646"/>
                </a:lnTo>
                <a:lnTo>
                  <a:pt x="21218" y="8105"/>
                </a:lnTo>
                <a:lnTo>
                  <a:pt x="16760" y="7075"/>
                </a:lnTo>
                <a:lnTo>
                  <a:pt x="19049" y="564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4744" name="Text Box 8"/>
          <p:cNvSpPr txBox="1">
            <a:spLocks noChangeArrowheads="1"/>
          </p:cNvSpPr>
          <p:nvPr/>
        </p:nvSpPr>
        <p:spPr bwMode="auto">
          <a:xfrm>
            <a:off x="6918325" y="2860675"/>
            <a:ext cx="18002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 i="1">
                <a:solidFill>
                  <a:schemeClr val="folHlink"/>
                </a:solidFill>
                <a:latin typeface="Times New Roman" panose="02020603050405020304" pitchFamily="18" charset="0"/>
                <a:ea typeface="新細明體" charset="-120"/>
              </a:rPr>
              <a:t>Note: this is</a:t>
            </a:r>
          </a:p>
          <a:p>
            <a:r>
              <a:rPr lang="en-US" altLang="zh-TW" b="1" i="1">
                <a:solidFill>
                  <a:schemeClr val="folHlink"/>
                </a:solidFill>
                <a:latin typeface="Times New Roman" panose="02020603050405020304" pitchFamily="18" charset="0"/>
                <a:ea typeface="新細明體" charset="-120"/>
              </a:rPr>
              <a:t>normally not</a:t>
            </a:r>
          </a:p>
          <a:p>
            <a:r>
              <a:rPr lang="en-US" altLang="zh-TW" b="1" i="1">
                <a:solidFill>
                  <a:schemeClr val="folHlink"/>
                </a:solidFill>
                <a:latin typeface="Times New Roman" panose="02020603050405020304" pitchFamily="18" charset="0"/>
                <a:ea typeface="新細明體" charset="-120"/>
              </a:rPr>
              <a:t>defined.</a:t>
            </a:r>
          </a:p>
        </p:txBody>
      </p:sp>
      <p:graphicFrame>
        <p:nvGraphicFramePr>
          <p:cNvPr id="244745" name="Object 9"/>
          <p:cNvGraphicFramePr>
            <a:graphicFrameLocks noChangeAspect="1"/>
          </p:cNvGraphicFramePr>
          <p:nvPr/>
        </p:nvGraphicFramePr>
        <p:xfrm>
          <a:off x="152400" y="5486400"/>
          <a:ext cx="8051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2" name="Equation" r:id="rId9" imgW="8051760" imgH="342720" progId="Equation.3">
                  <p:embed/>
                </p:oleObj>
              </mc:Choice>
              <mc:Fallback>
                <p:oleObj name="Equation" r:id="rId9" imgW="80517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486400"/>
                        <a:ext cx="8051800" cy="3429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46" name="Object 10"/>
          <p:cNvGraphicFramePr>
            <a:graphicFrameLocks noChangeAspect="1"/>
          </p:cNvGraphicFramePr>
          <p:nvPr/>
        </p:nvGraphicFramePr>
        <p:xfrm>
          <a:off x="2819400" y="5943600"/>
          <a:ext cx="1447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3" name="Equation" r:id="rId11" imgW="1447560" imgH="279360" progId="Equation.3">
                  <p:embed/>
                </p:oleObj>
              </mc:Choice>
              <mc:Fallback>
                <p:oleObj name="Equation" r:id="rId11" imgW="14475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943600"/>
                        <a:ext cx="1447800" cy="279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46190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27040-313A-4B49-ABDB-46AD26FE44AB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Computing the information gain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Information gain: information before splitting – information after splitting</a:t>
            </a:r>
          </a:p>
          <a:p>
            <a:endParaRPr lang="en-US" altLang="zh-TW">
              <a:ea typeface="新細明體" charset="-120"/>
            </a:endParaRPr>
          </a:p>
          <a:p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Information gain for attributes from weather data:</a:t>
            </a:r>
          </a:p>
        </p:txBody>
      </p:sp>
      <p:graphicFrame>
        <p:nvGraphicFramePr>
          <p:cNvPr id="245764" name="Object 4"/>
          <p:cNvGraphicFramePr>
            <a:graphicFrameLocks noChangeAspect="1"/>
          </p:cNvGraphicFramePr>
          <p:nvPr/>
        </p:nvGraphicFramePr>
        <p:xfrm>
          <a:off x="1981200" y="2889250"/>
          <a:ext cx="5649913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8" name="Equation" r:id="rId3" imgW="4165560" imgH="203040" progId="Equation.3">
                  <p:embed/>
                </p:oleObj>
              </mc:Choice>
              <mc:Fallback>
                <p:oleObj name="Equation" r:id="rId3" imgW="4165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889250"/>
                        <a:ext cx="5649913" cy="2762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5" name="Object 5"/>
          <p:cNvGraphicFramePr>
            <a:graphicFrameLocks noChangeAspect="1"/>
          </p:cNvGraphicFramePr>
          <p:nvPr/>
        </p:nvGraphicFramePr>
        <p:xfrm>
          <a:off x="2590800" y="3276600"/>
          <a:ext cx="146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9" name="Equation" r:id="rId5" imgW="1460160" imgH="279360" progId="Equation.3">
                  <p:embed/>
                </p:oleObj>
              </mc:Choice>
              <mc:Fallback>
                <p:oleObj name="Equation" r:id="rId5" imgW="14601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276600"/>
                        <a:ext cx="1460500" cy="279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6" name="Object 6"/>
          <p:cNvGraphicFramePr>
            <a:graphicFrameLocks noChangeAspect="1"/>
          </p:cNvGraphicFramePr>
          <p:nvPr/>
        </p:nvGraphicFramePr>
        <p:xfrm>
          <a:off x="2743200" y="4267200"/>
          <a:ext cx="3530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0" name="Equation" r:id="rId7" imgW="3530520" imgH="342720" progId="Equation.3">
                  <p:embed/>
                </p:oleObj>
              </mc:Choice>
              <mc:Fallback>
                <p:oleObj name="Equation" r:id="rId7" imgW="353052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267200"/>
                        <a:ext cx="3530600" cy="3429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7" name="Object 7"/>
          <p:cNvGraphicFramePr>
            <a:graphicFrameLocks noChangeAspect="1"/>
          </p:cNvGraphicFramePr>
          <p:nvPr/>
        </p:nvGraphicFramePr>
        <p:xfrm>
          <a:off x="2743200" y="4724400"/>
          <a:ext cx="38798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1" name="Equation" r:id="rId9" imgW="4076640" imgH="342720" progId="Equation.3">
                  <p:embed/>
                </p:oleObj>
              </mc:Choice>
              <mc:Fallback>
                <p:oleObj name="Equation" r:id="rId9" imgW="407664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724400"/>
                        <a:ext cx="3879850" cy="3429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2736850" y="5181600"/>
          <a:ext cx="369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2" name="Equation" r:id="rId11" imgW="3695400" imgH="342720" progId="Equation.3">
                  <p:embed/>
                </p:oleObj>
              </mc:Choice>
              <mc:Fallback>
                <p:oleObj name="Equation" r:id="rId11" imgW="36954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850" y="5181600"/>
                        <a:ext cx="3695700" cy="3429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9" name="Object 9"/>
          <p:cNvGraphicFramePr>
            <a:graphicFrameLocks noChangeAspect="1"/>
          </p:cNvGraphicFramePr>
          <p:nvPr/>
        </p:nvGraphicFramePr>
        <p:xfrm>
          <a:off x="2743200" y="5638800"/>
          <a:ext cx="3352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3" name="Equation" r:id="rId13" imgW="3352680" imgH="342720" progId="Equation.3">
                  <p:embed/>
                </p:oleObj>
              </mc:Choice>
              <mc:Fallback>
                <p:oleObj name="Equation" r:id="rId13" imgW="33526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638800"/>
                        <a:ext cx="3352800" cy="3429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813828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EAF3F-5A9E-44CD-9EF5-03ED508816BE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Continuing to split</a:t>
            </a:r>
          </a:p>
        </p:txBody>
      </p:sp>
      <p:pic>
        <p:nvPicPr>
          <p:cNvPr id="2467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752600"/>
            <a:ext cx="2514600" cy="238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78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2895600" cy="217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78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600200"/>
            <a:ext cx="25717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6790" name="Object 6"/>
          <p:cNvGraphicFramePr>
            <a:graphicFrameLocks noChangeAspect="1"/>
          </p:cNvGraphicFramePr>
          <p:nvPr/>
        </p:nvGraphicFramePr>
        <p:xfrm>
          <a:off x="2754313" y="4724400"/>
          <a:ext cx="3856037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7" name="Equation" r:id="rId6" imgW="4051080" imgH="342720" progId="Equation.3">
                  <p:embed/>
                </p:oleObj>
              </mc:Choice>
              <mc:Fallback>
                <p:oleObj name="Equation" r:id="rId6" imgW="40510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313" y="4724400"/>
                        <a:ext cx="3856037" cy="3429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91" name="Object 7"/>
          <p:cNvGraphicFramePr>
            <a:graphicFrameLocks noChangeAspect="1"/>
          </p:cNvGraphicFramePr>
          <p:nvPr/>
        </p:nvGraphicFramePr>
        <p:xfrm>
          <a:off x="2749550" y="5181600"/>
          <a:ext cx="3670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8" name="Equation" r:id="rId8" imgW="3670200" imgH="342720" progId="Equation.3">
                  <p:embed/>
                </p:oleObj>
              </mc:Choice>
              <mc:Fallback>
                <p:oleObj name="Equation" r:id="rId8" imgW="36702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5181600"/>
                        <a:ext cx="3670300" cy="3429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92" name="Object 8"/>
          <p:cNvGraphicFramePr>
            <a:graphicFrameLocks noChangeAspect="1"/>
          </p:cNvGraphicFramePr>
          <p:nvPr/>
        </p:nvGraphicFramePr>
        <p:xfrm>
          <a:off x="2743200" y="5638800"/>
          <a:ext cx="3352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9" name="Equation" r:id="rId10" imgW="3352680" imgH="342720" progId="Equation.3">
                  <p:embed/>
                </p:oleObj>
              </mc:Choice>
              <mc:Fallback>
                <p:oleObj name="Equation" r:id="rId10" imgW="33526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638800"/>
                        <a:ext cx="3352800" cy="3429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409415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0AEEA-8C5E-4FA4-860A-036C4FD47BD5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final decision tree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4689475"/>
            <a:ext cx="7772400" cy="1443038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Note: not all leaves need to be pure; sometimes identical instances have different classes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>
                <a:ea typeface="新細明體" charset="-120"/>
                <a:sym typeface="Symbol" panose="05050102010706020507" pitchFamily="18" charset="2"/>
              </a:rPr>
              <a:t> </a:t>
            </a:r>
            <a:r>
              <a:rPr lang="en-US" altLang="zh-TW">
                <a:ea typeface="新細明體" charset="-120"/>
              </a:rPr>
              <a:t>Splitting stops when data can’t be split any further</a:t>
            </a:r>
          </a:p>
        </p:txBody>
      </p:sp>
      <p:pic>
        <p:nvPicPr>
          <p:cNvPr id="24781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76400"/>
            <a:ext cx="43434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64737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</a:t>
            </a:r>
          </a:p>
        </p:txBody>
      </p:sp>
      <p:sp>
        <p:nvSpPr>
          <p:cNvPr id="410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800" b="1" i="1" dirty="0" smtClean="0">
                <a:solidFill>
                  <a:schemeClr val="accent6">
                    <a:lumMod val="75000"/>
                  </a:schemeClr>
                </a:solidFill>
              </a:rPr>
              <a:t>Gain</a:t>
            </a:r>
            <a:r>
              <a:rPr lang="en-US" sz="2800" b="1" i="1" dirty="0" smtClean="0"/>
              <a:t> of an attribute split: </a:t>
            </a:r>
            <a:r>
              <a:rPr lang="en-US" sz="2800" dirty="0" smtClean="0"/>
              <a:t>compare the impurity of the parent node with the average impurity of the child nodes 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Maximizing</a:t>
            </a:r>
            <a:r>
              <a:rPr lang="en-US" sz="2800" dirty="0" smtClean="0"/>
              <a:t> the </a:t>
            </a:r>
            <a:r>
              <a:rPr lang="en-US" sz="2800" dirty="0" smtClean="0">
                <a:solidFill>
                  <a:srgbClr val="0070C0"/>
                </a:solidFill>
              </a:rPr>
              <a:t>gain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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M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inimizing </a:t>
            </a:r>
            <a:r>
              <a:rPr lang="en-US" sz="2800" dirty="0" smtClean="0"/>
              <a:t>the weighted average </a:t>
            </a:r>
            <a:r>
              <a:rPr lang="en-US" sz="2800" dirty="0" smtClean="0">
                <a:solidFill>
                  <a:srgbClr val="0070C0"/>
                </a:solidFill>
              </a:rPr>
              <a:t>impurity</a:t>
            </a:r>
            <a:r>
              <a:rPr lang="en-US" sz="2800" dirty="0" smtClean="0"/>
              <a:t> measure of children nodes</a:t>
            </a:r>
          </a:p>
          <a:p>
            <a:r>
              <a:rPr lang="en-US" sz="2800" dirty="0" smtClean="0"/>
              <a:t>If </a:t>
            </a:r>
            <a:r>
              <a:rPr lang="en-US" sz="2800" b="1" dirty="0" smtClean="0">
                <a:solidFill>
                  <a:srgbClr val="0070C0"/>
                </a:solidFill>
              </a:rPr>
              <a:t>I() = Entropy(), </a:t>
            </a:r>
            <a:r>
              <a:rPr lang="en-US" sz="2800" dirty="0" smtClean="0"/>
              <a:t>then </a:t>
            </a:r>
            <a:r>
              <a:rPr lang="el-GR" sz="2800" b="1" dirty="0" smtClean="0">
                <a:solidFill>
                  <a:schemeClr val="accent2"/>
                </a:solidFill>
              </a:rPr>
              <a:t>Δ</a:t>
            </a:r>
            <a:r>
              <a:rPr lang="en-US" sz="2800" b="1" baseline="-25000" dirty="0" smtClean="0">
                <a:solidFill>
                  <a:schemeClr val="accent2"/>
                </a:solidFill>
              </a:rPr>
              <a:t>info</a:t>
            </a:r>
            <a:r>
              <a:rPr lang="en-US" sz="2800" b="1" dirty="0" smtClean="0">
                <a:solidFill>
                  <a:schemeClr val="accent2"/>
                </a:solidFill>
              </a:rPr>
              <a:t> </a:t>
            </a:r>
            <a:r>
              <a:rPr lang="en-US" sz="2800" dirty="0" smtClean="0"/>
              <a:t>is called </a:t>
            </a:r>
            <a:r>
              <a:rPr lang="en-US" sz="2800" b="1" dirty="0" smtClean="0">
                <a:solidFill>
                  <a:srgbClr val="0070C0"/>
                </a:solidFill>
              </a:rPr>
              <a:t>information gain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/>
          </p:nvPr>
        </p:nvGraphicFramePr>
        <p:xfrm>
          <a:off x="2057400" y="3048000"/>
          <a:ext cx="5257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5" name="Equation" r:id="rId3" imgW="1942920" imgH="457200" progId="Equation.3">
                  <p:embed/>
                </p:oleObj>
              </mc:Choice>
              <mc:Fallback>
                <p:oleObj name="Equation" r:id="rId3" imgW="19429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048000"/>
                        <a:ext cx="52578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87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Splitting Based on GINI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43000"/>
            <a:ext cx="8382000" cy="443865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800" dirty="0" smtClean="0"/>
              <a:t>Used in CART, SLIQ, SPRINT.</a:t>
            </a:r>
          </a:p>
          <a:p>
            <a:pPr eaLnBrk="1" hangingPunct="1">
              <a:defRPr/>
            </a:pPr>
            <a:r>
              <a:rPr lang="en-US" sz="2800" dirty="0" smtClean="0"/>
              <a:t>When a node p is split into k partitions (children), the quality of split is computed as,</a:t>
            </a:r>
          </a:p>
          <a:p>
            <a:pPr eaLnBrk="1" hangingPunct="1">
              <a:defRPr/>
            </a:pPr>
            <a:endParaRPr lang="en-US" sz="2800" dirty="0" smtClean="0"/>
          </a:p>
          <a:p>
            <a:pPr eaLnBrk="1" hangingPunct="1">
              <a:defRPr/>
            </a:pPr>
            <a:endParaRPr lang="en-US" sz="2800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 smtClean="0"/>
              <a:t>	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800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 smtClean="0"/>
              <a:t>	where,	</a:t>
            </a:r>
            <a:r>
              <a:rPr lang="en-US" sz="2800" dirty="0" err="1" smtClean="0"/>
              <a:t>n</a:t>
            </a:r>
            <a:r>
              <a:rPr lang="en-US" sz="2800" baseline="-25000" dirty="0" err="1" smtClean="0"/>
              <a:t>i</a:t>
            </a:r>
            <a:r>
              <a:rPr lang="en-US" sz="2800" dirty="0" smtClean="0"/>
              <a:t> = number of records at child </a:t>
            </a:r>
            <a:r>
              <a:rPr lang="en-US" sz="2800" dirty="0" err="1" smtClean="0"/>
              <a:t>i</a:t>
            </a:r>
            <a:r>
              <a:rPr lang="en-US" sz="2800" dirty="0" smtClean="0"/>
              <a:t>,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 smtClean="0"/>
              <a:t>    		n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 = number of records at node p.</a:t>
            </a:r>
            <a:endParaRPr lang="en-US" sz="3600" dirty="0" smtClean="0"/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2667000" y="2895600"/>
          <a:ext cx="38862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39" name="Equation" r:id="rId3" imgW="1511300" imgH="431800" progId="Equation.3">
                  <p:embed/>
                </p:oleObj>
              </mc:Choice>
              <mc:Fallback>
                <p:oleObj name="Equation" r:id="rId3" imgW="1511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95600"/>
                        <a:ext cx="3886200" cy="11049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62200" y="558165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Weighted Average of Gini Index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06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5334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Binary Attributes: Computing GINI Index</a:t>
            </a:r>
          </a:p>
        </p:txBody>
      </p:sp>
      <p:sp>
        <p:nvSpPr>
          <p:cNvPr id="911363" name="Rectangle 3"/>
          <p:cNvSpPr>
            <a:spLocks noChangeArrowheads="1"/>
          </p:cNvSpPr>
          <p:nvPr/>
        </p:nvSpPr>
        <p:spPr bwMode="auto">
          <a:xfrm>
            <a:off x="304800" y="1143000"/>
            <a:ext cx="81788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Splits into two partitions</a:t>
            </a:r>
          </a:p>
          <a:p>
            <a:r>
              <a:rPr lang="en-US" altLang="en-US" b="0"/>
              <a:t>Effect of Weighing partitions: </a:t>
            </a:r>
          </a:p>
          <a:p>
            <a:pPr lvl="1"/>
            <a:r>
              <a:rPr lang="en-US" altLang="en-US" b="0"/>
              <a:t>Larger and Purer Partitions are sought for.</a:t>
            </a:r>
          </a:p>
        </p:txBody>
      </p:sp>
      <p:sp>
        <p:nvSpPr>
          <p:cNvPr id="911364" name="Oval 4"/>
          <p:cNvSpPr>
            <a:spLocks noChangeArrowheads="1"/>
          </p:cNvSpPr>
          <p:nvPr/>
        </p:nvSpPr>
        <p:spPr bwMode="auto">
          <a:xfrm>
            <a:off x="3657600" y="2862263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0">
                <a:latin typeface="Times New Roman" panose="02020603050405020304" pitchFamily="18" charset="0"/>
              </a:rPr>
              <a:t>B?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911365" name="Line 5"/>
          <p:cNvSpPr>
            <a:spLocks noChangeShapeType="1"/>
          </p:cNvSpPr>
          <p:nvPr/>
        </p:nvSpPr>
        <p:spPr bwMode="auto">
          <a:xfrm flipH="1">
            <a:off x="3082925" y="3319463"/>
            <a:ext cx="1108075" cy="725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366" name="Line 6"/>
          <p:cNvSpPr>
            <a:spLocks noChangeShapeType="1"/>
          </p:cNvSpPr>
          <p:nvPr/>
        </p:nvSpPr>
        <p:spPr bwMode="auto">
          <a:xfrm>
            <a:off x="4191000" y="3319463"/>
            <a:ext cx="1184275" cy="725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367" name="Text Box 7"/>
          <p:cNvSpPr txBox="1">
            <a:spLocks noChangeArrowheads="1"/>
          </p:cNvSpPr>
          <p:nvPr/>
        </p:nvSpPr>
        <p:spPr bwMode="auto">
          <a:xfrm>
            <a:off x="2809875" y="343535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800" b="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911368" name="Text Box 8"/>
          <p:cNvSpPr txBox="1">
            <a:spLocks noChangeArrowheads="1"/>
          </p:cNvSpPr>
          <p:nvPr/>
        </p:nvSpPr>
        <p:spPr bwMode="auto">
          <a:xfrm>
            <a:off x="5299075" y="343535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800" b="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911369" name="Rectangle 9"/>
          <p:cNvSpPr>
            <a:spLocks noChangeArrowheads="1"/>
          </p:cNvSpPr>
          <p:nvPr/>
        </p:nvSpPr>
        <p:spPr bwMode="auto">
          <a:xfrm>
            <a:off x="2667000" y="4044950"/>
            <a:ext cx="936625" cy="341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b="0">
                <a:latin typeface="Times New Roman" panose="02020603050405020304" pitchFamily="18" charset="0"/>
              </a:rPr>
              <a:t>Node N1</a:t>
            </a:r>
          </a:p>
        </p:txBody>
      </p:sp>
      <p:sp>
        <p:nvSpPr>
          <p:cNvPr id="911370" name="Rectangle 10"/>
          <p:cNvSpPr>
            <a:spLocks noChangeArrowheads="1"/>
          </p:cNvSpPr>
          <p:nvPr/>
        </p:nvSpPr>
        <p:spPr bwMode="auto">
          <a:xfrm>
            <a:off x="4854575" y="4044950"/>
            <a:ext cx="936625" cy="341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b="0">
                <a:latin typeface="Times New Roman" panose="02020603050405020304" pitchFamily="18" charset="0"/>
              </a:rPr>
              <a:t>Node N2</a:t>
            </a:r>
          </a:p>
        </p:txBody>
      </p:sp>
      <p:graphicFrame>
        <p:nvGraphicFramePr>
          <p:cNvPr id="911371" name="Object 11"/>
          <p:cNvGraphicFramePr>
            <a:graphicFrameLocks noChangeAspect="1"/>
          </p:cNvGraphicFramePr>
          <p:nvPr/>
        </p:nvGraphicFramePr>
        <p:xfrm>
          <a:off x="6553200" y="2590800"/>
          <a:ext cx="19812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4" name="Document" r:id="rId3" imgW="3177000" imgH="3053520" progId="Word.Document.8">
                  <p:embed/>
                </p:oleObj>
              </mc:Choice>
              <mc:Fallback>
                <p:oleObj name="Document" r:id="rId3" imgW="3177000" imgH="3053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590800"/>
                        <a:ext cx="19812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72" name="Object 12"/>
          <p:cNvGraphicFramePr>
            <a:graphicFrameLocks noChangeAspect="1"/>
          </p:cNvGraphicFramePr>
          <p:nvPr>
            <p:extLst/>
          </p:nvPr>
        </p:nvGraphicFramePr>
        <p:xfrm>
          <a:off x="3276600" y="4648200"/>
          <a:ext cx="190500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5" name="Document" r:id="rId5" imgW="3259756" imgH="2547453" progId="Word.Document.8">
                  <p:embed/>
                </p:oleObj>
              </mc:Choice>
              <mc:Fallback>
                <p:oleObj name="Document" r:id="rId5" imgW="3259756" imgH="25474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648200"/>
                        <a:ext cx="190500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373" name="Text Box 13"/>
          <p:cNvSpPr txBox="1">
            <a:spLocks noChangeArrowheads="1"/>
          </p:cNvSpPr>
          <p:nvPr/>
        </p:nvSpPr>
        <p:spPr bwMode="auto">
          <a:xfrm>
            <a:off x="380999" y="4191000"/>
            <a:ext cx="2701925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Gini(N1) </a:t>
            </a:r>
            <a:br>
              <a:rPr lang="en-US" altLang="en-US" sz="2000" dirty="0"/>
            </a:br>
            <a:r>
              <a:rPr lang="en-US" altLang="en-US" sz="2000" dirty="0"/>
              <a:t>= 1 – (</a:t>
            </a:r>
            <a:r>
              <a:rPr lang="en-US" altLang="en-US" sz="2000" dirty="0" smtClean="0"/>
              <a:t>5/7)</a:t>
            </a:r>
            <a:r>
              <a:rPr lang="en-US" altLang="en-US" sz="2000" baseline="30000" dirty="0" smtClean="0"/>
              <a:t>2 </a:t>
            </a:r>
            <a:r>
              <a:rPr lang="en-US" altLang="en-US" sz="2000" dirty="0"/>
              <a:t>– (</a:t>
            </a:r>
            <a:r>
              <a:rPr lang="en-US" altLang="en-US" sz="2000" dirty="0" smtClean="0"/>
              <a:t>2/7)</a:t>
            </a:r>
            <a:r>
              <a:rPr lang="en-US" altLang="en-US" sz="2000" baseline="30000" dirty="0" smtClean="0"/>
              <a:t>2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>= </a:t>
            </a:r>
            <a:r>
              <a:rPr lang="en-US" altLang="en-US" sz="2000" dirty="0" smtClean="0"/>
              <a:t>0.41 </a:t>
            </a:r>
            <a:endParaRPr lang="en-US" altLang="en-US" sz="2000" dirty="0"/>
          </a:p>
          <a:p>
            <a:pPr>
              <a:spcBef>
                <a:spcPct val="50000"/>
              </a:spcBef>
            </a:pPr>
            <a:r>
              <a:rPr lang="en-US" altLang="en-US" sz="2000" dirty="0"/>
              <a:t>Gini(N2) </a:t>
            </a:r>
            <a:br>
              <a:rPr lang="en-US" altLang="en-US" sz="2000" dirty="0"/>
            </a:br>
            <a:r>
              <a:rPr lang="en-US" altLang="en-US" sz="2000" dirty="0"/>
              <a:t>= 1 – (</a:t>
            </a:r>
            <a:r>
              <a:rPr lang="en-US" altLang="en-US" sz="2000" dirty="0" smtClean="0"/>
              <a:t>1/5)</a:t>
            </a:r>
            <a:r>
              <a:rPr lang="en-US" altLang="en-US" sz="2000" baseline="30000" dirty="0" smtClean="0"/>
              <a:t>2 </a:t>
            </a:r>
            <a:r>
              <a:rPr lang="en-US" altLang="en-US" sz="2000" dirty="0"/>
              <a:t>– (</a:t>
            </a:r>
            <a:r>
              <a:rPr lang="en-US" altLang="en-US" sz="2000" dirty="0" smtClean="0"/>
              <a:t>4/5)</a:t>
            </a:r>
            <a:r>
              <a:rPr lang="en-US" altLang="en-US" sz="2000" baseline="30000" dirty="0" smtClean="0"/>
              <a:t>2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>= </a:t>
            </a:r>
            <a:r>
              <a:rPr lang="en-US" altLang="en-US" sz="2000" dirty="0" smtClean="0"/>
              <a:t>0.32</a:t>
            </a:r>
            <a:endParaRPr lang="en-US" altLang="en-US" sz="2000" dirty="0"/>
          </a:p>
        </p:txBody>
      </p:sp>
      <p:sp>
        <p:nvSpPr>
          <p:cNvPr id="911374" name="Text Box 14"/>
          <p:cNvSpPr txBox="1">
            <a:spLocks noChangeArrowheads="1"/>
          </p:cNvSpPr>
          <p:nvPr/>
        </p:nvSpPr>
        <p:spPr bwMode="auto">
          <a:xfrm>
            <a:off x="5943600" y="4648200"/>
            <a:ext cx="2438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Gini(Children) </a:t>
            </a:r>
            <a:br>
              <a:rPr lang="en-US" altLang="en-US" sz="2000" dirty="0"/>
            </a:br>
            <a:r>
              <a:rPr lang="en-US" altLang="en-US" sz="2000" dirty="0"/>
              <a:t>= 7/12 * </a:t>
            </a:r>
            <a:r>
              <a:rPr lang="en-US" altLang="en-US" sz="2000" dirty="0" smtClean="0"/>
              <a:t>0.41 </a:t>
            </a:r>
            <a:r>
              <a:rPr lang="en-US" altLang="en-US" sz="2000" dirty="0"/>
              <a:t>+ </a:t>
            </a:r>
            <a:br>
              <a:rPr lang="en-US" altLang="en-US" sz="2000" dirty="0"/>
            </a:br>
            <a:r>
              <a:rPr lang="en-US" altLang="en-US" sz="2000" dirty="0"/>
              <a:t>   5/12 * </a:t>
            </a:r>
            <a:r>
              <a:rPr lang="en-US" altLang="en-US" sz="2000" dirty="0" smtClean="0"/>
              <a:t>0.32</a:t>
            </a:r>
            <a:br>
              <a:rPr lang="en-US" altLang="en-US" sz="2000" dirty="0" smtClean="0"/>
            </a:br>
            <a:r>
              <a:rPr lang="en-US" altLang="en-US" sz="2000" dirty="0" smtClean="0"/>
              <a:t>= 0.37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1939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166688"/>
            <a:ext cx="9296400" cy="914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 smtClean="0"/>
              <a:t>Categorical Attributes: Computing Gini Index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91172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For each distinct value, gather counts for each class in the dataset</a:t>
            </a:r>
          </a:p>
          <a:p>
            <a:pPr eaLnBrk="1" hangingPunct="1">
              <a:defRPr/>
            </a:pPr>
            <a:r>
              <a:rPr lang="en-US" sz="2800" dirty="0" smtClean="0"/>
              <a:t>Use the count matrix to make decisions</a:t>
            </a: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4038600" y="4495800"/>
          <a:ext cx="260985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9" name="Document" r:id="rId3" imgW="5849112" imgH="4005072" progId="Word.Document.8">
                  <p:embed/>
                </p:oleObj>
              </mc:Choice>
              <mc:Fallback>
                <p:oleObj name="Document" r:id="rId3" imgW="5849112" imgH="40050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495800"/>
                        <a:ext cx="2609850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6534150" y="4495800"/>
          <a:ext cx="260985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0" name="Document" r:id="rId5" imgW="5849112" imgH="4005072" progId="Word.Document.8">
                  <p:embed/>
                </p:oleObj>
              </mc:Choice>
              <mc:Fallback>
                <p:oleObj name="Document" r:id="rId5" imgW="5849112" imgH="40050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4150" y="4495800"/>
                        <a:ext cx="2609850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457200" y="4495800"/>
          <a:ext cx="274478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1" name="Document" r:id="rId7" imgW="6205728" imgH="3191256" progId="Word.Document.8">
                  <p:embed/>
                </p:oleObj>
              </mc:Choice>
              <mc:Fallback>
                <p:oleObj name="Document" r:id="rId7" imgW="6205728" imgH="31912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495800"/>
                        <a:ext cx="2744788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Line 7"/>
          <p:cNvSpPr>
            <a:spLocks noChangeShapeType="1"/>
          </p:cNvSpPr>
          <p:nvPr/>
        </p:nvSpPr>
        <p:spPr bwMode="auto">
          <a:xfrm flipH="1">
            <a:off x="3733800" y="3657600"/>
            <a:ext cx="1588" cy="2438400"/>
          </a:xfrm>
          <a:prstGeom prst="line">
            <a:avLst/>
          </a:prstGeom>
          <a:noFill/>
          <a:ln w="381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068388" y="3554413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Multi-way split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4872038" y="3554413"/>
            <a:ext cx="31384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Two-way split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(find best partition of values)</a:t>
            </a:r>
          </a:p>
        </p:txBody>
      </p:sp>
    </p:spTree>
    <p:extLst>
      <p:ext uri="{BB962C8B-B14F-4D97-AF65-F5344CB8AC3E}">
        <p14:creationId xmlns:p14="http://schemas.microsoft.com/office/powerpoint/2010/main" val="8322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11398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800" dirty="0" smtClean="0"/>
              <a:t>Continuous Attributes: Computing </a:t>
            </a:r>
            <a:r>
              <a:rPr lang="en-US" sz="3800" dirty="0" err="1" smtClean="0"/>
              <a:t>Gini</a:t>
            </a:r>
            <a:r>
              <a:rPr lang="en-US" sz="3800" dirty="0" smtClean="0"/>
              <a:t> Index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4945063" cy="4530725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Use Binary Decisions based on one value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Several Choices for the splitting value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Number of possible splitting values </a:t>
            </a:r>
            <a:br>
              <a:rPr lang="en-US" sz="2000" dirty="0" smtClean="0"/>
            </a:br>
            <a:r>
              <a:rPr lang="en-US" sz="2000" dirty="0" smtClean="0"/>
              <a:t>= Number of distinct values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Each splitting value has a count matrix associated with it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Class counts in each of the partitions, A &lt; v and A </a:t>
            </a:r>
            <a:r>
              <a:rPr lang="en-US" sz="2000" dirty="0" smtClean="0">
                <a:sym typeface="Symbol" pitchFamily="18" charset="2"/>
              </a:rPr>
              <a:t></a:t>
            </a:r>
            <a:r>
              <a:rPr lang="en-US" sz="2000" dirty="0" smtClean="0"/>
              <a:t> v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Simple method to choose best v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For each v, scan the database to gather count matrix and compute its </a:t>
            </a:r>
            <a:r>
              <a:rPr lang="en-US" sz="2000" dirty="0" err="1" smtClean="0"/>
              <a:t>Gini</a:t>
            </a:r>
            <a:r>
              <a:rPr lang="en-US" sz="2000" dirty="0" smtClean="0"/>
              <a:t> index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Computationally Inefficient! Repetition of work.</a:t>
            </a:r>
          </a:p>
        </p:txBody>
      </p:sp>
      <p:graphicFrame>
        <p:nvGraphicFramePr>
          <p:cNvPr id="44036" name="Object 4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5181600" y="1108824"/>
          <a:ext cx="3048000" cy="3253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2" name="Document" r:id="rId3" imgW="5415994" imgH="5779818" progId="Word.Document.8">
                  <p:embed/>
                </p:oleObj>
              </mc:Choice>
              <mc:Fallback>
                <p:oleObj name="Document" r:id="rId3" imgW="5415994" imgH="57798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274"/>
                      <a:stretch>
                        <a:fillRect/>
                      </a:stretch>
                    </p:blipFill>
                    <p:spPr bwMode="auto">
                      <a:xfrm>
                        <a:off x="5181600" y="1108824"/>
                        <a:ext cx="3048000" cy="32532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/>
          <p:cNvGraphicFramePr>
            <a:graphicFrameLocks noGrp="1" noChangeAspect="1"/>
          </p:cNvGraphicFramePr>
          <p:nvPr>
            <p:ph sz="quarter" idx="3"/>
            <p:extLst/>
          </p:nvPr>
        </p:nvGraphicFramePr>
        <p:xfrm>
          <a:off x="6248400" y="4368290"/>
          <a:ext cx="1371600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3" name="Visio" r:id="rId5" imgW="1611935" imgH="2570756" progId="Visio.Drawing.6">
                  <p:embed/>
                </p:oleObj>
              </mc:Choice>
              <mc:Fallback>
                <p:oleObj name="Visio" r:id="rId5" imgW="1611935" imgH="257075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368290"/>
                        <a:ext cx="1371600" cy="218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984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57150"/>
            <a:ext cx="8991600" cy="1066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800" dirty="0" smtClean="0"/>
              <a:t>Continuous Attributes: Computing Gini Index..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89050"/>
            <a:ext cx="8483600" cy="1905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For efficient computation: for each attribute,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200" dirty="0" smtClean="0"/>
              <a:t>Sort the attribute on values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200" dirty="0" smtClean="0"/>
              <a:t>Linearly scan these values, each time updating the count matrix and computing </a:t>
            </a:r>
            <a:r>
              <a:rPr lang="en-US" sz="2200" dirty="0" err="1" smtClean="0"/>
              <a:t>gini</a:t>
            </a:r>
            <a:r>
              <a:rPr lang="en-US" sz="2200" dirty="0" smtClean="0"/>
              <a:t> index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200" dirty="0" smtClean="0"/>
              <a:t>Choose the split position that has the least </a:t>
            </a:r>
            <a:r>
              <a:rPr lang="en-US" sz="2200" dirty="0" err="1" smtClean="0"/>
              <a:t>gini</a:t>
            </a:r>
            <a:r>
              <a:rPr lang="en-US" sz="2200" dirty="0" smtClean="0"/>
              <a:t> index</a:t>
            </a:r>
          </a:p>
        </p:txBody>
      </p:sp>
      <p:grpSp>
        <p:nvGrpSpPr>
          <p:cNvPr id="45060" name="Group 4"/>
          <p:cNvGrpSpPr>
            <a:grpSpLocks/>
          </p:cNvGrpSpPr>
          <p:nvPr/>
        </p:nvGrpSpPr>
        <p:grpSpPr bwMode="auto">
          <a:xfrm>
            <a:off x="0" y="3733800"/>
            <a:ext cx="9182100" cy="2622550"/>
            <a:chOff x="144" y="2360"/>
            <a:chExt cx="5784" cy="1652"/>
          </a:xfrm>
        </p:grpSpPr>
        <p:graphicFrame>
          <p:nvGraphicFramePr>
            <p:cNvPr id="45061" name="Object 5"/>
            <p:cNvGraphicFramePr>
              <a:graphicFrameLocks noChangeAspect="1"/>
            </p:cNvGraphicFramePr>
            <p:nvPr/>
          </p:nvGraphicFramePr>
          <p:xfrm>
            <a:off x="956" y="2360"/>
            <a:ext cx="4972" cy="1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35" name="Document" r:id="rId3" imgW="10585704" imgH="3558540" progId="Word.Document.8">
                    <p:embed/>
                  </p:oleObj>
                </mc:Choice>
                <mc:Fallback>
                  <p:oleObj name="Document" r:id="rId3" imgW="10585704" imgH="355854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6" y="2360"/>
                          <a:ext cx="4972" cy="16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2" name="Line 6"/>
            <p:cNvSpPr>
              <a:spLocks noChangeShapeType="1"/>
            </p:cNvSpPr>
            <p:nvPr/>
          </p:nvSpPr>
          <p:spPr bwMode="auto">
            <a:xfrm>
              <a:off x="1152" y="2880"/>
              <a:ext cx="192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063" name="Group 7"/>
            <p:cNvGrpSpPr>
              <a:grpSpLocks/>
            </p:cNvGrpSpPr>
            <p:nvPr/>
          </p:nvGrpSpPr>
          <p:grpSpPr bwMode="auto">
            <a:xfrm>
              <a:off x="144" y="2928"/>
              <a:ext cx="1200" cy="212"/>
              <a:chOff x="144" y="2832"/>
              <a:chExt cx="1200" cy="212"/>
            </a:xfrm>
          </p:grpSpPr>
          <p:sp>
            <p:nvSpPr>
              <p:cNvPr id="45065" name="Text Box 8"/>
              <p:cNvSpPr txBox="1">
                <a:spLocks noChangeArrowheads="1"/>
              </p:cNvSpPr>
              <p:nvPr/>
            </p:nvSpPr>
            <p:spPr bwMode="auto">
              <a:xfrm>
                <a:off x="144" y="2832"/>
                <a:ext cx="100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9271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9271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9271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9271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9271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9271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9271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9271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9271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Clr>
                    <a:schemeClr val="accent2"/>
                  </a:buClr>
                  <a:buSzTx/>
                  <a:buFont typeface="Monotype Sorts" pitchFamily="2" charset="2"/>
                  <a:buNone/>
                </a:pPr>
                <a:r>
                  <a:rPr kumimoji="1" lang="en-US" altLang="en-US" sz="1600" b="1">
                    <a:latin typeface="Arial" panose="020B0604020202020204" pitchFamily="34" charset="0"/>
                  </a:rPr>
                  <a:t>Split Positions</a:t>
                </a:r>
              </a:p>
            </p:txBody>
          </p:sp>
          <p:sp>
            <p:nvSpPr>
              <p:cNvPr id="45066" name="Line 9"/>
              <p:cNvSpPr>
                <a:spLocks noChangeShapeType="1"/>
              </p:cNvSpPr>
              <p:nvPr/>
            </p:nvSpPr>
            <p:spPr bwMode="auto">
              <a:xfrm>
                <a:off x="1152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064" name="Text Box 10"/>
            <p:cNvSpPr txBox="1">
              <a:spLocks noChangeArrowheads="1"/>
            </p:cNvSpPr>
            <p:nvPr/>
          </p:nvSpPr>
          <p:spPr bwMode="auto">
            <a:xfrm>
              <a:off x="144" y="2736"/>
              <a:ext cx="10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Sorted Values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426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AF978-5FC7-4CA4-AB41-18858648D21B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DECISION TREE [Quinlan93]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An internal node represents a test on an attribute.</a:t>
            </a:r>
          </a:p>
          <a:p>
            <a:r>
              <a:rPr lang="en-US" altLang="zh-TW">
                <a:ea typeface="新細明體" charset="-120"/>
              </a:rPr>
              <a:t>A branch represents an outcome of the test, e.g., Color=red.</a:t>
            </a:r>
          </a:p>
          <a:p>
            <a:r>
              <a:rPr lang="en-US" altLang="zh-TW">
                <a:ea typeface="新細明體" charset="-120"/>
              </a:rPr>
              <a:t>A leaf node represents a class label or class label distribution.</a:t>
            </a:r>
          </a:p>
          <a:p>
            <a:r>
              <a:rPr lang="en-US" altLang="zh-TW">
                <a:ea typeface="新細明體" charset="-120"/>
              </a:rPr>
              <a:t>At each node, one attribute is chosen to split training examples into distinct classes as much as possible</a:t>
            </a:r>
          </a:p>
          <a:p>
            <a:r>
              <a:rPr lang="en-US" altLang="zh-TW">
                <a:ea typeface="新細明體" charset="-120"/>
              </a:rPr>
              <a:t>A new case is classified by following a matching path to a leaf node. </a:t>
            </a:r>
          </a:p>
          <a:p>
            <a:endParaRPr lang="en-US" altLang="zh-TW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1400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78F2A-7D96-4D42-A3AE-0182BBC00770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Highly-branching attributes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Problematic: attributes with a large number of values (extreme case: ID code)</a:t>
            </a:r>
          </a:p>
          <a:p>
            <a:r>
              <a:rPr lang="en-US" altLang="zh-TW">
                <a:ea typeface="新細明體" charset="-120"/>
              </a:rPr>
              <a:t>Subsets are more likely to be pure if there is a large number of values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altLang="zh-TW">
                <a:ea typeface="新細明體" charset="-120"/>
              </a:rPr>
              <a:t>Information gain is biased towards choosing attributes with a large number of values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altLang="zh-TW">
                <a:ea typeface="新細明體" charset="-120"/>
              </a:rPr>
              <a:t>This may result in </a:t>
            </a:r>
            <a:r>
              <a:rPr lang="en-US" altLang="zh-TW" i="1">
                <a:ea typeface="新細明體" charset="-120"/>
              </a:rPr>
              <a:t>overfitting</a:t>
            </a:r>
            <a:r>
              <a:rPr lang="en-US" altLang="zh-TW">
                <a:ea typeface="新細明體" charset="-120"/>
              </a:rPr>
              <a:t> (selection of an attribute that is non-optimal for prediction)</a:t>
            </a:r>
          </a:p>
          <a:p>
            <a:r>
              <a:rPr lang="en-US" altLang="zh-TW">
                <a:ea typeface="新細明體" charset="-120"/>
              </a:rPr>
              <a:t>Another problem: </a:t>
            </a:r>
            <a:r>
              <a:rPr lang="en-US" altLang="zh-TW" i="1">
                <a:ea typeface="新細明體" charset="-120"/>
              </a:rPr>
              <a:t>fragmentation</a:t>
            </a:r>
            <a:endParaRPr lang="en-US" altLang="zh-TW">
              <a:ea typeface="新細明體" charset="-120"/>
            </a:endParaRPr>
          </a:p>
          <a:p>
            <a:pPr>
              <a:buFont typeface="Symbol" panose="05050102010706020507" pitchFamily="18" charset="2"/>
              <a:buChar char="Þ"/>
            </a:pPr>
            <a:endParaRPr lang="en-US" altLang="zh-TW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362025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EE477-9CA6-4D11-985E-B929B3479401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gain ratio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i="1">
                <a:ea typeface="新細明體" charset="-120"/>
              </a:rPr>
              <a:t>Gain ratio</a:t>
            </a:r>
            <a:r>
              <a:rPr lang="en-US" altLang="zh-TW">
                <a:ea typeface="新細明體" charset="-120"/>
              </a:rPr>
              <a:t>: a modification of the information gain that reduces its bias on high-branch attributes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Gain ratio takes number and size of branches into account when choosing an attribute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It corrects the information gain by taking the </a:t>
            </a:r>
            <a:r>
              <a:rPr lang="en-US" altLang="zh-TW" i="1">
                <a:ea typeface="新細明體" charset="-120"/>
              </a:rPr>
              <a:t>intrinsic information</a:t>
            </a:r>
            <a:r>
              <a:rPr lang="en-US" altLang="zh-TW">
                <a:ea typeface="新細明體" charset="-120"/>
              </a:rPr>
              <a:t> of a split into account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Also called split ratio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Intrinsic information: entropy of distribution of instances into branches 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(i.e. how much info do we need to tell which branch an instance belongs to)</a:t>
            </a:r>
          </a:p>
        </p:txBody>
      </p:sp>
    </p:spTree>
    <p:extLst>
      <p:ext uri="{BB962C8B-B14F-4D97-AF65-F5344CB8AC3E}">
        <p14:creationId xmlns:p14="http://schemas.microsoft.com/office/powerpoint/2010/main" val="235571146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AutoShape 2"/>
          <p:cNvSpPr>
            <a:spLocks noChangeArrowheads="1"/>
          </p:cNvSpPr>
          <p:nvPr/>
        </p:nvSpPr>
        <p:spPr bwMode="auto">
          <a:xfrm>
            <a:off x="1905000" y="3352800"/>
            <a:ext cx="76200" cy="76200"/>
          </a:xfrm>
          <a:prstGeom prst="flowChartInternalStorag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54979" name="Line 3"/>
          <p:cNvSpPr>
            <a:spLocks noChangeShapeType="1"/>
          </p:cNvSpPr>
          <p:nvPr/>
        </p:nvSpPr>
        <p:spPr bwMode="auto">
          <a:xfrm>
            <a:off x="990600" y="3581400"/>
            <a:ext cx="7086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54980" name="Line 4"/>
          <p:cNvSpPr>
            <a:spLocks noChangeShapeType="1"/>
          </p:cNvSpPr>
          <p:nvPr/>
        </p:nvSpPr>
        <p:spPr bwMode="auto">
          <a:xfrm>
            <a:off x="990600" y="3505200"/>
            <a:ext cx="71628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graphicFrame>
        <p:nvGraphicFramePr>
          <p:cNvPr id="254981" name="Object 5"/>
          <p:cNvGraphicFramePr>
            <a:graphicFrameLocks noChangeAspect="1"/>
          </p:cNvGraphicFramePr>
          <p:nvPr/>
        </p:nvGraphicFramePr>
        <p:xfrm>
          <a:off x="1784350" y="3876675"/>
          <a:ext cx="542448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6" name="Equation" r:id="rId3" imgW="3517560" imgH="647640" progId="Equation.3">
                  <p:embed/>
                </p:oleObj>
              </mc:Choice>
              <mc:Fallback>
                <p:oleObj name="Equation" r:id="rId3" imgW="351756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3876675"/>
                        <a:ext cx="5424488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82" name="Object 6"/>
          <p:cNvGraphicFramePr>
            <a:graphicFrameLocks noChangeAspect="1"/>
          </p:cNvGraphicFramePr>
          <p:nvPr/>
        </p:nvGraphicFramePr>
        <p:xfrm>
          <a:off x="1792288" y="5191125"/>
          <a:ext cx="5713412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7" name="Equation" r:id="rId5" imgW="3682800" imgH="571320" progId="Equation.3">
                  <p:embed/>
                </p:oleObj>
              </mc:Choice>
              <mc:Fallback>
                <p:oleObj name="Equation" r:id="rId5" imgW="36828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5191125"/>
                        <a:ext cx="5713412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Gain Ratio</a:t>
            </a:r>
          </a:p>
        </p:txBody>
      </p:sp>
      <p:sp>
        <p:nvSpPr>
          <p:cNvPr id="25498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Gain ratio should be </a:t>
            </a:r>
          </a:p>
          <a:p>
            <a:pPr lvl="1"/>
            <a:r>
              <a:rPr lang="en-US" altLang="zh-TW">
                <a:ea typeface="新細明體" charset="-120"/>
              </a:rPr>
              <a:t>Large when data is evenly spread</a:t>
            </a:r>
          </a:p>
          <a:p>
            <a:pPr lvl="1"/>
            <a:r>
              <a:rPr lang="en-US" altLang="zh-TW">
                <a:ea typeface="新細明體" charset="-120"/>
              </a:rPr>
              <a:t>Small when all data belong to one branch</a:t>
            </a:r>
          </a:p>
          <a:p>
            <a:r>
              <a:rPr lang="en-US" altLang="zh-TW" i="1">
                <a:ea typeface="新細明體" charset="-120"/>
              </a:rPr>
              <a:t>Gain ratio</a:t>
            </a:r>
            <a:r>
              <a:rPr lang="en-US" altLang="zh-TW">
                <a:ea typeface="新細明體" charset="-120"/>
              </a:rPr>
              <a:t> (Quinlan’86) normalizes info gain by this reduction:</a:t>
            </a:r>
          </a:p>
          <a:p>
            <a:pPr lvl="3"/>
            <a:endParaRPr lang="en-US" altLang="zh-TW">
              <a:ea typeface="新細明體" charset="-120"/>
            </a:endParaRPr>
          </a:p>
          <a:p>
            <a:pPr lvl="3"/>
            <a:endParaRPr lang="zh-TW" altLang="en-US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8114847"/>
      </p:ext>
    </p:extLst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B8827-A28B-4407-AFF8-01880354F71F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Computing the gain ratio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Example: intrinsic information for ID code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dirty="0">
              <a:ea typeface="新細明體" charset="-120"/>
            </a:endParaRPr>
          </a:p>
          <a:p>
            <a:r>
              <a:rPr lang="en-US" altLang="zh-TW" b="1" dirty="0">
                <a:ea typeface="新細明體" charset="-120"/>
              </a:rPr>
              <a:t>Importance of attribute decreases as intrinsic information gets larger</a:t>
            </a:r>
          </a:p>
          <a:p>
            <a:r>
              <a:rPr lang="en-US" altLang="zh-TW" dirty="0">
                <a:ea typeface="新細明體" charset="-120"/>
              </a:rPr>
              <a:t>Example of gain ratio:</a:t>
            </a: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Example:</a:t>
            </a:r>
          </a:p>
        </p:txBody>
      </p:sp>
      <p:graphicFrame>
        <p:nvGraphicFramePr>
          <p:cNvPr id="2508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440554"/>
              </p:ext>
            </p:extLst>
          </p:nvPr>
        </p:nvGraphicFramePr>
        <p:xfrm>
          <a:off x="2743200" y="2376148"/>
          <a:ext cx="4475162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8" name="Equation" r:id="rId3" imgW="3162240" imgH="203040" progId="Equation.3">
                  <p:embed/>
                </p:oleObj>
              </mc:Choice>
              <mc:Fallback>
                <p:oleObj name="Equation" r:id="rId3" imgW="3162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376148"/>
                        <a:ext cx="4475162" cy="3016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741221"/>
              </p:ext>
            </p:extLst>
          </p:nvPr>
        </p:nvGraphicFramePr>
        <p:xfrm>
          <a:off x="1447800" y="3953101"/>
          <a:ext cx="6083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9" name="Equation" r:id="rId5" imgW="6387840" imgH="787320" progId="Equation.3">
                  <p:embed/>
                </p:oleObj>
              </mc:Choice>
              <mc:Fallback>
                <p:oleObj name="Equation" r:id="rId5" imgW="638784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953101"/>
                        <a:ext cx="6083300" cy="787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6" name="Object 6"/>
          <p:cNvGraphicFramePr>
            <a:graphicFrameLocks noChangeAspect="1"/>
          </p:cNvGraphicFramePr>
          <p:nvPr/>
        </p:nvGraphicFramePr>
        <p:xfrm>
          <a:off x="2667000" y="5410200"/>
          <a:ext cx="504348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0" name="Equation" r:id="rId7" imgW="5295600" imgH="723600" progId="Equation.3">
                  <p:embed/>
                </p:oleObj>
              </mc:Choice>
              <mc:Fallback>
                <p:oleObj name="Equation" r:id="rId7" imgW="529560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410200"/>
                        <a:ext cx="5043488" cy="7239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368431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C2EA2-68B3-44A3-A538-1E664A0A1FA6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Gain ratios for weather data</a:t>
            </a:r>
          </a:p>
        </p:txBody>
      </p:sp>
      <p:graphicFrame>
        <p:nvGraphicFramePr>
          <p:cNvPr id="251907" name="Group 3"/>
          <p:cNvGraphicFramePr>
            <a:graphicFrameLocks noGrp="1"/>
          </p:cNvGraphicFramePr>
          <p:nvPr/>
        </p:nvGraphicFramePr>
        <p:xfrm>
          <a:off x="914400" y="1600200"/>
          <a:ext cx="6934200" cy="1469391"/>
        </p:xfrm>
        <a:graphic>
          <a:graphicData uri="http://schemas.openxmlformats.org/drawingml/2006/table">
            <a:tbl>
              <a:tblPr/>
              <a:tblGrid>
                <a:gridCol w="2154238"/>
                <a:gridCol w="1543050"/>
                <a:gridCol w="2093912"/>
                <a:gridCol w="1143000"/>
              </a:tblGrid>
              <a:tr h="306388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Outlook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Temperature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Info: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0.693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Info: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0.911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Gain: 0.940-0.693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0.247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Gain: 0.940-0.911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0.029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Split info: info([5,4,5])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1.577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Split info: info([4,6,4])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1.362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Gain ratio: 0.247/1.577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0.156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Gain ratio: 0.029/1.362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0.021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1931" name="Group 27"/>
          <p:cNvGraphicFramePr>
            <a:graphicFrameLocks noGrp="1"/>
          </p:cNvGraphicFramePr>
          <p:nvPr/>
        </p:nvGraphicFramePr>
        <p:xfrm>
          <a:off x="914400" y="3124200"/>
          <a:ext cx="6934200" cy="1469391"/>
        </p:xfrm>
        <a:graphic>
          <a:graphicData uri="http://schemas.openxmlformats.org/drawingml/2006/table">
            <a:tbl>
              <a:tblPr/>
              <a:tblGrid>
                <a:gridCol w="2154238"/>
                <a:gridCol w="1543050"/>
                <a:gridCol w="2093912"/>
                <a:gridCol w="1143000"/>
              </a:tblGrid>
              <a:tr h="306388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Humidity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Windy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Info: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0.788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Info: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0.892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Gain: 0.940-0.788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0.152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Gain: 0.940-0.892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0.048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Split info: info([7,7])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1.000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Split info: info([8,6])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0.985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Gain ratio: 0.152/1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0.152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Gain ratio: 0.048/0.985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0.049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12982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33534-43D9-4DB7-AF14-4796C93529AD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More on the gain ratio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新細明體" charset="-120"/>
              </a:rPr>
              <a:t>“</a:t>
            </a:r>
            <a:r>
              <a:rPr lang="en-US" altLang="zh-TW">
                <a:ea typeface="新細明體" charset="-120"/>
              </a:rPr>
              <a:t>Outlook” still comes out top</a:t>
            </a:r>
          </a:p>
          <a:p>
            <a:r>
              <a:rPr lang="en-US" altLang="zh-TW">
                <a:ea typeface="新細明體" charset="-120"/>
              </a:rPr>
              <a:t>However: “ID code” has greater gain ratio</a:t>
            </a:r>
          </a:p>
          <a:p>
            <a:pPr lvl="1"/>
            <a:r>
              <a:rPr lang="en-US" altLang="zh-TW">
                <a:ea typeface="新細明體" charset="-120"/>
              </a:rPr>
              <a:t>Standard fix: </a:t>
            </a:r>
            <a:r>
              <a:rPr lang="en-US" altLang="zh-TW" i="1">
                <a:ea typeface="新細明體" charset="-120"/>
              </a:rPr>
              <a:t>ad hoc</a:t>
            </a:r>
            <a:r>
              <a:rPr lang="en-US" altLang="zh-TW">
                <a:ea typeface="新細明體" charset="-120"/>
              </a:rPr>
              <a:t> test to prevent splitting on that type of attribute</a:t>
            </a:r>
          </a:p>
          <a:p>
            <a:r>
              <a:rPr lang="en-US" altLang="zh-TW">
                <a:ea typeface="新細明體" charset="-120"/>
              </a:rPr>
              <a:t>Problem with gain ratio: it may overcompensate</a:t>
            </a:r>
          </a:p>
          <a:p>
            <a:pPr lvl="1"/>
            <a:r>
              <a:rPr lang="en-US" altLang="zh-TW">
                <a:ea typeface="新細明體" charset="-120"/>
              </a:rPr>
              <a:t>May choose an attribute just because its intrinsic information is very low</a:t>
            </a:r>
          </a:p>
          <a:p>
            <a:pPr lvl="1"/>
            <a:r>
              <a:rPr lang="en-US" altLang="zh-TW">
                <a:ea typeface="新細明體" charset="-120"/>
              </a:rPr>
              <a:t>Standard fix: </a:t>
            </a:r>
          </a:p>
          <a:p>
            <a:pPr lvl="2"/>
            <a:r>
              <a:rPr lang="en-US" altLang="zh-TW">
                <a:ea typeface="新細明體" charset="-120"/>
              </a:rPr>
              <a:t>First, only consider attributes with greater than average information gain</a:t>
            </a:r>
          </a:p>
          <a:p>
            <a:pPr lvl="2"/>
            <a:r>
              <a:rPr lang="en-US" altLang="zh-TW">
                <a:ea typeface="新細明體" charset="-120"/>
              </a:rPr>
              <a:t>Then, compare them on gain ratio</a:t>
            </a:r>
          </a:p>
          <a:p>
            <a:endParaRPr lang="zh-TW" altLang="en-US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645455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FFA59-EBFF-44A4-B311-98FE26BD463A}" type="datetime4">
              <a:rPr lang="en-US" altLang="en-US"/>
              <a:pPr/>
              <a:t>February 13, 2019</a:t>
            </a:fld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9644-582E-4022-91FB-753907B144AB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r>
              <a:rPr lang="en-US" altLang="en-US" sz="3200"/>
              <a:t>Decision Tree Induction: Training Dataset</a:t>
            </a:r>
          </a:p>
        </p:txBody>
      </p:sp>
      <p:graphicFrame>
        <p:nvGraphicFramePr>
          <p:cNvPr id="1408003" name="Object 3"/>
          <p:cNvGraphicFramePr>
            <a:graphicFrameLocks noGrp="1"/>
          </p:cNvGraphicFramePr>
          <p:nvPr>
            <p:ph type="body" idx="1"/>
          </p:nvPr>
        </p:nvGraphicFramePr>
        <p:xfrm>
          <a:off x="2133600" y="1524000"/>
          <a:ext cx="66294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3" name="Worksheet" r:id="rId3" imgW="6115431" imgH="4458208" progId="Excel.Sheet.8">
                  <p:embed/>
                </p:oleObj>
              </mc:Choice>
              <mc:Fallback>
                <p:oleObj name="Worksheet" r:id="rId3" imgW="6115431" imgH="4458208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24000"/>
                        <a:ext cx="66294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22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DFF8-84EB-4B99-91A4-A02FB10A9169}" type="datetime4">
              <a:rPr lang="en-US" altLang="en-US"/>
              <a:pPr/>
              <a:t>February 13, 2019</a:t>
            </a:fld>
            <a:endParaRPr lang="en-US" altLang="en-US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B805-753F-4E95-B5F1-8DEDFF92160F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28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  <a:noFill/>
          <a:ln/>
        </p:spPr>
        <p:txBody>
          <a:bodyPr lIns="92075" tIns="46038" rIns="92075" bIns="46038"/>
          <a:lstStyle/>
          <a:p>
            <a:r>
              <a:rPr lang="en-US" altLang="en-US" sz="2800">
                <a:solidFill>
                  <a:srgbClr val="170981"/>
                </a:solidFill>
              </a:rPr>
              <a:t>Output: A Decision Tree for “</a:t>
            </a:r>
            <a:r>
              <a:rPr lang="en-US" altLang="en-US" sz="2800" i="1">
                <a:solidFill>
                  <a:srgbClr val="170981"/>
                </a:solidFill>
              </a:rPr>
              <a:t>buys_computer”</a:t>
            </a:r>
          </a:p>
        </p:txBody>
      </p:sp>
      <p:grpSp>
        <p:nvGrpSpPr>
          <p:cNvPr id="1288255" name="Group 63"/>
          <p:cNvGrpSpPr>
            <a:grpSpLocks/>
          </p:cNvGrpSpPr>
          <p:nvPr/>
        </p:nvGrpSpPr>
        <p:grpSpPr bwMode="auto">
          <a:xfrm>
            <a:off x="1219200" y="1828800"/>
            <a:ext cx="6305550" cy="3810000"/>
            <a:chOff x="768" y="1152"/>
            <a:chExt cx="3972" cy="2400"/>
          </a:xfrm>
        </p:grpSpPr>
        <p:sp>
          <p:nvSpPr>
            <p:cNvPr id="1288195" name="Rectangle 3"/>
            <p:cNvSpPr>
              <a:spLocks noChangeArrowheads="1"/>
            </p:cNvSpPr>
            <p:nvPr/>
          </p:nvSpPr>
          <p:spPr bwMode="auto">
            <a:xfrm>
              <a:off x="2387" y="1152"/>
              <a:ext cx="475" cy="296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age?</a:t>
              </a:r>
            </a:p>
          </p:txBody>
        </p:sp>
        <p:sp>
          <p:nvSpPr>
            <p:cNvPr id="1288196" name="Rectangle 4"/>
            <p:cNvSpPr>
              <a:spLocks noChangeArrowheads="1"/>
            </p:cNvSpPr>
            <p:nvPr/>
          </p:nvSpPr>
          <p:spPr bwMode="auto">
            <a:xfrm>
              <a:off x="2245" y="1766"/>
              <a:ext cx="7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overcast</a:t>
              </a:r>
            </a:p>
          </p:txBody>
        </p:sp>
        <p:sp>
          <p:nvSpPr>
            <p:cNvPr id="1288197" name="Rectangle 5"/>
            <p:cNvSpPr>
              <a:spLocks noChangeArrowheads="1"/>
            </p:cNvSpPr>
            <p:nvPr/>
          </p:nvSpPr>
          <p:spPr bwMode="auto">
            <a:xfrm>
              <a:off x="1229" y="2342"/>
              <a:ext cx="763" cy="296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student?</a:t>
              </a:r>
            </a:p>
          </p:txBody>
        </p:sp>
        <p:sp>
          <p:nvSpPr>
            <p:cNvPr id="1288198" name="Rectangle 6"/>
            <p:cNvSpPr>
              <a:spLocks noChangeArrowheads="1"/>
            </p:cNvSpPr>
            <p:nvPr/>
          </p:nvSpPr>
          <p:spPr bwMode="auto">
            <a:xfrm>
              <a:off x="3432" y="2342"/>
              <a:ext cx="1140" cy="296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credit rating?</a:t>
              </a:r>
            </a:p>
          </p:txBody>
        </p:sp>
        <p:sp>
          <p:nvSpPr>
            <p:cNvPr id="1288203" name="Line 11"/>
            <p:cNvSpPr>
              <a:spLocks noChangeShapeType="1"/>
            </p:cNvSpPr>
            <p:nvPr/>
          </p:nvSpPr>
          <p:spPr bwMode="auto">
            <a:xfrm flipH="1">
              <a:off x="1619" y="1462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8204" name="Line 12"/>
            <p:cNvSpPr>
              <a:spLocks noChangeShapeType="1"/>
            </p:cNvSpPr>
            <p:nvPr/>
          </p:nvSpPr>
          <p:spPr bwMode="auto">
            <a:xfrm flipH="1">
              <a:off x="2622" y="1491"/>
              <a:ext cx="1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8205" name="Line 13"/>
            <p:cNvSpPr>
              <a:spLocks noChangeShapeType="1"/>
            </p:cNvSpPr>
            <p:nvPr/>
          </p:nvSpPr>
          <p:spPr bwMode="auto">
            <a:xfrm>
              <a:off x="2928" y="1440"/>
              <a:ext cx="1051" cy="8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8206" name="Rectangle 14"/>
            <p:cNvSpPr>
              <a:spLocks noChangeArrowheads="1"/>
            </p:cNvSpPr>
            <p:nvPr/>
          </p:nvSpPr>
          <p:spPr bwMode="auto">
            <a:xfrm>
              <a:off x="1513" y="1730"/>
              <a:ext cx="534" cy="2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400" b="1">
                  <a:latin typeface="Times New Roman" panose="02020603050405020304" pitchFamily="18" charset="0"/>
                </a:rPr>
                <a:t>&lt;=30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88207" name="Rectangle 15"/>
            <p:cNvSpPr>
              <a:spLocks noChangeArrowheads="1"/>
            </p:cNvSpPr>
            <p:nvPr/>
          </p:nvSpPr>
          <p:spPr bwMode="auto">
            <a:xfrm>
              <a:off x="3364" y="1804"/>
              <a:ext cx="417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400" b="1">
                  <a:latin typeface="Times New Roman" panose="02020603050405020304" pitchFamily="18" charset="0"/>
                </a:rPr>
                <a:t>&gt;40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88208" name="Line 16"/>
            <p:cNvSpPr>
              <a:spLocks noChangeShapeType="1"/>
            </p:cNvSpPr>
            <p:nvPr/>
          </p:nvSpPr>
          <p:spPr bwMode="auto">
            <a:xfrm flipH="1">
              <a:off x="960" y="264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8209" name="Line 17"/>
            <p:cNvSpPr>
              <a:spLocks noChangeShapeType="1"/>
            </p:cNvSpPr>
            <p:nvPr/>
          </p:nvSpPr>
          <p:spPr bwMode="auto">
            <a:xfrm>
              <a:off x="1728" y="2640"/>
              <a:ext cx="48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8210" name="Line 18"/>
            <p:cNvSpPr>
              <a:spLocks noChangeShapeType="1"/>
            </p:cNvSpPr>
            <p:nvPr/>
          </p:nvSpPr>
          <p:spPr bwMode="auto">
            <a:xfrm flipH="1">
              <a:off x="3360" y="264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8211" name="Line 19"/>
            <p:cNvSpPr>
              <a:spLocks noChangeShapeType="1"/>
            </p:cNvSpPr>
            <p:nvPr/>
          </p:nvSpPr>
          <p:spPr bwMode="auto">
            <a:xfrm>
              <a:off x="4128" y="2640"/>
              <a:ext cx="43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8216" name="Line 24"/>
            <p:cNvSpPr>
              <a:spLocks noChangeShapeType="1"/>
            </p:cNvSpPr>
            <p:nvPr/>
          </p:nvSpPr>
          <p:spPr bwMode="auto">
            <a:xfrm>
              <a:off x="2623" y="2029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8217" name="Rectangle 25"/>
            <p:cNvSpPr>
              <a:spLocks noChangeArrowheads="1"/>
            </p:cNvSpPr>
            <p:nvPr/>
          </p:nvSpPr>
          <p:spPr bwMode="auto">
            <a:xfrm>
              <a:off x="768" y="3264"/>
              <a:ext cx="308" cy="28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1288219" name="Rectangle 27"/>
            <p:cNvSpPr>
              <a:spLocks noChangeArrowheads="1"/>
            </p:cNvSpPr>
            <p:nvPr/>
          </p:nvSpPr>
          <p:spPr bwMode="auto">
            <a:xfrm>
              <a:off x="2028" y="3264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1288220" name="Rectangle 28"/>
            <p:cNvSpPr>
              <a:spLocks noChangeArrowheads="1"/>
            </p:cNvSpPr>
            <p:nvPr/>
          </p:nvSpPr>
          <p:spPr bwMode="auto">
            <a:xfrm>
              <a:off x="4368" y="3216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1288221" name="Rectangle 29"/>
            <p:cNvSpPr>
              <a:spLocks noChangeArrowheads="1"/>
            </p:cNvSpPr>
            <p:nvPr/>
          </p:nvSpPr>
          <p:spPr bwMode="auto">
            <a:xfrm>
              <a:off x="2437" y="2344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1288222" name="Rectangle 30"/>
            <p:cNvSpPr>
              <a:spLocks noChangeArrowheads="1"/>
            </p:cNvSpPr>
            <p:nvPr/>
          </p:nvSpPr>
          <p:spPr bwMode="auto">
            <a:xfrm>
              <a:off x="2256" y="1824"/>
              <a:ext cx="672" cy="19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 b="1">
                  <a:latin typeface="Times New Roman" panose="02020603050405020304" pitchFamily="18" charset="0"/>
                </a:rPr>
                <a:t>31..40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88254" name="Rectangle 62"/>
            <p:cNvSpPr>
              <a:spLocks noChangeArrowheads="1"/>
            </p:cNvSpPr>
            <p:nvPr/>
          </p:nvSpPr>
          <p:spPr bwMode="auto">
            <a:xfrm rot="-143156">
              <a:off x="3168" y="3216"/>
              <a:ext cx="308" cy="28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1288201" name="Rectangle 9"/>
            <p:cNvSpPr>
              <a:spLocks noChangeArrowheads="1"/>
            </p:cNvSpPr>
            <p:nvPr/>
          </p:nvSpPr>
          <p:spPr bwMode="auto">
            <a:xfrm>
              <a:off x="4176" y="2784"/>
              <a:ext cx="382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fair</a:t>
              </a:r>
            </a:p>
          </p:txBody>
        </p:sp>
        <p:sp>
          <p:nvSpPr>
            <p:cNvPr id="1288202" name="Rectangle 10"/>
            <p:cNvSpPr>
              <a:spLocks noChangeArrowheads="1"/>
            </p:cNvSpPr>
            <p:nvPr/>
          </p:nvSpPr>
          <p:spPr bwMode="auto">
            <a:xfrm>
              <a:off x="3072" y="2784"/>
              <a:ext cx="807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excellent</a:t>
              </a:r>
            </a:p>
          </p:txBody>
        </p:sp>
        <p:sp>
          <p:nvSpPr>
            <p:cNvPr id="1288200" name="Rectangle 8"/>
            <p:cNvSpPr>
              <a:spLocks noChangeArrowheads="1"/>
            </p:cNvSpPr>
            <p:nvPr/>
          </p:nvSpPr>
          <p:spPr bwMode="auto">
            <a:xfrm>
              <a:off x="1872" y="2832"/>
              <a:ext cx="372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1288199" name="Rectangle 7"/>
            <p:cNvSpPr>
              <a:spLocks noChangeArrowheads="1"/>
            </p:cNvSpPr>
            <p:nvPr/>
          </p:nvSpPr>
          <p:spPr bwMode="auto">
            <a:xfrm>
              <a:off x="960" y="2832"/>
              <a:ext cx="432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771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04E7-41F4-4D41-864A-7CDBD823C06F}" type="datetime4">
              <a:rPr lang="en-US" altLang="en-US"/>
              <a:pPr/>
              <a:t>February 13, 2019</a:t>
            </a:fld>
            <a:endParaRPr lang="en-US" alt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1FC5-3B16-42AE-A4FB-A71245B0EB9D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40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 altLang="en-US" sz="3200"/>
              <a:t>Attribute Selection: Information Gain</a:t>
            </a:r>
          </a:p>
        </p:txBody>
      </p:sp>
      <p:sp>
        <p:nvSpPr>
          <p:cNvPr id="1409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4152900" cy="1600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en-US" sz="2000">
                <a:solidFill>
                  <a:srgbClr val="121328"/>
                </a:solidFill>
              </a:rPr>
              <a:t>Class P: buys_computer = “yes”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en-US" sz="2000">
                <a:solidFill>
                  <a:srgbClr val="121328"/>
                </a:solidFill>
              </a:rPr>
              <a:t>Class N: buys_computer = “no”</a:t>
            </a:r>
            <a:endParaRPr lang="en-US" altLang="en-US" sz="2400"/>
          </a:p>
        </p:txBody>
      </p:sp>
      <p:sp>
        <p:nvSpPr>
          <p:cNvPr id="14090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2743200"/>
            <a:ext cx="4152900" cy="2209800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121328"/>
                </a:solidFill>
              </a:rPr>
              <a:t>            means “age &lt;=30” has 5 out of 14 samples, with 2 </a:t>
            </a:r>
            <a:r>
              <a:rPr lang="en-US" altLang="en-US" sz="2000" dirty="0" err="1">
                <a:solidFill>
                  <a:srgbClr val="121328"/>
                </a:solidFill>
              </a:rPr>
              <a:t>yes’es</a:t>
            </a:r>
            <a:r>
              <a:rPr lang="en-US" altLang="en-US" sz="2000" dirty="0">
                <a:solidFill>
                  <a:srgbClr val="121328"/>
                </a:solidFill>
              </a:rPr>
              <a:t>  and 3 no’s.   Hence</a:t>
            </a:r>
            <a:endParaRPr lang="en-US" altLang="en-US" sz="2000" dirty="0"/>
          </a:p>
          <a:p>
            <a:pPr>
              <a:lnSpc>
                <a:spcPct val="90000"/>
              </a:lnSpc>
              <a:buClr>
                <a:schemeClr val="accent1"/>
              </a:buClr>
              <a:buFont typeface="Wingdings 2" panose="05020102010507070707" pitchFamily="18" charset="2"/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  <a:buClr>
                <a:schemeClr val="accent1"/>
              </a:buClr>
              <a:buFont typeface="Wingdings 2" panose="05020102010507070707" pitchFamily="18" charset="2"/>
              <a:buNone/>
            </a:pPr>
            <a:endParaRPr lang="en-US" altLang="en-US" sz="2000" dirty="0">
              <a:solidFill>
                <a:srgbClr val="121328"/>
              </a:solidFill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Font typeface="Wingdings 2" panose="05020102010507070707" pitchFamily="18" charset="2"/>
              <a:buNone/>
            </a:pPr>
            <a:r>
              <a:rPr lang="en-US" altLang="en-US" sz="2000" dirty="0">
                <a:solidFill>
                  <a:srgbClr val="121328"/>
                </a:solidFill>
              </a:rPr>
              <a:t>Similarly,</a:t>
            </a:r>
          </a:p>
        </p:txBody>
      </p:sp>
      <p:graphicFrame>
        <p:nvGraphicFramePr>
          <p:cNvPr id="14090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167499"/>
              </p:ext>
            </p:extLst>
          </p:nvPr>
        </p:nvGraphicFramePr>
        <p:xfrm>
          <a:off x="596900" y="2643980"/>
          <a:ext cx="3354388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4" name="Worksheet" r:id="rId3" imgW="3352800" imgH="1438250" progId="Excel.Sheet.8">
                  <p:embed/>
                </p:oleObj>
              </mc:Choice>
              <mc:Fallback>
                <p:oleObj name="Worksheet" r:id="rId3" imgW="3352800" imgH="143825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2643980"/>
                        <a:ext cx="3354388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9030" name="Object 6"/>
          <p:cNvGraphicFramePr>
            <a:graphicFrameLocks noChangeAspect="1"/>
          </p:cNvGraphicFramePr>
          <p:nvPr/>
        </p:nvGraphicFramePr>
        <p:xfrm>
          <a:off x="4876800" y="1295400"/>
          <a:ext cx="37544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5" name="Equation" r:id="rId5" imgW="2044440" imgH="812520" progId="Equation.3">
                  <p:embed/>
                </p:oleObj>
              </mc:Choice>
              <mc:Fallback>
                <p:oleObj name="Equation" r:id="rId5" imgW="204444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295400"/>
                        <a:ext cx="3754438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9031" name="Object 7"/>
          <p:cNvGraphicFramePr>
            <a:graphicFrameLocks noChangeAspect="1"/>
          </p:cNvGraphicFramePr>
          <p:nvPr/>
        </p:nvGraphicFramePr>
        <p:xfrm>
          <a:off x="5029200" y="5257800"/>
          <a:ext cx="35941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6" name="Equation" r:id="rId7" imgW="3593880" imgH="1193760" progId="Equation.3">
                  <p:embed/>
                </p:oleObj>
              </mc:Choice>
              <mc:Fallback>
                <p:oleObj name="Equation" r:id="rId7" imgW="359388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257800"/>
                        <a:ext cx="35941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9032" name="Object 8"/>
          <p:cNvGraphicFramePr>
            <a:graphicFrameLocks noChangeAspect="1"/>
          </p:cNvGraphicFramePr>
          <p:nvPr/>
        </p:nvGraphicFramePr>
        <p:xfrm>
          <a:off x="4724400" y="4114800"/>
          <a:ext cx="42719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7" name="Equation" r:id="rId9" imgW="2552400" imgH="241200" progId="Equation.3">
                  <p:embed/>
                </p:oleObj>
              </mc:Choice>
              <mc:Fallback>
                <p:oleObj name="Equation" r:id="rId9" imgW="2552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114800"/>
                        <a:ext cx="427196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9033" name="Object 9"/>
          <p:cNvGraphicFramePr>
            <a:graphicFrameLocks/>
          </p:cNvGraphicFramePr>
          <p:nvPr/>
        </p:nvGraphicFramePr>
        <p:xfrm>
          <a:off x="152400" y="4191000"/>
          <a:ext cx="4419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8" name="Worksheet" r:id="rId11" imgW="6115431" imgH="4458208" progId="Excel.Sheet.8">
                  <p:embed/>
                </p:oleObj>
              </mc:Choice>
              <mc:Fallback>
                <p:oleObj name="Worksheet" r:id="rId11" imgW="6115431" imgH="4458208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191000"/>
                        <a:ext cx="4419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9034" name="Object 10"/>
          <p:cNvGraphicFramePr>
            <a:graphicFrameLocks noChangeAspect="1"/>
          </p:cNvGraphicFramePr>
          <p:nvPr/>
        </p:nvGraphicFramePr>
        <p:xfrm>
          <a:off x="4495800" y="2743200"/>
          <a:ext cx="10731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9" name="Equation" r:id="rId13" imgW="583920" imgH="393480" progId="Equation.3">
                  <p:embed/>
                </p:oleObj>
              </mc:Choice>
              <mc:Fallback>
                <p:oleObj name="Equation" r:id="rId13" imgW="583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743200"/>
                        <a:ext cx="107315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9035" name="Object 11"/>
          <p:cNvGraphicFramePr>
            <a:graphicFrameLocks noChangeAspect="1"/>
          </p:cNvGraphicFramePr>
          <p:nvPr/>
        </p:nvGraphicFramePr>
        <p:xfrm>
          <a:off x="76200" y="2057400"/>
          <a:ext cx="480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0" name="Equation" r:id="rId15" imgW="3314520" imgH="393480" progId="Equation.3">
                  <p:embed/>
                </p:oleObj>
              </mc:Choice>
              <mc:Fallback>
                <p:oleObj name="Equation" r:id="rId15" imgW="3314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057400"/>
                        <a:ext cx="48006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17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5025"/>
          </a:xfrm>
        </p:spPr>
        <p:txBody>
          <a:bodyPr/>
          <a:lstStyle/>
          <a:p>
            <a:pPr eaLnBrk="1" hangingPunct="1">
              <a:defRPr/>
            </a:pPr>
            <a:r>
              <a:rPr lang="en-US" sz="3800" dirty="0" smtClean="0"/>
              <a:t>Splitting Based on INFO...</a:t>
            </a:r>
            <a:endParaRPr lang="en-US" dirty="0" smtClean="0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8382000" cy="495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Information Gain: </a:t>
            </a:r>
          </a:p>
          <a:p>
            <a:pPr lvl="1" eaLnBrk="1" hangingPunct="1">
              <a:defRPr/>
            </a:pPr>
            <a:endParaRPr lang="en-US" sz="2400" dirty="0" smtClean="0"/>
          </a:p>
          <a:p>
            <a:pPr marL="1146175" lvl="2" eaLnBrk="1" hangingPunct="1">
              <a:buFont typeface="Wingdings" panose="05000000000000000000" pitchFamily="2" charset="2"/>
              <a:buNone/>
              <a:defRPr/>
            </a:pPr>
            <a:endParaRPr lang="en-US" sz="2000" dirty="0" smtClean="0"/>
          </a:p>
          <a:p>
            <a:pPr marL="1146175" lvl="2" eaLnBrk="1" hangingPunct="1">
              <a:buFont typeface="Wingdings" panose="05000000000000000000" pitchFamily="2" charset="2"/>
              <a:buNone/>
              <a:defRPr/>
            </a:pPr>
            <a:endParaRPr lang="en-US" sz="2000" dirty="0" smtClean="0"/>
          </a:p>
          <a:p>
            <a:pPr marL="1146175" lvl="2" eaLnBrk="1" hangingPunct="1">
              <a:buFont typeface="Wingdings" panose="05000000000000000000" pitchFamily="2" charset="2"/>
              <a:buNone/>
              <a:defRPr/>
            </a:pPr>
            <a:r>
              <a:rPr lang="en-US" sz="2000" dirty="0" smtClean="0"/>
              <a:t>		</a:t>
            </a:r>
            <a:r>
              <a:rPr lang="en-US" sz="2200" dirty="0" smtClean="0"/>
              <a:t>Parent Node, p is split into k partitions;</a:t>
            </a:r>
          </a:p>
          <a:p>
            <a:pPr marL="1146175" lvl="2" eaLnBrk="1" hangingPunct="1">
              <a:buFont typeface="Wingdings" panose="05000000000000000000" pitchFamily="2" charset="2"/>
              <a:buNone/>
              <a:defRPr/>
            </a:pPr>
            <a:r>
              <a:rPr lang="en-US" sz="2200" dirty="0" smtClean="0"/>
              <a:t>		</a:t>
            </a:r>
            <a:r>
              <a:rPr lang="en-US" sz="2200" dirty="0" err="1" smtClean="0"/>
              <a:t>n</a:t>
            </a:r>
            <a:r>
              <a:rPr lang="en-US" sz="2200" baseline="-25000" dirty="0" err="1" smtClean="0"/>
              <a:t>i</a:t>
            </a:r>
            <a:r>
              <a:rPr lang="en-US" sz="2200" dirty="0" smtClean="0"/>
              <a:t> is number of records in partition </a:t>
            </a:r>
            <a:r>
              <a:rPr lang="en-US" sz="2200" dirty="0" err="1" smtClean="0"/>
              <a:t>i</a:t>
            </a:r>
            <a:endParaRPr lang="en-US" sz="2200" dirty="0" smtClean="0"/>
          </a:p>
          <a:p>
            <a:pPr lvl="1" eaLnBrk="1" hangingPunct="1">
              <a:defRPr/>
            </a:pPr>
            <a:r>
              <a:rPr lang="en-US" sz="2400" dirty="0" smtClean="0"/>
              <a:t>Measures Reduction in Entropy achieved because of the split. Choose the split that achieves most reduction (maximizes GAIN)</a:t>
            </a:r>
          </a:p>
          <a:p>
            <a:pPr lvl="1" eaLnBrk="1" hangingPunct="1">
              <a:defRPr/>
            </a:pPr>
            <a:r>
              <a:rPr lang="en-US" sz="2400" dirty="0" smtClean="0"/>
              <a:t>Used in ID3 and C4.5</a:t>
            </a:r>
          </a:p>
          <a:p>
            <a:pPr lvl="1" eaLnBrk="1" hangingPunct="1">
              <a:defRPr/>
            </a:pPr>
            <a:r>
              <a:rPr lang="en-US" sz="2400" dirty="0" smtClean="0"/>
              <a:t>Disadvantage: Tends to prefer splits that result in large number of partitions, each being small but pure.</a:t>
            </a: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1752600" y="2057400"/>
          <a:ext cx="6189663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9" name="Equation" r:id="rId3" imgW="5041900" imgH="787400" progId="Equation.3">
                  <p:embed/>
                </p:oleObj>
              </mc:Choice>
              <mc:Fallback>
                <p:oleObj name="Equation" r:id="rId3" imgW="50419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057400"/>
                        <a:ext cx="6189663" cy="9667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497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994" name="Object 2"/>
          <p:cNvGraphicFramePr>
            <a:graphicFrameLocks/>
          </p:cNvGraphicFramePr>
          <p:nvPr/>
        </p:nvGraphicFramePr>
        <p:xfrm>
          <a:off x="2057400" y="1295400"/>
          <a:ext cx="5895975" cy="514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1" name="Worksheet" r:id="rId3" imgW="5743813" imgH="5172313" progId="Excel.Sheet.8">
                  <p:embed/>
                </p:oleObj>
              </mc:Choice>
              <mc:Fallback>
                <p:oleObj name="Worksheet" r:id="rId3" imgW="5743813" imgH="5172313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295400"/>
                        <a:ext cx="5895975" cy="514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Training Set</a:t>
            </a:r>
          </a:p>
        </p:txBody>
      </p:sp>
    </p:spTree>
    <p:extLst>
      <p:ext uri="{BB962C8B-B14F-4D97-AF65-F5344CB8AC3E}">
        <p14:creationId xmlns:p14="http://schemas.microsoft.com/office/powerpoint/2010/main" val="1319684538"/>
      </p:ext>
    </p:extLst>
  </p:cSld>
  <p:clrMapOvr>
    <a:masterClrMapping/>
  </p:clrMapOvr>
  <p:transition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 smtClean="0"/>
              <a:t>Splitting Based on INFO...</a:t>
            </a:r>
            <a:endParaRPr lang="en-US" smtClean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Gain Ratio: 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sz="2400" dirty="0" smtClean="0"/>
          </a:p>
          <a:p>
            <a:pPr marL="1146175" lvl="2"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marL="1146175" lvl="2"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marL="1146175"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 smtClean="0"/>
              <a:t>Parent Node, p is split into k partitions</a:t>
            </a:r>
          </a:p>
          <a:p>
            <a:pPr marL="1146175"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 err="1" smtClean="0"/>
              <a:t>n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is the number of records in partition 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pPr marL="1146175"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9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Adjusts Information Gain by the entropy of the partitioning (</a:t>
            </a:r>
            <a:r>
              <a:rPr lang="en-US" sz="2400" dirty="0" err="1" smtClean="0"/>
              <a:t>SplitINFO</a:t>
            </a:r>
            <a:r>
              <a:rPr lang="en-US" sz="2400" dirty="0" smtClean="0"/>
              <a:t>). Higher entropy partitioning (large number of small partitions) is penalized!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Used in C4.5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Designed to overcome the disadvantage of Information Gain</a:t>
            </a: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609600" y="1752600"/>
          <a:ext cx="4114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4" name="Equation" r:id="rId3" imgW="3340100" imgH="800100" progId="Equation.3">
                  <p:embed/>
                </p:oleObj>
              </mc:Choice>
              <mc:Fallback>
                <p:oleObj name="Equation" r:id="rId3" imgW="3340100" imgH="800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4114800" cy="9271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4800600" y="1752600"/>
          <a:ext cx="419417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5" name="Equation" r:id="rId5" imgW="2959100" imgH="723900" progId="Equation.3">
                  <p:embed/>
                </p:oleObj>
              </mc:Choice>
              <mc:Fallback>
                <p:oleObj name="Equation" r:id="rId5" imgW="29591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752600"/>
                        <a:ext cx="4194175" cy="9350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317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Tree Induction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Greedy strategy.</a:t>
            </a:r>
          </a:p>
          <a:p>
            <a:pPr lvl="1" eaLnBrk="1" hangingPunct="1">
              <a:defRPr/>
            </a:pPr>
            <a:r>
              <a:rPr lang="en-US" smtClean="0"/>
              <a:t>Split the records based on an attribute test that optimizes certain criterion.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Issues</a:t>
            </a:r>
          </a:p>
          <a:p>
            <a:pPr lvl="1" eaLnBrk="1" hangingPunct="1">
              <a:defRPr/>
            </a:pPr>
            <a:r>
              <a:rPr lang="en-US" smtClean="0"/>
              <a:t>Determine how to split the records</a:t>
            </a:r>
          </a:p>
          <a:p>
            <a:pPr lvl="2" eaLnBrk="1" hangingPunct="1">
              <a:defRPr/>
            </a:pPr>
            <a:r>
              <a:rPr lang="en-US" smtClean="0"/>
              <a:t>How to specify the attribute test condition?</a:t>
            </a:r>
          </a:p>
          <a:p>
            <a:pPr lvl="2" eaLnBrk="1" hangingPunct="1">
              <a:defRPr/>
            </a:pPr>
            <a:r>
              <a:rPr lang="en-US" smtClean="0"/>
              <a:t>How to determine the best split?</a:t>
            </a:r>
          </a:p>
          <a:p>
            <a:pPr lvl="1" eaLnBrk="1" hangingPunct="1">
              <a:defRPr/>
            </a:pPr>
            <a:r>
              <a:rPr lang="en-US" smtClean="0">
                <a:solidFill>
                  <a:srgbClr val="FF0000"/>
                </a:solidFill>
              </a:rPr>
              <a:t>Determine when to stop splitting</a:t>
            </a:r>
          </a:p>
          <a:p>
            <a:pPr lvl="1" eaLnBrk="1" hangingPunct="1"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9947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Stopping Criteria for Tree Induction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Stop expanding a node when all the records belong to the same class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Stop expanding a node when all the records have similar attribute values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Early termination (to be discussed later)</a:t>
            </a:r>
          </a:p>
        </p:txBody>
      </p:sp>
    </p:spTree>
    <p:extLst>
      <p:ext uri="{BB962C8B-B14F-4D97-AF65-F5344CB8AC3E}">
        <p14:creationId xmlns:p14="http://schemas.microsoft.com/office/powerpoint/2010/main" val="421967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Decision Tree Based Classification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Advantages:</a:t>
            </a:r>
          </a:p>
          <a:p>
            <a:pPr lvl="1" eaLnBrk="1" hangingPunct="1">
              <a:defRPr/>
            </a:pPr>
            <a:r>
              <a:rPr lang="en-US" dirty="0" smtClean="0"/>
              <a:t>Inexpensive to construct. It does not require any domain knowledge.</a:t>
            </a:r>
          </a:p>
          <a:p>
            <a:pPr lvl="1" eaLnBrk="1" hangingPunct="1">
              <a:defRPr/>
            </a:pPr>
            <a:r>
              <a:rPr lang="en-US" dirty="0" smtClean="0"/>
              <a:t>Extremely fast at classifying unknown records</a:t>
            </a:r>
          </a:p>
          <a:p>
            <a:pPr lvl="1">
              <a:defRPr/>
            </a:pPr>
            <a:r>
              <a:rPr lang="en-US" altLang="en-US" sz="2000" dirty="0"/>
              <a:t>convertible to simple and easy to understand classification rules</a:t>
            </a:r>
          </a:p>
          <a:p>
            <a:pPr lvl="1" eaLnBrk="1" hangingPunct="1">
              <a:defRPr/>
            </a:pPr>
            <a:r>
              <a:rPr lang="en-US" dirty="0" smtClean="0"/>
              <a:t>Easy to interpret for small-sized trees</a:t>
            </a:r>
          </a:p>
          <a:p>
            <a:pPr lvl="1" eaLnBrk="1" hangingPunct="1">
              <a:defRPr/>
            </a:pPr>
            <a:r>
              <a:rPr lang="en-US" dirty="0" smtClean="0"/>
              <a:t>Accuracy is comparable to other classification techniques for many simple data sets</a:t>
            </a:r>
          </a:p>
          <a:p>
            <a:pPr lvl="1"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427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Example: C4.5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Simple depth-first construction.</a:t>
            </a:r>
          </a:p>
          <a:p>
            <a:pPr eaLnBrk="1" hangingPunct="1">
              <a:defRPr/>
            </a:pPr>
            <a:r>
              <a:rPr lang="en-US" dirty="0" smtClean="0"/>
              <a:t>Uses Information Gain</a:t>
            </a:r>
          </a:p>
          <a:p>
            <a:pPr eaLnBrk="1" hangingPunct="1">
              <a:defRPr/>
            </a:pPr>
            <a:r>
              <a:rPr lang="en-US" dirty="0" smtClean="0"/>
              <a:t>Sorts Continuous Attributes at each node.</a:t>
            </a:r>
          </a:p>
          <a:p>
            <a:pPr eaLnBrk="1" hangingPunct="1">
              <a:defRPr/>
            </a:pPr>
            <a:r>
              <a:rPr lang="en-US" dirty="0" smtClean="0"/>
              <a:t>Needs entire data to fit in memory.</a:t>
            </a:r>
          </a:p>
          <a:p>
            <a:pPr eaLnBrk="1" hangingPunct="1">
              <a:defRPr/>
            </a:pPr>
            <a:r>
              <a:rPr lang="en-US" dirty="0" smtClean="0"/>
              <a:t>Unsuitable for Large Datasets.</a:t>
            </a:r>
          </a:p>
          <a:p>
            <a:pPr lvl="1" eaLnBrk="1" hangingPunct="1">
              <a:defRPr/>
            </a:pPr>
            <a:r>
              <a:rPr lang="en-US" dirty="0" smtClean="0"/>
              <a:t>Needs out-of-core sorting.</a:t>
            </a:r>
          </a:p>
          <a:p>
            <a:pPr lvl="1"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572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Practical Issues of Classification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Underfitting and Overfitting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Missing Values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Costs of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03827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Another Example</a:t>
            </a:r>
          </a:p>
        </p:txBody>
      </p:sp>
      <p:pic>
        <p:nvPicPr>
          <p:cNvPr id="366596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14" y="838200"/>
            <a:ext cx="7054986" cy="575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36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10394" y="152400"/>
            <a:ext cx="7772400" cy="685800"/>
          </a:xfrm>
        </p:spPr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Another Example</a:t>
            </a:r>
          </a:p>
        </p:txBody>
      </p:sp>
      <p:pic>
        <p:nvPicPr>
          <p:cNvPr id="472068" name="Picture 1028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95718"/>
            <a:ext cx="5259388" cy="343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2069" name="Picture 1029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255828"/>
            <a:ext cx="4343400" cy="249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4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219200"/>
          </a:xfrm>
        </p:spPr>
        <p:txBody>
          <a:bodyPr/>
          <a:lstStyle/>
          <a:p>
            <a:r>
              <a:rPr lang="en-US" altLang="zh-TW" b="1">
                <a:solidFill>
                  <a:srgbClr val="FF0000"/>
                </a:solidFill>
              </a:rPr>
              <a:t>Decision Tree Generation Algorithm: ID3</a:t>
            </a:r>
          </a:p>
        </p:txBody>
      </p:sp>
      <p:pic>
        <p:nvPicPr>
          <p:cNvPr id="727043" name="Picture 3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38400"/>
            <a:ext cx="33528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044" name="Picture 4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676400"/>
            <a:ext cx="51054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52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Decision Tree Generation Algorithm: ID3</a:t>
            </a:r>
          </a:p>
        </p:txBody>
      </p:sp>
      <p:pic>
        <p:nvPicPr>
          <p:cNvPr id="728067" name="Picture 3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58495"/>
            <a:ext cx="7086600" cy="559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65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3308350" y="1901825"/>
            <a:ext cx="1189038" cy="463550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>
                <a:latin typeface="Times New Roman" panose="02020603050405020304" pitchFamily="18" charset="0"/>
                <a:ea typeface="新細明體" charset="-120"/>
              </a:rPr>
              <a:t>Outlook</a:t>
            </a:r>
          </a:p>
        </p:txBody>
      </p:sp>
      <p:sp>
        <p:nvSpPr>
          <p:cNvPr id="214019" name="Rectangle 3"/>
          <p:cNvSpPr>
            <a:spLocks noChangeArrowheads="1"/>
          </p:cNvSpPr>
          <p:nvPr/>
        </p:nvSpPr>
        <p:spPr bwMode="auto">
          <a:xfrm>
            <a:off x="3302000" y="2876550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>
                <a:latin typeface="Times New Roman" panose="02020603050405020304" pitchFamily="18" charset="0"/>
                <a:ea typeface="新細明體" charset="-120"/>
              </a:rPr>
              <a:t>overcast</a:t>
            </a:r>
          </a:p>
        </p:txBody>
      </p:sp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1647825" y="3790950"/>
            <a:ext cx="1289050" cy="463550"/>
          </a:xfrm>
          <a:prstGeom prst="rect">
            <a:avLst/>
          </a:prstGeom>
          <a:solidFill>
            <a:srgbClr val="00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>
                <a:latin typeface="Times New Roman" panose="02020603050405020304" pitchFamily="18" charset="0"/>
                <a:ea typeface="新細明體" charset="-120"/>
              </a:rPr>
              <a:t>humidity</a:t>
            </a:r>
          </a:p>
        </p:txBody>
      </p:sp>
      <p:sp>
        <p:nvSpPr>
          <p:cNvPr id="214021" name="Rectangle 5"/>
          <p:cNvSpPr>
            <a:spLocks noChangeArrowheads="1"/>
          </p:cNvSpPr>
          <p:nvPr/>
        </p:nvSpPr>
        <p:spPr bwMode="auto">
          <a:xfrm>
            <a:off x="5607050" y="3790950"/>
            <a:ext cx="958850" cy="4699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>
                <a:latin typeface="Times New Roman" panose="02020603050405020304" pitchFamily="18" charset="0"/>
                <a:ea typeface="新細明體" charset="-120"/>
              </a:rPr>
              <a:t>windy</a:t>
            </a:r>
          </a:p>
        </p:txBody>
      </p:sp>
      <p:sp>
        <p:nvSpPr>
          <p:cNvPr id="214022" name="Rectangle 6"/>
          <p:cNvSpPr>
            <a:spLocks noChangeArrowheads="1"/>
          </p:cNvSpPr>
          <p:nvPr/>
        </p:nvSpPr>
        <p:spPr bwMode="auto">
          <a:xfrm>
            <a:off x="1068388" y="4757738"/>
            <a:ext cx="725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>
                <a:latin typeface="Times New Roman" panose="02020603050405020304" pitchFamily="18" charset="0"/>
                <a:ea typeface="新細明體" charset="-120"/>
              </a:rPr>
              <a:t>high</a:t>
            </a:r>
          </a:p>
        </p:txBody>
      </p:sp>
      <p:sp>
        <p:nvSpPr>
          <p:cNvPr id="214023" name="Rectangle 7"/>
          <p:cNvSpPr>
            <a:spLocks noChangeArrowheads="1"/>
          </p:cNvSpPr>
          <p:nvPr/>
        </p:nvSpPr>
        <p:spPr bwMode="auto">
          <a:xfrm>
            <a:off x="2522538" y="4757738"/>
            <a:ext cx="1046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>
                <a:latin typeface="Times New Roman" panose="02020603050405020304" pitchFamily="18" charset="0"/>
                <a:ea typeface="新細明體" charset="-120"/>
              </a:rPr>
              <a:t>normal</a:t>
            </a:r>
          </a:p>
        </p:txBody>
      </p:sp>
      <p:sp>
        <p:nvSpPr>
          <p:cNvPr id="214024" name="Rectangle 8"/>
          <p:cNvSpPr>
            <a:spLocks noChangeArrowheads="1"/>
          </p:cNvSpPr>
          <p:nvPr/>
        </p:nvSpPr>
        <p:spPr bwMode="auto">
          <a:xfrm>
            <a:off x="6435725" y="4772025"/>
            <a:ext cx="75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>
                <a:latin typeface="Times New Roman" panose="02020603050405020304" pitchFamily="18" charset="0"/>
                <a:ea typeface="新細明體" charset="-120"/>
              </a:rPr>
              <a:t>false</a:t>
            </a:r>
          </a:p>
        </p:txBody>
      </p:sp>
      <p:sp>
        <p:nvSpPr>
          <p:cNvPr id="214025" name="Rectangle 9"/>
          <p:cNvSpPr>
            <a:spLocks noChangeArrowheads="1"/>
          </p:cNvSpPr>
          <p:nvPr/>
        </p:nvSpPr>
        <p:spPr bwMode="auto">
          <a:xfrm>
            <a:off x="5187950" y="4786313"/>
            <a:ext cx="657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>
                <a:latin typeface="Times New Roman" panose="02020603050405020304" pitchFamily="18" charset="0"/>
                <a:ea typeface="新細明體" charset="-120"/>
              </a:rPr>
              <a:t>true</a:t>
            </a:r>
          </a:p>
        </p:txBody>
      </p:sp>
      <p:sp>
        <p:nvSpPr>
          <p:cNvPr id="214026" name="Line 10"/>
          <p:cNvSpPr>
            <a:spLocks noChangeShapeType="1"/>
          </p:cNvSpPr>
          <p:nvPr/>
        </p:nvSpPr>
        <p:spPr bwMode="auto">
          <a:xfrm flipH="1">
            <a:off x="2308225" y="2393950"/>
            <a:ext cx="992188" cy="1323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27" name="Line 11"/>
          <p:cNvSpPr>
            <a:spLocks noChangeShapeType="1"/>
          </p:cNvSpPr>
          <p:nvPr/>
        </p:nvSpPr>
        <p:spPr bwMode="auto">
          <a:xfrm flipH="1">
            <a:off x="3900488" y="2439988"/>
            <a:ext cx="1587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28" name="Line 12"/>
          <p:cNvSpPr>
            <a:spLocks noChangeShapeType="1"/>
          </p:cNvSpPr>
          <p:nvPr/>
        </p:nvSpPr>
        <p:spPr bwMode="auto">
          <a:xfrm>
            <a:off x="4565650" y="2470150"/>
            <a:ext cx="1489075" cy="13096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29" name="Rectangle 13"/>
          <p:cNvSpPr>
            <a:spLocks noChangeArrowheads="1"/>
          </p:cNvSpPr>
          <p:nvPr/>
        </p:nvSpPr>
        <p:spPr bwMode="auto">
          <a:xfrm>
            <a:off x="2254250" y="2830513"/>
            <a:ext cx="977900" cy="4699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b="1">
                <a:latin typeface="Times New Roman" panose="02020603050405020304" pitchFamily="18" charset="0"/>
                <a:ea typeface="新細明體" charset="-120"/>
              </a:rPr>
              <a:t>sunny</a:t>
            </a:r>
            <a:endParaRPr lang="en-US" altLang="zh-TW">
              <a:latin typeface="Times New Roman" panose="02020603050405020304" pitchFamily="18" charset="0"/>
              <a:ea typeface="新細明體" charset="-120"/>
            </a:endParaRPr>
          </a:p>
        </p:txBody>
      </p:sp>
      <p:sp>
        <p:nvSpPr>
          <p:cNvPr id="214030" name="Rectangle 14"/>
          <p:cNvSpPr>
            <a:spLocks noChangeArrowheads="1"/>
          </p:cNvSpPr>
          <p:nvPr/>
        </p:nvSpPr>
        <p:spPr bwMode="auto">
          <a:xfrm>
            <a:off x="5046663" y="2936875"/>
            <a:ext cx="725487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b="1">
                <a:latin typeface="Times New Roman" panose="02020603050405020304" pitchFamily="18" charset="0"/>
                <a:ea typeface="新細明體" charset="-120"/>
              </a:rPr>
              <a:t>rain</a:t>
            </a:r>
            <a:endParaRPr lang="en-US" altLang="zh-TW">
              <a:latin typeface="Times New Roman" panose="02020603050405020304" pitchFamily="18" charset="0"/>
              <a:ea typeface="新細明體" charset="-120"/>
            </a:endParaRPr>
          </a:p>
        </p:txBody>
      </p:sp>
      <p:sp>
        <p:nvSpPr>
          <p:cNvPr id="214031" name="Line 15"/>
          <p:cNvSpPr>
            <a:spLocks noChangeShapeType="1"/>
          </p:cNvSpPr>
          <p:nvPr/>
        </p:nvSpPr>
        <p:spPr bwMode="auto">
          <a:xfrm flipH="1">
            <a:off x="1479550" y="4344988"/>
            <a:ext cx="493713" cy="5159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32" name="Line 16"/>
          <p:cNvSpPr>
            <a:spLocks noChangeShapeType="1"/>
          </p:cNvSpPr>
          <p:nvPr/>
        </p:nvSpPr>
        <p:spPr bwMode="auto">
          <a:xfrm>
            <a:off x="2608263" y="4391025"/>
            <a:ext cx="420687" cy="4238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33" name="Line 17"/>
          <p:cNvSpPr>
            <a:spLocks noChangeShapeType="1"/>
          </p:cNvSpPr>
          <p:nvPr/>
        </p:nvSpPr>
        <p:spPr bwMode="auto">
          <a:xfrm flipH="1">
            <a:off x="5454650" y="4391025"/>
            <a:ext cx="344488" cy="4556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34" name="Line 18"/>
          <p:cNvSpPr>
            <a:spLocks noChangeShapeType="1"/>
          </p:cNvSpPr>
          <p:nvPr/>
        </p:nvSpPr>
        <p:spPr bwMode="auto">
          <a:xfrm>
            <a:off x="6434138" y="4405313"/>
            <a:ext cx="328612" cy="395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35" name="Line 19"/>
          <p:cNvSpPr>
            <a:spLocks noChangeShapeType="1"/>
          </p:cNvSpPr>
          <p:nvPr/>
        </p:nvSpPr>
        <p:spPr bwMode="auto">
          <a:xfrm>
            <a:off x="1430338" y="5229225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36" name="Line 20"/>
          <p:cNvSpPr>
            <a:spLocks noChangeShapeType="1"/>
          </p:cNvSpPr>
          <p:nvPr/>
        </p:nvSpPr>
        <p:spPr bwMode="auto">
          <a:xfrm>
            <a:off x="6815138" y="5183188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37" name="Line 21"/>
          <p:cNvSpPr>
            <a:spLocks noChangeShapeType="1"/>
          </p:cNvSpPr>
          <p:nvPr/>
        </p:nvSpPr>
        <p:spPr bwMode="auto">
          <a:xfrm>
            <a:off x="5516563" y="5199063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38" name="Line 22"/>
          <p:cNvSpPr>
            <a:spLocks noChangeShapeType="1"/>
          </p:cNvSpPr>
          <p:nvPr/>
        </p:nvSpPr>
        <p:spPr bwMode="auto">
          <a:xfrm>
            <a:off x="3044825" y="5199063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39" name="Line 23"/>
          <p:cNvSpPr>
            <a:spLocks noChangeShapeType="1"/>
          </p:cNvSpPr>
          <p:nvPr/>
        </p:nvSpPr>
        <p:spPr bwMode="auto">
          <a:xfrm>
            <a:off x="3902075" y="3294063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40" name="Rectangle 24"/>
          <p:cNvSpPr>
            <a:spLocks noChangeArrowheads="1"/>
          </p:cNvSpPr>
          <p:nvPr/>
        </p:nvSpPr>
        <p:spPr bwMode="auto">
          <a:xfrm>
            <a:off x="1228725" y="5634038"/>
            <a:ext cx="404813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>
                <a:latin typeface="Times New Roman" panose="02020603050405020304" pitchFamily="18" charset="0"/>
                <a:ea typeface="新細明體" charset="-120"/>
              </a:rPr>
              <a:t>N</a:t>
            </a:r>
          </a:p>
        </p:txBody>
      </p:sp>
      <p:sp>
        <p:nvSpPr>
          <p:cNvPr id="214041" name="Rectangle 25"/>
          <p:cNvSpPr>
            <a:spLocks noChangeArrowheads="1"/>
          </p:cNvSpPr>
          <p:nvPr/>
        </p:nvSpPr>
        <p:spPr bwMode="auto">
          <a:xfrm>
            <a:off x="5313363" y="5634038"/>
            <a:ext cx="404812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>
                <a:latin typeface="Times New Roman" panose="02020603050405020304" pitchFamily="18" charset="0"/>
                <a:ea typeface="新細明體" charset="-120"/>
              </a:rPr>
              <a:t>N</a:t>
            </a:r>
          </a:p>
        </p:txBody>
      </p:sp>
      <p:sp>
        <p:nvSpPr>
          <p:cNvPr id="214042" name="Rectangle 26"/>
          <p:cNvSpPr>
            <a:spLocks noChangeArrowheads="1"/>
          </p:cNvSpPr>
          <p:nvPr/>
        </p:nvSpPr>
        <p:spPr bwMode="auto">
          <a:xfrm>
            <a:off x="2865438" y="5634038"/>
            <a:ext cx="354012" cy="457200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>
                <a:latin typeface="Times New Roman" panose="02020603050405020304" pitchFamily="18" charset="0"/>
                <a:ea typeface="新細明體" charset="-120"/>
              </a:rPr>
              <a:t>P</a:t>
            </a:r>
          </a:p>
        </p:txBody>
      </p:sp>
      <p:sp>
        <p:nvSpPr>
          <p:cNvPr id="214043" name="Rectangle 27"/>
          <p:cNvSpPr>
            <a:spLocks noChangeArrowheads="1"/>
          </p:cNvSpPr>
          <p:nvPr/>
        </p:nvSpPr>
        <p:spPr bwMode="auto">
          <a:xfrm>
            <a:off x="6637338" y="5634038"/>
            <a:ext cx="354012" cy="457200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>
                <a:latin typeface="Times New Roman" panose="02020603050405020304" pitchFamily="18" charset="0"/>
                <a:ea typeface="新細明體" charset="-120"/>
              </a:rPr>
              <a:t>P</a:t>
            </a:r>
          </a:p>
        </p:txBody>
      </p:sp>
      <p:sp>
        <p:nvSpPr>
          <p:cNvPr id="214044" name="Rectangle 28"/>
          <p:cNvSpPr>
            <a:spLocks noChangeArrowheads="1"/>
          </p:cNvSpPr>
          <p:nvPr/>
        </p:nvSpPr>
        <p:spPr bwMode="auto">
          <a:xfrm>
            <a:off x="3724275" y="3794125"/>
            <a:ext cx="354013" cy="457200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>
                <a:latin typeface="Times New Roman" panose="02020603050405020304" pitchFamily="18" charset="0"/>
                <a:ea typeface="新細明體" charset="-120"/>
              </a:rPr>
              <a:t>P</a:t>
            </a:r>
          </a:p>
        </p:txBody>
      </p:sp>
      <p:sp>
        <p:nvSpPr>
          <p:cNvPr id="214045" name="Rectangle 29"/>
          <p:cNvSpPr>
            <a:spLocks noChangeArrowheads="1"/>
          </p:cNvSpPr>
          <p:nvPr/>
        </p:nvSpPr>
        <p:spPr bwMode="auto">
          <a:xfrm>
            <a:off x="3352800" y="2971800"/>
            <a:ext cx="10668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Times New Roman" panose="02020603050405020304" pitchFamily="18" charset="0"/>
                <a:ea typeface="新細明體" charset="-120"/>
              </a:rPr>
              <a:t>overcast</a:t>
            </a:r>
            <a:endParaRPr lang="en-US" altLang="zh-TW" sz="1800">
              <a:latin typeface="Times New Roman" panose="02020603050405020304" pitchFamily="18" charset="0"/>
              <a:ea typeface="新細明體" charset="-120"/>
            </a:endParaRPr>
          </a:p>
        </p:txBody>
      </p:sp>
      <p:sp>
        <p:nvSpPr>
          <p:cNvPr id="214046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558731413"/>
      </p:ext>
    </p:extLst>
  </p:cSld>
  <p:clrMapOvr>
    <a:masterClrMapping/>
  </p:clrMapOvr>
  <p:transition>
    <p:wipe dir="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Decision Tree Generation Algorithm: ID3</a:t>
            </a:r>
          </a:p>
        </p:txBody>
      </p:sp>
      <p:pic>
        <p:nvPicPr>
          <p:cNvPr id="729091" name="Picture 3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26" y="990600"/>
            <a:ext cx="6304000" cy="512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54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499183" y="113463"/>
            <a:ext cx="1606851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685800"/>
            <a:r>
              <a:rPr lang="en-US" altLang="en-US" sz="1350" b="1" dirty="0">
                <a:latin typeface="Arial" panose="020B0604020202020204" pitchFamily="34" charset="0"/>
              </a:rPr>
              <a:t>Table 4.7 Data Set</a:t>
            </a:r>
          </a:p>
          <a:p>
            <a:pPr algn="ctr" defTabSz="685800"/>
            <a:r>
              <a:rPr lang="en-US" altLang="en-US" sz="900" dirty="0">
                <a:latin typeface="Arial" panose="020B0604020202020204" pitchFamily="34" charset="0"/>
              </a:rPr>
              <a:t>  </a:t>
            </a:r>
            <a:endParaRPr lang="en-US" altLang="en-US" sz="23475" dirty="0">
              <a:latin typeface="Arial" panose="020B0604020202020204" pitchFamily="34" charset="0"/>
            </a:endParaRPr>
          </a:p>
        </p:txBody>
      </p:sp>
      <p:pic>
        <p:nvPicPr>
          <p:cNvPr id="1026" name="Picture 2" descr="http://csucidatamining.weebly.com/uploads/8/3/3/5/833561/3780440.jpg?600x5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095375"/>
            <a:ext cx="5133975" cy="447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24474" y="1601606"/>
            <a:ext cx="37766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(a) Compute the Gini index for the overall collection of training examples.</a:t>
            </a:r>
            <a:endParaRPr lang="en-US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55431" y="2588847"/>
            <a:ext cx="3629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(b) Compute the Gini index for the Customer ID attribute.</a:t>
            </a:r>
            <a:endParaRPr lang="en-US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0755" y="3235178"/>
            <a:ext cx="30397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(c) Compute the Gini index for the Gender attribute.</a:t>
            </a:r>
            <a:endParaRPr lang="en-US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55431" y="4075675"/>
            <a:ext cx="3714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(d) Compute the Gini index for the Car Type attribute using multiway split.</a:t>
            </a:r>
            <a:endParaRPr lang="en-US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80755" y="4916172"/>
            <a:ext cx="350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(e) Compute the Gini index for the Shirt Size attribute using multiway split.</a:t>
            </a:r>
            <a:endParaRPr lang="en-US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55431" y="5709247"/>
            <a:ext cx="3390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(f) Which attribute is better, Gender, Car Type, or Shirt Size?</a:t>
            </a:r>
            <a:endParaRPr lang="en-US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80755" y="402580"/>
            <a:ext cx="3516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</a:rPr>
              <a:t>Consider the training examples shown in Table 4.7 for a binary classification problem.</a:t>
            </a:r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79537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95400" y="867556"/>
            <a:ext cx="1606851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685800"/>
            <a:r>
              <a:rPr lang="en-US" altLang="en-US" sz="1350" b="1" dirty="0">
                <a:latin typeface="Arial" panose="020B0604020202020204" pitchFamily="34" charset="0"/>
              </a:rPr>
              <a:t>Table 4.8 Data Set</a:t>
            </a:r>
          </a:p>
          <a:p>
            <a:pPr algn="ctr" defTabSz="685800"/>
            <a:r>
              <a:rPr lang="en-US" altLang="en-US" sz="900" dirty="0">
                <a:latin typeface="Arial" panose="020B0604020202020204" pitchFamily="34" charset="0"/>
              </a:rPr>
              <a:t>  </a:t>
            </a:r>
            <a:endParaRPr lang="en-US" altLang="en-US" sz="11850" dirty="0">
              <a:latin typeface="Arial" panose="020B0604020202020204" pitchFamily="34" charset="0"/>
            </a:endParaRPr>
          </a:p>
        </p:txBody>
      </p:sp>
      <p:pic>
        <p:nvPicPr>
          <p:cNvPr id="2050" name="Picture 2" descr="http://csucidatamining.weebly.com/uploads/8/3/3/5/833561/6097226.jpg?600x2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438275"/>
            <a:ext cx="4438651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6300" y="571746"/>
            <a:ext cx="37648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Consider the training examples shown in Table 4.8 for a binary classification problem.</a:t>
            </a:r>
            <a:endParaRPr lang="en-US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86299" y="1436613"/>
            <a:ext cx="4429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(a) What is the entropy of this collection of training examples with respect to the positive class?</a:t>
            </a:r>
            <a:endParaRPr lang="en-US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6298" y="2254716"/>
            <a:ext cx="39147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(b) What are the information gains of a1 and a2 relative to these training examples?</a:t>
            </a:r>
            <a:endParaRPr lang="en-US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14875" y="3172512"/>
            <a:ext cx="4429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(c) For a3, which is a continuous attribute, compute the information gain for every possible split.</a:t>
            </a:r>
            <a:endParaRPr lang="en-US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18955" y="4105152"/>
            <a:ext cx="39528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(d) What is the best split (between a</a:t>
            </a:r>
            <a:r>
              <a:rPr lang="en-US" sz="788" b="1" dirty="0">
                <a:solidFill>
                  <a:srgbClr val="FF0000"/>
                </a:solidFill>
                <a:latin typeface="Trebuchet MS" panose="020B0603020202020204" pitchFamily="34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, a</a:t>
            </a:r>
            <a:r>
              <a:rPr lang="en-US" sz="788" b="1" dirty="0">
                <a:solidFill>
                  <a:srgbClr val="FF0000"/>
                </a:solidFill>
                <a:latin typeface="Trebuchet MS" panose="020B0603020202020204" pitchFamily="34" charset="0"/>
              </a:rPr>
              <a:t>2</a:t>
            </a:r>
            <a:r>
              <a:rPr lang="en-US" b="1" dirty="0" smtClean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, and a</a:t>
            </a:r>
            <a:r>
              <a:rPr lang="en-US" sz="788" b="1" dirty="0">
                <a:solidFill>
                  <a:srgbClr val="FF0000"/>
                </a:solidFill>
                <a:latin typeface="Trebuchet MS" panose="020B0603020202020204" pitchFamily="34" charset="0"/>
              </a:rPr>
              <a:t>3</a:t>
            </a:r>
            <a:r>
              <a:rPr lang="en-US" b="1" dirty="0" smtClean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) according to the information gain?</a:t>
            </a:r>
            <a:endParaRPr lang="en-US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0" y="4917721"/>
            <a:ext cx="381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(e) What is the best split (between a1, and a2) according to the classification error rate?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57685" y="5867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(f) What is the best split (between a</a:t>
            </a:r>
            <a:r>
              <a:rPr lang="en-US" sz="788" b="1" dirty="0">
                <a:solidFill>
                  <a:srgbClr val="FF0000"/>
                </a:solidFill>
                <a:latin typeface="Trebuchet MS" panose="020B0603020202020204" pitchFamily="34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 and a2) according to the Gini index?</a:t>
            </a:r>
            <a:endParaRPr lang="en-US" b="1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70747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Decision Tree Induction		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1"/>
            <a:ext cx="821055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Non Parametric approach</a:t>
            </a:r>
          </a:p>
          <a:p>
            <a:r>
              <a:rPr lang="en-US" dirty="0" smtClean="0"/>
              <a:t>Finding an optimal decision tree is an NP-Complete Problem.</a:t>
            </a:r>
          </a:p>
          <a:p>
            <a:r>
              <a:rPr lang="en-US" dirty="0" smtClean="0"/>
              <a:t>Uses Computationally inexpensive techniques</a:t>
            </a:r>
          </a:p>
          <a:p>
            <a:r>
              <a:rPr lang="en-US" dirty="0" smtClean="0"/>
              <a:t>Robust of handle the presence of Noise</a:t>
            </a:r>
          </a:p>
          <a:p>
            <a:r>
              <a:rPr lang="en-US" dirty="0" smtClean="0"/>
              <a:t>Presence of Redundant Attributes (No Effect)</a:t>
            </a:r>
          </a:p>
          <a:p>
            <a:r>
              <a:rPr lang="en-US" dirty="0" smtClean="0"/>
              <a:t>Presence of Irrelevant Attributes(Overfitting)</a:t>
            </a:r>
          </a:p>
          <a:p>
            <a:r>
              <a:rPr lang="en-US" dirty="0" smtClean="0"/>
              <a:t>Data Fragmentation</a:t>
            </a:r>
          </a:p>
          <a:p>
            <a:r>
              <a:rPr lang="en-US" dirty="0" smtClean="0"/>
              <a:t>Subtree Replication</a:t>
            </a:r>
          </a:p>
          <a:p>
            <a:r>
              <a:rPr lang="en-US" dirty="0" smtClean="0"/>
              <a:t>Decision Boundary</a:t>
            </a:r>
          </a:p>
          <a:p>
            <a:r>
              <a:rPr lang="en-US" dirty="0" smtClean="0"/>
              <a:t>Oblique Decision Tree</a:t>
            </a:r>
          </a:p>
          <a:p>
            <a:r>
              <a:rPr lang="en-US" dirty="0" smtClean="0"/>
              <a:t>Constructive Induction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2597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Other Issues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ffectLst/>
              </a:rPr>
              <a:t>Data Fragmentation</a:t>
            </a:r>
          </a:p>
          <a:p>
            <a:pPr eaLnBrk="1" hangingPunct="1"/>
            <a:r>
              <a:rPr lang="en-US" altLang="en-US" smtClean="0">
                <a:effectLst/>
              </a:rPr>
              <a:t>Search Strategy</a:t>
            </a:r>
          </a:p>
          <a:p>
            <a:pPr eaLnBrk="1" hangingPunct="1"/>
            <a:r>
              <a:rPr lang="en-US" altLang="en-US" smtClean="0">
                <a:effectLst/>
              </a:rPr>
              <a:t>Expressiveness</a:t>
            </a:r>
          </a:p>
          <a:p>
            <a:pPr eaLnBrk="1" hangingPunct="1"/>
            <a:r>
              <a:rPr lang="en-US" altLang="en-US" smtClean="0">
                <a:effectLst/>
              </a:rPr>
              <a:t>Tree Replication</a:t>
            </a:r>
          </a:p>
          <a:p>
            <a:pPr eaLnBrk="1" hangingPunct="1"/>
            <a:endParaRPr lang="en-US" altLang="en-US" smtClean="0">
              <a:effectLst/>
            </a:endParaRPr>
          </a:p>
          <a:p>
            <a:pPr eaLnBrk="1" hangingPunct="1"/>
            <a:endParaRPr lang="en-US" altLang="en-US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9433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Data Fragmentation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ffectLst/>
              </a:rPr>
              <a:t>Number of instances gets smaller as you traverse down the tree</a:t>
            </a:r>
          </a:p>
          <a:p>
            <a:pPr eaLnBrk="1" hangingPunct="1"/>
            <a:endParaRPr lang="en-US" altLang="en-US" dirty="0" smtClean="0">
              <a:effectLst/>
            </a:endParaRPr>
          </a:p>
          <a:p>
            <a:pPr eaLnBrk="1" hangingPunct="1"/>
            <a:r>
              <a:rPr lang="en-US" altLang="en-US" dirty="0" smtClean="0">
                <a:effectLst/>
              </a:rPr>
              <a:t>Number of instances at the leaf nodes could be too small to make any statistically significant decision</a:t>
            </a:r>
          </a:p>
          <a:p>
            <a:pPr eaLnBrk="1" hangingPunct="1"/>
            <a:endParaRPr lang="en-US" altLang="en-US" dirty="0"/>
          </a:p>
          <a:p>
            <a:r>
              <a:rPr lang="en-US" dirty="0"/>
              <a:t>You can introduce a lower bound on the number of </a:t>
            </a:r>
            <a:r>
              <a:rPr lang="en-US" dirty="0" smtClean="0"/>
              <a:t>records </a:t>
            </a:r>
            <a:r>
              <a:rPr lang="en-US" dirty="0"/>
              <a:t>per leaf node in the stopping criterion.</a:t>
            </a:r>
          </a:p>
          <a:p>
            <a:pPr eaLnBrk="1" hangingPunct="1"/>
            <a:endParaRPr lang="en-US" alt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7019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Tree Replication</a:t>
            </a:r>
          </a:p>
        </p:txBody>
      </p:sp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914400" y="1128713"/>
          <a:ext cx="5867400" cy="431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6" name="VISIO" r:id="rId3" imgW="9538716" imgH="7008876" progId="Visio.Drawing.6">
                  <p:embed/>
                </p:oleObj>
              </mc:Choice>
              <mc:Fallback>
                <p:oleObj name="VISIO" r:id="rId3" imgW="9538716" imgH="700887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28713"/>
                        <a:ext cx="5867400" cy="431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533400" y="5805488"/>
            <a:ext cx="800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>
                <a:latin typeface="Arial" panose="020B0604020202020204" pitchFamily="34" charset="0"/>
              </a:rPr>
              <a:t> Same subtree appears in multiple branches</a:t>
            </a:r>
          </a:p>
        </p:txBody>
      </p:sp>
    </p:spTree>
    <p:extLst>
      <p:ext uri="{BB962C8B-B14F-4D97-AF65-F5344CB8AC3E}">
        <p14:creationId xmlns:p14="http://schemas.microsoft.com/office/powerpoint/2010/main" val="51531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Search Strategy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ffectLst/>
              </a:rPr>
              <a:t>Finding an optimal decision tree is NP-hard</a:t>
            </a:r>
          </a:p>
          <a:p>
            <a:pPr lvl="4" eaLnBrk="1" hangingPunct="1"/>
            <a:endParaRPr lang="en-US" altLang="en-US" smtClean="0">
              <a:effectLst/>
            </a:endParaRPr>
          </a:p>
          <a:p>
            <a:pPr eaLnBrk="1" hangingPunct="1"/>
            <a:r>
              <a:rPr lang="en-US" altLang="en-US" smtClean="0">
                <a:effectLst/>
              </a:rPr>
              <a:t>The algorithm presented so far uses a greedy, top-down, recursive partitioning strategy to induce a reasonable solution</a:t>
            </a:r>
          </a:p>
          <a:p>
            <a:pPr lvl="4" eaLnBrk="1" hangingPunct="1"/>
            <a:endParaRPr lang="en-US" altLang="en-US" smtClean="0">
              <a:effectLst/>
            </a:endParaRPr>
          </a:p>
          <a:p>
            <a:pPr eaLnBrk="1" hangingPunct="1"/>
            <a:r>
              <a:rPr lang="en-US" altLang="en-US" smtClean="0">
                <a:effectLst/>
              </a:rPr>
              <a:t>Other strategies?</a:t>
            </a:r>
          </a:p>
          <a:p>
            <a:pPr lvl="1" eaLnBrk="1" hangingPunct="1"/>
            <a:r>
              <a:rPr lang="en-US" altLang="en-US" smtClean="0">
                <a:effectLst/>
              </a:rPr>
              <a:t>Bottom-up</a:t>
            </a:r>
          </a:p>
          <a:p>
            <a:pPr lvl="1" eaLnBrk="1" hangingPunct="1"/>
            <a:r>
              <a:rPr lang="en-US" altLang="en-US" smtClean="0">
                <a:effectLst/>
              </a:rPr>
              <a:t>Bi-directional</a:t>
            </a:r>
          </a:p>
        </p:txBody>
      </p:sp>
    </p:spTree>
    <p:extLst>
      <p:ext uri="{BB962C8B-B14F-4D97-AF65-F5344CB8AC3E}">
        <p14:creationId xmlns:p14="http://schemas.microsoft.com/office/powerpoint/2010/main" val="348372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classifier defines a </a:t>
            </a:r>
            <a:r>
              <a:rPr lang="en-US" dirty="0" smtClean="0">
                <a:solidFill>
                  <a:srgbClr val="0070C0"/>
                </a:solidFill>
              </a:rPr>
              <a:t>function</a:t>
            </a:r>
            <a:r>
              <a:rPr lang="en-US" dirty="0" smtClean="0"/>
              <a:t> that discriminates between two (or more) classes.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expressiveness</a:t>
            </a:r>
            <a:r>
              <a:rPr lang="en-US" dirty="0" smtClean="0"/>
              <a:t> of a classifier is the </a:t>
            </a:r>
            <a:r>
              <a:rPr lang="en-US" dirty="0" smtClean="0">
                <a:solidFill>
                  <a:srgbClr val="0070C0"/>
                </a:solidFill>
              </a:rPr>
              <a:t>class of functions</a:t>
            </a:r>
            <a:r>
              <a:rPr lang="en-US" dirty="0" smtClean="0"/>
              <a:t> that it can model, and the kind of data that it can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separate</a:t>
            </a:r>
          </a:p>
          <a:p>
            <a:pPr lvl="1"/>
            <a:r>
              <a:rPr lang="en-US" dirty="0" smtClean="0"/>
              <a:t>When we have </a:t>
            </a:r>
            <a:r>
              <a:rPr lang="en-US" dirty="0" smtClean="0">
                <a:solidFill>
                  <a:srgbClr val="0070C0"/>
                </a:solidFill>
              </a:rPr>
              <a:t>discrete</a:t>
            </a:r>
            <a:r>
              <a:rPr lang="en-US" dirty="0" smtClean="0"/>
              <a:t> (or binary) values, we are interested in the class of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boolean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functions </a:t>
            </a:r>
            <a:r>
              <a:rPr lang="en-US" dirty="0" smtClean="0"/>
              <a:t>that can be modeled</a:t>
            </a:r>
          </a:p>
          <a:p>
            <a:pPr lvl="1"/>
            <a:r>
              <a:rPr lang="en-US" dirty="0" smtClean="0"/>
              <a:t>If the data-points are real vectors we talk about the </a:t>
            </a:r>
            <a:r>
              <a:rPr lang="en-US" dirty="0" smtClean="0">
                <a:solidFill>
                  <a:srgbClr val="0070C0"/>
                </a:solidFill>
              </a:rPr>
              <a:t>decision boundary </a:t>
            </a:r>
            <a:r>
              <a:rPr lang="en-US" dirty="0" smtClean="0"/>
              <a:t>that the classifier can model</a:t>
            </a:r>
          </a:p>
        </p:txBody>
      </p:sp>
    </p:spTree>
    <p:extLst>
      <p:ext uri="{BB962C8B-B14F-4D97-AF65-F5344CB8AC3E}">
        <p14:creationId xmlns:p14="http://schemas.microsoft.com/office/powerpoint/2010/main" val="78050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Expressiveness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effectLst/>
              </a:rPr>
              <a:t>Decision tree provides expressive representation for learning discrete-valued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effectLst/>
              </a:rPr>
              <a:t>But they do not generalize well to certain types of Boolean functions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>
                <a:effectLst/>
              </a:rPr>
              <a:t> Example: parity function: 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 smtClean="0">
                <a:effectLst/>
              </a:rPr>
              <a:t>Class = 1 if there is an even number of Boolean attributes with truth value = True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 smtClean="0">
                <a:effectLst/>
              </a:rPr>
              <a:t>Class = 0 if there is an odd number of Boolean attributes with truth value = True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>
                <a:effectLst/>
              </a:rPr>
              <a:t> For accurate modeling, must have a complete tree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800" smtClean="0">
              <a:effectLst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effectLst/>
              </a:rPr>
              <a:t>Not expressive enough for modeling continuous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effectLst/>
              </a:rPr>
              <a:t>Particularly when test condition involves only a single attribute at-a-time</a:t>
            </a:r>
          </a:p>
        </p:txBody>
      </p:sp>
    </p:spTree>
    <p:extLst>
      <p:ext uri="{BB962C8B-B14F-4D97-AF65-F5344CB8AC3E}">
        <p14:creationId xmlns:p14="http://schemas.microsoft.com/office/powerpoint/2010/main" val="427063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71094-182B-4335-9D9E-FDDFD262C962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Building Decision Tree [Q93]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Top-down tree construction</a:t>
            </a:r>
          </a:p>
          <a:p>
            <a:pPr lvl="1"/>
            <a:r>
              <a:rPr lang="en-US" altLang="zh-TW">
                <a:ea typeface="新細明體" charset="-120"/>
              </a:rPr>
              <a:t>At start, all training examples are at the root.</a:t>
            </a:r>
          </a:p>
          <a:p>
            <a:pPr lvl="1"/>
            <a:r>
              <a:rPr lang="en-US" altLang="zh-TW">
                <a:ea typeface="新細明體" charset="-120"/>
              </a:rPr>
              <a:t>Partition the examples recursively by choosing one attribute each time.</a:t>
            </a:r>
          </a:p>
          <a:p>
            <a:r>
              <a:rPr lang="en-US" altLang="zh-TW">
                <a:ea typeface="新細明體" charset="-120"/>
              </a:rPr>
              <a:t>Bottom-up tree pruning</a:t>
            </a:r>
          </a:p>
          <a:p>
            <a:pPr lvl="1"/>
            <a:r>
              <a:rPr lang="en-US" altLang="zh-TW">
                <a:ea typeface="新細明體" charset="-120"/>
              </a:rPr>
              <a:t>Remove subtrees or branches, in a bottom-up manner, to improve the estimated accuracy on new cases.</a:t>
            </a:r>
          </a:p>
        </p:txBody>
      </p:sp>
    </p:spTree>
    <p:extLst>
      <p:ext uri="{BB962C8B-B14F-4D97-AF65-F5344CB8AC3E}">
        <p14:creationId xmlns:p14="http://schemas.microsoft.com/office/powerpoint/2010/main" val="3676456530"/>
      </p:ext>
    </p:extLst>
  </p:cSld>
  <p:clrMapOvr>
    <a:masterClrMapping/>
  </p:clrMapOvr>
  <p:transition>
    <p:wipe dir="d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Decision Boundary</a:t>
            </a:r>
          </a:p>
        </p:txBody>
      </p:sp>
      <p:graphicFrame>
        <p:nvGraphicFramePr>
          <p:cNvPr id="8601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57200" y="1143000"/>
          <a:ext cx="8318500" cy="357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0" name="Visio" r:id="rId3" imgW="8908491" imgH="3827261" progId="Visio.Drawing.6">
                  <p:embed/>
                </p:oleObj>
              </mc:Choice>
              <mc:Fallback>
                <p:oleObj name="Visio" r:id="rId3" imgW="8908491" imgH="382726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8318500" cy="357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533400" y="4876800"/>
            <a:ext cx="8001000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>
                <a:latin typeface="Arial" panose="020B0604020202020204" pitchFamily="34" charset="0"/>
              </a:rPr>
              <a:t> Border line between two neighboring regions of different classes is known as decision boundary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>
                <a:latin typeface="Arial" panose="020B0604020202020204" pitchFamily="34" charset="0"/>
              </a:rPr>
              <a:t> Decision boundary is parallel to axes because test condition involves a single attribute at-a-time</a:t>
            </a:r>
          </a:p>
        </p:txBody>
      </p:sp>
    </p:spTree>
    <p:extLst>
      <p:ext uri="{BB962C8B-B14F-4D97-AF65-F5344CB8AC3E}">
        <p14:creationId xmlns:p14="http://schemas.microsoft.com/office/powerpoint/2010/main" val="253243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Oblique Decision Trees</a:t>
            </a:r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" t="6654" r="7353" b="5882"/>
          <a:stretch>
            <a:fillRect/>
          </a:stretch>
        </p:blipFill>
        <p:spPr bwMode="auto">
          <a:xfrm>
            <a:off x="261938" y="1219200"/>
            <a:ext cx="4953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638800" y="1981200"/>
            <a:ext cx="3200400" cy="2286000"/>
            <a:chOff x="3552" y="1248"/>
            <a:chExt cx="2016" cy="1440"/>
          </a:xfrm>
        </p:grpSpPr>
        <p:sp>
          <p:nvSpPr>
            <p:cNvPr id="87046" name="Oval 5"/>
            <p:cNvSpPr>
              <a:spLocks noChangeArrowheads="1"/>
            </p:cNvSpPr>
            <p:nvPr/>
          </p:nvSpPr>
          <p:spPr bwMode="auto">
            <a:xfrm>
              <a:off x="4080" y="1248"/>
              <a:ext cx="1008" cy="48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x + y &lt; 1</a:t>
              </a:r>
            </a:p>
          </p:txBody>
        </p:sp>
        <p:sp>
          <p:nvSpPr>
            <p:cNvPr id="87047" name="Line 6"/>
            <p:cNvSpPr>
              <a:spLocks noChangeShapeType="1"/>
            </p:cNvSpPr>
            <p:nvPr/>
          </p:nvSpPr>
          <p:spPr bwMode="auto">
            <a:xfrm flipH="1">
              <a:off x="4032" y="1728"/>
              <a:ext cx="52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48" name="Line 7"/>
            <p:cNvSpPr>
              <a:spLocks noChangeShapeType="1"/>
            </p:cNvSpPr>
            <p:nvPr/>
          </p:nvSpPr>
          <p:spPr bwMode="auto">
            <a:xfrm>
              <a:off x="4560" y="1728"/>
              <a:ext cx="62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49" name="Rectangle 8"/>
            <p:cNvSpPr>
              <a:spLocks noChangeArrowheads="1"/>
            </p:cNvSpPr>
            <p:nvPr/>
          </p:nvSpPr>
          <p:spPr bwMode="auto">
            <a:xfrm>
              <a:off x="3552" y="2208"/>
              <a:ext cx="816" cy="480"/>
            </a:xfrm>
            <a:prstGeom prst="rect">
              <a:avLst/>
            </a:prstGeom>
            <a:noFill/>
            <a:ln w="25400">
              <a:solidFill>
                <a:srgbClr val="1C5A6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Class = </a:t>
              </a:r>
              <a:r>
                <a:rPr lang="en-US" altLang="en-US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  <a:r>
                <a:rPr lang="en-US" altLang="en-US" sz="1800" b="1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87050" name="Rectangle 9"/>
            <p:cNvSpPr>
              <a:spLocks noChangeArrowheads="1"/>
            </p:cNvSpPr>
            <p:nvPr/>
          </p:nvSpPr>
          <p:spPr bwMode="auto">
            <a:xfrm>
              <a:off x="4752" y="2208"/>
              <a:ext cx="816" cy="480"/>
            </a:xfrm>
            <a:prstGeom prst="rect">
              <a:avLst/>
            </a:prstGeom>
            <a:noFill/>
            <a:ln w="25400">
              <a:solidFill>
                <a:srgbClr val="1C5A6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Class =     </a:t>
              </a:r>
            </a:p>
          </p:txBody>
        </p:sp>
        <p:sp>
          <p:nvSpPr>
            <p:cNvPr id="87051" name="Oval 10"/>
            <p:cNvSpPr>
              <a:spLocks noChangeArrowheads="1"/>
            </p:cNvSpPr>
            <p:nvPr/>
          </p:nvSpPr>
          <p:spPr bwMode="auto">
            <a:xfrm>
              <a:off x="5376" y="2400"/>
              <a:ext cx="96" cy="9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52939" name="Text Box 11"/>
          <p:cNvSpPr txBox="1">
            <a:spLocks noChangeArrowheads="1"/>
          </p:cNvSpPr>
          <p:nvPr/>
        </p:nvSpPr>
        <p:spPr bwMode="auto">
          <a:xfrm>
            <a:off x="533400" y="5056188"/>
            <a:ext cx="800100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>
                <a:latin typeface="Arial" panose="020B0604020202020204" pitchFamily="34" charset="0"/>
              </a:rPr>
              <a:t> Test condition may involve multiple attributes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>
                <a:latin typeface="Arial" panose="020B0604020202020204" pitchFamily="34" charset="0"/>
              </a:rPr>
              <a:t> More expressive representation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>
                <a:latin typeface="Arial" panose="020B0604020202020204" pitchFamily="34" charset="0"/>
              </a:rPr>
              <a:t> Finding optimal test condition is computationally expensive</a:t>
            </a:r>
          </a:p>
        </p:txBody>
      </p:sp>
    </p:spTree>
    <p:extLst>
      <p:ext uri="{BB962C8B-B14F-4D97-AF65-F5344CB8AC3E}">
        <p14:creationId xmlns:p14="http://schemas.microsoft.com/office/powerpoint/2010/main" val="264997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0F7D7-0714-4208-BBC1-B8C7D9BB79B7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Choosing the Splitting Attribute 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At each node, available attributes are evaluated on the basis of separating the classes of the training examples. A Goodness function is used for this purpose.</a:t>
            </a:r>
          </a:p>
          <a:p>
            <a:r>
              <a:rPr lang="en-US" altLang="zh-TW">
                <a:ea typeface="新細明體" charset="-120"/>
              </a:rPr>
              <a:t>Typical goodness functions:</a:t>
            </a:r>
          </a:p>
          <a:p>
            <a:pPr lvl="1"/>
            <a:r>
              <a:rPr lang="en-US" altLang="zh-TW">
                <a:ea typeface="新細明體" charset="-120"/>
              </a:rPr>
              <a:t>information gain (ID3/C4.5)</a:t>
            </a:r>
          </a:p>
          <a:p>
            <a:pPr lvl="1"/>
            <a:r>
              <a:rPr lang="en-US" altLang="zh-TW">
                <a:ea typeface="新細明體" charset="-120"/>
              </a:rPr>
              <a:t>information gain ratio</a:t>
            </a:r>
          </a:p>
          <a:p>
            <a:pPr lvl="1"/>
            <a:r>
              <a:rPr lang="en-US" altLang="zh-TW">
                <a:ea typeface="新細明體" charset="-120"/>
              </a:rPr>
              <a:t>gini index</a:t>
            </a:r>
          </a:p>
        </p:txBody>
      </p:sp>
    </p:spTree>
    <p:extLst>
      <p:ext uri="{BB962C8B-B14F-4D97-AF65-F5344CB8AC3E}">
        <p14:creationId xmlns:p14="http://schemas.microsoft.com/office/powerpoint/2010/main" val="3103979725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DE162-6934-4C48-AC0F-3819FDD3F26F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Which attribute to select?</a:t>
            </a:r>
          </a:p>
        </p:txBody>
      </p:sp>
      <p:pic>
        <p:nvPicPr>
          <p:cNvPr id="24166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28194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66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657600"/>
            <a:ext cx="16573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66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00200"/>
            <a:ext cx="1776413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67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038600"/>
            <a:ext cx="2438400" cy="219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95250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2C741-1F25-40B9-BC4A-59D3AFDFD3AD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 criterion for attribute selection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Which is the best attribute?</a:t>
            </a:r>
          </a:p>
          <a:p>
            <a:pPr lvl="1"/>
            <a:r>
              <a:rPr lang="en-US" altLang="zh-TW">
                <a:ea typeface="新細明體" charset="-120"/>
              </a:rPr>
              <a:t>The one which will result in the smallest tree</a:t>
            </a:r>
          </a:p>
          <a:p>
            <a:pPr lvl="1"/>
            <a:r>
              <a:rPr lang="en-US" altLang="zh-TW">
                <a:ea typeface="新細明體" charset="-120"/>
              </a:rPr>
              <a:t>Heuristic: choose the attribute that produces the “purest” nodes</a:t>
            </a:r>
          </a:p>
          <a:p>
            <a:r>
              <a:rPr lang="en-US" altLang="zh-TW">
                <a:ea typeface="新細明體" charset="-120"/>
              </a:rPr>
              <a:t>Popular </a:t>
            </a:r>
            <a:r>
              <a:rPr lang="en-US" altLang="zh-TW" i="1">
                <a:ea typeface="新細明體" charset="-120"/>
              </a:rPr>
              <a:t>impurity criterion</a:t>
            </a:r>
            <a:r>
              <a:rPr lang="en-US" altLang="zh-TW">
                <a:ea typeface="新細明體" charset="-120"/>
              </a:rPr>
              <a:t>:</a:t>
            </a:r>
            <a:r>
              <a:rPr lang="en-US" altLang="zh-TW" i="1">
                <a:ea typeface="新細明體" charset="-120"/>
              </a:rPr>
              <a:t> information gain</a:t>
            </a:r>
          </a:p>
          <a:p>
            <a:pPr lvl="1"/>
            <a:r>
              <a:rPr lang="en-US" altLang="zh-TW">
                <a:ea typeface="新細明體" charset="-120"/>
              </a:rPr>
              <a:t>Information gain increases with the average purity of the subsets that an attribute produces</a:t>
            </a:r>
          </a:p>
          <a:p>
            <a:r>
              <a:rPr lang="en-US" altLang="zh-TW">
                <a:ea typeface="新細明體" charset="-120"/>
              </a:rPr>
              <a:t>Strategy: choose attribute that results in greatest information gain</a:t>
            </a:r>
          </a:p>
        </p:txBody>
      </p:sp>
    </p:spTree>
    <p:extLst>
      <p:ext uri="{BB962C8B-B14F-4D97-AF65-F5344CB8AC3E}">
        <p14:creationId xmlns:p14="http://schemas.microsoft.com/office/powerpoint/2010/main" val="277548223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72F91-9067-4429-B8F5-454DDB297E24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Computing information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Information is measured in </a:t>
            </a:r>
            <a:r>
              <a:rPr lang="en-US" altLang="zh-TW" i="1">
                <a:ea typeface="新細明體" charset="-120"/>
              </a:rPr>
              <a:t>bits</a:t>
            </a:r>
            <a:endParaRPr lang="en-US" altLang="zh-TW">
              <a:ea typeface="新細明體" charset="-120"/>
            </a:endParaRPr>
          </a:p>
          <a:p>
            <a:pPr lvl="1"/>
            <a:r>
              <a:rPr lang="en-US" altLang="zh-TW">
                <a:ea typeface="新細明體" charset="-120"/>
              </a:rPr>
              <a:t>Given a probability distribution, the info required to predict an event is the distribution’s </a:t>
            </a:r>
            <a:r>
              <a:rPr lang="en-US" altLang="zh-TW" i="1">
                <a:ea typeface="新細明體" charset="-120"/>
              </a:rPr>
              <a:t>entropy</a:t>
            </a:r>
          </a:p>
          <a:p>
            <a:pPr lvl="1"/>
            <a:r>
              <a:rPr lang="en-US" altLang="zh-TW">
                <a:ea typeface="新細明體" charset="-120"/>
              </a:rPr>
              <a:t>Entropy gives the information required in bits (this can involve fractions of bits!)</a:t>
            </a:r>
          </a:p>
          <a:p>
            <a:r>
              <a:rPr lang="en-US" altLang="zh-TW">
                <a:ea typeface="新細明體" charset="-120"/>
              </a:rPr>
              <a:t>Formula for computing the entropy:</a:t>
            </a:r>
          </a:p>
        </p:txBody>
      </p:sp>
      <p:graphicFrame>
        <p:nvGraphicFramePr>
          <p:cNvPr id="243716" name="Object 4"/>
          <p:cNvGraphicFramePr>
            <a:graphicFrameLocks noChangeAspect="1"/>
          </p:cNvGraphicFramePr>
          <p:nvPr/>
        </p:nvGraphicFramePr>
        <p:xfrm>
          <a:off x="1143000" y="4724400"/>
          <a:ext cx="7086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5" name="Equation" r:id="rId3" imgW="6781680" imgH="380880" progId="Equation.3">
                  <p:embed/>
                </p:oleObj>
              </mc:Choice>
              <mc:Fallback>
                <p:oleObj name="Equation" r:id="rId3" imgW="678168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24400"/>
                        <a:ext cx="7086600" cy="381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231477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5640</TotalTime>
  <Words>2030</Words>
  <Application>Microsoft Office PowerPoint</Application>
  <PresentationFormat>On-screen Show (4:3)</PresentationFormat>
  <Paragraphs>381</Paragraphs>
  <Slides>51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51</vt:i4>
      </vt:variant>
    </vt:vector>
  </HeadingPairs>
  <TitlesOfParts>
    <vt:vector size="68" baseType="lpstr">
      <vt:lpstr>Arial</vt:lpstr>
      <vt:lpstr>Calibri</vt:lpstr>
      <vt:lpstr>Marlett</vt:lpstr>
      <vt:lpstr>Monotype Sorts</vt:lpstr>
      <vt:lpstr>新細明體</vt:lpstr>
      <vt:lpstr>Symbol</vt:lpstr>
      <vt:lpstr>Tahoma</vt:lpstr>
      <vt:lpstr>Times New Roman</vt:lpstr>
      <vt:lpstr>Trebuchet MS</vt:lpstr>
      <vt:lpstr>Wingdings</vt:lpstr>
      <vt:lpstr>Wingdings 2</vt:lpstr>
      <vt:lpstr>Blank</vt:lpstr>
      <vt:lpstr>Worksheet</vt:lpstr>
      <vt:lpstr>Equation</vt:lpstr>
      <vt:lpstr>VISIO</vt:lpstr>
      <vt:lpstr>Visio</vt:lpstr>
      <vt:lpstr>Document</vt:lpstr>
      <vt:lpstr>Classification</vt:lpstr>
      <vt:lpstr>DECISION TREE [Quinlan93]</vt:lpstr>
      <vt:lpstr>Training Set</vt:lpstr>
      <vt:lpstr>Example</vt:lpstr>
      <vt:lpstr>Building Decision Tree [Q93]</vt:lpstr>
      <vt:lpstr>Choosing the Splitting Attribute </vt:lpstr>
      <vt:lpstr>Which attribute to select?</vt:lpstr>
      <vt:lpstr>A criterion for attribute selection</vt:lpstr>
      <vt:lpstr>Computing information</vt:lpstr>
      <vt:lpstr>Example: attribute “Outlook” </vt:lpstr>
      <vt:lpstr>Computing the information gain</vt:lpstr>
      <vt:lpstr>Continuing to split</vt:lpstr>
      <vt:lpstr>The final decision tree</vt:lpstr>
      <vt:lpstr>Gain</vt:lpstr>
      <vt:lpstr>Splitting Based on GINI</vt:lpstr>
      <vt:lpstr>Binary Attributes: Computing GINI Index</vt:lpstr>
      <vt:lpstr>Categorical Attributes: Computing Gini Index</vt:lpstr>
      <vt:lpstr>Continuous Attributes: Computing Gini Index</vt:lpstr>
      <vt:lpstr>Continuous Attributes: Computing Gini Index..</vt:lpstr>
      <vt:lpstr>Highly-branching attributes</vt:lpstr>
      <vt:lpstr>The gain ratio</vt:lpstr>
      <vt:lpstr>Gain Ratio</vt:lpstr>
      <vt:lpstr>Computing the gain ratio</vt:lpstr>
      <vt:lpstr>Gain ratios for weather data</vt:lpstr>
      <vt:lpstr>More on the gain ratio</vt:lpstr>
      <vt:lpstr>Decision Tree Induction: Training Dataset</vt:lpstr>
      <vt:lpstr>Output: A Decision Tree for “buys_computer”</vt:lpstr>
      <vt:lpstr>Attribute Selection: Information Gain</vt:lpstr>
      <vt:lpstr>Splitting Based on INFO...</vt:lpstr>
      <vt:lpstr>Splitting Based on INFO...</vt:lpstr>
      <vt:lpstr>Tree Induction</vt:lpstr>
      <vt:lpstr>Stopping Criteria for Tree Induction</vt:lpstr>
      <vt:lpstr>Decision Tree Based Classification</vt:lpstr>
      <vt:lpstr>Example: C4.5</vt:lpstr>
      <vt:lpstr>Practical Issues of Classification</vt:lpstr>
      <vt:lpstr>Another Example</vt:lpstr>
      <vt:lpstr>Another Example</vt:lpstr>
      <vt:lpstr>Decision Tree Generation Algorithm: ID3</vt:lpstr>
      <vt:lpstr>Decision Tree Generation Algorithm: ID3</vt:lpstr>
      <vt:lpstr>Decision Tree Generation Algorithm: ID3</vt:lpstr>
      <vt:lpstr>PowerPoint Presentation</vt:lpstr>
      <vt:lpstr>PowerPoint Presentation</vt:lpstr>
      <vt:lpstr>Characteristics of Decision Tree Induction     </vt:lpstr>
      <vt:lpstr>Other Issues</vt:lpstr>
      <vt:lpstr>Data Fragmentation</vt:lpstr>
      <vt:lpstr>Tree Replication</vt:lpstr>
      <vt:lpstr>Search Strategy</vt:lpstr>
      <vt:lpstr>Expressiveness</vt:lpstr>
      <vt:lpstr>Expressiveness</vt:lpstr>
      <vt:lpstr>Decision Boundary</vt:lpstr>
      <vt:lpstr>Oblique Decision Trees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Sharma</dc:creator>
  <cp:lastModifiedBy>user</cp:lastModifiedBy>
  <cp:revision>246</cp:revision>
  <cp:lastPrinted>1601-01-01T00:00:00Z</cp:lastPrinted>
  <dcterms:created xsi:type="dcterms:W3CDTF">1601-01-01T00:00:00Z</dcterms:created>
  <dcterms:modified xsi:type="dcterms:W3CDTF">2019-02-13T09:24:30Z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