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38"/>
  </p:notesMasterIdLst>
  <p:sldIdLst>
    <p:sldId id="256" r:id="rId2"/>
    <p:sldId id="424" r:id="rId3"/>
    <p:sldId id="420" r:id="rId4"/>
    <p:sldId id="421" r:id="rId5"/>
    <p:sldId id="422" r:id="rId6"/>
    <p:sldId id="423" r:id="rId7"/>
    <p:sldId id="363" r:id="rId8"/>
    <p:sldId id="398" r:id="rId9"/>
    <p:sldId id="399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400" r:id="rId18"/>
    <p:sldId id="372" r:id="rId19"/>
    <p:sldId id="373" r:id="rId20"/>
    <p:sldId id="374" r:id="rId21"/>
    <p:sldId id="378" r:id="rId22"/>
    <p:sldId id="375" r:id="rId23"/>
    <p:sldId id="376" r:id="rId24"/>
    <p:sldId id="401" r:id="rId25"/>
    <p:sldId id="417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E26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29" autoAdjust="0"/>
  </p:normalViewPr>
  <p:slideViewPr>
    <p:cSldViewPr>
      <p:cViewPr varScale="1">
        <p:scale>
          <a:sx n="97" d="100"/>
          <a:sy n="97" d="100"/>
        </p:scale>
        <p:origin x="20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7CBCB5-AD2F-4B40-865E-77C0A819D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377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3C8962-733B-4300-AF0B-A989DD98ABCD}" type="datetime1">
              <a:rPr lang="en-US" altLang="en-US" sz="1200" b="0" smtClean="0">
                <a:solidFill>
                  <a:schemeClr val="tx1"/>
                </a:solidFill>
              </a:rPr>
              <a:pPr eaLnBrk="1" hangingPunct="1"/>
              <a:t>2/15/2019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34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 smtClean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134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96572B-9B28-4AAC-91D2-862257C49084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34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0947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D0C2C5-F3D6-498B-84C7-C31ADDFC2C28}" type="datetime1">
              <a:rPr lang="en-US" altLang="en-US" sz="1200" b="0" smtClean="0">
                <a:solidFill>
                  <a:schemeClr val="tx1"/>
                </a:solidFill>
              </a:rPr>
              <a:pPr eaLnBrk="1" hangingPunct="1"/>
              <a:t>2/15/2019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42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 smtClean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142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D88196-1B38-4C45-B4EC-104467C9E9D3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2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0008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2CD14D-B32B-4431-B0CF-DFE57EEC6825}" type="datetime1">
              <a:rPr lang="en-US" altLang="en-US" sz="1200" b="0" smtClean="0">
                <a:solidFill>
                  <a:schemeClr val="tx1"/>
                </a:solidFill>
              </a:rPr>
              <a:pPr eaLnBrk="1" hangingPunct="1"/>
              <a:t>2/15/2019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43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 smtClean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143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520F9A-8EB6-4292-BD35-6CC906DA8E25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3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5838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2601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B7F89E8-694A-44F2-A5D4-AF1302A4BB62}" type="datetime1">
              <a:rPr lang="en-US" altLang="en-US" sz="1200" b="0" smtClean="0">
                <a:solidFill>
                  <a:schemeClr val="tx1"/>
                </a:solidFill>
              </a:rPr>
              <a:pPr eaLnBrk="1" hangingPunct="1"/>
              <a:t>2/15/2019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44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 smtClean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144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66AB9EB-7D3F-4049-912B-A9161CF134EC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4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2489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D0ABDDE-C3D1-4D3B-8F83-28DDB257B9BD}" type="datetime1">
              <a:rPr lang="en-US" altLang="en-US" sz="1200" b="0" smtClean="0">
                <a:solidFill>
                  <a:schemeClr val="tx1"/>
                </a:solidFill>
              </a:rPr>
              <a:pPr eaLnBrk="1" hangingPunct="1"/>
              <a:t>2/15/2019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45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 smtClean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145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91EB8F2-B770-45FC-9609-96935D3087B0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5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2779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9D2464-CC7E-4125-ACE7-1EA7B6B8D1A7}" type="slidenum">
              <a:rPr lang="en-US" altLang="en-US" smtClean="0">
                <a:latin typeface="Arial" panose="020B0604020202020204" pitchFamily="34" charset="0"/>
              </a:rPr>
              <a:pPr/>
              <a:t>27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89488" cy="3592513"/>
          </a:xfrm>
          <a:ln w="12700"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66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F05FE0-D104-47DB-AF9C-61EDD21154F7}" type="slidenum">
              <a:rPr lang="en-US" altLang="en-US" smtClean="0">
                <a:latin typeface="Arial" panose="020B0604020202020204" pitchFamily="34" charset="0"/>
              </a:rPr>
              <a:pPr/>
              <a:t>28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89488" cy="3592513"/>
          </a:xfrm>
          <a:ln w="12700" cap="flat"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98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087914-0137-4FDC-828A-AF5807FD6293}" type="slidenum">
              <a:rPr lang="en-US" altLang="en-US" smtClean="0">
                <a:latin typeface="Arial" panose="020B0604020202020204" pitchFamily="34" charset="0"/>
              </a:rPr>
              <a:pPr/>
              <a:t>29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89488" cy="3592513"/>
          </a:xfrm>
          <a:ln w="12700"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72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4495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8629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 smtClean="0"/>
              <a:t>Underfitting</a:t>
            </a:r>
            <a:r>
              <a:rPr lang="en-US" altLang="en-US" sz="1200" b="0" dirty="0" smtClean="0"/>
              <a:t>: when model is too simple, both training and test errors are large. TE &amp; GE are large when the size of the tree is very small.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b="0" dirty="0" smtClean="0">
                <a:sym typeface="Symbol" panose="05050102010706020507" pitchFamily="18" charset="2"/>
              </a:rPr>
              <a:t>It occurs because the model is yet to learn the true structure of the data and as a result it performs poorly on both training and test 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7CBCB5-AD2F-4B40-865E-77C0A819D52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424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E502EBC-928F-41F0-956C-9303E9E1C5EF}" type="datetime1">
              <a:rPr lang="en-US" altLang="en-US" sz="1200" b="0" smtClean="0">
                <a:solidFill>
                  <a:schemeClr val="tx1"/>
                </a:solidFill>
              </a:rPr>
              <a:pPr eaLnBrk="1" hangingPunct="1"/>
              <a:t>2/15/2019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50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 smtClean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150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80861F-7466-4E0E-88E1-5415802CECAA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50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6952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8CCC25C-20E9-44E0-A4F7-718BFCD7B297}" type="datetime1">
              <a:rPr lang="en-US" altLang="en-US" sz="1200" b="0" smtClean="0">
                <a:solidFill>
                  <a:schemeClr val="tx1"/>
                </a:solidFill>
              </a:rPr>
              <a:pPr eaLnBrk="1" hangingPunct="1"/>
              <a:t>2/15/2019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51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 smtClean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151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664518-7C00-40A2-86ED-C5ACA18CC991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51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6332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373884-7B47-465A-AF69-DD50979AD065}" type="datetime1">
              <a:rPr lang="en-US" altLang="en-US" sz="1200" b="0" smtClean="0">
                <a:solidFill>
                  <a:schemeClr val="tx1"/>
                </a:solidFill>
              </a:rPr>
              <a:pPr eaLnBrk="1" hangingPunct="1"/>
              <a:t>2/15/2019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53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 smtClean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153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9714A6-84BE-4498-87C2-07EB1F5AFD5C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53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376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58AC20-257B-4F31-BC44-F711A155A2B2}" type="datetime1">
              <a:rPr lang="en-US" altLang="en-US" sz="1200" b="0" smtClean="0">
                <a:solidFill>
                  <a:schemeClr val="tx1"/>
                </a:solidFill>
              </a:rPr>
              <a:pPr eaLnBrk="1" hangingPunct="1"/>
              <a:t>2/15/2019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361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 smtClean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1361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C79639-6E7D-4C28-9B24-6B53AAE2CF17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36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3863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6421AF-E378-4A6C-B81F-51C1AE861840}" type="datetime1">
              <a:rPr lang="en-US" altLang="en-US" sz="1200" b="0" smtClean="0">
                <a:solidFill>
                  <a:schemeClr val="tx1"/>
                </a:solidFill>
              </a:rPr>
              <a:pPr eaLnBrk="1" hangingPunct="1"/>
              <a:t>2/15/2019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37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 smtClean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137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4AD46C-23E0-4A80-BE95-5AAB735FBEFD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37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595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276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B355C3-9BF9-4922-AB00-376E034BA033}" type="datetime1">
              <a:rPr lang="en-US" altLang="en-US" sz="1200" b="0" smtClean="0">
                <a:solidFill>
                  <a:schemeClr val="tx1"/>
                </a:solidFill>
              </a:rPr>
              <a:pPr eaLnBrk="1" hangingPunct="1"/>
              <a:t>2/15/2019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39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 smtClean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139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ED7206-BE4D-471B-90AA-C6C2FA8499A0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39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9574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A9E68D-61F8-4C2A-BE52-79D59BE6028E}" type="datetime1">
              <a:rPr lang="en-US" altLang="en-US" sz="1200" b="0" smtClean="0">
                <a:solidFill>
                  <a:schemeClr val="tx1"/>
                </a:solidFill>
              </a:rPr>
              <a:pPr eaLnBrk="1" hangingPunct="1"/>
              <a:t>2/15/2019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40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 smtClean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140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613CBF-98F3-4CFA-B9DF-2B761E5EAA70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0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2035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13EE31-4E08-4A69-B26A-5C0627C4D8B9}" type="datetime1">
              <a:rPr lang="en-US" altLang="en-US" sz="1200" b="0" smtClean="0">
                <a:solidFill>
                  <a:schemeClr val="tx1"/>
                </a:solidFill>
              </a:rPr>
              <a:pPr eaLnBrk="1" hangingPunct="1"/>
              <a:t>2/15/2019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41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 smtClean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141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336ACC1-006C-4367-A228-58749FF71565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1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1289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846121-85C9-4D97-AEF8-46774522F6A9}" type="datetime1">
              <a:rPr lang="en-US" altLang="en-US" sz="1200" b="0" smtClean="0">
                <a:solidFill>
                  <a:schemeClr val="tx1"/>
                </a:solidFill>
              </a:rPr>
              <a:pPr eaLnBrk="1" hangingPunct="1"/>
              <a:t>2/15/2019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52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 smtClean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152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0566C37-50F8-42AC-833B-320A242AE813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52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341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44F4E-2C72-4152-887A-3D43B5DE43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9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20840-1552-4FE9-A273-0643725978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8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3BE88-9395-4C19-B7FB-C3D637D97B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2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2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CA3F4-4238-430B-87CE-577B9175E4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71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C1B73-D32C-4321-9BBF-954A8D3FF0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0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3D44-90D9-4320-8616-48C84A8F55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46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29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6231F-AE74-4592-B491-F5FC77EC00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13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2E0B5-74EE-4158-8226-5C46F62395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B6A00-779D-4AD5-BC72-98EADCD195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3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601AF9-070E-4758-9256-B5E4926B0A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441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Classification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Model Overfitting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143000" y="1524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Overfitting the Data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1905000"/>
            <a:ext cx="8839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When a decision tree is built, many of the branches may reflect anomalies in the training data due to noise or outliers.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We may grow the tree just deeply enough to perfectly classify the training data set.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This problem is known as overfitting the data.</a:t>
            </a:r>
          </a:p>
        </p:txBody>
      </p:sp>
    </p:spTree>
    <p:extLst>
      <p:ext uri="{BB962C8B-B14F-4D97-AF65-F5344CB8AC3E}">
        <p14:creationId xmlns:p14="http://schemas.microsoft.com/office/powerpoint/2010/main" val="17012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143000" y="1524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Overfitting the Data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447800"/>
            <a:ext cx="8839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TE of a model can be reduced by increasing the model complexity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Leaf nodes of the tree can be expanded until it perfectly fits the training data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TE for such a complex tree = 0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GE can be large because the tree may accidently fit noise points in the training set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Overfitting &amp; </a:t>
            </a:r>
            <a:r>
              <a:rPr kumimoji="1" lang="en-US" altLang="en-US" sz="3200" b="0" dirty="0" err="1">
                <a:solidFill>
                  <a:schemeClr val="tx1"/>
                </a:solidFill>
                <a:latin typeface="Arial" panose="020B0604020202020204" pitchFamily="34" charset="0"/>
              </a:rPr>
              <a:t>underfitting</a:t>
            </a: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 are two pathologies that are related to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16007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7" y="762000"/>
            <a:ext cx="8323423" cy="500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7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 dirty="0" smtClean="0"/>
              <a:t>Occam’s Razor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4953000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200" dirty="0" smtClean="0"/>
              <a:t>Given two models of similar generalization errors,  one should prefer the simpler model over the more complex model</a:t>
            </a:r>
          </a:p>
          <a:p>
            <a:r>
              <a:rPr lang="en-US" altLang="en-US" sz="3200" dirty="0" smtClean="0"/>
              <a:t> For complex models, there is a greater chance that it was fitted accidentally by errors in data</a:t>
            </a:r>
          </a:p>
          <a:p>
            <a:r>
              <a:rPr lang="en-US" altLang="en-US" sz="3200" dirty="0" smtClean="0"/>
              <a:t> Therefore, one should include model complexity when evaluating a model</a:t>
            </a:r>
          </a:p>
        </p:txBody>
      </p:sp>
    </p:spTree>
    <p:extLst>
      <p:ext uri="{BB962C8B-B14F-4D97-AF65-F5344CB8AC3E}">
        <p14:creationId xmlns:p14="http://schemas.microsoft.com/office/powerpoint/2010/main" val="34100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43000" y="381000"/>
            <a:ext cx="7086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Definition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1905000"/>
            <a:ext cx="8991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   A decision tree </a:t>
            </a:r>
            <a:r>
              <a:rPr kumimoji="1" lang="en-US" altLang="en-US" sz="3200" b="0" i="1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 is said to </a:t>
            </a:r>
            <a:r>
              <a:rPr kumimoji="1" lang="en-US" altLang="en-US" sz="3200" b="0" dirty="0" err="1">
                <a:solidFill>
                  <a:schemeClr val="tx1"/>
                </a:solidFill>
                <a:latin typeface="Arial" panose="020B0604020202020204" pitchFamily="34" charset="0"/>
              </a:rPr>
              <a:t>overfit</a:t>
            </a: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 the training data if there exists some other tree </a:t>
            </a:r>
            <a:r>
              <a:rPr kumimoji="1" lang="en-US" altLang="en-US" sz="3200" b="0" i="1" dirty="0">
                <a:solidFill>
                  <a:schemeClr val="tx1"/>
                </a:solidFill>
                <a:latin typeface="Arial" panose="020B0604020202020204" pitchFamily="34" charset="0"/>
              </a:rPr>
              <a:t>T’</a:t>
            </a: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 which is a simplification of </a:t>
            </a:r>
            <a:r>
              <a:rPr kumimoji="1" lang="en-US" altLang="en-US" sz="3200" b="0" i="1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, such that </a:t>
            </a:r>
            <a:r>
              <a:rPr kumimoji="1" lang="en-US" altLang="en-US" sz="3200" b="0" i="1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 has smaller error than </a:t>
            </a:r>
            <a:r>
              <a:rPr kumimoji="1" lang="en-US" altLang="en-US" sz="3200" b="0" i="1" dirty="0">
                <a:solidFill>
                  <a:schemeClr val="tx1"/>
                </a:solidFill>
                <a:latin typeface="Arial" panose="020B0604020202020204" pitchFamily="34" charset="0"/>
              </a:rPr>
              <a:t>T’</a:t>
            </a: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 over the training set but </a:t>
            </a:r>
            <a:r>
              <a:rPr kumimoji="1" lang="en-US" altLang="en-US" sz="3200" b="0" i="1" dirty="0">
                <a:solidFill>
                  <a:schemeClr val="tx1"/>
                </a:solidFill>
                <a:latin typeface="Arial" panose="020B0604020202020204" pitchFamily="34" charset="0"/>
              </a:rPr>
              <a:t>T’</a:t>
            </a: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  has a smaller error than </a:t>
            </a:r>
            <a:r>
              <a:rPr kumimoji="1" lang="en-US" altLang="en-US" sz="3200" b="0" i="1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 over the entire distribution of the instances.</a:t>
            </a:r>
          </a:p>
        </p:txBody>
      </p:sp>
    </p:spTree>
    <p:extLst>
      <p:ext uri="{BB962C8B-B14F-4D97-AF65-F5344CB8AC3E}">
        <p14:creationId xmlns:p14="http://schemas.microsoft.com/office/powerpoint/2010/main" val="27914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762000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Problems of Overfitting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457200" y="14478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en-US" b="0" dirty="0">
                <a:solidFill>
                  <a:schemeClr val="tx1"/>
                </a:solidFill>
                <a:latin typeface="Arial" panose="020B0604020202020204" pitchFamily="34" charset="0"/>
              </a:rPr>
              <a:t>Overfitting can lead to many difficulties: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Overfitted</a:t>
            </a:r>
            <a:r>
              <a:rPr kumimoji="1"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models are incorrect.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Require more space and more computational resources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Require collection of unnecessary features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They are more difficult to comprehend</a:t>
            </a:r>
          </a:p>
        </p:txBody>
      </p:sp>
    </p:spTree>
    <p:extLst>
      <p:ext uri="{BB962C8B-B14F-4D97-AF65-F5344CB8AC3E}">
        <p14:creationId xmlns:p14="http://schemas.microsoft.com/office/powerpoint/2010/main" val="32861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762000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Overfitting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4572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sz="2400" b="0" dirty="0" err="1">
                <a:latin typeface="Arial" charset="0"/>
              </a:rPr>
              <a:t>Overfitting</a:t>
            </a:r>
            <a:r>
              <a:rPr kumimoji="1" lang="en-US" sz="2400" b="0" dirty="0">
                <a:latin typeface="Arial" charset="0"/>
              </a:rPr>
              <a:t> can be due to:</a:t>
            </a:r>
          </a:p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+mj-lt"/>
              <a:buAutoNum type="arabicPeriod"/>
              <a:defRPr/>
            </a:pPr>
            <a:r>
              <a:rPr kumimoji="1" lang="en-US" sz="2400" b="0" dirty="0">
                <a:latin typeface="Arial" charset="0"/>
              </a:rPr>
              <a:t>Presence of Noise</a:t>
            </a:r>
          </a:p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+mj-lt"/>
              <a:buAutoNum type="arabicPeriod"/>
              <a:defRPr/>
            </a:pPr>
            <a:r>
              <a:rPr kumimoji="1" lang="en-US" sz="2400" b="0" dirty="0">
                <a:latin typeface="Arial" charset="0"/>
              </a:rPr>
              <a:t>Lack of representative samples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kumimoji="1"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2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Overfitting due to Noise </a:t>
            </a:r>
          </a:p>
        </p:txBody>
      </p:sp>
      <p:pic>
        <p:nvPicPr>
          <p:cNvPr id="940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b="3615"/>
          <a:stretch>
            <a:fillRect/>
          </a:stretch>
        </p:blipFill>
        <p:spPr bwMode="auto">
          <a:xfrm>
            <a:off x="1295400" y="1614487"/>
            <a:ext cx="6324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0036" name="Text Box 4"/>
          <p:cNvSpPr txBox="1">
            <a:spLocks noChangeArrowheads="1"/>
          </p:cNvSpPr>
          <p:nvPr/>
        </p:nvSpPr>
        <p:spPr bwMode="auto">
          <a:xfrm>
            <a:off x="1676400" y="6262687"/>
            <a:ext cx="579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Decision boundary is distorted by noise point</a:t>
            </a:r>
            <a:endParaRPr lang="en-US" sz="18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47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143000" y="304800"/>
            <a:ext cx="746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Overfitting: Example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4572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dirty="0">
                <a:latin typeface="Arial" charset="0"/>
              </a:rPr>
              <a:t>Presence of </a:t>
            </a:r>
            <a:r>
              <a:rPr kumimoji="1" lang="en-US" dirty="0" smtClean="0">
                <a:latin typeface="Arial" charset="0"/>
              </a:rPr>
              <a:t>Noise: Training </a:t>
            </a:r>
            <a:r>
              <a:rPr kumimoji="1" lang="en-US" dirty="0">
                <a:latin typeface="Arial" charset="0"/>
              </a:rPr>
              <a:t>Set</a:t>
            </a:r>
          </a:p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endParaRPr kumimoji="1" lang="en-US" dirty="0"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kumimoji="1" lang="en-US" sz="2400" dirty="0"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kumimoji="1" lang="en-US" sz="2400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4638" y="1957388"/>
          <a:ext cx="8610600" cy="434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1219200"/>
                <a:gridCol w="1143000"/>
                <a:gridCol w="1524000"/>
                <a:gridCol w="1524000"/>
              </a:tblGrid>
              <a:tr h="6400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Body Temperature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Gives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Birth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4-legged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Hibernates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Label</a:t>
                      </a:r>
                    </a:p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(mammal)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Porcupine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Warm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Cat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Warm Blooded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Bat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Warm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N*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Whale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Warm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N*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Salamander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Cold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Komodo Dragon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Cold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Python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Cold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Salmon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Cold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Eagle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Warm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Guppy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Cold 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8938" name="TextBox 4"/>
          <p:cNvSpPr txBox="1">
            <a:spLocks noChangeArrowheads="1"/>
          </p:cNvSpPr>
          <p:nvPr/>
        </p:nvSpPr>
        <p:spPr bwMode="auto">
          <a:xfrm>
            <a:off x="1219200" y="6488113"/>
            <a:ext cx="701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i="1" dirty="0" smtClean="0"/>
              <a:t>*mislabeled records</a:t>
            </a:r>
            <a:endParaRPr lang="en-US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9869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0" y="304800"/>
            <a:ext cx="746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Overfitting: Example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4572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dirty="0">
                <a:latin typeface="Arial" charset="0"/>
              </a:rPr>
              <a:t>Presence of </a:t>
            </a:r>
            <a:r>
              <a:rPr kumimoji="1" lang="en-US" dirty="0" err="1">
                <a:latin typeface="Arial" charset="0"/>
              </a:rPr>
              <a:t>Noise:Test</a:t>
            </a:r>
            <a:r>
              <a:rPr kumimoji="1" lang="en-US" dirty="0">
                <a:latin typeface="Arial" charset="0"/>
              </a:rPr>
              <a:t> Set</a:t>
            </a:r>
          </a:p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endParaRPr kumimoji="1" lang="en-US" dirty="0" smtClean="0"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kumimoji="1" lang="en-US" sz="2400" dirty="0"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kumimoji="1" lang="en-US" sz="2400" dirty="0">
              <a:latin typeface="Arial" charset="0"/>
            </a:endParaRPr>
          </a:p>
        </p:txBody>
      </p:sp>
      <p:sp>
        <p:nvSpPr>
          <p:cNvPr id="68698" name="TextBox 4"/>
          <p:cNvSpPr txBox="1">
            <a:spLocks noChangeArrowheads="1"/>
          </p:cNvSpPr>
          <p:nvPr/>
        </p:nvSpPr>
        <p:spPr bwMode="auto">
          <a:xfrm>
            <a:off x="1219200" y="6488113"/>
            <a:ext cx="701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i="1"/>
              <a:t>Table taken from text book (Tan, Steinbach, Kumar)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74638" y="1957388"/>
          <a:ext cx="8610600" cy="434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1219200"/>
                <a:gridCol w="1143000"/>
                <a:gridCol w="1524000"/>
                <a:gridCol w="1524000"/>
              </a:tblGrid>
              <a:tr h="6400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Body Temperature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Gives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Birth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4-legged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Hibernates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Label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(mammal)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Human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Warm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Pigeon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Warm Blooded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Elephant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Warm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Leopard Shark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Cold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Turtle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Cold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Penguin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Cold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Eel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Cold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Dolphin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Warm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Spiny Anteater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Warm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Gila Monster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Cold  Blooded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5400" y="867556"/>
            <a:ext cx="160685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/>
            <a:r>
              <a:rPr lang="en-US" altLang="en-US" sz="1350" b="1" dirty="0">
                <a:latin typeface="Arial" panose="020B0604020202020204" pitchFamily="34" charset="0"/>
              </a:rPr>
              <a:t>Table 4.8 Data Set</a:t>
            </a:r>
          </a:p>
          <a:p>
            <a:pPr algn="ctr" defTabSz="685800"/>
            <a:r>
              <a:rPr lang="en-US" altLang="en-US" sz="900" dirty="0">
                <a:latin typeface="Arial" panose="020B0604020202020204" pitchFamily="34" charset="0"/>
              </a:rPr>
              <a:t>  </a:t>
            </a:r>
            <a:endParaRPr lang="en-US" altLang="en-US" sz="11850" dirty="0">
              <a:latin typeface="Arial" panose="020B0604020202020204" pitchFamily="34" charset="0"/>
            </a:endParaRPr>
          </a:p>
        </p:txBody>
      </p:sp>
      <p:pic>
        <p:nvPicPr>
          <p:cNvPr id="2050" name="Picture 2" descr="http://csucidatamining.weebly.com/uploads/8/3/3/5/833561/6097226.jpg?600x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438275"/>
            <a:ext cx="4438651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6300" y="571746"/>
            <a:ext cx="3764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Consider the training examples shown in Table 4.8 for a binary classification problem.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6299" y="1436613"/>
            <a:ext cx="4429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(a) What is the entropy of this collection of training examples with respect to the positive class?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6298" y="2254716"/>
            <a:ext cx="3914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(b) What are the information gains of a1 and a2 relative to these training examples?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4875" y="3172512"/>
            <a:ext cx="4429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(c) For a3, which is a continuous attribute, compute the information gain for every possible split.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8955" y="4105152"/>
            <a:ext cx="3952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(d) What is the best split (between a</a:t>
            </a:r>
            <a:r>
              <a:rPr lang="en-US" sz="788" b="1" dirty="0">
                <a:solidFill>
                  <a:srgbClr val="FF0000"/>
                </a:solidFill>
                <a:latin typeface="Trebuchet MS" panose="020B0603020202020204" pitchFamily="34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, a</a:t>
            </a:r>
            <a:r>
              <a:rPr lang="en-US" sz="788" b="1" dirty="0">
                <a:solidFill>
                  <a:srgbClr val="FF0000"/>
                </a:solidFill>
                <a:latin typeface="Trebuchet MS" panose="020B0603020202020204" pitchFamily="34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, and a</a:t>
            </a:r>
            <a:r>
              <a:rPr lang="en-US" sz="788" b="1" dirty="0">
                <a:solidFill>
                  <a:srgbClr val="FF0000"/>
                </a:solidFill>
                <a:latin typeface="Trebuchet MS" panose="020B0603020202020204" pitchFamily="34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) according to the information gain?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4917721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(e) What is the best split (between a1, and a2) according to the classification error rate?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7685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(f) What is the best split (between a</a:t>
            </a:r>
            <a:r>
              <a:rPr lang="en-US" sz="788" b="1" dirty="0">
                <a:solidFill>
                  <a:srgbClr val="FF0000"/>
                </a:solidFill>
                <a:latin typeface="Trebuchet MS" panose="020B0603020202020204" pitchFamily="34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 and a2) according to the Gini index?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440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143000" y="304800"/>
            <a:ext cx="746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Overfitting: Example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4572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dirty="0">
                <a:latin typeface="Arial" charset="0"/>
              </a:rPr>
              <a:t>Presence of Noise: Models</a:t>
            </a:r>
          </a:p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endParaRPr kumimoji="1" lang="en-US" dirty="0"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kumimoji="1" lang="en-US" sz="2400" dirty="0"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kumimoji="1" lang="en-US" sz="2400" dirty="0">
              <a:latin typeface="Arial" charset="0"/>
            </a:endParaRPr>
          </a:p>
        </p:txBody>
      </p:sp>
      <p:grpSp>
        <p:nvGrpSpPr>
          <p:cNvPr id="69636" name="Group 65"/>
          <p:cNvGrpSpPr>
            <a:grpSpLocks/>
          </p:cNvGrpSpPr>
          <p:nvPr/>
        </p:nvGrpSpPr>
        <p:grpSpPr bwMode="auto">
          <a:xfrm>
            <a:off x="533400" y="1981200"/>
            <a:ext cx="3949700" cy="3810000"/>
            <a:chOff x="381000" y="2667000"/>
            <a:chExt cx="3949608" cy="3810000"/>
          </a:xfrm>
        </p:grpSpPr>
        <p:grpSp>
          <p:nvGrpSpPr>
            <p:cNvPr id="69655" name="Group 4"/>
            <p:cNvGrpSpPr>
              <a:grpSpLocks/>
            </p:cNvGrpSpPr>
            <p:nvPr/>
          </p:nvGrpSpPr>
          <p:grpSpPr bwMode="auto">
            <a:xfrm>
              <a:off x="381000" y="2667000"/>
              <a:ext cx="3048000" cy="3810000"/>
              <a:chOff x="192" y="2016"/>
              <a:chExt cx="1920" cy="2016"/>
            </a:xfrm>
          </p:grpSpPr>
          <p:sp>
            <p:nvSpPr>
              <p:cNvPr id="69660" name="Oval 5"/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912" cy="384"/>
              </a:xfrm>
              <a:prstGeom prst="ellipse">
                <a:avLst/>
              </a:prstGeom>
              <a:solidFill>
                <a:srgbClr val="0099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 b="0">
                    <a:solidFill>
                      <a:srgbClr val="000000"/>
                    </a:solidFill>
                  </a:rPr>
                  <a:t>Body Temp</a:t>
                </a:r>
              </a:p>
            </p:txBody>
          </p:sp>
          <p:sp>
            <p:nvSpPr>
              <p:cNvPr id="69661" name="Line 6"/>
              <p:cNvSpPr>
                <a:spLocks noChangeShapeType="1"/>
              </p:cNvSpPr>
              <p:nvPr/>
            </p:nvSpPr>
            <p:spPr bwMode="auto">
              <a:xfrm flipH="1">
                <a:off x="1056" y="2352"/>
                <a:ext cx="144" cy="288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62" name="Line 7"/>
              <p:cNvSpPr>
                <a:spLocks noChangeShapeType="1"/>
              </p:cNvSpPr>
              <p:nvPr/>
            </p:nvSpPr>
            <p:spPr bwMode="auto">
              <a:xfrm>
                <a:off x="1680" y="2379"/>
                <a:ext cx="144" cy="24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63" name="Oval 8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816" cy="384"/>
              </a:xfrm>
              <a:prstGeom prst="ellipse">
                <a:avLst/>
              </a:prstGeom>
              <a:solidFill>
                <a:srgbClr val="0099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 b="0">
                    <a:solidFill>
                      <a:srgbClr val="000000"/>
                    </a:solidFill>
                  </a:rPr>
                  <a:t>4-legged</a:t>
                </a:r>
              </a:p>
            </p:txBody>
          </p:sp>
          <p:sp>
            <p:nvSpPr>
              <p:cNvPr id="69664" name="Line 9"/>
              <p:cNvSpPr>
                <a:spLocks noChangeShapeType="1"/>
              </p:cNvSpPr>
              <p:nvPr/>
            </p:nvSpPr>
            <p:spPr bwMode="auto">
              <a:xfrm flipH="1">
                <a:off x="576" y="3552"/>
                <a:ext cx="192" cy="24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65" name="Line 10"/>
              <p:cNvSpPr>
                <a:spLocks noChangeShapeType="1"/>
              </p:cNvSpPr>
              <p:nvPr/>
            </p:nvSpPr>
            <p:spPr bwMode="auto">
              <a:xfrm>
                <a:off x="1248" y="3552"/>
                <a:ext cx="144" cy="238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66" name="Rectangle 11"/>
              <p:cNvSpPr>
                <a:spLocks noChangeArrowheads="1"/>
              </p:cNvSpPr>
              <p:nvPr/>
            </p:nvSpPr>
            <p:spPr bwMode="auto">
              <a:xfrm>
                <a:off x="240" y="3792"/>
                <a:ext cx="768" cy="240"/>
              </a:xfrm>
              <a:prstGeom prst="rect">
                <a:avLst/>
              </a:prstGeom>
              <a:solidFill>
                <a:srgbClr val="0099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Mammals</a:t>
                </a:r>
              </a:p>
            </p:txBody>
          </p:sp>
          <p:sp>
            <p:nvSpPr>
              <p:cNvPr id="69667" name="Rectangle 12"/>
              <p:cNvSpPr>
                <a:spLocks noChangeArrowheads="1"/>
              </p:cNvSpPr>
              <p:nvPr/>
            </p:nvSpPr>
            <p:spPr bwMode="auto">
              <a:xfrm>
                <a:off x="1200" y="3790"/>
                <a:ext cx="912" cy="242"/>
              </a:xfrm>
              <a:prstGeom prst="rect">
                <a:avLst/>
              </a:prstGeom>
              <a:solidFill>
                <a:srgbClr val="0099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Non-mammals</a:t>
                </a:r>
                <a:endParaRPr lang="en-US" altLang="en-US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668" name="Text Box 15"/>
              <p:cNvSpPr txBox="1">
                <a:spLocks noChangeArrowheads="1"/>
              </p:cNvSpPr>
              <p:nvPr/>
            </p:nvSpPr>
            <p:spPr bwMode="auto">
              <a:xfrm>
                <a:off x="422" y="3480"/>
                <a:ext cx="32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Yes</a:t>
                </a:r>
              </a:p>
            </p:txBody>
          </p:sp>
          <p:sp>
            <p:nvSpPr>
              <p:cNvPr id="69669" name="Text Box 18"/>
              <p:cNvSpPr txBox="1">
                <a:spLocks noChangeArrowheads="1"/>
              </p:cNvSpPr>
              <p:nvPr/>
            </p:nvSpPr>
            <p:spPr bwMode="auto">
              <a:xfrm>
                <a:off x="192" y="2339"/>
                <a:ext cx="97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Warm blooded</a:t>
                </a:r>
              </a:p>
            </p:txBody>
          </p:sp>
          <p:sp>
            <p:nvSpPr>
              <p:cNvPr id="69670" name="Oval 19"/>
              <p:cNvSpPr>
                <a:spLocks noChangeArrowheads="1"/>
              </p:cNvSpPr>
              <p:nvPr/>
            </p:nvSpPr>
            <p:spPr bwMode="auto">
              <a:xfrm>
                <a:off x="720" y="2640"/>
                <a:ext cx="768" cy="384"/>
              </a:xfrm>
              <a:prstGeom prst="ellipse">
                <a:avLst/>
              </a:prstGeom>
              <a:solidFill>
                <a:srgbClr val="0099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Gives Birth</a:t>
                </a:r>
              </a:p>
            </p:txBody>
          </p:sp>
          <p:sp>
            <p:nvSpPr>
              <p:cNvPr id="69671" name="Line 20"/>
              <p:cNvSpPr>
                <a:spLocks noChangeShapeType="1"/>
              </p:cNvSpPr>
              <p:nvPr/>
            </p:nvSpPr>
            <p:spPr bwMode="auto">
              <a:xfrm flipH="1">
                <a:off x="816" y="3024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2" name="Line 21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40" cy="192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3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880"/>
                <a:ext cx="294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No</a:t>
                </a:r>
              </a:p>
            </p:txBody>
          </p:sp>
          <p:sp>
            <p:nvSpPr>
              <p:cNvPr id="69674" name="Text Box 23"/>
              <p:cNvSpPr txBox="1">
                <a:spLocks noChangeArrowheads="1"/>
              </p:cNvSpPr>
              <p:nvPr/>
            </p:nvSpPr>
            <p:spPr bwMode="auto">
              <a:xfrm>
                <a:off x="528" y="2928"/>
                <a:ext cx="32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Yes</a:t>
                </a:r>
              </a:p>
            </p:txBody>
          </p:sp>
        </p:grpSp>
        <p:sp>
          <p:nvSpPr>
            <p:cNvPr id="69656" name="Text Box 23"/>
            <p:cNvSpPr txBox="1">
              <a:spLocks noChangeArrowheads="1"/>
            </p:cNvSpPr>
            <p:nvPr/>
          </p:nvSpPr>
          <p:spPr bwMode="auto">
            <a:xfrm>
              <a:off x="2209800" y="5410200"/>
              <a:ext cx="463550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69657" name="Rectangle 42"/>
            <p:cNvSpPr>
              <a:spLocks noChangeArrowheads="1"/>
            </p:cNvSpPr>
            <p:nvPr/>
          </p:nvSpPr>
          <p:spPr bwMode="auto">
            <a:xfrm>
              <a:off x="2362200" y="4800600"/>
              <a:ext cx="1447800" cy="457351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 b="0">
                  <a:solidFill>
                    <a:srgbClr val="000000"/>
                  </a:solidFill>
                </a:rPr>
                <a:t>Non-mammals</a:t>
              </a:r>
              <a:endParaRPr lang="en-US" altLang="en-US" sz="2400" b="0">
                <a:solidFill>
                  <a:srgbClr val="000000"/>
                </a:solidFill>
              </a:endParaRPr>
            </a:p>
          </p:txBody>
        </p:sp>
        <p:sp>
          <p:nvSpPr>
            <p:cNvPr id="69658" name="Rectangle 43"/>
            <p:cNvSpPr>
              <a:spLocks noChangeArrowheads="1"/>
            </p:cNvSpPr>
            <p:nvPr/>
          </p:nvSpPr>
          <p:spPr bwMode="auto">
            <a:xfrm>
              <a:off x="2514600" y="3810000"/>
              <a:ext cx="1447800" cy="457351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 b="0">
                  <a:solidFill>
                    <a:srgbClr val="000000"/>
                  </a:solidFill>
                </a:rPr>
                <a:t>Non-mammals</a:t>
              </a:r>
              <a:endParaRPr lang="en-US" altLang="en-US" sz="2400" b="0">
                <a:solidFill>
                  <a:srgbClr val="000000"/>
                </a:solidFill>
              </a:endParaRPr>
            </a:p>
          </p:txBody>
        </p:sp>
        <p:sp>
          <p:nvSpPr>
            <p:cNvPr id="69659" name="Text Box 18"/>
            <p:cNvSpPr txBox="1">
              <a:spLocks noChangeArrowheads="1"/>
            </p:cNvSpPr>
            <p:nvPr/>
          </p:nvSpPr>
          <p:spPr bwMode="auto">
            <a:xfrm>
              <a:off x="2895600" y="3276600"/>
              <a:ext cx="14350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Cold blooded</a:t>
              </a:r>
            </a:p>
          </p:txBody>
        </p:sp>
      </p:grpSp>
      <p:grpSp>
        <p:nvGrpSpPr>
          <p:cNvPr id="69637" name="Group 66"/>
          <p:cNvGrpSpPr>
            <a:grpSpLocks/>
          </p:cNvGrpSpPr>
          <p:nvPr/>
        </p:nvGrpSpPr>
        <p:grpSpPr bwMode="auto">
          <a:xfrm>
            <a:off x="4953000" y="2209800"/>
            <a:ext cx="3873500" cy="2744788"/>
            <a:chOff x="4953000" y="2666999"/>
            <a:chExt cx="3873408" cy="2744107"/>
          </a:xfrm>
        </p:grpSpPr>
        <p:grpSp>
          <p:nvGrpSpPr>
            <p:cNvPr id="69641" name="Group 45"/>
            <p:cNvGrpSpPr>
              <a:grpSpLocks/>
            </p:cNvGrpSpPr>
            <p:nvPr/>
          </p:nvGrpSpPr>
          <p:grpSpPr bwMode="auto">
            <a:xfrm>
              <a:off x="4953000" y="2666999"/>
              <a:ext cx="3048000" cy="2744107"/>
              <a:chOff x="192" y="2016"/>
              <a:chExt cx="1920" cy="1452"/>
            </a:xfrm>
          </p:grpSpPr>
          <p:sp>
            <p:nvSpPr>
              <p:cNvPr id="69644" name="Oval 46"/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912" cy="384"/>
              </a:xfrm>
              <a:prstGeom prst="ellipse">
                <a:avLst/>
              </a:prstGeom>
              <a:solidFill>
                <a:srgbClr val="0099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 b="0">
                    <a:solidFill>
                      <a:srgbClr val="000000"/>
                    </a:solidFill>
                  </a:rPr>
                  <a:t>Body Temp</a:t>
                </a:r>
              </a:p>
            </p:txBody>
          </p:sp>
          <p:sp>
            <p:nvSpPr>
              <p:cNvPr id="69645" name="Line 6"/>
              <p:cNvSpPr>
                <a:spLocks noChangeShapeType="1"/>
              </p:cNvSpPr>
              <p:nvPr/>
            </p:nvSpPr>
            <p:spPr bwMode="auto">
              <a:xfrm flipH="1">
                <a:off x="1056" y="2352"/>
                <a:ext cx="144" cy="288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46" name="Line 7"/>
              <p:cNvSpPr>
                <a:spLocks noChangeShapeType="1"/>
              </p:cNvSpPr>
              <p:nvPr/>
            </p:nvSpPr>
            <p:spPr bwMode="auto">
              <a:xfrm>
                <a:off x="1680" y="2379"/>
                <a:ext cx="144" cy="24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47" name="Rectangle 52"/>
              <p:cNvSpPr>
                <a:spLocks noChangeArrowheads="1"/>
              </p:cNvSpPr>
              <p:nvPr/>
            </p:nvSpPr>
            <p:spPr bwMode="auto">
              <a:xfrm>
                <a:off x="336" y="3226"/>
                <a:ext cx="768" cy="240"/>
              </a:xfrm>
              <a:prstGeom prst="rect">
                <a:avLst/>
              </a:prstGeom>
              <a:solidFill>
                <a:srgbClr val="0099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Mammals</a:t>
                </a:r>
              </a:p>
            </p:txBody>
          </p:sp>
          <p:sp>
            <p:nvSpPr>
              <p:cNvPr id="69648" name="Rectangle 53"/>
              <p:cNvSpPr>
                <a:spLocks noChangeArrowheads="1"/>
              </p:cNvSpPr>
              <p:nvPr/>
            </p:nvSpPr>
            <p:spPr bwMode="auto">
              <a:xfrm>
                <a:off x="1200" y="3226"/>
                <a:ext cx="912" cy="242"/>
              </a:xfrm>
              <a:prstGeom prst="rect">
                <a:avLst/>
              </a:prstGeom>
              <a:solidFill>
                <a:srgbClr val="0099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Non-mammals</a:t>
                </a:r>
                <a:endParaRPr lang="en-US" altLang="en-US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649" name="Text Box 18"/>
              <p:cNvSpPr txBox="1">
                <a:spLocks noChangeArrowheads="1"/>
              </p:cNvSpPr>
              <p:nvPr/>
            </p:nvSpPr>
            <p:spPr bwMode="auto">
              <a:xfrm>
                <a:off x="192" y="2339"/>
                <a:ext cx="97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Warm blooded</a:t>
                </a:r>
              </a:p>
            </p:txBody>
          </p:sp>
          <p:sp>
            <p:nvSpPr>
              <p:cNvPr id="69650" name="Oval 56"/>
              <p:cNvSpPr>
                <a:spLocks noChangeArrowheads="1"/>
              </p:cNvSpPr>
              <p:nvPr/>
            </p:nvSpPr>
            <p:spPr bwMode="auto">
              <a:xfrm>
                <a:off x="720" y="2640"/>
                <a:ext cx="768" cy="384"/>
              </a:xfrm>
              <a:prstGeom prst="ellipse">
                <a:avLst/>
              </a:prstGeom>
              <a:solidFill>
                <a:srgbClr val="0099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Gives Birth</a:t>
                </a:r>
              </a:p>
            </p:txBody>
          </p:sp>
          <p:sp>
            <p:nvSpPr>
              <p:cNvPr id="69651" name="Line 20"/>
              <p:cNvSpPr>
                <a:spLocks noChangeShapeType="1"/>
              </p:cNvSpPr>
              <p:nvPr/>
            </p:nvSpPr>
            <p:spPr bwMode="auto">
              <a:xfrm flipH="1">
                <a:off x="816" y="3024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52" name="Line 21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192" cy="25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53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880"/>
                <a:ext cx="294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No</a:t>
                </a:r>
              </a:p>
            </p:txBody>
          </p:sp>
          <p:sp>
            <p:nvSpPr>
              <p:cNvPr id="69654" name="Text Box 23"/>
              <p:cNvSpPr txBox="1">
                <a:spLocks noChangeArrowheads="1"/>
              </p:cNvSpPr>
              <p:nvPr/>
            </p:nvSpPr>
            <p:spPr bwMode="auto">
              <a:xfrm>
                <a:off x="528" y="2928"/>
                <a:ext cx="32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Yes</a:t>
                </a:r>
              </a:p>
            </p:txBody>
          </p:sp>
        </p:grpSp>
        <p:sp>
          <p:nvSpPr>
            <p:cNvPr id="69642" name="Text Box 18"/>
            <p:cNvSpPr txBox="1">
              <a:spLocks noChangeArrowheads="1"/>
            </p:cNvSpPr>
            <p:nvPr/>
          </p:nvSpPr>
          <p:spPr bwMode="auto">
            <a:xfrm>
              <a:off x="7391400" y="3276600"/>
              <a:ext cx="14350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Cold blooded</a:t>
              </a:r>
            </a:p>
          </p:txBody>
        </p:sp>
        <p:sp>
          <p:nvSpPr>
            <p:cNvPr id="69643" name="Rectangle 62"/>
            <p:cNvSpPr>
              <a:spLocks noChangeArrowheads="1"/>
            </p:cNvSpPr>
            <p:nvPr/>
          </p:nvSpPr>
          <p:spPr bwMode="auto">
            <a:xfrm>
              <a:off x="7239000" y="3810000"/>
              <a:ext cx="1447800" cy="457351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 b="0">
                  <a:solidFill>
                    <a:srgbClr val="000000"/>
                  </a:solidFill>
                </a:rPr>
                <a:t>Non-mammals</a:t>
              </a:r>
              <a:endParaRPr lang="en-US" altLang="en-US" sz="2400" b="0">
                <a:solidFill>
                  <a:srgbClr val="000000"/>
                </a:solidFill>
              </a:endParaRPr>
            </a:p>
          </p:txBody>
        </p:sp>
      </p:grpSp>
      <p:sp>
        <p:nvSpPr>
          <p:cNvPr id="69638" name="Text Box 18"/>
          <p:cNvSpPr txBox="1">
            <a:spLocks noChangeArrowheads="1"/>
          </p:cNvSpPr>
          <p:nvPr/>
        </p:nvSpPr>
        <p:spPr bwMode="auto">
          <a:xfrm>
            <a:off x="685800" y="5791200"/>
            <a:ext cx="3387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</a:rPr>
              <a:t>Model M1</a:t>
            </a:r>
          </a:p>
          <a:p>
            <a:pPr eaLnBrk="1" hangingPunct="1"/>
            <a:r>
              <a:rPr lang="en-US" altLang="en-US" sz="1800" b="0">
                <a:solidFill>
                  <a:srgbClr val="000000"/>
                </a:solidFill>
              </a:rPr>
              <a:t>TE = 0%, GE=30% Find out why?</a:t>
            </a:r>
          </a:p>
        </p:txBody>
      </p:sp>
      <p:sp>
        <p:nvSpPr>
          <p:cNvPr id="69639" name="Text Box 18"/>
          <p:cNvSpPr txBox="1">
            <a:spLocks noChangeArrowheads="1"/>
          </p:cNvSpPr>
          <p:nvPr/>
        </p:nvSpPr>
        <p:spPr bwMode="auto">
          <a:xfrm>
            <a:off x="5715000" y="4953000"/>
            <a:ext cx="2111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</a:rPr>
              <a:t>Model M2</a:t>
            </a:r>
          </a:p>
          <a:p>
            <a:pPr eaLnBrk="1" hangingPunct="1"/>
            <a:r>
              <a:rPr lang="en-US" altLang="en-US" sz="1800" b="0">
                <a:solidFill>
                  <a:srgbClr val="000000"/>
                </a:solidFill>
              </a:rPr>
              <a:t>TE = 20%, GE=10%</a:t>
            </a:r>
          </a:p>
          <a:p>
            <a:pPr eaLnBrk="1" hangingPunct="1"/>
            <a:endParaRPr lang="en-US" altLang="en-US" sz="1800" b="0">
              <a:solidFill>
                <a:srgbClr val="000000"/>
              </a:solidFill>
            </a:endParaRPr>
          </a:p>
        </p:txBody>
      </p:sp>
      <p:sp>
        <p:nvSpPr>
          <p:cNvPr id="69640" name="TextBox 41"/>
          <p:cNvSpPr txBox="1">
            <a:spLocks noChangeArrowheads="1"/>
          </p:cNvSpPr>
          <p:nvPr/>
        </p:nvSpPr>
        <p:spPr bwMode="auto">
          <a:xfrm>
            <a:off x="1219200" y="6488113"/>
            <a:ext cx="701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i="1"/>
              <a:t>Figure taken from text book (Tan, Steinbach, Kumar)</a:t>
            </a:r>
          </a:p>
        </p:txBody>
      </p:sp>
    </p:spTree>
    <p:extLst>
      <p:ext uri="{BB962C8B-B14F-4D97-AF65-F5344CB8AC3E}">
        <p14:creationId xmlns:p14="http://schemas.microsoft.com/office/powerpoint/2010/main" val="17292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altLang="en-US" sz="3600" smtClean="0"/>
              <a:t>Overfitting due to Insufficient Examples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09600" y="4724400"/>
            <a:ext cx="76200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ym typeface="Symbol" panose="05050102010706020507" pitchFamily="18" charset="2"/>
              </a:rPr>
              <a:t>Lack of data points in the lower half of the diagram makes it difficult to predict correctly the class labels of that region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/>
              <a:t>- Insufficient number of training records in the region causes the decision tree to predict the test examples using other training records that are irrelevant to the classification task</a:t>
            </a:r>
            <a:endParaRPr lang="en-US" altLang="en-US" sz="1800">
              <a:sym typeface="Symbol" panose="05050102010706020507" pitchFamily="18" charset="2"/>
            </a:endParaRPr>
          </a:p>
        </p:txBody>
      </p:sp>
      <p:pic>
        <p:nvPicPr>
          <p:cNvPr id="737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4857" r="5357" b="4857"/>
          <a:stretch>
            <a:fillRect/>
          </a:stretch>
        </p:blipFill>
        <p:spPr>
          <a:xfrm>
            <a:off x="1828800" y="1295400"/>
            <a:ext cx="4470400" cy="3454400"/>
          </a:xfrm>
          <a:noFill/>
        </p:spPr>
      </p:pic>
      <p:sp>
        <p:nvSpPr>
          <p:cNvPr id="73733" name="TextBox 25"/>
          <p:cNvSpPr txBox="1">
            <a:spLocks noChangeArrowheads="1"/>
          </p:cNvSpPr>
          <p:nvPr/>
        </p:nvSpPr>
        <p:spPr bwMode="auto">
          <a:xfrm>
            <a:off x="1219200" y="62484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i="1"/>
              <a:t>Figure taken from text book (Tan, Steinbach, Kumar)</a:t>
            </a:r>
          </a:p>
        </p:txBody>
      </p:sp>
    </p:spTree>
    <p:extLst>
      <p:ext uri="{BB962C8B-B14F-4D97-AF65-F5344CB8AC3E}">
        <p14:creationId xmlns:p14="http://schemas.microsoft.com/office/powerpoint/2010/main" val="2190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143000" y="304800"/>
            <a:ext cx="746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Overfitting: Example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4572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dirty="0">
                <a:latin typeface="Arial" charset="0"/>
              </a:rPr>
              <a:t>Lack of representative samples: Training Set</a:t>
            </a:r>
          </a:p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endParaRPr kumimoji="1" lang="en-US" dirty="0"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kumimoji="1" lang="en-US" sz="2400" dirty="0"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kumimoji="1" lang="en-US" sz="2400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2286000"/>
          <a:ext cx="8610600" cy="245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1219200"/>
                <a:gridCol w="1143000"/>
                <a:gridCol w="1524000"/>
                <a:gridCol w="1524000"/>
              </a:tblGrid>
              <a:tr h="640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Body Temperature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Gives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Birth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4-legged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Hibernates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Label</a:t>
                      </a:r>
                    </a:p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(mammal)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Salamander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Cold Blooded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Eagle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Warm Blooded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Guppy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Cold  Blooded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69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Poorwill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Warm</a:t>
                      </a:r>
                      <a:r>
                        <a:rPr lang="en-US" sz="1400" baseline="0" dirty="0" smtClean="0"/>
                        <a:t> blooded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Platypus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Warm blooded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711" name="TextBox 4"/>
          <p:cNvSpPr txBox="1">
            <a:spLocks noChangeArrowheads="1"/>
          </p:cNvSpPr>
          <p:nvPr/>
        </p:nvSpPr>
        <p:spPr bwMode="auto">
          <a:xfrm>
            <a:off x="1219200" y="6488113"/>
            <a:ext cx="701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i="1"/>
              <a:t>Table taken from text book (Tan, Steinbach, Kumar)</a:t>
            </a:r>
          </a:p>
        </p:txBody>
      </p:sp>
    </p:spTree>
    <p:extLst>
      <p:ext uri="{BB962C8B-B14F-4D97-AF65-F5344CB8AC3E}">
        <p14:creationId xmlns:p14="http://schemas.microsoft.com/office/powerpoint/2010/main" val="10258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143000" y="304800"/>
            <a:ext cx="746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Overfitting: Example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dirty="0">
                <a:latin typeface="Arial" charset="0"/>
              </a:rPr>
              <a:t>Lack of representative samples: Training Set</a:t>
            </a:r>
          </a:p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endParaRPr kumimoji="1" lang="en-US" dirty="0">
              <a:solidFill>
                <a:schemeClr val="bg2"/>
              </a:solidFill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kumimoji="1" lang="en-US" sz="2400" dirty="0">
              <a:solidFill>
                <a:schemeClr val="bg2"/>
              </a:solidFill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kumimoji="1" lang="en-US" sz="2400" dirty="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533400" y="2362200"/>
            <a:ext cx="3949700" cy="3810000"/>
            <a:chOff x="381000" y="2667000"/>
            <a:chExt cx="3949608" cy="3810000"/>
          </a:xfrm>
        </p:grpSpPr>
        <p:grpSp>
          <p:nvGrpSpPr>
            <p:cNvPr id="71687" name="Group 4"/>
            <p:cNvGrpSpPr>
              <a:grpSpLocks/>
            </p:cNvGrpSpPr>
            <p:nvPr/>
          </p:nvGrpSpPr>
          <p:grpSpPr bwMode="auto">
            <a:xfrm>
              <a:off x="381000" y="2666998"/>
              <a:ext cx="3048000" cy="3809998"/>
              <a:chOff x="192" y="2016"/>
              <a:chExt cx="1920" cy="2016"/>
            </a:xfrm>
          </p:grpSpPr>
          <p:sp>
            <p:nvSpPr>
              <p:cNvPr id="71692" name="Oval 10"/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912" cy="384"/>
              </a:xfrm>
              <a:prstGeom prst="ellipse">
                <a:avLst/>
              </a:prstGeom>
              <a:solidFill>
                <a:srgbClr val="0099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 b="0">
                    <a:solidFill>
                      <a:srgbClr val="000000"/>
                    </a:solidFill>
                  </a:rPr>
                  <a:t>Body Temp</a:t>
                </a:r>
              </a:p>
            </p:txBody>
          </p:sp>
          <p:sp>
            <p:nvSpPr>
              <p:cNvPr id="71693" name="Line 6"/>
              <p:cNvSpPr>
                <a:spLocks noChangeShapeType="1"/>
              </p:cNvSpPr>
              <p:nvPr/>
            </p:nvSpPr>
            <p:spPr bwMode="auto">
              <a:xfrm flipH="1">
                <a:off x="1056" y="2352"/>
                <a:ext cx="144" cy="288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94" name="Line 7"/>
              <p:cNvSpPr>
                <a:spLocks noChangeShapeType="1"/>
              </p:cNvSpPr>
              <p:nvPr/>
            </p:nvSpPr>
            <p:spPr bwMode="auto">
              <a:xfrm>
                <a:off x="1680" y="2379"/>
                <a:ext cx="144" cy="24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95" name="Oval 13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816" cy="384"/>
              </a:xfrm>
              <a:prstGeom prst="ellipse">
                <a:avLst/>
              </a:prstGeom>
              <a:solidFill>
                <a:srgbClr val="0099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 b="0">
                    <a:solidFill>
                      <a:srgbClr val="000000"/>
                    </a:solidFill>
                  </a:rPr>
                  <a:t>4-legged</a:t>
                </a:r>
              </a:p>
            </p:txBody>
          </p:sp>
          <p:sp>
            <p:nvSpPr>
              <p:cNvPr id="71696" name="Line 9"/>
              <p:cNvSpPr>
                <a:spLocks noChangeShapeType="1"/>
              </p:cNvSpPr>
              <p:nvPr/>
            </p:nvSpPr>
            <p:spPr bwMode="auto">
              <a:xfrm flipH="1">
                <a:off x="576" y="3552"/>
                <a:ext cx="192" cy="24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97" name="Line 10"/>
              <p:cNvSpPr>
                <a:spLocks noChangeShapeType="1"/>
              </p:cNvSpPr>
              <p:nvPr/>
            </p:nvSpPr>
            <p:spPr bwMode="auto">
              <a:xfrm>
                <a:off x="1248" y="3552"/>
                <a:ext cx="144" cy="238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98" name="Rectangle 16"/>
              <p:cNvSpPr>
                <a:spLocks noChangeArrowheads="1"/>
              </p:cNvSpPr>
              <p:nvPr/>
            </p:nvSpPr>
            <p:spPr bwMode="auto">
              <a:xfrm>
                <a:off x="240" y="3792"/>
                <a:ext cx="768" cy="240"/>
              </a:xfrm>
              <a:prstGeom prst="rect">
                <a:avLst/>
              </a:prstGeom>
              <a:solidFill>
                <a:srgbClr val="0099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Mammals</a:t>
                </a:r>
              </a:p>
            </p:txBody>
          </p:sp>
          <p:sp>
            <p:nvSpPr>
              <p:cNvPr id="71699" name="Rectangle 17"/>
              <p:cNvSpPr>
                <a:spLocks noChangeArrowheads="1"/>
              </p:cNvSpPr>
              <p:nvPr/>
            </p:nvSpPr>
            <p:spPr bwMode="auto">
              <a:xfrm>
                <a:off x="1200" y="3790"/>
                <a:ext cx="912" cy="242"/>
              </a:xfrm>
              <a:prstGeom prst="rect">
                <a:avLst/>
              </a:prstGeom>
              <a:solidFill>
                <a:srgbClr val="0099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Non-mammals</a:t>
                </a:r>
                <a:endParaRPr lang="en-US" altLang="en-US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00" name="Text Box 15"/>
              <p:cNvSpPr txBox="1">
                <a:spLocks noChangeArrowheads="1"/>
              </p:cNvSpPr>
              <p:nvPr/>
            </p:nvSpPr>
            <p:spPr bwMode="auto">
              <a:xfrm>
                <a:off x="422" y="3480"/>
                <a:ext cx="32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Yes</a:t>
                </a:r>
              </a:p>
            </p:txBody>
          </p:sp>
          <p:sp>
            <p:nvSpPr>
              <p:cNvPr id="71701" name="Text Box 18"/>
              <p:cNvSpPr txBox="1">
                <a:spLocks noChangeArrowheads="1"/>
              </p:cNvSpPr>
              <p:nvPr/>
            </p:nvSpPr>
            <p:spPr bwMode="auto">
              <a:xfrm>
                <a:off x="192" y="2339"/>
                <a:ext cx="97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Warm blooded</a:t>
                </a:r>
              </a:p>
            </p:txBody>
          </p:sp>
          <p:sp>
            <p:nvSpPr>
              <p:cNvPr id="71702" name="Oval 20"/>
              <p:cNvSpPr>
                <a:spLocks noChangeArrowheads="1"/>
              </p:cNvSpPr>
              <p:nvPr/>
            </p:nvSpPr>
            <p:spPr bwMode="auto">
              <a:xfrm>
                <a:off x="720" y="2640"/>
                <a:ext cx="768" cy="384"/>
              </a:xfrm>
              <a:prstGeom prst="ellipse">
                <a:avLst/>
              </a:prstGeom>
              <a:solidFill>
                <a:srgbClr val="0099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Hibernates</a:t>
                </a:r>
              </a:p>
            </p:txBody>
          </p:sp>
          <p:sp>
            <p:nvSpPr>
              <p:cNvPr id="71703" name="Line 20"/>
              <p:cNvSpPr>
                <a:spLocks noChangeShapeType="1"/>
              </p:cNvSpPr>
              <p:nvPr/>
            </p:nvSpPr>
            <p:spPr bwMode="auto">
              <a:xfrm flipH="1">
                <a:off x="816" y="3024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04" name="Line 21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40" cy="192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05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880"/>
                <a:ext cx="294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No</a:t>
                </a:r>
              </a:p>
            </p:txBody>
          </p:sp>
          <p:sp>
            <p:nvSpPr>
              <p:cNvPr id="71706" name="Text Box 23"/>
              <p:cNvSpPr txBox="1">
                <a:spLocks noChangeArrowheads="1"/>
              </p:cNvSpPr>
              <p:nvPr/>
            </p:nvSpPr>
            <p:spPr bwMode="auto">
              <a:xfrm>
                <a:off x="528" y="2928"/>
                <a:ext cx="32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fol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solidFill>
                      <a:srgbClr val="000000"/>
                    </a:solidFill>
                  </a:rPr>
                  <a:t>Yes</a:t>
                </a:r>
              </a:p>
            </p:txBody>
          </p:sp>
        </p:grpSp>
        <p:sp>
          <p:nvSpPr>
            <p:cNvPr id="71688" name="Text Box 23"/>
            <p:cNvSpPr txBox="1">
              <a:spLocks noChangeArrowheads="1"/>
            </p:cNvSpPr>
            <p:nvPr/>
          </p:nvSpPr>
          <p:spPr bwMode="auto">
            <a:xfrm>
              <a:off x="2209800" y="5410200"/>
              <a:ext cx="463550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71689" name="Rectangle 7"/>
            <p:cNvSpPr>
              <a:spLocks noChangeArrowheads="1"/>
            </p:cNvSpPr>
            <p:nvPr/>
          </p:nvSpPr>
          <p:spPr bwMode="auto">
            <a:xfrm>
              <a:off x="2362200" y="4800600"/>
              <a:ext cx="1447800" cy="457351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 b="0">
                  <a:solidFill>
                    <a:srgbClr val="000000"/>
                  </a:solidFill>
                </a:rPr>
                <a:t>Non-mammals</a:t>
              </a:r>
              <a:endParaRPr lang="en-US" altLang="en-US" sz="2400" b="0">
                <a:solidFill>
                  <a:srgbClr val="000000"/>
                </a:solidFill>
              </a:endParaRPr>
            </a:p>
          </p:txBody>
        </p:sp>
        <p:sp>
          <p:nvSpPr>
            <p:cNvPr id="71690" name="Rectangle 8"/>
            <p:cNvSpPr>
              <a:spLocks noChangeArrowheads="1"/>
            </p:cNvSpPr>
            <p:nvPr/>
          </p:nvSpPr>
          <p:spPr bwMode="auto">
            <a:xfrm>
              <a:off x="2514600" y="3810000"/>
              <a:ext cx="1447800" cy="457351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 b="0">
                  <a:solidFill>
                    <a:srgbClr val="000000"/>
                  </a:solidFill>
                </a:rPr>
                <a:t>Non-mammals</a:t>
              </a:r>
              <a:endParaRPr lang="en-US" altLang="en-US" sz="2400" b="0">
                <a:solidFill>
                  <a:srgbClr val="000000"/>
                </a:solidFill>
              </a:endParaRPr>
            </a:p>
          </p:txBody>
        </p:sp>
        <p:sp>
          <p:nvSpPr>
            <p:cNvPr id="71691" name="Text Box 18"/>
            <p:cNvSpPr txBox="1">
              <a:spLocks noChangeArrowheads="1"/>
            </p:cNvSpPr>
            <p:nvPr/>
          </p:nvSpPr>
          <p:spPr bwMode="auto">
            <a:xfrm>
              <a:off x="2895600" y="3276600"/>
              <a:ext cx="14350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Cold blooded</a:t>
              </a:r>
            </a:p>
          </p:txBody>
        </p:sp>
      </p:grpSp>
      <p:sp>
        <p:nvSpPr>
          <p:cNvPr id="71685" name="Text Box 18"/>
          <p:cNvSpPr txBox="1">
            <a:spLocks noChangeArrowheads="1"/>
          </p:cNvSpPr>
          <p:nvPr/>
        </p:nvSpPr>
        <p:spPr bwMode="auto">
          <a:xfrm>
            <a:off x="5105400" y="3581400"/>
            <a:ext cx="3387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</a:rPr>
              <a:t>Model M3</a:t>
            </a:r>
          </a:p>
          <a:p>
            <a:pPr eaLnBrk="1" hangingPunct="1"/>
            <a:r>
              <a:rPr lang="en-US" altLang="en-US" sz="1800" b="0">
                <a:solidFill>
                  <a:srgbClr val="000000"/>
                </a:solidFill>
              </a:rPr>
              <a:t>TE = 0%, GE=30% Find out why?</a:t>
            </a:r>
          </a:p>
        </p:txBody>
      </p:sp>
      <p:sp>
        <p:nvSpPr>
          <p:cNvPr id="71686" name="TextBox 25"/>
          <p:cNvSpPr txBox="1">
            <a:spLocks noChangeArrowheads="1"/>
          </p:cNvSpPr>
          <p:nvPr/>
        </p:nvSpPr>
        <p:spPr bwMode="auto">
          <a:xfrm>
            <a:off x="1219200" y="62484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i="1"/>
              <a:t>Figure taken from text book (Tan, Steinbach, Kumar)</a:t>
            </a:r>
          </a:p>
        </p:txBody>
      </p:sp>
    </p:spTree>
    <p:extLst>
      <p:ext uri="{BB962C8B-B14F-4D97-AF65-F5344CB8AC3E}">
        <p14:creationId xmlns:p14="http://schemas.microsoft.com/office/powerpoint/2010/main" val="41379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Estimating Generalization Errors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Re-substitution errors:</a:t>
            </a:r>
            <a:r>
              <a:rPr lang="en-US" altLang="en-US" sz="2800" dirty="0" smtClean="0">
                <a:effectLst/>
              </a:rPr>
              <a:t> error on training (</a:t>
            </a:r>
            <a:r>
              <a:rPr lang="en-US" altLang="en-US" sz="2800" dirty="0" smtClean="0">
                <a:effectLst/>
                <a:sym typeface="Symbol" panose="05050102010706020507" pitchFamily="18" charset="2"/>
              </a:rPr>
              <a:t> </a:t>
            </a:r>
            <a:r>
              <a:rPr lang="en-US" altLang="en-US" sz="2800" dirty="0" smtClean="0">
                <a:effectLst/>
              </a:rPr>
              <a:t>e(t))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Generalization errors:</a:t>
            </a:r>
            <a:r>
              <a:rPr lang="en-US" altLang="en-US" sz="2800" dirty="0" smtClean="0">
                <a:effectLst/>
              </a:rPr>
              <a:t>  error on testing (</a:t>
            </a:r>
            <a:r>
              <a:rPr lang="en-US" altLang="en-US" sz="2800" dirty="0" smtClean="0">
                <a:effectLst/>
                <a:sym typeface="Symbol" panose="05050102010706020507" pitchFamily="18" charset="2"/>
              </a:rPr>
              <a:t></a:t>
            </a:r>
            <a:r>
              <a:rPr lang="en-US" altLang="en-US" sz="2800" dirty="0" smtClean="0">
                <a:effectLst/>
              </a:rPr>
              <a:t> e’(t))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600" dirty="0" smtClean="0">
              <a:effectLst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effectLst/>
              </a:rPr>
              <a:t>Methods for estimating generalization errors: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FF0000"/>
                </a:solidFill>
                <a:effectLst/>
              </a:rPr>
              <a:t>Optimistic approach:</a:t>
            </a:r>
            <a:r>
              <a:rPr lang="en-US" altLang="en-US" sz="2400" dirty="0" smtClean="0">
                <a:effectLst/>
              </a:rPr>
              <a:t>  e’(t) = e(t)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FF0000"/>
                </a:solidFill>
                <a:effectLst/>
              </a:rPr>
              <a:t>Pessimistic approach:</a:t>
            </a:r>
            <a:r>
              <a:rPr lang="en-US" altLang="en-US" sz="2400" dirty="0" smtClean="0">
                <a:effectLst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>
                <a:effectLst/>
              </a:rPr>
              <a:t>  For each leaf node: e’(t) = (e(t)+0.5)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>
                <a:effectLst/>
              </a:rPr>
              <a:t>  Total errors: e’(T) = </a:t>
            </a:r>
            <a:r>
              <a:rPr lang="en-US" altLang="en-US" sz="2000" dirty="0" smtClean="0">
                <a:effectLst/>
                <a:sym typeface="Symbol" panose="05050102010706020507" pitchFamily="18" charset="2"/>
              </a:rPr>
              <a:t>e(T) + N  0.5 (N: number of leaf nodes)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>
                <a:effectLst/>
                <a:sym typeface="Symbol" panose="05050102010706020507" pitchFamily="18" charset="2"/>
              </a:rPr>
              <a:t>  For a tree with 30 leaf nodes and 10 errors on training </a:t>
            </a:r>
            <a:br>
              <a:rPr lang="en-US" altLang="en-US" sz="2000" dirty="0" smtClean="0">
                <a:effectLst/>
                <a:sym typeface="Symbol" panose="05050102010706020507" pitchFamily="18" charset="2"/>
              </a:rPr>
            </a:br>
            <a:r>
              <a:rPr lang="en-US" altLang="en-US" sz="2000" dirty="0" smtClean="0">
                <a:effectLst/>
                <a:sym typeface="Symbol" panose="05050102010706020507" pitchFamily="18" charset="2"/>
              </a:rPr>
              <a:t>    (out of 1000 instances):</a:t>
            </a:r>
            <a:br>
              <a:rPr lang="en-US" altLang="en-US" sz="2000" dirty="0" smtClean="0">
                <a:effectLst/>
                <a:sym typeface="Symbol" panose="05050102010706020507" pitchFamily="18" charset="2"/>
              </a:rPr>
            </a:br>
            <a:r>
              <a:rPr lang="en-US" altLang="en-US" sz="2000" dirty="0" smtClean="0">
                <a:effectLst/>
                <a:sym typeface="Symbol" panose="05050102010706020507" pitchFamily="18" charset="2"/>
              </a:rPr>
              <a:t>          Training error = 10/1000 = 1%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effectLst/>
                <a:sym typeface="Symbol" panose="05050102010706020507" pitchFamily="18" charset="2"/>
              </a:rPr>
              <a:t>          Generalization error = (10 + 300.5)/1000 = 2.5%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Reduced error pruning (REP):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>
                <a:effectLst/>
                <a:sym typeface="Symbol" panose="05050102010706020507" pitchFamily="18" charset="2"/>
              </a:rPr>
              <a:t> uses validation data set to estimate generalization</a:t>
            </a:r>
            <a:br>
              <a:rPr lang="en-US" altLang="en-US" sz="2000" dirty="0" smtClean="0">
                <a:effectLst/>
                <a:sym typeface="Symbol" panose="05050102010706020507" pitchFamily="18" charset="2"/>
              </a:rPr>
            </a:br>
            <a:r>
              <a:rPr lang="en-US" altLang="en-US" sz="2000" dirty="0" smtClean="0">
                <a:effectLst/>
                <a:sym typeface="Symbol" panose="05050102010706020507" pitchFamily="18" charset="2"/>
              </a:rPr>
              <a:t>    error</a:t>
            </a:r>
          </a:p>
        </p:txBody>
      </p:sp>
    </p:spTree>
    <p:extLst>
      <p:ext uri="{BB962C8B-B14F-4D97-AF65-F5344CB8AC3E}">
        <p14:creationId xmlns:p14="http://schemas.microsoft.com/office/powerpoint/2010/main" val="17840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214438"/>
            <a:ext cx="723265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597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Minimum Description Length (MDL)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78288"/>
            <a:ext cx="8259763" cy="2627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0000"/>
                </a:solidFill>
                <a:effectLst/>
              </a:rPr>
              <a:t>Cost(Model,Data) = Cost(Data|Model) + Cost(Model)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ffectLst/>
              </a:rPr>
              <a:t>Cost is the number of bits needed for encoding.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ffectLst/>
              </a:rPr>
              <a:t>Search for the least costly model.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effectLst/>
              </a:rPr>
              <a:t>Cost(Data|Model) encodes the misclassification errors.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effectLst/>
              </a:rPr>
              <a:t>Cost(Model) uses node encoding (number of children) plus splitting condition encoding.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209800" y="1371600"/>
          <a:ext cx="4392613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2" name="VISIO" r:id="rId3" imgW="6348984" imgH="3473196" progId="Visio.Drawing.6">
                  <p:embed/>
                </p:oleObj>
              </mc:Choice>
              <mc:Fallback>
                <p:oleObj name="VISIO" r:id="rId3" imgW="6348984" imgH="34731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71600"/>
                        <a:ext cx="4392613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685800" y="12192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3" name="Worksheet" r:id="rId5" imgW="1229106" imgH="2314854" progId="Excel.Sheet.8">
                  <p:embed/>
                </p:oleObj>
              </mc:Choice>
              <mc:Fallback>
                <p:oleObj name="Worksheet" r:id="rId5" imgW="1229106" imgH="23148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7239000" y="13716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Worksheet" r:id="rId7" imgW="1229106" imgH="2314854" progId="Excel.Sheet.8">
                  <p:embed/>
                </p:oleObj>
              </mc:Choice>
              <mc:Fallback>
                <p:oleObj name="Worksheet" r:id="rId7" imgW="1229106" imgH="23148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3716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6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048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/>
              <a:t>Minimum Description Length Algorithm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50292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rgbClr val="FF3300"/>
                </a:solidFill>
                <a:effectLst/>
              </a:rPr>
              <a:t>Cost of Encoding Tree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effectLst/>
              </a:rPr>
              <a:t>The cost of encoding the tree comprises of three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3300"/>
                </a:solidFill>
                <a:effectLst/>
              </a:rPr>
              <a:t>The cost of the encoding the structure of the tree:</a:t>
            </a:r>
            <a:r>
              <a:rPr lang="en-US" altLang="en-US" sz="2800" smtClean="0">
                <a:effectLst/>
              </a:rPr>
              <a:t>  structure can be encoded by single bit in order to specify whether a node is internal or leaf node. Non-leaf</a:t>
            </a:r>
            <a:r>
              <a:rPr lang="en-US" altLang="en-US" sz="2800" smtClean="0">
                <a:effectLst/>
                <a:latin typeface="Wingdings" panose="05000000000000000000" pitchFamily="2" charset="2"/>
              </a:rPr>
              <a:t>à</a:t>
            </a:r>
            <a:r>
              <a:rPr lang="en-US" altLang="en-US" sz="2800" smtClean="0">
                <a:effectLst/>
              </a:rPr>
              <a:t>1, leaf</a:t>
            </a:r>
            <a:r>
              <a:rPr lang="en-US" altLang="en-US" sz="2800" smtClean="0">
                <a:effectLst/>
                <a:latin typeface="Wingdings" panose="05000000000000000000" pitchFamily="2" charset="2"/>
              </a:rPr>
              <a:t>à</a:t>
            </a:r>
            <a:r>
              <a:rPr lang="en-US" altLang="en-US" sz="2800" smtClean="0">
                <a:effectLst/>
              </a:rPr>
              <a:t>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3300"/>
                </a:solidFill>
                <a:effectLst/>
              </a:rPr>
              <a:t>The cost of encoding the each split:</a:t>
            </a:r>
            <a:r>
              <a:rPr lang="en-US" altLang="en-US" sz="2800" smtClean="0">
                <a:effectLst/>
              </a:rPr>
              <a:t> involves specifying the attribute that is used to split the node and the value for the attribute. </a:t>
            </a:r>
            <a:endParaRPr lang="en-US" altLang="en-US" sz="2800" smtClean="0">
              <a:solidFill>
                <a:srgbClr val="3333FF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rgbClr val="3333FF"/>
                </a:solidFill>
                <a:effectLst/>
              </a:rPr>
              <a:t>	</a:t>
            </a:r>
            <a:r>
              <a:rPr lang="en-US" altLang="en-US" sz="2800" smtClean="0">
                <a:effectLst/>
              </a:rPr>
              <a:t>splitting attribute can be encoded </a:t>
            </a:r>
            <a:r>
              <a:rPr lang="en-US" altLang="en-US" sz="2800" smtClean="0">
                <a:effectLst/>
                <a:latin typeface="Wingdings" panose="05000000000000000000" pitchFamily="2" charset="2"/>
              </a:rPr>
              <a:t>à</a:t>
            </a:r>
            <a:r>
              <a:rPr lang="en-US" altLang="en-US" sz="2800" smtClean="0">
                <a:effectLst/>
              </a:rPr>
              <a:t> log </a:t>
            </a:r>
            <a:r>
              <a:rPr lang="en-US" altLang="en-US" sz="2800" i="1" smtClean="0">
                <a:effectLst/>
              </a:rPr>
              <a:t>a </a:t>
            </a:r>
            <a:r>
              <a:rPr lang="en-US" altLang="en-US" sz="2800" smtClean="0">
                <a:effectLst/>
              </a:rPr>
              <a:t>bits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i="1" smtClean="0">
                <a:effectLst/>
              </a:rPr>
              <a:t>	</a:t>
            </a:r>
            <a:r>
              <a:rPr lang="en-US" altLang="en-US" sz="2800" smtClean="0">
                <a:effectLst/>
              </a:rPr>
              <a:t>where total number of splitting pts are </a:t>
            </a:r>
            <a:r>
              <a:rPr lang="en-US" altLang="en-US" sz="2800" i="1" smtClean="0">
                <a:effectLst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13203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762000" y="0"/>
            <a:ext cx="5562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/>
              <a:t>MDL Algorithm……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181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rgbClr val="FF3300"/>
                </a:solidFill>
                <a:effectLst/>
              </a:rPr>
              <a:t>Cost of Encoding Tree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effectLst/>
              </a:rPr>
              <a:t>For categorical attribute 2</a:t>
            </a:r>
            <a:r>
              <a:rPr lang="en-US" altLang="en-US" sz="2800" baseline="30000" smtClean="0">
                <a:effectLst/>
                <a:latin typeface="Symbol" panose="05050102010706020507" pitchFamily="18" charset="2"/>
              </a:rPr>
              <a:t>n</a:t>
            </a:r>
            <a:r>
              <a:rPr lang="en-US" altLang="en-US" sz="2800" baseline="30000" smtClean="0">
                <a:effectLst/>
              </a:rPr>
              <a:t> </a:t>
            </a:r>
            <a:r>
              <a:rPr lang="en-US" altLang="en-US" sz="2800" smtClean="0">
                <a:effectLst/>
              </a:rPr>
              <a:t>different subsets of values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effectLst/>
              </a:rPr>
              <a:t>	cost encoding the split is  C</a:t>
            </a:r>
            <a:r>
              <a:rPr lang="en-US" altLang="en-US" sz="2800" baseline="-25000" smtClean="0">
                <a:effectLst/>
              </a:rPr>
              <a:t>split</a:t>
            </a:r>
            <a:r>
              <a:rPr lang="en-US" altLang="en-US" sz="2800" smtClean="0">
                <a:effectLst/>
              </a:rPr>
              <a:t>(n)=log(2</a:t>
            </a:r>
            <a:r>
              <a:rPr lang="en-US" altLang="en-US" sz="2800" baseline="30000" smtClean="0">
                <a:effectLst/>
                <a:latin typeface="Symbol" panose="05050102010706020507" pitchFamily="18" charset="2"/>
              </a:rPr>
              <a:t>n</a:t>
            </a:r>
            <a:r>
              <a:rPr lang="en-US" altLang="en-US" sz="2800" smtClean="0">
                <a:effectLst/>
              </a:rPr>
              <a:t>-2) bits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effectLst/>
              </a:rPr>
              <a:t>For numeric attribute the cost of encoding the split is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effectLst/>
              </a:rPr>
              <a:t>		 C</a:t>
            </a:r>
            <a:r>
              <a:rPr lang="en-US" altLang="en-US" sz="2800" baseline="-25000" smtClean="0">
                <a:effectLst/>
              </a:rPr>
              <a:t>split</a:t>
            </a:r>
            <a:r>
              <a:rPr lang="en-US" altLang="en-US" sz="2800" smtClean="0">
                <a:effectLst/>
              </a:rPr>
              <a:t>(n) =log(</a:t>
            </a:r>
            <a:r>
              <a:rPr lang="en-US" altLang="en-US" sz="2800" smtClean="0">
                <a:effectLst/>
                <a:latin typeface="Symbol" panose="05050102010706020507" pitchFamily="18" charset="2"/>
              </a:rPr>
              <a:t>n</a:t>
            </a:r>
            <a:r>
              <a:rPr lang="en-US" altLang="en-US" sz="2800" smtClean="0">
                <a:effectLst/>
              </a:rPr>
              <a:t>-1) with </a:t>
            </a:r>
            <a:r>
              <a:rPr lang="en-US" altLang="en-US" sz="2800" smtClean="0">
                <a:effectLst/>
                <a:latin typeface="Symbol" panose="05050102010706020507" pitchFamily="18" charset="2"/>
              </a:rPr>
              <a:t>n</a:t>
            </a:r>
            <a:r>
              <a:rPr lang="en-US" altLang="en-US" sz="2800" smtClean="0">
                <a:effectLst/>
              </a:rPr>
              <a:t> distinct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3300"/>
                </a:solidFill>
                <a:effectLst/>
              </a:rPr>
              <a:t>The cost of encoding the classes of data records in each leaf of the tree:</a:t>
            </a:r>
            <a:r>
              <a:rPr lang="en-US" altLang="en-US" sz="2800" smtClean="0">
                <a:effectLst/>
              </a:rPr>
              <a:t> </a:t>
            </a:r>
            <a:r>
              <a:rPr lang="en-US" altLang="en-US" sz="2400" smtClean="0">
                <a:effectLst/>
              </a:rPr>
              <a:t>for the cost of encoding the classes of data records the following equation is used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effectLst/>
              </a:rPr>
              <a:t>	</a:t>
            </a:r>
            <a:r>
              <a:rPr lang="en-US" altLang="en-US" sz="2400" smtClean="0">
                <a:effectLst/>
              </a:rPr>
              <a:t>C(T)=</a:t>
            </a:r>
            <a:r>
              <a:rPr lang="en-US" altLang="en-US" sz="2400" smtClean="0">
                <a:effectLst/>
                <a:latin typeface="Symbol" panose="05050102010706020507" pitchFamily="18" charset="2"/>
              </a:rPr>
              <a:t>S</a:t>
            </a:r>
            <a:r>
              <a:rPr lang="en-US" altLang="en-US" sz="2400" baseline="-25000" smtClean="0">
                <a:effectLst/>
              </a:rPr>
              <a:t>i</a:t>
            </a:r>
            <a:r>
              <a:rPr lang="en-US" altLang="en-US" sz="2400" smtClean="0">
                <a:effectLst/>
              </a:rPr>
              <a:t> n</a:t>
            </a:r>
            <a:r>
              <a:rPr lang="en-US" altLang="en-US" sz="2400" baseline="-25000" smtClean="0">
                <a:effectLst/>
              </a:rPr>
              <a:t>i </a:t>
            </a:r>
            <a:r>
              <a:rPr lang="en-US" altLang="en-US" sz="2400" smtClean="0">
                <a:effectLst/>
              </a:rPr>
              <a:t>log(n/n</a:t>
            </a:r>
            <a:r>
              <a:rPr lang="en-US" altLang="en-US" sz="2400" baseline="-25000" smtClean="0">
                <a:effectLst/>
              </a:rPr>
              <a:t>i </a:t>
            </a:r>
            <a:r>
              <a:rPr lang="en-US" altLang="en-US" sz="2400" smtClean="0">
                <a:effectLst/>
              </a:rPr>
              <a:t>)+((m-1)/2) log(n/2)+log(</a:t>
            </a:r>
            <a:r>
              <a:rPr lang="en-US" altLang="en-US" sz="2400" smtClean="0">
                <a:effectLst/>
                <a:latin typeface="Symbol" panose="05050102010706020507" pitchFamily="18" charset="2"/>
              </a:rPr>
              <a:t>p</a:t>
            </a:r>
            <a:r>
              <a:rPr lang="en-US" altLang="en-US" sz="2400" baseline="30000" smtClean="0">
                <a:effectLst/>
              </a:rPr>
              <a:t>m/2</a:t>
            </a:r>
            <a:r>
              <a:rPr lang="en-US" altLang="en-US" sz="2400" smtClean="0">
                <a:effectLst/>
              </a:rPr>
              <a:t>/</a:t>
            </a:r>
            <a:r>
              <a:rPr lang="el-GR" altLang="en-US" sz="2400" smtClean="0">
                <a:effectLst/>
                <a:cs typeface="Tahoma" panose="020B0604030504040204" pitchFamily="34" charset="0"/>
              </a:rPr>
              <a:t>Γ</a:t>
            </a:r>
            <a:r>
              <a:rPr lang="en-US" altLang="en-US" sz="2400" smtClean="0">
                <a:effectLst/>
              </a:rPr>
              <a:t>(m/2))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effectLst/>
              </a:rPr>
              <a:t>	</a:t>
            </a:r>
            <a:r>
              <a:rPr lang="en-US" altLang="en-US" sz="2400" smtClean="0">
                <a:effectLst/>
              </a:rPr>
              <a:t>where m is the number of the classes, n</a:t>
            </a:r>
            <a:r>
              <a:rPr lang="en-US" altLang="en-US" sz="2400" baseline="-25000" smtClean="0">
                <a:effectLst/>
              </a:rPr>
              <a:t>i</a:t>
            </a:r>
            <a:r>
              <a:rPr lang="en-US" altLang="en-US" sz="2400" smtClean="0">
                <a:effectLst/>
              </a:rPr>
              <a:t> number of the records of T in class i and n is the total number of the records</a:t>
            </a:r>
          </a:p>
        </p:txBody>
      </p:sp>
    </p:spTree>
    <p:extLst>
      <p:ext uri="{BB962C8B-B14F-4D97-AF65-F5344CB8AC3E}">
        <p14:creationId xmlns:p14="http://schemas.microsoft.com/office/powerpoint/2010/main" val="19787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295400" y="0"/>
            <a:ext cx="6172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/>
              <a:t>MDL Algorithm……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839200" cy="55626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3300"/>
                </a:solidFill>
                <a:effectLst/>
              </a:rPr>
              <a:t>Minimum Cost subtree rooted at a node</a:t>
            </a:r>
          </a:p>
          <a:p>
            <a:pPr eaLnBrk="1" hangingPunct="1"/>
            <a:r>
              <a:rPr lang="en-US" altLang="en-US" sz="2400" smtClean="0">
                <a:effectLst/>
              </a:rPr>
              <a:t>Let S be the set of records associated with a node n. </a:t>
            </a:r>
          </a:p>
          <a:p>
            <a:pPr eaLnBrk="1" hangingPunct="1"/>
            <a:r>
              <a:rPr lang="en-US" altLang="en-US" sz="2400" smtClean="0">
                <a:effectLst/>
              </a:rPr>
              <a:t>If n is a leaf node then minimum cost subtree rooted at n is simply n and cost is given by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effectLst/>
              </a:rPr>
              <a:t>			min_cost(n)=C(S)+1</a:t>
            </a:r>
          </a:p>
          <a:p>
            <a:pPr eaLnBrk="1" hangingPunct="1"/>
            <a:r>
              <a:rPr lang="en-US" altLang="en-US" sz="2400" smtClean="0">
                <a:effectLst/>
              </a:rPr>
              <a:t>If n is an internal node in the tree with children n</a:t>
            </a:r>
            <a:r>
              <a:rPr lang="en-US" altLang="en-US" sz="2400" baseline="-25000" smtClean="0">
                <a:effectLst/>
              </a:rPr>
              <a:t>1</a:t>
            </a:r>
            <a:r>
              <a:rPr lang="en-US" altLang="en-US" sz="2400" smtClean="0">
                <a:effectLst/>
              </a:rPr>
              <a:t> and n</a:t>
            </a:r>
            <a:r>
              <a:rPr lang="en-US" altLang="en-US" sz="2400" baseline="-25000" smtClean="0">
                <a:effectLst/>
              </a:rPr>
              <a:t>2</a:t>
            </a:r>
            <a:r>
              <a:rPr lang="en-US" altLang="en-US" sz="2400" smtClean="0">
                <a:effectLst/>
              </a:rPr>
              <a:t>, the minimum cost subtree is either the node itself or the node n along with children n</a:t>
            </a:r>
            <a:r>
              <a:rPr lang="en-US" altLang="en-US" sz="2400" baseline="-25000" smtClean="0">
                <a:effectLst/>
              </a:rPr>
              <a:t>1</a:t>
            </a:r>
            <a:r>
              <a:rPr lang="en-US" altLang="en-US" sz="2400" smtClean="0">
                <a:effectLst/>
              </a:rPr>
              <a:t> and n</a:t>
            </a:r>
            <a:r>
              <a:rPr lang="en-US" altLang="en-US" sz="2400" baseline="-25000" smtClean="0">
                <a:effectLst/>
              </a:rPr>
              <a:t>2</a:t>
            </a:r>
            <a:r>
              <a:rPr lang="en-US" altLang="en-US" sz="2400" smtClean="0">
                <a:effectLst/>
              </a:rPr>
              <a:t> and minimum cost subtree rooted at n</a:t>
            </a:r>
            <a:r>
              <a:rPr lang="en-US" altLang="en-US" sz="2400" baseline="-25000" smtClean="0">
                <a:effectLst/>
              </a:rPr>
              <a:t>1</a:t>
            </a:r>
            <a:r>
              <a:rPr lang="en-US" altLang="en-US" sz="2400" smtClean="0">
                <a:effectLst/>
              </a:rPr>
              <a:t> and n</a:t>
            </a:r>
            <a:r>
              <a:rPr lang="en-US" altLang="en-US" sz="2400" baseline="-25000" smtClean="0">
                <a:effectLst/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effectLst/>
              </a:rPr>
              <a:t>min_cost(n)=min[C(S)+1, 				                             		C</a:t>
            </a:r>
            <a:r>
              <a:rPr lang="en-US" altLang="en-US" sz="2400" baseline="-25000" smtClean="0">
                <a:effectLst/>
              </a:rPr>
              <a:t>split</a:t>
            </a:r>
            <a:r>
              <a:rPr lang="en-US" altLang="en-US" sz="2400" smtClean="0">
                <a:effectLst/>
              </a:rPr>
              <a:t>(n)+1+min_cost(n</a:t>
            </a:r>
            <a:r>
              <a:rPr lang="en-US" altLang="en-US" sz="2400" baseline="-25000" smtClean="0">
                <a:effectLst/>
              </a:rPr>
              <a:t>1</a:t>
            </a:r>
            <a:r>
              <a:rPr lang="en-US" altLang="en-US" sz="2400" smtClean="0">
                <a:effectLst/>
              </a:rPr>
              <a:t>)+min_cost(n</a:t>
            </a:r>
            <a:r>
              <a:rPr lang="en-US" altLang="en-US" sz="2400" baseline="-25000" smtClean="0">
                <a:effectLst/>
              </a:rPr>
              <a:t>2</a:t>
            </a:r>
            <a:r>
              <a:rPr lang="en-US" altLang="en-US" sz="2400" smtClean="0">
                <a:effectLst/>
              </a:rPr>
              <a:t>)]</a:t>
            </a:r>
          </a:p>
          <a:p>
            <a:pPr eaLnBrk="1" hangingPunct="1"/>
            <a:r>
              <a:rPr lang="en-US" altLang="en-US" sz="2400" smtClean="0">
                <a:effectLst/>
              </a:rPr>
              <a:t>If min_cost= C(S)+1, then prune the child nodes n</a:t>
            </a:r>
            <a:r>
              <a:rPr lang="en-US" altLang="en-US" sz="2400" baseline="-25000" smtClean="0">
                <a:effectLst/>
              </a:rPr>
              <a:t>1</a:t>
            </a:r>
            <a:r>
              <a:rPr lang="en-US" altLang="en-US" sz="2400" smtClean="0">
                <a:effectLst/>
              </a:rPr>
              <a:t> and n</a:t>
            </a:r>
            <a:r>
              <a:rPr lang="en-US" altLang="en-US" sz="2400" baseline="-25000" smtClean="0">
                <a:effectLst/>
              </a:rPr>
              <a:t>2</a:t>
            </a:r>
            <a:r>
              <a:rPr lang="en-US" altLang="en-US" sz="2400" smtClean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5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classifier defines a </a:t>
            </a:r>
            <a:r>
              <a:rPr lang="en-US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that discriminates between two (or more) classes.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expressiveness</a:t>
            </a:r>
            <a:r>
              <a:rPr lang="en-US" dirty="0" smtClean="0"/>
              <a:t> of a classifier is the </a:t>
            </a:r>
            <a:r>
              <a:rPr lang="en-US" dirty="0" smtClean="0">
                <a:solidFill>
                  <a:srgbClr val="0070C0"/>
                </a:solidFill>
              </a:rPr>
              <a:t>class of functions</a:t>
            </a:r>
            <a:r>
              <a:rPr lang="en-US" dirty="0" smtClean="0"/>
              <a:t> that it can model, and the kind of data that it can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separate</a:t>
            </a:r>
          </a:p>
          <a:p>
            <a:pPr lvl="1"/>
            <a:r>
              <a:rPr lang="en-US" dirty="0" smtClean="0"/>
              <a:t>When we have </a:t>
            </a:r>
            <a:r>
              <a:rPr lang="en-US" dirty="0" smtClean="0">
                <a:solidFill>
                  <a:srgbClr val="0070C0"/>
                </a:solidFill>
              </a:rPr>
              <a:t>discrete</a:t>
            </a:r>
            <a:r>
              <a:rPr lang="en-US" dirty="0" smtClean="0"/>
              <a:t> (or binary) values, we are interested in the class of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functions </a:t>
            </a:r>
            <a:r>
              <a:rPr lang="en-US" dirty="0" smtClean="0"/>
              <a:t>that can be modeled</a:t>
            </a:r>
          </a:p>
          <a:p>
            <a:pPr lvl="1"/>
            <a:r>
              <a:rPr lang="en-US" dirty="0" smtClean="0"/>
              <a:t>If the data-points are real vectors we talk about the </a:t>
            </a:r>
            <a:r>
              <a:rPr lang="en-US" dirty="0" smtClean="0">
                <a:solidFill>
                  <a:srgbClr val="0070C0"/>
                </a:solidFill>
              </a:rPr>
              <a:t>decision boundary </a:t>
            </a:r>
            <a:r>
              <a:rPr lang="en-US" dirty="0" smtClean="0"/>
              <a:t>that the classifier can model</a:t>
            </a:r>
          </a:p>
        </p:txBody>
      </p:sp>
    </p:spTree>
    <p:extLst>
      <p:ext uri="{BB962C8B-B14F-4D97-AF65-F5344CB8AC3E}">
        <p14:creationId xmlns:p14="http://schemas.microsoft.com/office/powerpoint/2010/main" val="12803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Notes on Overfitting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Overfitting results in decision trees that are more complex than necessary</a:t>
            </a:r>
          </a:p>
          <a:p>
            <a:pPr eaLnBrk="1" hangingPunct="1"/>
            <a:endParaRPr lang="en-US" altLang="en-US" smtClean="0">
              <a:effectLst/>
            </a:endParaRPr>
          </a:p>
          <a:p>
            <a:pPr eaLnBrk="1" hangingPunct="1"/>
            <a:r>
              <a:rPr lang="en-US" altLang="en-US" smtClean="0">
                <a:effectLst/>
              </a:rPr>
              <a:t>Training error no longer provides a good estimate of how well the tree will perform on previously unseen records</a:t>
            </a:r>
          </a:p>
          <a:p>
            <a:pPr eaLnBrk="1" hangingPunct="1"/>
            <a:endParaRPr lang="en-US" altLang="en-US" smtClean="0">
              <a:effectLst/>
            </a:endParaRPr>
          </a:p>
          <a:p>
            <a:pPr eaLnBrk="1" hangingPunct="1"/>
            <a:r>
              <a:rPr lang="en-US" altLang="en-US" smtClean="0">
                <a:effectLst/>
              </a:rPr>
              <a:t>Need new ways for estimating errors</a:t>
            </a:r>
          </a:p>
        </p:txBody>
      </p:sp>
    </p:spTree>
    <p:extLst>
      <p:ext uri="{BB962C8B-B14F-4D97-AF65-F5344CB8AC3E}">
        <p14:creationId xmlns:p14="http://schemas.microsoft.com/office/powerpoint/2010/main" val="40178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How to Address Overfitting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5181600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smtClean="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altLang="en-US" sz="2400" smtClean="0"/>
              <a:t>Stop the algorithm before it becomes a fully-grown tree</a:t>
            </a:r>
          </a:p>
          <a:p>
            <a:pPr lvl="1"/>
            <a:r>
              <a:rPr lang="en-US" altLang="en-US" sz="2400" smtClean="0"/>
              <a:t>Typical stopping conditions for a node:</a:t>
            </a:r>
          </a:p>
          <a:p>
            <a:pPr lvl="2"/>
            <a:r>
              <a:rPr lang="en-US" altLang="en-US" sz="2000" smtClean="0"/>
              <a:t> Stop if all instances belong to the same class</a:t>
            </a:r>
          </a:p>
          <a:p>
            <a:pPr lvl="2"/>
            <a:r>
              <a:rPr lang="en-US" altLang="en-US" sz="2000" smtClean="0"/>
              <a:t> Stop if all the attribute values are the same</a:t>
            </a:r>
          </a:p>
          <a:p>
            <a:pPr lvl="1"/>
            <a:r>
              <a:rPr lang="en-US" altLang="en-US" sz="2400" smtClean="0"/>
              <a:t>More restrictive conditions:</a:t>
            </a:r>
          </a:p>
          <a:p>
            <a:pPr lvl="2"/>
            <a:r>
              <a:rPr lang="en-US" altLang="en-US" sz="2000" smtClean="0"/>
              <a:t> Stop if number of instances is less than some user-specified threshold</a:t>
            </a:r>
          </a:p>
          <a:p>
            <a:pPr lvl="2"/>
            <a:r>
              <a:rPr lang="en-US" altLang="en-US" sz="2000" smtClean="0"/>
              <a:t> Stop if class distribution of instances are independent of the available features (e.g., using </a:t>
            </a:r>
            <a:r>
              <a:rPr lang="en-US" altLang="en-US" sz="2000" smtClean="0">
                <a:sym typeface="Symbol" panose="05050102010706020507" pitchFamily="18" charset="2"/>
              </a:rPr>
              <a:t></a:t>
            </a:r>
            <a:r>
              <a:rPr lang="en-US" altLang="en-US" sz="2000" baseline="30000" smtClean="0">
                <a:sym typeface="Symbol" panose="05050102010706020507" pitchFamily="18" charset="2"/>
              </a:rPr>
              <a:t> 2</a:t>
            </a:r>
            <a:r>
              <a:rPr lang="en-US" altLang="en-US" sz="2000" smtClean="0">
                <a:sym typeface="Symbol" panose="05050102010706020507" pitchFamily="18" charset="2"/>
              </a:rPr>
              <a:t> test)</a:t>
            </a:r>
            <a:endParaRPr lang="en-US" altLang="en-US" sz="2000" baseline="30000" smtClean="0"/>
          </a:p>
          <a:p>
            <a:pPr lvl="2"/>
            <a:r>
              <a:rPr lang="en-US" altLang="en-US" sz="2000" smtClean="0"/>
              <a:t> Stop if expanding the current node does not improve impurity</a:t>
            </a:r>
            <a:br>
              <a:rPr lang="en-US" altLang="en-US" sz="2000" smtClean="0"/>
            </a:br>
            <a:r>
              <a:rPr lang="en-US" altLang="en-US" sz="2000" smtClean="0"/>
              <a:t>    measures (e.g., Gini or information gain).</a:t>
            </a:r>
          </a:p>
        </p:txBody>
      </p:sp>
    </p:spTree>
    <p:extLst>
      <p:ext uri="{BB962C8B-B14F-4D97-AF65-F5344CB8AC3E}">
        <p14:creationId xmlns:p14="http://schemas.microsoft.com/office/powerpoint/2010/main" val="1689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153400" cy="874713"/>
          </a:xfrm>
        </p:spPr>
        <p:txBody>
          <a:bodyPr/>
          <a:lstStyle/>
          <a:p>
            <a:pPr algn="l"/>
            <a:r>
              <a:rPr lang="en-US" altLang="en-US" b="1" dirty="0" smtClean="0"/>
              <a:t>How to Address Overfitting…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543800" cy="4953000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altLang="en-US" sz="2400" dirty="0" smtClean="0"/>
              <a:t>Grow decision tree to its entirety</a:t>
            </a:r>
          </a:p>
          <a:p>
            <a:pPr lvl="1"/>
            <a:r>
              <a:rPr lang="en-US" altLang="en-US" sz="2400" dirty="0" smtClean="0"/>
              <a:t>Trim the nodes of the decision tree in a bottom-up fashion</a:t>
            </a:r>
          </a:p>
          <a:p>
            <a:pPr lvl="1"/>
            <a:r>
              <a:rPr lang="en-US" altLang="en-US" sz="2400" dirty="0" smtClean="0"/>
              <a:t>If generalization error improves after trimming, replace sub-tree by a leaf node.</a:t>
            </a:r>
          </a:p>
          <a:p>
            <a:pPr lvl="1"/>
            <a:r>
              <a:rPr lang="en-US" altLang="en-US" sz="2400" dirty="0" smtClean="0"/>
              <a:t>Class label of leaf node is determined from majority class of instances in the sub-tree</a:t>
            </a:r>
          </a:p>
          <a:p>
            <a:pPr lvl="1"/>
            <a:r>
              <a:rPr lang="en-US" altLang="en-US" sz="2400" dirty="0" smtClean="0"/>
              <a:t>Can use MDL for post-pruning</a:t>
            </a:r>
          </a:p>
        </p:txBody>
      </p:sp>
    </p:spTree>
    <p:extLst>
      <p:ext uri="{BB962C8B-B14F-4D97-AF65-F5344CB8AC3E}">
        <p14:creationId xmlns:p14="http://schemas.microsoft.com/office/powerpoint/2010/main" val="3294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 of Post-Pruning</a:t>
            </a: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1524000" y="3124200"/>
          <a:ext cx="4953000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VISIO" r:id="rId3" imgW="4689544" imgH="2395148" progId="Visio.Drawing.6">
                  <p:embed/>
                </p:oleObj>
              </mc:Choice>
              <mc:Fallback>
                <p:oleObj name="VISIO" r:id="rId3" imgW="4689544" imgH="23951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24200"/>
                        <a:ext cx="4953000" cy="25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735" name="Group 71"/>
          <p:cNvGraphicFramePr>
            <a:graphicFrameLocks noGrp="1"/>
          </p:cNvGraphicFramePr>
          <p:nvPr/>
        </p:nvGraphicFramePr>
        <p:xfrm>
          <a:off x="762000" y="1524000"/>
          <a:ext cx="2057400" cy="1249366"/>
        </p:xfrm>
        <a:graphic>
          <a:graphicData uri="http://schemas.openxmlformats.org/drawingml/2006/table">
            <a:tbl>
              <a:tblPr/>
              <a:tblGrid>
                <a:gridCol w="1563688"/>
                <a:gridCol w="493712"/>
              </a:tblGrid>
              <a:tr h="456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Yes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No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Error = 10/30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4495800" y="1295400"/>
            <a:ext cx="4648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Training Error (Before splitting) = 10/30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Pessimistic error = (10 + 0.5)/30 = 10.5/30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Training Error (After splitting) = 9/30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Pessimistic error (After splitting)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	= (9 + 4 </a:t>
            </a:r>
            <a:r>
              <a:rPr lang="en-US" altLang="en-US" sz="1800" b="1" dirty="0">
                <a:latin typeface="Arial" panose="020B0604020202020204" pitchFamily="34" charset="0"/>
                <a:sym typeface="Symbol" panose="05050102010706020507" pitchFamily="18" charset="2"/>
              </a:rPr>
              <a:t> 0.5)/30 = 11/30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	</a:t>
            </a: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PRUNE!</a:t>
            </a:r>
          </a:p>
        </p:txBody>
      </p:sp>
      <p:graphicFrame>
        <p:nvGraphicFramePr>
          <p:cNvPr id="241736" name="Group 72"/>
          <p:cNvGraphicFramePr>
            <a:graphicFrameLocks noGrp="1"/>
          </p:cNvGraphicFramePr>
          <p:nvPr/>
        </p:nvGraphicFramePr>
        <p:xfrm>
          <a:off x="228600" y="5638800"/>
          <a:ext cx="1981200" cy="746126"/>
        </p:xfrm>
        <a:graphic>
          <a:graphicData uri="http://schemas.openxmlformats.org/drawingml/2006/table">
            <a:tbl>
              <a:tblPr/>
              <a:tblGrid>
                <a:gridCol w="1465263"/>
                <a:gridCol w="515937"/>
              </a:tblGrid>
              <a:tr h="365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Yes</a:t>
                      </a: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No</a:t>
                      </a: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746" name="Group 82"/>
          <p:cNvGraphicFramePr>
            <a:graphicFrameLocks noGrp="1"/>
          </p:cNvGraphicFramePr>
          <p:nvPr/>
        </p:nvGraphicFramePr>
        <p:xfrm>
          <a:off x="2252663" y="5640388"/>
          <a:ext cx="1905000" cy="731838"/>
        </p:xfrm>
        <a:graphic>
          <a:graphicData uri="http://schemas.openxmlformats.org/drawingml/2006/table">
            <a:tbl>
              <a:tblPr/>
              <a:tblGrid>
                <a:gridCol w="1408112"/>
                <a:gridCol w="496888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745" name="Group 81"/>
          <p:cNvGraphicFramePr>
            <a:graphicFrameLocks noGrp="1"/>
          </p:cNvGraphicFramePr>
          <p:nvPr/>
        </p:nvGraphicFramePr>
        <p:xfrm>
          <a:off x="4191000" y="5638800"/>
          <a:ext cx="1905000" cy="731838"/>
        </p:xfrm>
        <a:graphic>
          <a:graphicData uri="http://schemas.openxmlformats.org/drawingml/2006/table">
            <a:tbl>
              <a:tblPr/>
              <a:tblGrid>
                <a:gridCol w="1408113"/>
                <a:gridCol w="496887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747" name="Group 83"/>
          <p:cNvGraphicFramePr>
            <a:graphicFrameLocks noGrp="1"/>
          </p:cNvGraphicFramePr>
          <p:nvPr/>
        </p:nvGraphicFramePr>
        <p:xfrm>
          <a:off x="6248400" y="5638800"/>
          <a:ext cx="1981200" cy="746126"/>
        </p:xfrm>
        <a:graphic>
          <a:graphicData uri="http://schemas.openxmlformats.org/drawingml/2006/table">
            <a:tbl>
              <a:tblPr/>
              <a:tblGrid>
                <a:gridCol w="1463675"/>
                <a:gridCol w="517525"/>
              </a:tblGrid>
              <a:tr h="365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Yes</a:t>
                      </a: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No</a:t>
                      </a: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2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48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8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066800" y="381000"/>
            <a:ext cx="7086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Post-pruning 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-228600" y="1905000"/>
            <a:ext cx="9372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Post-pruning approach-</a:t>
            </a:r>
            <a:r>
              <a:rPr kumimoji="1" lang="en-US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en-US" b="0" dirty="0">
                <a:solidFill>
                  <a:schemeClr val="tx1"/>
                </a:solidFill>
                <a:latin typeface="Arial" panose="020B0604020202020204" pitchFamily="34" charset="0"/>
              </a:rPr>
              <a:t>removes branches of a fully grown tree.</a:t>
            </a:r>
            <a:endParaRPr kumimoji="1" lang="en-US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895600"/>
            <a:ext cx="7848600" cy="83820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US" altLang="en-US" sz="2800" smtClean="0"/>
              <a:t>Subtree replacement replaces a subtree with a single leaf node</a:t>
            </a:r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1905000" y="4038600"/>
            <a:ext cx="1447800" cy="609600"/>
          </a:xfrm>
          <a:prstGeom prst="ellipse">
            <a:avLst/>
          </a:prstGeom>
          <a:solidFill>
            <a:srgbClr val="0099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b="0">
                <a:solidFill>
                  <a:srgbClr val="000000"/>
                </a:solidFill>
              </a:rPr>
              <a:t>Alt</a:t>
            </a:r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H="1">
            <a:off x="1981200" y="4572000"/>
            <a:ext cx="228600" cy="457200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3124200" y="4572000"/>
            <a:ext cx="228600" cy="381000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1447800" y="5029200"/>
            <a:ext cx="1295400" cy="609600"/>
          </a:xfrm>
          <a:prstGeom prst="ellipse">
            <a:avLst/>
          </a:prstGeom>
          <a:solidFill>
            <a:srgbClr val="0099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b="0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H="1">
            <a:off x="1447800" y="5562600"/>
            <a:ext cx="304800" cy="381000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2514600" y="5562600"/>
            <a:ext cx="228600" cy="304800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1143000" y="5943600"/>
            <a:ext cx="609600" cy="381000"/>
          </a:xfrm>
          <a:prstGeom prst="rect">
            <a:avLst/>
          </a:prstGeom>
          <a:solidFill>
            <a:srgbClr val="0099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b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1828800" y="5943600"/>
            <a:ext cx="609600" cy="381000"/>
          </a:xfrm>
          <a:prstGeom prst="rect">
            <a:avLst/>
          </a:prstGeom>
          <a:solidFill>
            <a:srgbClr val="0099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b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2590800" y="5867400"/>
            <a:ext cx="609600" cy="381000"/>
          </a:xfrm>
          <a:prstGeom prst="rect">
            <a:avLst/>
          </a:prstGeom>
          <a:solidFill>
            <a:srgbClr val="0099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b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2057400" y="5638800"/>
            <a:ext cx="0" cy="381000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1203325" y="5448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</a:rPr>
              <a:t>$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1682750" y="56007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</a:rPr>
              <a:t>$$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2590800" y="54102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</a:rPr>
              <a:t>$$$</a:t>
            </a: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1524000" y="457200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3962400" y="5105400"/>
            <a:ext cx="1828800" cy="0"/>
          </a:xfrm>
          <a:prstGeom prst="line">
            <a:avLst/>
          </a:prstGeom>
          <a:noFill/>
          <a:ln w="762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20" name="Oval 20"/>
          <p:cNvSpPr>
            <a:spLocks noChangeArrowheads="1"/>
          </p:cNvSpPr>
          <p:nvPr/>
        </p:nvSpPr>
        <p:spPr bwMode="auto">
          <a:xfrm>
            <a:off x="6858000" y="3962400"/>
            <a:ext cx="1447800" cy="609600"/>
          </a:xfrm>
          <a:prstGeom prst="ellipse">
            <a:avLst/>
          </a:prstGeom>
          <a:solidFill>
            <a:srgbClr val="0099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b="0">
                <a:solidFill>
                  <a:srgbClr val="000000"/>
                </a:solidFill>
              </a:rPr>
              <a:t>Alt</a:t>
            </a:r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 flipH="1">
            <a:off x="6934200" y="4495800"/>
            <a:ext cx="228600" cy="457200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8077200" y="4495800"/>
            <a:ext cx="228600" cy="381000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6477000" y="449580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76824" name="Rectangle 24"/>
          <p:cNvSpPr>
            <a:spLocks noChangeArrowheads="1"/>
          </p:cNvSpPr>
          <p:nvPr/>
        </p:nvSpPr>
        <p:spPr bwMode="auto">
          <a:xfrm>
            <a:off x="6629400" y="4953000"/>
            <a:ext cx="609600" cy="381000"/>
          </a:xfrm>
          <a:prstGeom prst="rect">
            <a:avLst/>
          </a:prstGeom>
          <a:solidFill>
            <a:srgbClr val="0099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b="0">
                <a:solidFill>
                  <a:srgbClr val="0000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575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143000" y="0"/>
            <a:ext cx="685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Post-pruning</a:t>
            </a:r>
            <a:r>
              <a:rPr kumimoji="1" lang="en-US" altLang="en-US" sz="44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001000" cy="106680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i="1" smtClean="0"/>
              <a:t>Subtree raising</a:t>
            </a:r>
            <a:r>
              <a:rPr lang="en-US" altLang="en-US" sz="2800" smtClean="0"/>
              <a:t> moves a subtree to a higher level in the decision tree, subsuming its parent</a:t>
            </a:r>
          </a:p>
        </p:txBody>
      </p:sp>
      <p:grpSp>
        <p:nvGrpSpPr>
          <p:cNvPr id="77828" name="Group 40"/>
          <p:cNvGrpSpPr>
            <a:grpSpLocks/>
          </p:cNvGrpSpPr>
          <p:nvPr/>
        </p:nvGrpSpPr>
        <p:grpSpPr bwMode="auto">
          <a:xfrm>
            <a:off x="762000" y="2895600"/>
            <a:ext cx="7467600" cy="3810000"/>
            <a:chOff x="384" y="2016"/>
            <a:chExt cx="4704" cy="2016"/>
          </a:xfrm>
        </p:grpSpPr>
        <p:sp>
          <p:nvSpPr>
            <p:cNvPr id="77829" name="Oval 41"/>
            <p:cNvSpPr>
              <a:spLocks noChangeArrowheads="1"/>
            </p:cNvSpPr>
            <p:nvPr/>
          </p:nvSpPr>
          <p:spPr bwMode="auto">
            <a:xfrm>
              <a:off x="1008" y="2016"/>
              <a:ext cx="912" cy="384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b="0">
                  <a:solidFill>
                    <a:srgbClr val="000000"/>
                  </a:solidFill>
                </a:rPr>
                <a:t>Alt</a:t>
              </a:r>
            </a:p>
          </p:txBody>
        </p:sp>
        <p:sp>
          <p:nvSpPr>
            <p:cNvPr id="77830" name="Line 6"/>
            <p:cNvSpPr>
              <a:spLocks noChangeShapeType="1"/>
            </p:cNvSpPr>
            <p:nvPr/>
          </p:nvSpPr>
          <p:spPr bwMode="auto">
            <a:xfrm flipH="1">
              <a:off x="1056" y="2352"/>
              <a:ext cx="144" cy="28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1" name="Line 7"/>
            <p:cNvSpPr>
              <a:spLocks noChangeShapeType="1"/>
            </p:cNvSpPr>
            <p:nvPr/>
          </p:nvSpPr>
          <p:spPr bwMode="auto">
            <a:xfrm>
              <a:off x="1776" y="2352"/>
              <a:ext cx="144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2" name="Oval 44"/>
            <p:cNvSpPr>
              <a:spLocks noChangeArrowheads="1"/>
            </p:cNvSpPr>
            <p:nvPr/>
          </p:nvSpPr>
          <p:spPr bwMode="auto">
            <a:xfrm>
              <a:off x="576" y="3216"/>
              <a:ext cx="816" cy="384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b="0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77833" name="Line 9"/>
            <p:cNvSpPr>
              <a:spLocks noChangeShapeType="1"/>
            </p:cNvSpPr>
            <p:nvPr/>
          </p:nvSpPr>
          <p:spPr bwMode="auto">
            <a:xfrm flipH="1">
              <a:off x="576" y="3552"/>
              <a:ext cx="192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>
              <a:off x="1248" y="3552"/>
              <a:ext cx="144" cy="19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5" name="Rectangle 47"/>
            <p:cNvSpPr>
              <a:spLocks noChangeArrowheads="1"/>
            </p:cNvSpPr>
            <p:nvPr/>
          </p:nvSpPr>
          <p:spPr bwMode="auto">
            <a:xfrm>
              <a:off x="384" y="3792"/>
              <a:ext cx="384" cy="240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b="0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77836" name="Rectangle 48"/>
            <p:cNvSpPr>
              <a:spLocks noChangeArrowheads="1"/>
            </p:cNvSpPr>
            <p:nvPr/>
          </p:nvSpPr>
          <p:spPr bwMode="auto">
            <a:xfrm>
              <a:off x="816" y="3792"/>
              <a:ext cx="384" cy="240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b="0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77837" name="Rectangle 49"/>
            <p:cNvSpPr>
              <a:spLocks noChangeArrowheads="1"/>
            </p:cNvSpPr>
            <p:nvPr/>
          </p:nvSpPr>
          <p:spPr bwMode="auto">
            <a:xfrm>
              <a:off x="1296" y="3744"/>
              <a:ext cx="384" cy="240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b="0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960" y="3600"/>
              <a:ext cx="0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9" name="Text Box 15"/>
            <p:cNvSpPr txBox="1">
              <a:spLocks noChangeArrowheads="1"/>
            </p:cNvSpPr>
            <p:nvPr/>
          </p:nvSpPr>
          <p:spPr bwMode="auto">
            <a:xfrm>
              <a:off x="422" y="348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$</a:t>
              </a:r>
            </a:p>
          </p:txBody>
        </p:sp>
        <p:sp>
          <p:nvSpPr>
            <p:cNvPr id="77840" name="Text Box 16"/>
            <p:cNvSpPr txBox="1">
              <a:spLocks noChangeArrowheads="1"/>
            </p:cNvSpPr>
            <p:nvPr/>
          </p:nvSpPr>
          <p:spPr bwMode="auto">
            <a:xfrm>
              <a:off x="724" y="3576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$$</a:t>
              </a:r>
            </a:p>
          </p:txBody>
        </p:sp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1296" y="3456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$$$</a:t>
              </a:r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768" y="2352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77843" name="Oval 55"/>
            <p:cNvSpPr>
              <a:spLocks noChangeArrowheads="1"/>
            </p:cNvSpPr>
            <p:nvPr/>
          </p:nvSpPr>
          <p:spPr bwMode="auto">
            <a:xfrm>
              <a:off x="720" y="2640"/>
              <a:ext cx="768" cy="384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b="0">
                  <a:solidFill>
                    <a:srgbClr val="000000"/>
                  </a:solidFill>
                </a:rPr>
                <a:t>Res</a:t>
              </a:r>
            </a:p>
          </p:txBody>
        </p:sp>
        <p:sp>
          <p:nvSpPr>
            <p:cNvPr id="77844" name="Line 20"/>
            <p:cNvSpPr>
              <a:spLocks noChangeShapeType="1"/>
            </p:cNvSpPr>
            <p:nvPr/>
          </p:nvSpPr>
          <p:spPr bwMode="auto">
            <a:xfrm flipH="1">
              <a:off x="816" y="3024"/>
              <a:ext cx="192" cy="19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45" name="Line 21"/>
            <p:cNvSpPr>
              <a:spLocks noChangeShapeType="1"/>
            </p:cNvSpPr>
            <p:nvPr/>
          </p:nvSpPr>
          <p:spPr bwMode="auto">
            <a:xfrm>
              <a:off x="1344" y="2976"/>
              <a:ext cx="240" cy="19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46" name="Text Box 22"/>
            <p:cNvSpPr txBox="1">
              <a:spLocks noChangeArrowheads="1"/>
            </p:cNvSpPr>
            <p:nvPr/>
          </p:nvSpPr>
          <p:spPr bwMode="auto">
            <a:xfrm>
              <a:off x="1488" y="2880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77847" name="Text Box 23"/>
            <p:cNvSpPr txBox="1">
              <a:spLocks noChangeArrowheads="1"/>
            </p:cNvSpPr>
            <p:nvPr/>
          </p:nvSpPr>
          <p:spPr bwMode="auto">
            <a:xfrm>
              <a:off x="528" y="292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77848" name="Rectangle 60"/>
            <p:cNvSpPr>
              <a:spLocks noChangeArrowheads="1"/>
            </p:cNvSpPr>
            <p:nvPr/>
          </p:nvSpPr>
          <p:spPr bwMode="auto">
            <a:xfrm>
              <a:off x="1536" y="3168"/>
              <a:ext cx="384" cy="240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b="0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77849" name="Text Box 25"/>
            <p:cNvSpPr txBox="1">
              <a:spLocks noChangeArrowheads="1"/>
            </p:cNvSpPr>
            <p:nvPr/>
          </p:nvSpPr>
          <p:spPr bwMode="auto">
            <a:xfrm>
              <a:off x="1636" y="3360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4/4</a:t>
              </a:r>
            </a:p>
          </p:txBody>
        </p:sp>
        <p:sp>
          <p:nvSpPr>
            <p:cNvPr id="77850" name="Line 26"/>
            <p:cNvSpPr>
              <a:spLocks noChangeShapeType="1"/>
            </p:cNvSpPr>
            <p:nvPr/>
          </p:nvSpPr>
          <p:spPr bwMode="auto">
            <a:xfrm>
              <a:off x="2304" y="2688"/>
              <a:ext cx="1152" cy="0"/>
            </a:xfrm>
            <a:prstGeom prst="line">
              <a:avLst/>
            </a:prstGeom>
            <a:noFill/>
            <a:ln w="762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51" name="Oval 63"/>
            <p:cNvSpPr>
              <a:spLocks noChangeArrowheads="1"/>
            </p:cNvSpPr>
            <p:nvPr/>
          </p:nvSpPr>
          <p:spPr bwMode="auto">
            <a:xfrm>
              <a:off x="4176" y="2160"/>
              <a:ext cx="912" cy="384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b="0">
                  <a:solidFill>
                    <a:srgbClr val="000000"/>
                  </a:solidFill>
                </a:rPr>
                <a:t>Alt</a:t>
              </a:r>
            </a:p>
          </p:txBody>
        </p:sp>
        <p:sp>
          <p:nvSpPr>
            <p:cNvPr id="77852" name="Line 28"/>
            <p:cNvSpPr>
              <a:spLocks noChangeShapeType="1"/>
            </p:cNvSpPr>
            <p:nvPr/>
          </p:nvSpPr>
          <p:spPr bwMode="auto">
            <a:xfrm flipH="1">
              <a:off x="4224" y="2496"/>
              <a:ext cx="144" cy="28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53" name="Line 29"/>
            <p:cNvSpPr>
              <a:spLocks noChangeShapeType="1"/>
            </p:cNvSpPr>
            <p:nvPr/>
          </p:nvSpPr>
          <p:spPr bwMode="auto">
            <a:xfrm>
              <a:off x="4944" y="2496"/>
              <a:ext cx="144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54" name="Oval 66"/>
            <p:cNvSpPr>
              <a:spLocks noChangeArrowheads="1"/>
            </p:cNvSpPr>
            <p:nvPr/>
          </p:nvSpPr>
          <p:spPr bwMode="auto">
            <a:xfrm>
              <a:off x="3744" y="2784"/>
              <a:ext cx="816" cy="384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b="0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 flipH="1">
              <a:off x="3744" y="3120"/>
              <a:ext cx="192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4416" y="3120"/>
              <a:ext cx="144" cy="19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57" name="Rectangle 69"/>
            <p:cNvSpPr>
              <a:spLocks noChangeArrowheads="1"/>
            </p:cNvSpPr>
            <p:nvPr/>
          </p:nvSpPr>
          <p:spPr bwMode="auto">
            <a:xfrm>
              <a:off x="3552" y="3360"/>
              <a:ext cx="384" cy="240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b="0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77858" name="Rectangle 70"/>
            <p:cNvSpPr>
              <a:spLocks noChangeArrowheads="1"/>
            </p:cNvSpPr>
            <p:nvPr/>
          </p:nvSpPr>
          <p:spPr bwMode="auto">
            <a:xfrm>
              <a:off x="3984" y="3360"/>
              <a:ext cx="384" cy="240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b="0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77859" name="Rectangle 71"/>
            <p:cNvSpPr>
              <a:spLocks noChangeArrowheads="1"/>
            </p:cNvSpPr>
            <p:nvPr/>
          </p:nvSpPr>
          <p:spPr bwMode="auto">
            <a:xfrm>
              <a:off x="4464" y="3312"/>
              <a:ext cx="384" cy="240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b="0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4128" y="3168"/>
              <a:ext cx="0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3590" y="304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$</a:t>
              </a:r>
            </a:p>
          </p:txBody>
        </p:sp>
        <p:sp>
          <p:nvSpPr>
            <p:cNvPr id="77862" name="Text Box 38"/>
            <p:cNvSpPr txBox="1">
              <a:spLocks noChangeArrowheads="1"/>
            </p:cNvSpPr>
            <p:nvPr/>
          </p:nvSpPr>
          <p:spPr bwMode="auto">
            <a:xfrm>
              <a:off x="3892" y="314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$$</a:t>
              </a:r>
            </a:p>
          </p:txBody>
        </p:sp>
        <p:sp>
          <p:nvSpPr>
            <p:cNvPr id="77863" name="Text Box 39"/>
            <p:cNvSpPr txBox="1">
              <a:spLocks noChangeArrowheads="1"/>
            </p:cNvSpPr>
            <p:nvPr/>
          </p:nvSpPr>
          <p:spPr bwMode="auto">
            <a:xfrm>
              <a:off x="4464" y="3024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$$$</a:t>
              </a:r>
            </a:p>
          </p:txBody>
        </p:sp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3936" y="2496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fol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000000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2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143000" y="381000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Post-pruning: Techniques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312420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r>
              <a:rPr lang="en-US" altLang="en-US" sz="2800" b="1" smtClean="0">
                <a:solidFill>
                  <a:srgbClr val="000066"/>
                </a:solidFill>
              </a:rPr>
              <a:t>Cost Complexity pruning Algorithm:</a:t>
            </a:r>
            <a:r>
              <a:rPr lang="en-US" altLang="en-US" sz="2800" smtClean="0"/>
              <a:t> pruning operation is performed if it does not increase the estimated error rate.</a:t>
            </a:r>
          </a:p>
          <a:p>
            <a:pPr lvl="1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smtClean="0"/>
              <a:t>Of course, error on the training data is not the useful estimator (would result in almost no pruning)</a:t>
            </a:r>
          </a:p>
          <a:p>
            <a:r>
              <a:rPr lang="en-US" altLang="en-US" sz="2800" b="1" smtClean="0">
                <a:solidFill>
                  <a:srgbClr val="000066"/>
                </a:solidFill>
              </a:rPr>
              <a:t>Minimum Description Length Algorithm:</a:t>
            </a:r>
            <a:r>
              <a:rPr lang="en-US" altLang="en-US" sz="2800" smtClean="0"/>
              <a:t> states that the best tree is the one that can be encoded using the fewest number of bits.</a:t>
            </a:r>
          </a:p>
          <a:p>
            <a:pPr lvl="1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smtClean="0"/>
              <a:t>The challenge for the pruning phase is to find the subtree that can be encoded with the least number of bits.</a:t>
            </a:r>
          </a:p>
        </p:txBody>
      </p:sp>
    </p:spTree>
    <p:extLst>
      <p:ext uri="{BB962C8B-B14F-4D97-AF65-F5344CB8AC3E}">
        <p14:creationId xmlns:p14="http://schemas.microsoft.com/office/powerpoint/2010/main" val="30813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Expressiveness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ffectLst/>
              </a:rPr>
              <a:t>Decision tree provides expressive representation for learning discrete-valued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ffectLst/>
              </a:rPr>
              <a:t>But they do not generalize well to certain types of Boolean functions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effectLst/>
              </a:rPr>
              <a:t> Example: parity function: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>
                <a:effectLst/>
              </a:rPr>
              <a:t>Class = 1 if there is an even number of Boolean attributes with truth value = True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>
                <a:effectLst/>
              </a:rPr>
              <a:t>Class = 0 if there is an odd number of Boolean attributes with truth value = True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effectLst/>
              </a:rPr>
              <a:t> For accurate modeling, must have a complete tree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smtClean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ffectLst/>
              </a:rPr>
              <a:t>Not expressive enough for modeling continuous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ffectLst/>
              </a:rPr>
              <a:t>Particularly when test condition involves only a single attribute at-a-time</a:t>
            </a:r>
          </a:p>
        </p:txBody>
      </p:sp>
    </p:spTree>
    <p:extLst>
      <p:ext uri="{BB962C8B-B14F-4D97-AF65-F5344CB8AC3E}">
        <p14:creationId xmlns:p14="http://schemas.microsoft.com/office/powerpoint/2010/main" val="31717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Decision Boundary</a:t>
            </a:r>
          </a:p>
        </p:txBody>
      </p:sp>
      <p:graphicFrame>
        <p:nvGraphicFramePr>
          <p:cNvPr id="860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1143000"/>
          <a:ext cx="8318500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Visio" r:id="rId3" imgW="8908491" imgH="3827261" progId="Visio.Drawing.6">
                  <p:embed/>
                </p:oleObj>
              </mc:Choice>
              <mc:Fallback>
                <p:oleObj name="Visio" r:id="rId3" imgW="8908491" imgH="382726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318500" cy="357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33400" y="4876800"/>
            <a:ext cx="80010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Border line between two neighboring regions of different classes is known as decision boundary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Decision boundary is parallel to axes because test condition involves a single attribute at-a-time</a:t>
            </a:r>
          </a:p>
        </p:txBody>
      </p:sp>
    </p:spTree>
    <p:extLst>
      <p:ext uri="{BB962C8B-B14F-4D97-AF65-F5344CB8AC3E}">
        <p14:creationId xmlns:p14="http://schemas.microsoft.com/office/powerpoint/2010/main" val="21574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Oblique Decision Trees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6654" r="7353" b="5882"/>
          <a:stretch>
            <a:fillRect/>
          </a:stretch>
        </p:blipFill>
        <p:spPr bwMode="auto">
          <a:xfrm>
            <a:off x="261938" y="1219200"/>
            <a:ext cx="4953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8800" y="1981200"/>
            <a:ext cx="3200400" cy="2286000"/>
            <a:chOff x="3552" y="1248"/>
            <a:chExt cx="2016" cy="1440"/>
          </a:xfrm>
        </p:grpSpPr>
        <p:sp>
          <p:nvSpPr>
            <p:cNvPr id="87046" name="Oval 5"/>
            <p:cNvSpPr>
              <a:spLocks noChangeArrowheads="1"/>
            </p:cNvSpPr>
            <p:nvPr/>
          </p:nvSpPr>
          <p:spPr bwMode="auto">
            <a:xfrm>
              <a:off x="4080" y="1248"/>
              <a:ext cx="1008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x + y &lt; 1</a:t>
              </a:r>
            </a:p>
          </p:txBody>
        </p:sp>
        <p:sp>
          <p:nvSpPr>
            <p:cNvPr id="87047" name="Line 6"/>
            <p:cNvSpPr>
              <a:spLocks noChangeShapeType="1"/>
            </p:cNvSpPr>
            <p:nvPr/>
          </p:nvSpPr>
          <p:spPr bwMode="auto">
            <a:xfrm flipH="1">
              <a:off x="4032" y="1728"/>
              <a:ext cx="52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48" name="Line 7"/>
            <p:cNvSpPr>
              <a:spLocks noChangeShapeType="1"/>
            </p:cNvSpPr>
            <p:nvPr/>
          </p:nvSpPr>
          <p:spPr bwMode="auto">
            <a:xfrm>
              <a:off x="4560" y="1728"/>
              <a:ext cx="62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49" name="Rectangle 8"/>
            <p:cNvSpPr>
              <a:spLocks noChangeArrowheads="1"/>
            </p:cNvSpPr>
            <p:nvPr/>
          </p:nvSpPr>
          <p:spPr bwMode="auto">
            <a:xfrm>
              <a:off x="3552" y="2208"/>
              <a:ext cx="816" cy="480"/>
            </a:xfrm>
            <a:prstGeom prst="rect">
              <a:avLst/>
            </a:prstGeom>
            <a:noFill/>
            <a:ln w="25400">
              <a:solidFill>
                <a:srgbClr val="1C5A6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Class = </a:t>
              </a:r>
              <a:r>
                <a:rPr lang="en-US" altLang="en-U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  <a:r>
                <a:rPr lang="en-US" altLang="en-US" sz="1800" b="1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87050" name="Rectangle 9"/>
            <p:cNvSpPr>
              <a:spLocks noChangeArrowheads="1"/>
            </p:cNvSpPr>
            <p:nvPr/>
          </p:nvSpPr>
          <p:spPr bwMode="auto">
            <a:xfrm>
              <a:off x="4752" y="2208"/>
              <a:ext cx="816" cy="480"/>
            </a:xfrm>
            <a:prstGeom prst="rect">
              <a:avLst/>
            </a:prstGeom>
            <a:noFill/>
            <a:ln w="25400">
              <a:solidFill>
                <a:srgbClr val="1C5A6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Class =     </a:t>
              </a:r>
            </a:p>
          </p:txBody>
        </p:sp>
        <p:sp>
          <p:nvSpPr>
            <p:cNvPr id="87051" name="Oval 10"/>
            <p:cNvSpPr>
              <a:spLocks noChangeArrowheads="1"/>
            </p:cNvSpPr>
            <p:nvPr/>
          </p:nvSpPr>
          <p:spPr bwMode="auto">
            <a:xfrm>
              <a:off x="5376" y="2400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533400" y="5056188"/>
            <a:ext cx="8001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Test condition may involve multiple attributes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More expressive representation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Finding optimal test condition is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179398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143000" y="1524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Overfitting the Data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524000"/>
            <a:ext cx="8839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A classification model commits two kinds of errors: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Training </a:t>
            </a:r>
            <a:r>
              <a:rPr kumimoji="1" lang="en-US" altLang="en-US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Error </a:t>
            </a:r>
            <a:r>
              <a:rPr kumimoji="1" lang="en-US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(TE) (</a:t>
            </a:r>
            <a:r>
              <a:rPr kumimoji="1" lang="en-US" altLang="en-US" sz="2400" b="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resubstitution</a:t>
            </a:r>
            <a:r>
              <a:rPr kumimoji="1" lang="en-US" altLang="en-US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error , </a:t>
            </a:r>
            <a:r>
              <a:rPr kumimoji="1" lang="en-US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apparent </a:t>
            </a:r>
            <a:r>
              <a:rPr kumimoji="1" lang="en-US" altLang="en-US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error)</a:t>
            </a:r>
            <a:endParaRPr kumimoji="1" lang="en-US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Generalization Errors (GE)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A good classification model must have low TE as well as low GE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A model that fits the training data too well can have high GE than a model with high TE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kumimoji="1"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This problem is known as </a:t>
            </a:r>
            <a:r>
              <a:rPr kumimoji="1"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model overfitting</a:t>
            </a:r>
          </a:p>
        </p:txBody>
      </p:sp>
    </p:spTree>
    <p:extLst>
      <p:ext uri="{BB962C8B-B14F-4D97-AF65-F5344CB8AC3E}">
        <p14:creationId xmlns:p14="http://schemas.microsoft.com/office/powerpoint/2010/main" val="26583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Underfitting and Overfitting (Example)</a:t>
            </a:r>
          </a:p>
        </p:txBody>
      </p:sp>
      <p:pic>
        <p:nvPicPr>
          <p:cNvPr id="937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t="5307" r="5814" b="5804"/>
          <a:stretch>
            <a:fillRect/>
          </a:stretch>
        </p:blipFill>
        <p:spPr bwMode="auto">
          <a:xfrm>
            <a:off x="304800" y="1600200"/>
            <a:ext cx="5638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7988" name="Text Box 4"/>
          <p:cNvSpPr txBox="1">
            <a:spLocks noChangeArrowheads="1"/>
          </p:cNvSpPr>
          <p:nvPr/>
        </p:nvSpPr>
        <p:spPr bwMode="auto">
          <a:xfrm>
            <a:off x="6172200" y="2362200"/>
            <a:ext cx="2743200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500 circular and 500 triangular data points.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Circular points:</a:t>
            </a:r>
          </a:p>
          <a:p>
            <a:pPr>
              <a:spcBef>
                <a:spcPct val="50000"/>
              </a:spcBef>
            </a:pPr>
            <a:r>
              <a:rPr lang="en-US" sz="1800"/>
              <a:t>0.5 </a:t>
            </a:r>
            <a:r>
              <a:rPr lang="en-US" sz="1800">
                <a:sym typeface="Symbol" pitchFamily="18" charset="2"/>
              </a:rPr>
              <a:t> sqrt(x</a:t>
            </a:r>
            <a:r>
              <a:rPr lang="en-US" sz="1800" baseline="-25000">
                <a:sym typeface="Symbol" pitchFamily="18" charset="2"/>
              </a:rPr>
              <a:t>1</a:t>
            </a:r>
            <a:r>
              <a:rPr lang="en-US" sz="1800" baseline="30000">
                <a:sym typeface="Symbol" pitchFamily="18" charset="2"/>
              </a:rPr>
              <a:t>2</a:t>
            </a:r>
            <a:r>
              <a:rPr lang="en-US" sz="1800">
                <a:sym typeface="Symbol" pitchFamily="18" charset="2"/>
              </a:rPr>
              <a:t>+x</a:t>
            </a:r>
            <a:r>
              <a:rPr lang="en-US" sz="1800" baseline="-25000">
                <a:sym typeface="Symbol" pitchFamily="18" charset="2"/>
              </a:rPr>
              <a:t>2</a:t>
            </a:r>
            <a:r>
              <a:rPr lang="en-US" sz="1800" baseline="30000">
                <a:sym typeface="Symbol" pitchFamily="18" charset="2"/>
              </a:rPr>
              <a:t>2</a:t>
            </a:r>
            <a:r>
              <a:rPr lang="en-US" sz="1800">
                <a:sym typeface="Symbol" pitchFamily="18" charset="2"/>
              </a:rPr>
              <a:t>)  1</a:t>
            </a: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Triangular points:</a:t>
            </a:r>
          </a:p>
          <a:p>
            <a:pPr>
              <a:spcBef>
                <a:spcPct val="50000"/>
              </a:spcBef>
            </a:pPr>
            <a:r>
              <a:rPr lang="en-US" sz="1800">
                <a:sym typeface="Symbol" pitchFamily="18" charset="2"/>
              </a:rPr>
              <a:t>sqrt(x</a:t>
            </a:r>
            <a:r>
              <a:rPr lang="en-US" sz="1800" baseline="-25000">
                <a:sym typeface="Symbol" pitchFamily="18" charset="2"/>
              </a:rPr>
              <a:t>1</a:t>
            </a:r>
            <a:r>
              <a:rPr lang="en-US" sz="1800" baseline="30000">
                <a:sym typeface="Symbol" pitchFamily="18" charset="2"/>
              </a:rPr>
              <a:t>2</a:t>
            </a:r>
            <a:r>
              <a:rPr lang="en-US" sz="1800">
                <a:sym typeface="Symbol" pitchFamily="18" charset="2"/>
              </a:rPr>
              <a:t>+x</a:t>
            </a:r>
            <a:r>
              <a:rPr lang="en-US" sz="1800" baseline="-25000">
                <a:sym typeface="Symbol" pitchFamily="18" charset="2"/>
              </a:rPr>
              <a:t>2</a:t>
            </a:r>
            <a:r>
              <a:rPr lang="en-US" sz="1800" baseline="30000">
                <a:sym typeface="Symbol" pitchFamily="18" charset="2"/>
              </a:rPr>
              <a:t>2</a:t>
            </a:r>
            <a:r>
              <a:rPr lang="en-US" sz="1800">
                <a:sym typeface="Symbol" pitchFamily="18" charset="2"/>
              </a:rPr>
              <a:t>) &gt; 0.5 or</a:t>
            </a:r>
          </a:p>
          <a:p>
            <a:pPr>
              <a:spcBef>
                <a:spcPct val="50000"/>
              </a:spcBef>
            </a:pPr>
            <a:r>
              <a:rPr lang="en-US" sz="1800">
                <a:sym typeface="Symbol" pitchFamily="18" charset="2"/>
              </a:rPr>
              <a:t>sqrt(x</a:t>
            </a:r>
            <a:r>
              <a:rPr lang="en-US" sz="1800" baseline="-25000">
                <a:sym typeface="Symbol" pitchFamily="18" charset="2"/>
              </a:rPr>
              <a:t>1</a:t>
            </a:r>
            <a:r>
              <a:rPr lang="en-US" sz="1800" baseline="30000">
                <a:sym typeface="Symbol" pitchFamily="18" charset="2"/>
              </a:rPr>
              <a:t>2</a:t>
            </a:r>
            <a:r>
              <a:rPr lang="en-US" sz="1800">
                <a:sym typeface="Symbol" pitchFamily="18" charset="2"/>
              </a:rPr>
              <a:t>+x</a:t>
            </a:r>
            <a:r>
              <a:rPr lang="en-US" sz="1800" baseline="-25000">
                <a:sym typeface="Symbol" pitchFamily="18" charset="2"/>
              </a:rPr>
              <a:t>2</a:t>
            </a:r>
            <a:r>
              <a:rPr lang="en-US" sz="1800" baseline="30000">
                <a:sym typeface="Symbol" pitchFamily="18" charset="2"/>
              </a:rPr>
              <a:t>2</a:t>
            </a:r>
            <a:r>
              <a:rPr lang="en-US" sz="1800">
                <a:sym typeface="Symbol" pitchFamily="18" charset="2"/>
              </a:rPr>
              <a:t>) &lt; 1</a:t>
            </a:r>
          </a:p>
        </p:txBody>
      </p:sp>
    </p:spTree>
    <p:extLst>
      <p:ext uri="{BB962C8B-B14F-4D97-AF65-F5344CB8AC3E}">
        <p14:creationId xmlns:p14="http://schemas.microsoft.com/office/powerpoint/2010/main" val="1653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25262"/>
            <a:ext cx="8229600" cy="990600"/>
          </a:xfrm>
        </p:spPr>
        <p:txBody>
          <a:bodyPr/>
          <a:lstStyle/>
          <a:p>
            <a:r>
              <a:rPr lang="en-US"/>
              <a:t>Underfitting and Overfitting</a:t>
            </a:r>
          </a:p>
        </p:txBody>
      </p:sp>
      <p:pic>
        <p:nvPicPr>
          <p:cNvPr id="939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56388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9012" name="Line 4"/>
          <p:cNvSpPr>
            <a:spLocks noChangeShapeType="1"/>
          </p:cNvSpPr>
          <p:nvPr/>
        </p:nvSpPr>
        <p:spPr bwMode="auto">
          <a:xfrm>
            <a:off x="4222811" y="1816963"/>
            <a:ext cx="0" cy="35814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13" name="Text Box 5"/>
          <p:cNvSpPr txBox="1">
            <a:spLocks noChangeArrowheads="1"/>
          </p:cNvSpPr>
          <p:nvPr/>
        </p:nvSpPr>
        <p:spPr bwMode="auto">
          <a:xfrm>
            <a:off x="4318247" y="1906873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Overfitting</a:t>
            </a:r>
            <a:endParaRPr lang="en-US" sz="1800" dirty="0">
              <a:sym typeface="Symbol" pitchFamily="18" charset="2"/>
            </a:endParaRPr>
          </a:p>
        </p:txBody>
      </p:sp>
      <p:sp>
        <p:nvSpPr>
          <p:cNvPr id="939014" name="Text Box 6"/>
          <p:cNvSpPr txBox="1">
            <a:spLocks noChangeArrowheads="1"/>
          </p:cNvSpPr>
          <p:nvPr/>
        </p:nvSpPr>
        <p:spPr bwMode="auto">
          <a:xfrm>
            <a:off x="419100" y="5782438"/>
            <a:ext cx="845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rgbClr val="0070C0"/>
                </a:solidFill>
              </a:rPr>
              <a:t>Underfitting</a:t>
            </a:r>
            <a:r>
              <a:rPr lang="en-US" sz="1800" b="0" dirty="0"/>
              <a:t>: when model is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too simple</a:t>
            </a:r>
            <a:r>
              <a:rPr lang="en-US" sz="1800" b="0" dirty="0"/>
              <a:t>, both training and test errors are large </a:t>
            </a:r>
            <a:endParaRPr lang="en-US" sz="1800" b="0" dirty="0">
              <a:sym typeface="Symbol" pitchFamily="18" charset="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743200" y="1816963"/>
            <a:ext cx="0" cy="35814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28800" y="1889099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 smtClean="0"/>
              <a:t>Underfitting</a:t>
            </a:r>
            <a:endParaRPr lang="en-US" sz="1800" dirty="0">
              <a:sym typeface="Symbol" pitchFamily="18" charset="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4611" y="6149150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>
                <a:solidFill>
                  <a:srgbClr val="0070C0"/>
                </a:solidFill>
              </a:rPr>
              <a:t>Ove</a:t>
            </a:r>
            <a:r>
              <a:rPr lang="en-US" sz="1800" dirty="0" err="1" smtClean="0">
                <a:solidFill>
                  <a:srgbClr val="0070C0"/>
                </a:solidFill>
              </a:rPr>
              <a:t>rfitting</a:t>
            </a:r>
            <a:r>
              <a:rPr lang="en-US" sz="1800" b="0" dirty="0"/>
              <a:t>: when model is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too </a:t>
            </a:r>
            <a:r>
              <a:rPr lang="en-US" sz="1800" b="0" dirty="0" smtClean="0">
                <a:solidFill>
                  <a:schemeClr val="accent6">
                    <a:lumMod val="75000"/>
                  </a:schemeClr>
                </a:solidFill>
              </a:rPr>
              <a:t>complex </a:t>
            </a:r>
            <a:r>
              <a:rPr lang="en-US" sz="1800" b="0" dirty="0" smtClean="0"/>
              <a:t>it models the details of the training set and fails on the test set </a:t>
            </a:r>
            <a:endParaRPr lang="en-US" sz="1800" b="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47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5944</TotalTime>
  <Words>2162</Words>
  <Application>Microsoft Office PowerPoint</Application>
  <PresentationFormat>On-screen Show (4:3)</PresentationFormat>
  <Paragraphs>508</Paragraphs>
  <Slides>36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Symbol</vt:lpstr>
      <vt:lpstr>Tahoma</vt:lpstr>
      <vt:lpstr>Times New Roman</vt:lpstr>
      <vt:lpstr>Trebuchet MS</vt:lpstr>
      <vt:lpstr>Wingdings</vt:lpstr>
      <vt:lpstr>Blank</vt:lpstr>
      <vt:lpstr>VISIO</vt:lpstr>
      <vt:lpstr>Worksheet</vt:lpstr>
      <vt:lpstr>Visio</vt:lpstr>
      <vt:lpstr>Classification</vt:lpstr>
      <vt:lpstr>PowerPoint Presentation</vt:lpstr>
      <vt:lpstr>Expressiveness</vt:lpstr>
      <vt:lpstr>Expressiveness</vt:lpstr>
      <vt:lpstr>Decision Boundary</vt:lpstr>
      <vt:lpstr>Oblique Decision Trees</vt:lpstr>
      <vt:lpstr>PowerPoint Presentation</vt:lpstr>
      <vt:lpstr>Underfitting and Overfitting (Example)</vt:lpstr>
      <vt:lpstr>Underfitting and Overfitting</vt:lpstr>
      <vt:lpstr>PowerPoint Presentation</vt:lpstr>
      <vt:lpstr>PowerPoint Presentation</vt:lpstr>
      <vt:lpstr>PowerPoint Presentation</vt:lpstr>
      <vt:lpstr>Occam’s Razor</vt:lpstr>
      <vt:lpstr>PowerPoint Presentation</vt:lpstr>
      <vt:lpstr>PowerPoint Presentation</vt:lpstr>
      <vt:lpstr>PowerPoint Presentation</vt:lpstr>
      <vt:lpstr>Overfitting due to Noise </vt:lpstr>
      <vt:lpstr>PowerPoint Presentation</vt:lpstr>
      <vt:lpstr>PowerPoint Presentation</vt:lpstr>
      <vt:lpstr>PowerPoint Presentation</vt:lpstr>
      <vt:lpstr>Overfitting due to Insufficient Examples</vt:lpstr>
      <vt:lpstr>PowerPoint Presentation</vt:lpstr>
      <vt:lpstr>PowerPoint Presentation</vt:lpstr>
      <vt:lpstr>Estimating Generalization Errors</vt:lpstr>
      <vt:lpstr>PowerPoint Presentation</vt:lpstr>
      <vt:lpstr>Minimum Description Length (MDL)</vt:lpstr>
      <vt:lpstr>PowerPoint Presentation</vt:lpstr>
      <vt:lpstr>PowerPoint Presentation</vt:lpstr>
      <vt:lpstr>PowerPoint Presentation</vt:lpstr>
      <vt:lpstr>Notes on Overfitting</vt:lpstr>
      <vt:lpstr>How to Address Overfitting</vt:lpstr>
      <vt:lpstr>How to Address Overfitting…</vt:lpstr>
      <vt:lpstr>Example of Post-Pruning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user</cp:lastModifiedBy>
  <cp:revision>253</cp:revision>
  <cp:lastPrinted>1601-01-01T00:00:00Z</cp:lastPrinted>
  <dcterms:created xsi:type="dcterms:W3CDTF">1601-01-01T00:00:00Z</dcterms:created>
  <dcterms:modified xsi:type="dcterms:W3CDTF">2019-02-15T10:23:04Z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