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notesMasterIdLst>
    <p:notesMasterId r:id="rId37"/>
  </p:notesMasterIdLst>
  <p:sldIdLst>
    <p:sldId id="256" r:id="rId2"/>
    <p:sldId id="401" r:id="rId3"/>
    <p:sldId id="417" r:id="rId4"/>
    <p:sldId id="409" r:id="rId5"/>
    <p:sldId id="402" r:id="rId6"/>
    <p:sldId id="403" r:id="rId7"/>
    <p:sldId id="404" r:id="rId8"/>
    <p:sldId id="405" r:id="rId9"/>
    <p:sldId id="412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429" r:id="rId31"/>
    <p:sldId id="430" r:id="rId32"/>
    <p:sldId id="431" r:id="rId33"/>
    <p:sldId id="432" r:id="rId34"/>
    <p:sldId id="433" r:id="rId35"/>
    <p:sldId id="434" r:id="rId36"/>
  </p:sldIdLst>
  <p:sldSz cx="9144000" cy="6858000" type="screen4x3"/>
  <p:notesSz cx="7302500" cy="9588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8E2635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7CBCB5-AD2F-4B40-865E-77C0A819D5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3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39D2464-CC7E-4125-ACE7-1EA7B6B8D1A7}" type="slidenum">
              <a:rPr lang="en-US" altLang="en-US" smtClean="0">
                <a:latin typeface="Arial" panose="020B0604020202020204" pitchFamily="34" charset="0"/>
              </a:rPr>
              <a:pPr/>
              <a:t>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366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4F05FE0-D104-47DB-AF9C-61EDD21154F7}" type="slidenum">
              <a:rPr lang="en-US" altLang="en-US" smtClean="0">
                <a:latin typeface="Arial" panose="020B0604020202020204" pitchFamily="34" charset="0"/>
              </a:rPr>
              <a:pPr/>
              <a:t>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09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087914-0137-4FDC-828A-AF5807FD6293}" type="slidenum">
              <a:rPr lang="en-US" altLang="en-US" smtClean="0">
                <a:latin typeface="Arial" panose="020B0604020202020204" pitchFamily="34" charset="0"/>
              </a:rPr>
              <a:pPr/>
              <a:t>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89488" cy="3592513"/>
          </a:xfrm>
          <a:ln w="12700"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7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0373884-7B47-465A-AF69-DD50979AD065}" type="datetime1">
              <a:rPr lang="en-US" altLang="en-US" sz="1200" b="0" smtClean="0">
                <a:solidFill>
                  <a:schemeClr val="tx1"/>
                </a:solidFill>
              </a:rPr>
              <a:pPr eaLnBrk="1" hangingPunct="1"/>
              <a:t>2/18/2019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  <p:sp>
        <p:nvSpPr>
          <p:cNvPr id="1536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0" smtClean="0">
                <a:solidFill>
                  <a:schemeClr val="tx1"/>
                </a:solidFill>
              </a:rPr>
              <a:t>Dr. Navneet Goyal, BITS,Pilani</a:t>
            </a:r>
          </a:p>
        </p:txBody>
      </p:sp>
      <p:sp>
        <p:nvSpPr>
          <p:cNvPr id="1536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59714A6-84BE-4498-87C2-07EB1F5AFD5C}" type="slidenum">
              <a:rPr lang="en-US" altLang="en-US" sz="1200" b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en-US" sz="1200" b="0">
              <a:solidFill>
                <a:schemeClr val="tx1"/>
              </a:solidFill>
            </a:endParaRPr>
          </a:p>
        </p:txBody>
      </p:sp>
      <p:sp>
        <p:nvSpPr>
          <p:cNvPr id="1536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63769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FB16FDC-EEAB-4655-B348-079C3C18915C}" type="slidenum">
              <a:rPr lang="en-US" altLang="en-US" smtClean="0">
                <a:latin typeface="Arial" panose="020B0604020202020204" pitchFamily="34" charset="0"/>
              </a:rPr>
              <a:pPr/>
              <a:t>17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791075" cy="3592513"/>
          </a:xfrm>
          <a:ln w="12700"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85" tIns="48593" rIns="97185" bIns="48593"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60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44F4E-2C72-4152-887A-3D43B5DE4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93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20840-1552-4FE9-A273-0643725978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8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3BE88-9395-4C19-B7FB-C3D637D97B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DEC12-5F10-4113-B84E-03EF1309E23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22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406901"/>
            <a:ext cx="7886700" cy="1362075"/>
          </a:xfrm>
        </p:spPr>
        <p:txBody>
          <a:bodyPr anchor="t"/>
          <a:lstStyle>
            <a:lvl1pPr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906713"/>
            <a:ext cx="78867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9CA3F4-4238-430B-87CE-577B9175E4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71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0863"/>
            <a:ext cx="3886200" cy="43513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DC1B73-D32C-4321-9BBF-954A8D3FF08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0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35113"/>
            <a:ext cx="386715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74876"/>
            <a:ext cx="386715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535113"/>
            <a:ext cx="386834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74876"/>
            <a:ext cx="3868340" cy="399732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993D44-90D9-4320-8616-48C84A8F55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46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871072-3085-4697-854F-610669DD139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29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231F-AE74-4592-B491-F5FC77EC005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3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685801"/>
            <a:ext cx="3009900" cy="1160463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998" y="685800"/>
            <a:ext cx="4725590" cy="54864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888" y="1846264"/>
            <a:ext cx="3009900" cy="432593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22E0B5-74EE-4158-8226-5C46F62395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11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806" y="4800600"/>
            <a:ext cx="5382816" cy="566738"/>
          </a:xfrm>
        </p:spPr>
        <p:txBody>
          <a:bodyPr anchor="b"/>
          <a:lstStyle>
            <a:lvl1pPr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8806" y="685801"/>
            <a:ext cx="5382816" cy="404177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8806" y="5367338"/>
            <a:ext cx="5382816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6B6A00-779D-4AD5-BC72-98EADCD1953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3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086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601AF9-070E-4758-9256-B5E4926B0A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17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838200"/>
            <a:ext cx="441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sz="5400" smtClean="0"/>
              <a:t>Classification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Model Overfitting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Model Evaluation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  <a:effectLst/>
              </a:rPr>
              <a:t>Metrics for Performance Evaluation</a:t>
            </a:r>
          </a:p>
          <a:p>
            <a:pPr lvl="1" eaLnBrk="1" hangingPunct="1"/>
            <a:r>
              <a:rPr lang="en-US" altLang="en-US" smtClean="0">
                <a:effectLst/>
              </a:rPr>
              <a:t>How to evaluate the performance of a model?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Methods for Performance Evaluation</a:t>
            </a:r>
          </a:p>
          <a:p>
            <a:pPr lvl="1" eaLnBrk="1" hangingPunct="1"/>
            <a:r>
              <a:rPr lang="en-US" altLang="en-US" smtClean="0">
                <a:effectLst/>
              </a:rPr>
              <a:t>How to obtain reliable estimates?</a:t>
            </a:r>
          </a:p>
          <a:p>
            <a:pPr lvl="1" eaLnBrk="1" hangingPunct="1"/>
            <a:endParaRPr lang="en-US" altLang="en-US" smtClean="0">
              <a:effectLst/>
            </a:endParaRPr>
          </a:p>
          <a:p>
            <a:pPr eaLnBrk="1" hangingPunct="1"/>
            <a:r>
              <a:rPr lang="en-US" altLang="en-US" smtClean="0">
                <a:effectLst/>
              </a:rPr>
              <a:t>Methods for Model Comparison</a:t>
            </a:r>
          </a:p>
          <a:p>
            <a:pPr lvl="1" eaLnBrk="1" hangingPunct="1"/>
            <a:r>
              <a:rPr lang="en-US" altLang="en-US" smtClean="0">
                <a:effectLst/>
              </a:rPr>
              <a:t>How to compare the relative performance among competing models?</a:t>
            </a:r>
          </a:p>
        </p:txBody>
      </p:sp>
    </p:spTree>
    <p:extLst>
      <p:ext uri="{BB962C8B-B14F-4D97-AF65-F5344CB8AC3E}">
        <p14:creationId xmlns:p14="http://schemas.microsoft.com/office/powerpoint/2010/main" val="306786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Metrics for Performance Evaluation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530725"/>
          </a:xfrm>
        </p:spPr>
        <p:txBody>
          <a:bodyPr/>
          <a:lstStyle/>
          <a:p>
            <a:pPr eaLnBrk="1" hangingPunct="1"/>
            <a:r>
              <a:rPr lang="en-US" altLang="en-US" smtClean="0">
                <a:effectLst/>
              </a:rPr>
              <a:t>Focus on the predictive capability of a model</a:t>
            </a:r>
          </a:p>
          <a:p>
            <a:pPr lvl="1" eaLnBrk="1" hangingPunct="1"/>
            <a:r>
              <a:rPr lang="en-US" altLang="en-US" smtClean="0">
                <a:effectLst/>
              </a:rPr>
              <a:t>Rather than how fast it takes to classify or build models, scalability, etc.</a:t>
            </a:r>
          </a:p>
          <a:p>
            <a:pPr eaLnBrk="1" hangingPunct="1"/>
            <a:r>
              <a:rPr lang="en-US" altLang="en-US" smtClean="0">
                <a:effectLst/>
              </a:rPr>
              <a:t>Confusion Matrix:</a:t>
            </a:r>
          </a:p>
        </p:txBody>
      </p:sp>
      <p:graphicFrame>
        <p:nvGraphicFramePr>
          <p:cNvPr id="257053" name="Group 29"/>
          <p:cNvGraphicFramePr>
            <a:graphicFrameLocks noGrp="1"/>
          </p:cNvGraphicFramePr>
          <p:nvPr/>
        </p:nvGraphicFramePr>
        <p:xfrm>
          <a:off x="304800" y="3429000"/>
          <a:ext cx="6324600" cy="2794000"/>
        </p:xfrm>
        <a:graphic>
          <a:graphicData uri="http://schemas.openxmlformats.org/drawingml/2006/table">
            <a:tbl>
              <a:tblPr/>
              <a:tblGrid>
                <a:gridCol w="1581150"/>
                <a:gridCol w="1581150"/>
                <a:gridCol w="1581150"/>
                <a:gridCol w="158115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/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163" name="Text Box 27"/>
          <p:cNvSpPr txBox="1">
            <a:spLocks noChangeArrowheads="1"/>
          </p:cNvSpPr>
          <p:nvPr/>
        </p:nvSpPr>
        <p:spPr bwMode="auto">
          <a:xfrm>
            <a:off x="6934200" y="4267200"/>
            <a:ext cx="22098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TP (true positive)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b: FN (false negative)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c: FP (false positive)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19398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Metrics for Performance Evaluation…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Most widely-used metric:</a:t>
            </a:r>
          </a:p>
          <a:p>
            <a:pPr eaLnBrk="1" hangingPunct="1">
              <a:defRPr/>
            </a:pPr>
            <a:endParaRPr lang="en-US" smtClean="0"/>
          </a:p>
        </p:txBody>
      </p:sp>
      <p:graphicFrame>
        <p:nvGraphicFramePr>
          <p:cNvPr id="258077" name="Group 29"/>
          <p:cNvGraphicFramePr>
            <a:graphicFrameLocks noGrp="1"/>
          </p:cNvGraphicFramePr>
          <p:nvPr/>
        </p:nvGraphicFramePr>
        <p:xfrm>
          <a:off x="1219200" y="1066800"/>
          <a:ext cx="6934200" cy="3017838"/>
        </p:xfrm>
        <a:graphic>
          <a:graphicData uri="http://schemas.openxmlformats.org/drawingml/2006/table">
            <a:tbl>
              <a:tblPr/>
              <a:tblGrid>
                <a:gridCol w="1733550"/>
                <a:gridCol w="1733550"/>
                <a:gridCol w="1733550"/>
                <a:gridCol w="1733550"/>
              </a:tblGrid>
              <a:tr h="6858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72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/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Class=Yes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a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(TP)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b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(FN)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Class=No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(FP)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d</a:t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(TN)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187" name="Object 27"/>
          <p:cNvGraphicFramePr>
            <a:graphicFrameLocks noChangeAspect="1"/>
          </p:cNvGraphicFramePr>
          <p:nvPr/>
        </p:nvGraphicFramePr>
        <p:xfrm>
          <a:off x="457200" y="51816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9" name="Equation" r:id="rId3" imgW="5664200" imgH="723900" progId="Equation.3">
                  <p:embed/>
                </p:oleObj>
              </mc:Choice>
              <mc:Fallback>
                <p:oleObj name="Equation" r:id="rId3" imgW="56642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46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Limitation of Accuracy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Consider a 2-class problem</a:t>
            </a:r>
          </a:p>
          <a:p>
            <a:pPr lvl="1" eaLnBrk="1" hangingPunct="1">
              <a:defRPr/>
            </a:pPr>
            <a:r>
              <a:rPr lang="en-US" dirty="0" smtClean="0"/>
              <a:t>Number of Class 0 examples = 9990</a:t>
            </a:r>
          </a:p>
          <a:p>
            <a:pPr lvl="1" eaLnBrk="1" hangingPunct="1">
              <a:defRPr/>
            </a:pPr>
            <a:r>
              <a:rPr lang="en-US" dirty="0" smtClean="0"/>
              <a:t>Number of Class 1 examples = 10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If model predicts everything to be class 0, accuracy is 9990/10000 = 99.9 %</a:t>
            </a:r>
          </a:p>
          <a:p>
            <a:pPr lvl="1" eaLnBrk="1" hangingPunct="1">
              <a:defRPr/>
            </a:pPr>
            <a:r>
              <a:rPr lang="en-US" dirty="0" smtClean="0"/>
              <a:t>Accuracy is misleading because model does not detect any class 1 example</a:t>
            </a:r>
          </a:p>
        </p:txBody>
      </p:sp>
    </p:spTree>
    <p:extLst>
      <p:ext uri="{BB962C8B-B14F-4D97-AF65-F5344CB8AC3E}">
        <p14:creationId xmlns:p14="http://schemas.microsoft.com/office/powerpoint/2010/main" val="44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Cost Matrix</a:t>
            </a:r>
          </a:p>
        </p:txBody>
      </p:sp>
      <p:graphicFrame>
        <p:nvGraphicFramePr>
          <p:cNvPr id="260124" name="Group 28"/>
          <p:cNvGraphicFramePr>
            <a:graphicFrameLocks noGrp="1"/>
          </p:cNvGraphicFramePr>
          <p:nvPr/>
        </p:nvGraphicFramePr>
        <p:xfrm>
          <a:off x="838200" y="1447800"/>
          <a:ext cx="7162800" cy="2794000"/>
        </p:xfrm>
        <a:graphic>
          <a:graphicData uri="http://schemas.openxmlformats.org/drawingml/2006/table">
            <a:tbl>
              <a:tblPr/>
              <a:tblGrid>
                <a:gridCol w="1790700"/>
                <a:gridCol w="1790700"/>
                <a:gridCol w="1790700"/>
                <a:gridCol w="17907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/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673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C(i|j): Cost of misclassifying class j example as class i</a:t>
            </a:r>
          </a:p>
        </p:txBody>
      </p:sp>
    </p:spTree>
    <p:extLst>
      <p:ext uri="{BB962C8B-B14F-4D97-AF65-F5344CB8AC3E}">
        <p14:creationId xmlns:p14="http://schemas.microsoft.com/office/powerpoint/2010/main" val="31508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Computing Cost of Classification</a:t>
            </a:r>
          </a:p>
        </p:txBody>
      </p:sp>
      <p:graphicFrame>
        <p:nvGraphicFramePr>
          <p:cNvPr id="261196" name="Group 76"/>
          <p:cNvGraphicFramePr>
            <a:graphicFrameLocks noGrp="1"/>
          </p:cNvGraphicFramePr>
          <p:nvPr/>
        </p:nvGraphicFramePr>
        <p:xfrm>
          <a:off x="2590800" y="1066800"/>
          <a:ext cx="4419600" cy="2073275"/>
        </p:xfrm>
        <a:graphic>
          <a:graphicData uri="http://schemas.openxmlformats.org/drawingml/2006/table">
            <a:tbl>
              <a:tblPr/>
              <a:tblGrid>
                <a:gridCol w="1411288"/>
                <a:gridCol w="1033462"/>
                <a:gridCol w="939800"/>
                <a:gridCol w="1035050"/>
              </a:tblGrid>
              <a:tr h="701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Cost Matrix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34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C(i|j)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+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57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+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-1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3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94" name="Group 74"/>
          <p:cNvGraphicFramePr>
            <a:graphicFrameLocks noGrp="1"/>
          </p:cNvGraphicFramePr>
          <p:nvPr/>
        </p:nvGraphicFramePr>
        <p:xfrm>
          <a:off x="685800" y="3276600"/>
          <a:ext cx="3810000" cy="1944688"/>
        </p:xfrm>
        <a:graphic>
          <a:graphicData uri="http://schemas.openxmlformats.org/drawingml/2006/table">
            <a:tbl>
              <a:tblPr/>
              <a:tblGrid>
                <a:gridCol w="1216025"/>
                <a:gridCol w="892175"/>
                <a:gridCol w="809625"/>
                <a:gridCol w="892175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Model M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1195" name="Group 75"/>
          <p:cNvGraphicFramePr>
            <a:graphicFrameLocks noGrp="1"/>
          </p:cNvGraphicFramePr>
          <p:nvPr/>
        </p:nvGraphicFramePr>
        <p:xfrm>
          <a:off x="4953000" y="3276600"/>
          <a:ext cx="3962400" cy="1944688"/>
        </p:xfrm>
        <a:graphic>
          <a:graphicData uri="http://schemas.openxmlformats.org/drawingml/2006/table">
            <a:tbl>
              <a:tblPr/>
              <a:tblGrid>
                <a:gridCol w="1265238"/>
                <a:gridCol w="927100"/>
                <a:gridCol w="842962"/>
                <a:gridCol w="92710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Model M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ACTUAL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256" name="Rectangle 72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Accuracy = 80%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Cost = 3910</a:t>
            </a:r>
          </a:p>
        </p:txBody>
      </p:sp>
      <p:sp>
        <p:nvSpPr>
          <p:cNvPr id="93257" name="Rectangle 73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Accuracy = 90%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Cost = 4255</a:t>
            </a:r>
          </a:p>
        </p:txBody>
      </p:sp>
    </p:spTree>
    <p:extLst>
      <p:ext uri="{BB962C8B-B14F-4D97-AF65-F5344CB8AC3E}">
        <p14:creationId xmlns:p14="http://schemas.microsoft.com/office/powerpoint/2010/main" val="6327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3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56" grpId="0" build="allAtOnce"/>
      <p:bldP spid="93257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Cost-Sensitive Measures</a:t>
            </a: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133600" y="990600"/>
          <a:ext cx="4800600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990600"/>
                        <a:ext cx="4800600" cy="271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" y="3962400"/>
            <a:ext cx="883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latin typeface="Arial" panose="020B0604020202020204" pitchFamily="34" charset="0"/>
              </a:rPr>
              <a:t>Precision is biased towards C(Yes|Yes) &amp; C(Yes|No)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latin typeface="Arial" panose="020B0604020202020204" pitchFamily="34" charset="0"/>
              </a:rPr>
              <a:t>Recall is biased towards C(Yes|Yes) &amp; C(No|Yes)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>
                <a:latin typeface="Arial" panose="020B0604020202020204" pitchFamily="34" charset="0"/>
              </a:rPr>
              <a:t>F-measure is biased towards all except C(No|No)</a:t>
            </a:r>
          </a:p>
        </p:txBody>
      </p:sp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1371600" y="5410200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7" name="Equation" r:id="rId5" imgW="5270500" imgH="800100" progId="Equation.3">
                  <p:embed/>
                </p:oleObj>
              </mc:Choice>
              <mc:Fallback>
                <p:oleObj name="Equation" r:id="rId5" imgW="52705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10200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71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61595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800" b="1" smtClean="0"/>
              <a:t>Relationship between Recall and Precision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4588" y="1906588"/>
            <a:ext cx="6931025" cy="4264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838200" y="59436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</a:rPr>
              <a:t>0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505200" y="6096000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</a:rPr>
              <a:t>Recall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76200" y="297180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</a:rPr>
              <a:t>Precision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76200" y="1524000"/>
            <a:ext cx="329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Lucida Sans" panose="020B0602030504020204" pitchFamily="34" charset="0"/>
              </a:rPr>
              <a:t>Returns relevant documents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Lucida Sans" panose="020B0602030504020204" pitchFamily="34" charset="0"/>
              </a:rPr>
              <a:t>But, miss many useful ones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6083300" y="5559425"/>
            <a:ext cx="2895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Lucida Sans" panose="020B0602030504020204" pitchFamily="34" charset="0"/>
              </a:rPr>
              <a:t>Returns mostly  relevant documents But, includes many junks too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8077200" y="152400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Lucida Sans" panose="020B0602030504020204" pitchFamily="34" charset="0"/>
              </a:rPr>
              <a:t>Ideal</a:t>
            </a:r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839788" y="1601788"/>
            <a:ext cx="911225" cy="6826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7469188" y="5716588"/>
            <a:ext cx="911225" cy="682625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7292" name="Freeform 12"/>
          <p:cNvSpPr>
            <a:spLocks/>
          </p:cNvSpPr>
          <p:nvPr/>
        </p:nvSpPr>
        <p:spPr bwMode="auto">
          <a:xfrm>
            <a:off x="1219200" y="2057400"/>
            <a:ext cx="6480175" cy="3889375"/>
          </a:xfrm>
          <a:custGeom>
            <a:avLst/>
            <a:gdLst>
              <a:gd name="T0" fmla="*/ 0 w 4082"/>
              <a:gd name="T1" fmla="*/ 0 h 2450"/>
              <a:gd name="T2" fmla="*/ 2147483646 w 4082"/>
              <a:gd name="T3" fmla="*/ 2147483646 h 2450"/>
              <a:gd name="T4" fmla="*/ 2147483646 w 4082"/>
              <a:gd name="T5" fmla="*/ 2147483646 h 2450"/>
              <a:gd name="T6" fmla="*/ 2147483646 w 4082"/>
              <a:gd name="T7" fmla="*/ 2147483646 h 2450"/>
              <a:gd name="T8" fmla="*/ 2147483646 w 4082"/>
              <a:gd name="T9" fmla="*/ 2147483646 h 2450"/>
              <a:gd name="T10" fmla="*/ 2147483646 w 4082"/>
              <a:gd name="T11" fmla="*/ 2147483646 h 2450"/>
              <a:gd name="T12" fmla="*/ 2147483646 w 4082"/>
              <a:gd name="T13" fmla="*/ 2147483646 h 2450"/>
              <a:gd name="T14" fmla="*/ 2147483646 w 4082"/>
              <a:gd name="T15" fmla="*/ 2147483646 h 2450"/>
              <a:gd name="T16" fmla="*/ 2147483646 w 4082"/>
              <a:gd name="T17" fmla="*/ 2147483646 h 2450"/>
              <a:gd name="T18" fmla="*/ 2147483646 w 4082"/>
              <a:gd name="T19" fmla="*/ 2147483646 h 2450"/>
              <a:gd name="T20" fmla="*/ 2147483646 w 4082"/>
              <a:gd name="T21" fmla="*/ 2147483646 h 2450"/>
              <a:gd name="T22" fmla="*/ 2147483646 w 4082"/>
              <a:gd name="T23" fmla="*/ 2147483646 h 2450"/>
              <a:gd name="T24" fmla="*/ 2147483646 w 4082"/>
              <a:gd name="T25" fmla="*/ 2147483646 h 2450"/>
              <a:gd name="T26" fmla="*/ 2147483646 w 4082"/>
              <a:gd name="T27" fmla="*/ 2147483646 h 2450"/>
              <a:gd name="T28" fmla="*/ 2147483646 w 4082"/>
              <a:gd name="T29" fmla="*/ 2147483646 h 2450"/>
              <a:gd name="T30" fmla="*/ 2147483646 w 4082"/>
              <a:gd name="T31" fmla="*/ 2147483646 h 2450"/>
              <a:gd name="T32" fmla="*/ 2147483646 w 4082"/>
              <a:gd name="T33" fmla="*/ 2147483646 h 2450"/>
              <a:gd name="T34" fmla="*/ 2147483646 w 4082"/>
              <a:gd name="T35" fmla="*/ 2147483646 h 2450"/>
              <a:gd name="T36" fmla="*/ 2147483646 w 4082"/>
              <a:gd name="T37" fmla="*/ 2147483646 h 2450"/>
              <a:gd name="T38" fmla="*/ 2147483646 w 4082"/>
              <a:gd name="T39" fmla="*/ 2147483646 h 2450"/>
              <a:gd name="T40" fmla="*/ 2147483646 w 4082"/>
              <a:gd name="T41" fmla="*/ 2147483646 h 2450"/>
              <a:gd name="T42" fmla="*/ 2147483646 w 4082"/>
              <a:gd name="T43" fmla="*/ 2147483646 h 2450"/>
              <a:gd name="T44" fmla="*/ 2147483646 w 4082"/>
              <a:gd name="T45" fmla="*/ 2147483646 h 2450"/>
              <a:gd name="T46" fmla="*/ 2147483646 w 4082"/>
              <a:gd name="T47" fmla="*/ 2147483646 h 2450"/>
              <a:gd name="T48" fmla="*/ 2147483646 w 4082"/>
              <a:gd name="T49" fmla="*/ 2147483646 h 2450"/>
              <a:gd name="T50" fmla="*/ 2147483646 w 4082"/>
              <a:gd name="T51" fmla="*/ 2147483646 h 2450"/>
              <a:gd name="T52" fmla="*/ 2147483646 w 4082"/>
              <a:gd name="T53" fmla="*/ 2147483646 h 2450"/>
              <a:gd name="T54" fmla="*/ 2147483646 w 4082"/>
              <a:gd name="T55" fmla="*/ 2147483646 h 2450"/>
              <a:gd name="T56" fmla="*/ 2147483646 w 4082"/>
              <a:gd name="T57" fmla="*/ 2147483646 h 2450"/>
              <a:gd name="T58" fmla="*/ 2147483646 w 4082"/>
              <a:gd name="T59" fmla="*/ 2147483646 h 2450"/>
              <a:gd name="T60" fmla="*/ 2147483646 w 4082"/>
              <a:gd name="T61" fmla="*/ 2147483646 h 245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4082"/>
              <a:gd name="T94" fmla="*/ 0 h 2450"/>
              <a:gd name="T95" fmla="*/ 4082 w 4082"/>
              <a:gd name="T96" fmla="*/ 2450 h 2450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4082" h="2450">
                <a:moveTo>
                  <a:pt x="0" y="0"/>
                </a:moveTo>
                <a:lnTo>
                  <a:pt x="72" y="227"/>
                </a:lnTo>
                <a:lnTo>
                  <a:pt x="150" y="455"/>
                </a:lnTo>
                <a:lnTo>
                  <a:pt x="242" y="678"/>
                </a:lnTo>
                <a:lnTo>
                  <a:pt x="346" y="893"/>
                </a:lnTo>
                <a:lnTo>
                  <a:pt x="405" y="995"/>
                </a:lnTo>
                <a:lnTo>
                  <a:pt x="477" y="1097"/>
                </a:lnTo>
                <a:lnTo>
                  <a:pt x="548" y="1195"/>
                </a:lnTo>
                <a:lnTo>
                  <a:pt x="633" y="1289"/>
                </a:lnTo>
                <a:lnTo>
                  <a:pt x="725" y="1379"/>
                </a:lnTo>
                <a:lnTo>
                  <a:pt x="823" y="1469"/>
                </a:lnTo>
                <a:lnTo>
                  <a:pt x="934" y="1552"/>
                </a:lnTo>
                <a:lnTo>
                  <a:pt x="1058" y="1630"/>
                </a:lnTo>
                <a:lnTo>
                  <a:pt x="1123" y="1669"/>
                </a:lnTo>
                <a:lnTo>
                  <a:pt x="1201" y="1705"/>
                </a:lnTo>
                <a:lnTo>
                  <a:pt x="1365" y="1779"/>
                </a:lnTo>
                <a:lnTo>
                  <a:pt x="1548" y="1846"/>
                </a:lnTo>
                <a:lnTo>
                  <a:pt x="1743" y="1912"/>
                </a:lnTo>
                <a:lnTo>
                  <a:pt x="1959" y="1975"/>
                </a:lnTo>
                <a:lnTo>
                  <a:pt x="2181" y="2034"/>
                </a:lnTo>
                <a:lnTo>
                  <a:pt x="2638" y="2143"/>
                </a:lnTo>
                <a:lnTo>
                  <a:pt x="2860" y="2190"/>
                </a:lnTo>
                <a:lnTo>
                  <a:pt x="3082" y="2237"/>
                </a:lnTo>
                <a:lnTo>
                  <a:pt x="3291" y="2281"/>
                </a:lnTo>
                <a:lnTo>
                  <a:pt x="3493" y="2320"/>
                </a:lnTo>
                <a:lnTo>
                  <a:pt x="3676" y="2359"/>
                </a:lnTo>
                <a:lnTo>
                  <a:pt x="3833" y="2390"/>
                </a:lnTo>
                <a:lnTo>
                  <a:pt x="3905" y="2406"/>
                </a:lnTo>
                <a:lnTo>
                  <a:pt x="3970" y="2422"/>
                </a:lnTo>
                <a:lnTo>
                  <a:pt x="4029" y="2437"/>
                </a:lnTo>
                <a:lnTo>
                  <a:pt x="4081" y="244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Model Evaluation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Metrics for Performance Evaluation</a:t>
            </a:r>
          </a:p>
          <a:p>
            <a:pPr lvl="1" eaLnBrk="1" hangingPunct="1">
              <a:defRPr/>
            </a:pPr>
            <a:r>
              <a:rPr lang="en-US" dirty="0" smtClean="0"/>
              <a:t>How to evaluate the performance of a model?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Methods for Performance Evaluation</a:t>
            </a:r>
          </a:p>
          <a:p>
            <a:pPr lvl="1" eaLnBrk="1" hangingPunct="1">
              <a:defRPr/>
            </a:pPr>
            <a:r>
              <a:rPr lang="en-US" dirty="0" smtClean="0"/>
              <a:t>How to obtain reliable estimates?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Methods for Model Comparison</a:t>
            </a:r>
          </a:p>
          <a:p>
            <a:pPr lvl="1" eaLnBrk="1" hangingPunct="1">
              <a:defRPr/>
            </a:pPr>
            <a:r>
              <a:rPr lang="en-US" dirty="0" smtClean="0"/>
              <a:t>How to compare the relative performance among competing models?</a:t>
            </a:r>
          </a:p>
        </p:txBody>
      </p:sp>
    </p:spTree>
    <p:extLst>
      <p:ext uri="{BB962C8B-B14F-4D97-AF65-F5344CB8AC3E}">
        <p14:creationId xmlns:p14="http://schemas.microsoft.com/office/powerpoint/2010/main" val="8913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Methods for Performance Evaluation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to obtain a reliable estimate of performance?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Performance of a model may depend on other factors besides the learning algorithm:</a:t>
            </a:r>
          </a:p>
          <a:p>
            <a:pPr lvl="1" eaLnBrk="1" hangingPunct="1">
              <a:defRPr/>
            </a:pPr>
            <a:r>
              <a:rPr lang="en-US" dirty="0" smtClean="0"/>
              <a:t>Class distribution</a:t>
            </a:r>
          </a:p>
          <a:p>
            <a:pPr lvl="1" eaLnBrk="1" hangingPunct="1">
              <a:defRPr/>
            </a:pPr>
            <a:r>
              <a:rPr lang="en-US" dirty="0" smtClean="0"/>
              <a:t>Cost of misclassification</a:t>
            </a:r>
          </a:p>
          <a:p>
            <a:pPr lvl="1" eaLnBrk="1" hangingPunct="1">
              <a:defRPr/>
            </a:pPr>
            <a:r>
              <a:rPr lang="en-US" dirty="0" smtClean="0"/>
              <a:t>Size of training and test sets</a:t>
            </a:r>
          </a:p>
        </p:txBody>
      </p:sp>
    </p:spTree>
    <p:extLst>
      <p:ext uri="{BB962C8B-B14F-4D97-AF65-F5344CB8AC3E}">
        <p14:creationId xmlns:p14="http://schemas.microsoft.com/office/powerpoint/2010/main" val="112048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Estimating Generalization Errors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Re-substitution errors:</a:t>
            </a:r>
            <a:r>
              <a:rPr lang="en-US" altLang="en-US" sz="2800" dirty="0" smtClean="0">
                <a:effectLst/>
              </a:rPr>
              <a:t> error on training (</a:t>
            </a:r>
            <a:r>
              <a:rPr lang="en-US" altLang="en-US" sz="2800" dirty="0" smtClean="0">
                <a:effectLst/>
                <a:sym typeface="Symbol" panose="05050102010706020507" pitchFamily="18" charset="2"/>
              </a:rPr>
              <a:t> </a:t>
            </a:r>
            <a:r>
              <a:rPr lang="en-US" altLang="en-US" sz="2800" dirty="0" smtClean="0">
                <a:effectLst/>
              </a:rPr>
              <a:t>e(t))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FF0000"/>
                </a:solidFill>
                <a:effectLst/>
              </a:rPr>
              <a:t>Generalization errors:</a:t>
            </a:r>
            <a:r>
              <a:rPr lang="en-US" altLang="en-US" sz="2800" dirty="0" smtClean="0">
                <a:effectLst/>
              </a:rPr>
              <a:t>  error on testing (</a:t>
            </a:r>
            <a:r>
              <a:rPr lang="en-US" altLang="en-US" sz="2800" dirty="0" smtClean="0">
                <a:effectLst/>
                <a:sym typeface="Symbol" panose="05050102010706020507" pitchFamily="18" charset="2"/>
              </a:rPr>
              <a:t></a:t>
            </a:r>
            <a:r>
              <a:rPr lang="en-US" altLang="en-US" sz="2800" dirty="0" smtClean="0">
                <a:effectLst/>
              </a:rPr>
              <a:t> e’(t))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600" dirty="0" smtClean="0">
              <a:effectLst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effectLst/>
              </a:rPr>
              <a:t>Methods for estimating generalization errors: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effectLst/>
              </a:rPr>
              <a:t>Optimistic approach:</a:t>
            </a:r>
            <a:r>
              <a:rPr lang="en-US" altLang="en-US" sz="2400" dirty="0" smtClean="0">
                <a:effectLst/>
              </a:rPr>
              <a:t>  e’(t) = e(t)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effectLst/>
              </a:rPr>
              <a:t>Pessimistic approach:</a:t>
            </a:r>
            <a:r>
              <a:rPr lang="en-US" altLang="en-US" sz="2400" dirty="0" smtClean="0">
                <a:effectLst/>
              </a:rPr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</a:rPr>
              <a:t>  For each leaf node: e’(t) = (e(t)+0.5)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</a:rPr>
              <a:t>  Total errors: e’(T) = </a:t>
            </a: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e(T) + N  0.5 (N: number of leaf nodes)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For a tree with 30 leaf nodes and 10 errors on training </a:t>
            </a:r>
            <a:br>
              <a:rPr lang="en-US" altLang="en-US" sz="2000" dirty="0" smtClean="0">
                <a:effectLst/>
                <a:sym typeface="Symbol" panose="05050102010706020507" pitchFamily="18" charset="2"/>
              </a:rPr>
            </a:b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(out of 1000 instances):</a:t>
            </a:r>
            <a:br>
              <a:rPr lang="en-US" altLang="en-US" sz="2000" dirty="0" smtClean="0">
                <a:effectLst/>
                <a:sym typeface="Symbol" panose="05050102010706020507" pitchFamily="18" charset="2"/>
              </a:rPr>
            </a:b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      Training error = 10/1000 = 1%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      Generalization error = (10 + 300.5)/1000 = 2.5%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effectLst/>
                <a:sym typeface="Symbol" panose="05050102010706020507" pitchFamily="18" charset="2"/>
              </a:rPr>
              <a:t>Reduced error pruning (REP):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uses validation data set to estimate generalization</a:t>
            </a:r>
            <a:br>
              <a:rPr lang="en-US" altLang="en-US" sz="2000" dirty="0" smtClean="0">
                <a:effectLst/>
                <a:sym typeface="Symbol" panose="05050102010706020507" pitchFamily="18" charset="2"/>
              </a:rPr>
            </a:br>
            <a:r>
              <a:rPr lang="en-US" altLang="en-US" sz="2000" dirty="0" smtClean="0">
                <a:effectLst/>
                <a:sym typeface="Symbol" panose="05050102010706020507" pitchFamily="18" charset="2"/>
              </a:rPr>
              <a:t>    error</a:t>
            </a:r>
          </a:p>
        </p:txBody>
      </p:sp>
    </p:spTree>
    <p:extLst>
      <p:ext uri="{BB962C8B-B14F-4D97-AF65-F5344CB8AC3E}">
        <p14:creationId xmlns:p14="http://schemas.microsoft.com/office/powerpoint/2010/main" val="17840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Methods of Estimation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Holdout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Reserve 2/3 for training and 1/3 for testing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Random subsampling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Repeated holdout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Cross validation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Partition data into k disjoint subsets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k-fold: train on k-1 partitions, test on the remaining one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Leave-one-out:   k=n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Stratified sampling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oversampling vs undersampling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Bootstrap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Sampling 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4873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Model Evaluation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Metrics for Performance Evaluation</a:t>
            </a:r>
          </a:p>
          <a:p>
            <a:pPr lvl="1" eaLnBrk="1" hangingPunct="1">
              <a:defRPr/>
            </a:pPr>
            <a:r>
              <a:rPr lang="en-US" dirty="0" smtClean="0"/>
              <a:t>How to evaluate the performance of a model?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Methods for Performance Evaluation</a:t>
            </a:r>
          </a:p>
          <a:p>
            <a:pPr lvl="1" eaLnBrk="1" hangingPunct="1">
              <a:defRPr/>
            </a:pPr>
            <a:r>
              <a:rPr lang="en-US" dirty="0" smtClean="0"/>
              <a:t>How to obtain reliable estimates?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Methods for Model Comparison</a:t>
            </a:r>
          </a:p>
          <a:p>
            <a:pPr lvl="1" eaLnBrk="1" hangingPunct="1">
              <a:defRPr/>
            </a:pPr>
            <a:r>
              <a:rPr lang="en-US" dirty="0" smtClean="0"/>
              <a:t>How to compare the relative performance among competing models?</a:t>
            </a:r>
          </a:p>
        </p:txBody>
      </p:sp>
    </p:spTree>
    <p:extLst>
      <p:ext uri="{BB962C8B-B14F-4D97-AF65-F5344CB8AC3E}">
        <p14:creationId xmlns:p14="http://schemas.microsoft.com/office/powerpoint/2010/main" val="34196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Test of Significance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two models:</a:t>
            </a:r>
          </a:p>
          <a:p>
            <a:pPr lvl="1" eaLnBrk="1" hangingPunct="1">
              <a:defRPr/>
            </a:pPr>
            <a:r>
              <a:rPr lang="en-US" sz="2400" dirty="0" smtClean="0"/>
              <a:t>Model M1: accuracy = 85%, tested on 30 instances</a:t>
            </a:r>
          </a:p>
          <a:p>
            <a:pPr lvl="1" eaLnBrk="1" hangingPunct="1">
              <a:defRPr/>
            </a:pPr>
            <a:r>
              <a:rPr lang="en-US" sz="2400" dirty="0" smtClean="0"/>
              <a:t>Model M2: accuracy = 75%, tested on 5000 instances</a:t>
            </a:r>
          </a:p>
          <a:p>
            <a:pPr lvl="4"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dirty="0" smtClean="0"/>
              <a:t>Can we say M1 is better than M2?</a:t>
            </a:r>
          </a:p>
          <a:p>
            <a:pPr lvl="1" eaLnBrk="1" hangingPunct="1">
              <a:defRPr/>
            </a:pPr>
            <a:r>
              <a:rPr lang="en-US" sz="2400" dirty="0" smtClean="0"/>
              <a:t>How much confidence can we place on accuracy of M1 and M2?</a:t>
            </a:r>
          </a:p>
          <a:p>
            <a:pPr lvl="1" eaLnBrk="1" hangingPunct="1">
              <a:defRPr/>
            </a:pPr>
            <a:r>
              <a:rPr lang="en-US" sz="2400" dirty="0" smtClean="0"/>
              <a:t>Can the difference in performance measure be explained as a result of random fluctuations in the test set?</a:t>
            </a:r>
          </a:p>
        </p:txBody>
      </p:sp>
    </p:spTree>
    <p:extLst>
      <p:ext uri="{BB962C8B-B14F-4D97-AF65-F5344CB8AC3E}">
        <p14:creationId xmlns:p14="http://schemas.microsoft.com/office/powerpoint/2010/main" val="363378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Confidence Interval for Accuracy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91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Prediction can be regarded as a Bernoulli trial</a:t>
            </a:r>
          </a:p>
          <a:p>
            <a:pPr lvl="1" eaLnBrk="1" hangingPunct="1">
              <a:defRPr/>
            </a:pPr>
            <a:r>
              <a:rPr lang="en-US" sz="2000" smtClean="0"/>
              <a:t>A Bernoulli trial has 2 possible outcomes</a:t>
            </a:r>
          </a:p>
          <a:p>
            <a:pPr lvl="1" eaLnBrk="1" hangingPunct="1">
              <a:defRPr/>
            </a:pPr>
            <a:r>
              <a:rPr lang="en-US" sz="2000" smtClean="0"/>
              <a:t>Possible outcomes for prediction: correct or wrong</a:t>
            </a:r>
          </a:p>
          <a:p>
            <a:pPr lvl="1" eaLnBrk="1" hangingPunct="1">
              <a:defRPr/>
            </a:pPr>
            <a:r>
              <a:rPr lang="en-US" sz="2000" smtClean="0"/>
              <a:t>Collection of Bernoulli trials has a Binomial distribution:</a:t>
            </a:r>
          </a:p>
          <a:p>
            <a:pPr lvl="2" eaLnBrk="1" hangingPunct="1">
              <a:defRPr/>
            </a:pPr>
            <a:r>
              <a:rPr lang="en-US" sz="2000" smtClean="0"/>
              <a:t> x </a:t>
            </a:r>
            <a:r>
              <a:rPr lang="en-US" sz="2000" smtClean="0">
                <a:sym typeface="Symbol" pitchFamily="18" charset="2"/>
              </a:rPr>
              <a:t> Bin(N, p)      x: number of correct predictions</a:t>
            </a:r>
          </a:p>
          <a:p>
            <a:pPr lvl="2" eaLnBrk="1" hangingPunct="1">
              <a:defRPr/>
            </a:pPr>
            <a:r>
              <a:rPr lang="en-US" sz="2000" smtClean="0">
                <a:sym typeface="Symbol" pitchFamily="18" charset="2"/>
              </a:rPr>
              <a:t> e.g:   Toss a fair coin 50 times, how many heads would turn up?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	   </a:t>
            </a:r>
            <a:r>
              <a:rPr lang="en-US" sz="2000" smtClean="0"/>
              <a:t>Expected number of heads = N</a:t>
            </a:r>
            <a:r>
              <a:rPr lang="en-US" sz="2000" smtClean="0">
                <a:sym typeface="Symbol" pitchFamily="18" charset="2"/>
              </a:rPr>
              <a:t></a:t>
            </a:r>
            <a:r>
              <a:rPr lang="en-US" sz="2000" smtClean="0"/>
              <a:t>p = 50 </a:t>
            </a:r>
            <a:r>
              <a:rPr lang="en-US" sz="2000" smtClean="0">
                <a:sym typeface="Symbol" pitchFamily="18" charset="2"/>
              </a:rPr>
              <a:t> 0.5 = 25</a:t>
            </a:r>
            <a:endParaRPr lang="en-US" sz="2000" smtClean="0"/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/>
              <a:t>Given x (# of correct predictions) or equivalently, acc=x/N, and N (# of test instances),</a:t>
            </a:r>
            <a:br>
              <a:rPr lang="en-US" smtClean="0"/>
            </a:br>
            <a:r>
              <a:rPr lang="en-US" smtClean="0"/>
              <a:t>Can we predict p (true accuracy of model)?</a:t>
            </a:r>
          </a:p>
        </p:txBody>
      </p:sp>
    </p:spTree>
    <p:extLst>
      <p:ext uri="{BB962C8B-B14F-4D97-AF65-F5344CB8AC3E}">
        <p14:creationId xmlns:p14="http://schemas.microsoft.com/office/powerpoint/2010/main" val="11392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Confidence Interval for Accuracy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143000"/>
            <a:ext cx="83185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For large test sets (N &gt; 30), </a:t>
            </a:r>
          </a:p>
          <a:p>
            <a:pPr lvl="1" eaLnBrk="1" hangingPunct="1">
              <a:defRPr/>
            </a:pPr>
            <a:r>
              <a:rPr lang="en-US" sz="2400" dirty="0" err="1" smtClean="0"/>
              <a:t>acc</a:t>
            </a:r>
            <a:r>
              <a:rPr lang="en-US" sz="2400" dirty="0" smtClean="0"/>
              <a:t> has a normal distribution </a:t>
            </a:r>
            <a:br>
              <a:rPr lang="en-US" sz="2400" dirty="0" smtClean="0"/>
            </a:br>
            <a:r>
              <a:rPr lang="en-US" sz="2400" dirty="0" smtClean="0"/>
              <a:t>with mean p and variance </a:t>
            </a:r>
            <a:br>
              <a:rPr lang="en-US" sz="2400" dirty="0" smtClean="0"/>
            </a:br>
            <a:r>
              <a:rPr lang="en-US" sz="2400" dirty="0" smtClean="0"/>
              <a:t>p(1-p)/N</a:t>
            </a:r>
            <a:endParaRPr lang="en-US" sz="2400" dirty="0" smtClean="0">
              <a:sym typeface="Symbol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sym typeface="Symbol" pitchFamily="18" charset="2"/>
            </a:endParaRPr>
          </a:p>
          <a:p>
            <a:pPr lvl="1" eaLnBrk="1" hangingPunct="1">
              <a:defRPr/>
            </a:pPr>
            <a:endParaRPr lang="en-US" dirty="0" smtClean="0">
              <a:sym typeface="Symbol" pitchFamily="18" charset="2"/>
            </a:endParaRPr>
          </a:p>
          <a:p>
            <a:pPr lvl="1" eaLnBrk="1" hangingPunct="1">
              <a:defRPr/>
            </a:pPr>
            <a:endParaRPr lang="en-US" dirty="0">
              <a:sym typeface="Symbol" pitchFamily="18" charset="2"/>
            </a:endParaRPr>
          </a:p>
          <a:p>
            <a:pPr lvl="1" eaLnBrk="1" hangingPunct="1">
              <a:defRPr/>
            </a:pPr>
            <a:r>
              <a:rPr lang="en-US" dirty="0" smtClean="0">
                <a:sym typeface="Symbol" pitchFamily="18" charset="2"/>
              </a:rPr>
              <a:t>Confidence Interval for p:</a:t>
            </a:r>
            <a:endParaRPr lang="en-US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dirty="0" smtClean="0">
              <a:sym typeface="Symbol" pitchFamily="18" charset="2"/>
            </a:endParaRPr>
          </a:p>
        </p:txBody>
      </p:sp>
      <p:pic>
        <p:nvPicPr>
          <p:cNvPr id="105476" name="Picture 5" descr="norm_con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t="6569" b="12234"/>
          <a:stretch>
            <a:fillRect/>
          </a:stretch>
        </p:blipFill>
        <p:spPr bwMode="auto">
          <a:xfrm>
            <a:off x="5105400" y="1600200"/>
            <a:ext cx="38862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Line 6"/>
          <p:cNvSpPr>
            <a:spLocks noChangeShapeType="1"/>
          </p:cNvSpPr>
          <p:nvPr/>
        </p:nvSpPr>
        <p:spPr bwMode="auto">
          <a:xfrm flipH="1">
            <a:off x="7162800" y="1447800"/>
            <a:ext cx="762000" cy="1066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8" name="Text Box 7"/>
          <p:cNvSpPr txBox="1">
            <a:spLocks noChangeArrowheads="1"/>
          </p:cNvSpPr>
          <p:nvPr/>
        </p:nvSpPr>
        <p:spPr bwMode="auto">
          <a:xfrm>
            <a:off x="6858000" y="10668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Area = 1 - </a:t>
            </a:r>
            <a:r>
              <a:rPr lang="en-US" altLang="en-US" sz="2000" b="1">
                <a:latin typeface="Arial" panose="020B0604020202020204" pitchFamily="34" charset="0"/>
                <a:sym typeface="Symbol" panose="05050102010706020507" pitchFamily="18" charset="2"/>
              </a:rPr>
              <a:t></a:t>
            </a: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105479" name="Line 8"/>
          <p:cNvSpPr>
            <a:spLocks noChangeShapeType="1"/>
          </p:cNvSpPr>
          <p:nvPr/>
        </p:nvSpPr>
        <p:spPr bwMode="auto">
          <a:xfrm flipV="1">
            <a:off x="6172200" y="3505200"/>
            <a:ext cx="2286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Text Box 9"/>
          <p:cNvSpPr txBox="1">
            <a:spLocks noChangeArrowheads="1"/>
          </p:cNvSpPr>
          <p:nvPr/>
        </p:nvSpPr>
        <p:spPr bwMode="auto">
          <a:xfrm>
            <a:off x="5791200" y="3962400"/>
            <a:ext cx="7620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Z</a:t>
            </a:r>
            <a:r>
              <a:rPr lang="en-US" altLang="en-US" sz="2400" b="1" baseline="-25000">
                <a:latin typeface="Arial" panose="020B0604020202020204" pitchFamily="34" charset="0"/>
                <a:sym typeface="Symbol" panose="05050102010706020507" pitchFamily="18" charset="2"/>
              </a:rPr>
              <a:t>/2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05481" name="Text Box 10"/>
          <p:cNvSpPr txBox="1">
            <a:spLocks noChangeArrowheads="1"/>
          </p:cNvSpPr>
          <p:nvPr/>
        </p:nvSpPr>
        <p:spPr bwMode="auto">
          <a:xfrm>
            <a:off x="7848600" y="3962400"/>
            <a:ext cx="10668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Z</a:t>
            </a:r>
            <a:r>
              <a:rPr lang="en-US" altLang="en-US" sz="2400" b="1" baseline="-25000">
                <a:latin typeface="Arial" panose="020B0604020202020204" pitchFamily="34" charset="0"/>
                <a:sym typeface="Symbol" panose="05050102010706020507" pitchFamily="18" charset="2"/>
              </a:rPr>
              <a:t>1-  /2</a:t>
            </a:r>
          </a:p>
        </p:txBody>
      </p:sp>
      <p:sp>
        <p:nvSpPr>
          <p:cNvPr id="105482" name="Line 11"/>
          <p:cNvSpPr>
            <a:spLocks noChangeShapeType="1"/>
          </p:cNvSpPr>
          <p:nvPr/>
        </p:nvSpPr>
        <p:spPr bwMode="auto">
          <a:xfrm flipH="1" flipV="1">
            <a:off x="7772400" y="3505200"/>
            <a:ext cx="1524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5483" name="Object 12"/>
          <p:cNvGraphicFramePr>
            <a:graphicFrameLocks noChangeAspect="1"/>
          </p:cNvGraphicFramePr>
          <p:nvPr/>
        </p:nvGraphicFramePr>
        <p:xfrm>
          <a:off x="457200" y="5281613"/>
          <a:ext cx="83581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4" name="Equation" r:id="rId4" imgW="6718300" imgH="838200" progId="Equation.3">
                  <p:embed/>
                </p:oleObj>
              </mc:Choice>
              <mc:Fallback>
                <p:oleObj name="Equation" r:id="rId4" imgW="67183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281613"/>
                        <a:ext cx="835818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84" name="Group 50"/>
          <p:cNvGrpSpPr>
            <a:grpSpLocks/>
          </p:cNvGrpSpPr>
          <p:nvPr/>
        </p:nvGrpSpPr>
        <p:grpSpPr bwMode="auto">
          <a:xfrm>
            <a:off x="381000" y="2971800"/>
            <a:ext cx="4186238" cy="1458913"/>
            <a:chOff x="336" y="1893"/>
            <a:chExt cx="2637" cy="919"/>
          </a:xfrm>
        </p:grpSpPr>
        <p:sp>
          <p:nvSpPr>
            <p:cNvPr id="105485" name="AutoShape 13"/>
            <p:cNvSpPr>
              <a:spLocks noChangeAspect="1" noChangeArrowheads="1" noTextEdit="1"/>
            </p:cNvSpPr>
            <p:nvPr/>
          </p:nvSpPr>
          <p:spPr bwMode="auto">
            <a:xfrm>
              <a:off x="384" y="1920"/>
              <a:ext cx="2589" cy="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6" name="Line 15"/>
            <p:cNvSpPr>
              <a:spLocks noChangeShapeType="1"/>
            </p:cNvSpPr>
            <p:nvPr/>
          </p:nvSpPr>
          <p:spPr bwMode="auto">
            <a:xfrm flipV="1">
              <a:off x="1148" y="2375"/>
              <a:ext cx="31" cy="1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7" name="Line 16"/>
            <p:cNvSpPr>
              <a:spLocks noChangeShapeType="1"/>
            </p:cNvSpPr>
            <p:nvPr/>
          </p:nvSpPr>
          <p:spPr bwMode="auto">
            <a:xfrm>
              <a:off x="1179" y="2378"/>
              <a:ext cx="44" cy="8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8" name="Line 17"/>
            <p:cNvSpPr>
              <a:spLocks noChangeShapeType="1"/>
            </p:cNvSpPr>
            <p:nvPr/>
          </p:nvSpPr>
          <p:spPr bwMode="auto">
            <a:xfrm flipV="1">
              <a:off x="1225" y="2226"/>
              <a:ext cx="52" cy="2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9" name="Line 18"/>
            <p:cNvSpPr>
              <a:spLocks noChangeShapeType="1"/>
            </p:cNvSpPr>
            <p:nvPr/>
          </p:nvSpPr>
          <p:spPr bwMode="auto">
            <a:xfrm>
              <a:off x="1277" y="2226"/>
              <a:ext cx="101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0" name="Line 19"/>
            <p:cNvSpPr>
              <a:spLocks noChangeShapeType="1"/>
            </p:cNvSpPr>
            <p:nvPr/>
          </p:nvSpPr>
          <p:spPr bwMode="auto">
            <a:xfrm>
              <a:off x="1137" y="2192"/>
              <a:ext cx="11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Rectangle 20"/>
            <p:cNvSpPr>
              <a:spLocks noChangeArrowheads="1"/>
            </p:cNvSpPr>
            <p:nvPr/>
          </p:nvSpPr>
          <p:spPr bwMode="auto">
            <a:xfrm>
              <a:off x="1374" y="2528"/>
              <a:ext cx="13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endParaRPr lang="en-US" altLang="en-US" sz="1800"/>
            </a:p>
          </p:txBody>
        </p:sp>
        <p:sp>
          <p:nvSpPr>
            <p:cNvPr id="105492" name="Rectangle 21"/>
            <p:cNvSpPr>
              <a:spLocks noChangeArrowheads="1"/>
            </p:cNvSpPr>
            <p:nvPr/>
          </p:nvSpPr>
          <p:spPr bwMode="auto">
            <a:xfrm>
              <a:off x="2727" y="2228"/>
              <a:ext cx="4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endParaRPr lang="en-US" altLang="en-US" sz="1800"/>
            </a:p>
          </p:txBody>
        </p:sp>
        <p:sp>
          <p:nvSpPr>
            <p:cNvPr id="105493" name="Rectangle 22"/>
            <p:cNvSpPr>
              <a:spLocks noChangeArrowheads="1"/>
            </p:cNvSpPr>
            <p:nvPr/>
          </p:nvSpPr>
          <p:spPr bwMode="auto">
            <a:xfrm>
              <a:off x="758" y="2228"/>
              <a:ext cx="45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 i="1">
                  <a:solidFill>
                    <a:srgbClr val="000000"/>
                  </a:solidFill>
                  <a:latin typeface="Symbol" panose="05050102010706020507" pitchFamily="18" charset="2"/>
                </a:rPr>
                <a:t>a</a:t>
              </a:r>
              <a:endParaRPr lang="en-US" altLang="en-US" sz="1800"/>
            </a:p>
          </p:txBody>
        </p:sp>
        <p:sp>
          <p:nvSpPr>
            <p:cNvPr id="105494" name="Rectangle 23"/>
            <p:cNvSpPr>
              <a:spLocks noChangeArrowheads="1"/>
            </p:cNvSpPr>
            <p:nvPr/>
          </p:nvSpPr>
          <p:spPr bwMode="auto">
            <a:xfrm>
              <a:off x="1237" y="252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5495" name="Rectangle 24"/>
            <p:cNvSpPr>
              <a:spLocks noChangeArrowheads="1"/>
            </p:cNvSpPr>
            <p:nvPr/>
          </p:nvSpPr>
          <p:spPr bwMode="auto">
            <a:xfrm>
              <a:off x="965" y="2528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05496" name="Rectangle 25"/>
            <p:cNvSpPr>
              <a:spLocks noChangeArrowheads="1"/>
            </p:cNvSpPr>
            <p:nvPr/>
          </p:nvSpPr>
          <p:spPr bwMode="auto">
            <a:xfrm>
              <a:off x="2355" y="2027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en-US" sz="1800"/>
            </a:p>
          </p:txBody>
        </p:sp>
        <p:sp>
          <p:nvSpPr>
            <p:cNvPr id="105497" name="Rectangle 26"/>
            <p:cNvSpPr>
              <a:spLocks noChangeArrowheads="1"/>
            </p:cNvSpPr>
            <p:nvPr/>
          </p:nvSpPr>
          <p:spPr bwMode="auto">
            <a:xfrm>
              <a:off x="1615" y="2194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5498" name="Rectangle 27"/>
            <p:cNvSpPr>
              <a:spLocks noChangeArrowheads="1"/>
            </p:cNvSpPr>
            <p:nvPr/>
          </p:nvSpPr>
          <p:spPr bwMode="auto">
            <a:xfrm>
              <a:off x="1743" y="1893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5499" name="Rectangle 28"/>
            <p:cNvSpPr>
              <a:spLocks noChangeArrowheads="1"/>
            </p:cNvSpPr>
            <p:nvPr/>
          </p:nvSpPr>
          <p:spPr bwMode="auto">
            <a:xfrm>
              <a:off x="963" y="2027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en-US" sz="1800"/>
            </a:p>
          </p:txBody>
        </p:sp>
        <p:sp>
          <p:nvSpPr>
            <p:cNvPr id="105500" name="Rectangle 29"/>
            <p:cNvSpPr>
              <a:spLocks noChangeArrowheads="1"/>
            </p:cNvSpPr>
            <p:nvPr/>
          </p:nvSpPr>
          <p:spPr bwMode="auto">
            <a:xfrm>
              <a:off x="2691" y="2228"/>
              <a:ext cx="4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5501" name="Rectangle 30"/>
            <p:cNvSpPr>
              <a:spLocks noChangeArrowheads="1"/>
            </p:cNvSpPr>
            <p:nvPr/>
          </p:nvSpPr>
          <p:spPr bwMode="auto">
            <a:xfrm>
              <a:off x="1111" y="2553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5502" name="Rectangle 31"/>
            <p:cNvSpPr>
              <a:spLocks noChangeArrowheads="1"/>
            </p:cNvSpPr>
            <p:nvPr/>
          </p:nvSpPr>
          <p:spPr bwMode="auto">
            <a:xfrm>
              <a:off x="2889" y="2052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05503" name="Rectangle 32"/>
            <p:cNvSpPr>
              <a:spLocks noChangeArrowheads="1"/>
            </p:cNvSpPr>
            <p:nvPr/>
          </p:nvSpPr>
          <p:spPr bwMode="auto">
            <a:xfrm>
              <a:off x="2017" y="2219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endParaRPr lang="en-US" altLang="en-US" sz="1800"/>
            </a:p>
          </p:txBody>
        </p:sp>
        <p:sp>
          <p:nvSpPr>
            <p:cNvPr id="105504" name="Rectangle 33"/>
            <p:cNvSpPr>
              <a:spLocks noChangeArrowheads="1"/>
            </p:cNvSpPr>
            <p:nvPr/>
          </p:nvSpPr>
          <p:spPr bwMode="auto">
            <a:xfrm>
              <a:off x="1915" y="2219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05505" name="Rectangle 34"/>
            <p:cNvSpPr>
              <a:spLocks noChangeArrowheads="1"/>
            </p:cNvSpPr>
            <p:nvPr/>
          </p:nvSpPr>
          <p:spPr bwMode="auto">
            <a:xfrm>
              <a:off x="1489" y="221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5506" name="Rectangle 35"/>
            <p:cNvSpPr>
              <a:spLocks noChangeArrowheads="1"/>
            </p:cNvSpPr>
            <p:nvPr/>
          </p:nvSpPr>
          <p:spPr bwMode="auto">
            <a:xfrm>
              <a:off x="1434" y="2219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05507" name="Rectangle 36"/>
            <p:cNvSpPr>
              <a:spLocks noChangeArrowheads="1"/>
            </p:cNvSpPr>
            <p:nvPr/>
          </p:nvSpPr>
          <p:spPr bwMode="auto">
            <a:xfrm>
              <a:off x="480" y="2064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05508" name="Rectangle 37"/>
            <p:cNvSpPr>
              <a:spLocks noChangeArrowheads="1"/>
            </p:cNvSpPr>
            <p:nvPr/>
          </p:nvSpPr>
          <p:spPr bwMode="auto">
            <a:xfrm>
              <a:off x="2825" y="2236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5509" name="Rectangle 38"/>
            <p:cNvSpPr>
              <a:spLocks noChangeArrowheads="1"/>
            </p:cNvSpPr>
            <p:nvPr/>
          </p:nvSpPr>
          <p:spPr bwMode="auto">
            <a:xfrm>
              <a:off x="2792" y="2236"/>
              <a:ext cx="2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endParaRPr lang="en-US" altLang="en-US" sz="1800"/>
            </a:p>
          </p:txBody>
        </p:sp>
        <p:sp>
          <p:nvSpPr>
            <p:cNvPr id="105510" name="Rectangle 39"/>
            <p:cNvSpPr>
              <a:spLocks noChangeArrowheads="1"/>
            </p:cNvSpPr>
            <p:nvPr/>
          </p:nvSpPr>
          <p:spPr bwMode="auto">
            <a:xfrm>
              <a:off x="2658" y="2236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5511" name="Rectangle 40"/>
            <p:cNvSpPr>
              <a:spLocks noChangeArrowheads="1"/>
            </p:cNvSpPr>
            <p:nvPr/>
          </p:nvSpPr>
          <p:spPr bwMode="auto">
            <a:xfrm>
              <a:off x="855" y="2236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5512" name="Rectangle 41"/>
            <p:cNvSpPr>
              <a:spLocks noChangeArrowheads="1"/>
            </p:cNvSpPr>
            <p:nvPr/>
          </p:nvSpPr>
          <p:spPr bwMode="auto">
            <a:xfrm>
              <a:off x="822" y="2236"/>
              <a:ext cx="2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endParaRPr lang="en-US" altLang="en-US" sz="1800"/>
            </a:p>
          </p:txBody>
        </p:sp>
        <p:sp>
          <p:nvSpPr>
            <p:cNvPr id="105513" name="Rectangle 42"/>
            <p:cNvSpPr>
              <a:spLocks noChangeArrowheads="1"/>
            </p:cNvSpPr>
            <p:nvPr/>
          </p:nvSpPr>
          <p:spPr bwMode="auto">
            <a:xfrm>
              <a:off x="2529" y="2052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en-US" sz="1800"/>
            </a:p>
          </p:txBody>
        </p:sp>
        <p:sp>
          <p:nvSpPr>
            <p:cNvPr id="105514" name="Rectangle 43"/>
            <p:cNvSpPr>
              <a:spLocks noChangeArrowheads="1"/>
            </p:cNvSpPr>
            <p:nvPr/>
          </p:nvSpPr>
          <p:spPr bwMode="auto">
            <a:xfrm>
              <a:off x="2122" y="2219"/>
              <a:ext cx="14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1800"/>
            </a:p>
          </p:txBody>
        </p:sp>
        <p:sp>
          <p:nvSpPr>
            <p:cNvPr id="105515" name="Rectangle 44"/>
            <p:cNvSpPr>
              <a:spLocks noChangeArrowheads="1"/>
            </p:cNvSpPr>
            <p:nvPr/>
          </p:nvSpPr>
          <p:spPr bwMode="auto">
            <a:xfrm>
              <a:off x="1799" y="221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05516" name="Rectangle 45"/>
            <p:cNvSpPr>
              <a:spLocks noChangeArrowheads="1"/>
            </p:cNvSpPr>
            <p:nvPr/>
          </p:nvSpPr>
          <p:spPr bwMode="auto">
            <a:xfrm>
              <a:off x="1318" y="221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05517" name="Rectangle 46"/>
            <p:cNvSpPr>
              <a:spLocks noChangeArrowheads="1"/>
            </p:cNvSpPr>
            <p:nvPr/>
          </p:nvSpPr>
          <p:spPr bwMode="auto">
            <a:xfrm>
              <a:off x="1927" y="1918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  <p:sp>
          <p:nvSpPr>
            <p:cNvPr id="105518" name="Rectangle 47"/>
            <p:cNvSpPr>
              <a:spLocks noChangeArrowheads="1"/>
            </p:cNvSpPr>
            <p:nvPr/>
          </p:nvSpPr>
          <p:spPr bwMode="auto">
            <a:xfrm>
              <a:off x="1402" y="1918"/>
              <a:ext cx="30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acc</a:t>
              </a:r>
              <a:endParaRPr lang="en-US" altLang="en-US" sz="1800"/>
            </a:p>
          </p:txBody>
        </p:sp>
        <p:sp>
          <p:nvSpPr>
            <p:cNvPr id="105519" name="Rectangle 48"/>
            <p:cNvSpPr>
              <a:spLocks noChangeArrowheads="1"/>
            </p:cNvSpPr>
            <p:nvPr/>
          </p:nvSpPr>
          <p:spPr bwMode="auto">
            <a:xfrm>
              <a:off x="528" y="2064"/>
              <a:ext cx="19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-Z</a:t>
              </a:r>
              <a:endParaRPr lang="en-US" altLang="en-US" sz="1800"/>
            </a:p>
          </p:txBody>
        </p:sp>
        <p:sp>
          <p:nvSpPr>
            <p:cNvPr id="105520" name="Rectangle 49"/>
            <p:cNvSpPr>
              <a:spLocks noChangeArrowheads="1"/>
            </p:cNvSpPr>
            <p:nvPr/>
          </p:nvSpPr>
          <p:spPr bwMode="auto">
            <a:xfrm>
              <a:off x="336" y="2064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7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912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Confidence Interval for Accuracy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Consider a model that produces an accuracy of 80% when evaluated on 100 test instances:</a:t>
            </a:r>
          </a:p>
          <a:p>
            <a:pPr lvl="1" eaLnBrk="1" hangingPunct="1">
              <a:defRPr/>
            </a:pPr>
            <a:r>
              <a:rPr lang="en-US" sz="2400" smtClean="0"/>
              <a:t>N=100, acc = 0.8</a:t>
            </a:r>
          </a:p>
          <a:p>
            <a:pPr lvl="1" eaLnBrk="1" hangingPunct="1">
              <a:defRPr/>
            </a:pPr>
            <a:r>
              <a:rPr lang="en-US" sz="2400" smtClean="0"/>
              <a:t>Let 1-</a:t>
            </a:r>
            <a:r>
              <a:rPr lang="en-US" sz="2400" smtClean="0">
                <a:sym typeface="Symbol" pitchFamily="18" charset="2"/>
              </a:rPr>
              <a:t> = 0.95 (95% confidence)</a:t>
            </a:r>
          </a:p>
          <a:p>
            <a:pPr lvl="1" eaLnBrk="1" hangingPunct="1">
              <a:defRPr/>
            </a:pPr>
            <a:r>
              <a:rPr lang="en-US" sz="2400" smtClean="0">
                <a:sym typeface="Symbol" pitchFamily="18" charset="2"/>
              </a:rPr>
              <a:t>From probability table, Z</a:t>
            </a:r>
            <a:r>
              <a:rPr lang="en-US" sz="2400" baseline="-25000" smtClean="0">
                <a:sym typeface="Symbol" pitchFamily="18" charset="2"/>
              </a:rPr>
              <a:t>/2</a:t>
            </a:r>
            <a:r>
              <a:rPr lang="en-US" sz="2400" smtClean="0">
                <a:sym typeface="Symbol" pitchFamily="18" charset="2"/>
              </a:rPr>
              <a:t>=1.96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mtClean="0"/>
          </a:p>
        </p:txBody>
      </p:sp>
      <p:graphicFrame>
        <p:nvGraphicFramePr>
          <p:cNvPr id="278586" name="Group 58"/>
          <p:cNvGraphicFramePr>
            <a:graphicFrameLocks noGrp="1"/>
          </p:cNvGraphicFramePr>
          <p:nvPr/>
        </p:nvGraphicFramePr>
        <p:xfrm>
          <a:off x="6934200" y="2546350"/>
          <a:ext cx="1905000" cy="266700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1-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  <a:sym typeface="Symbol" pitchFamily="18" charset="2"/>
                        </a:rPr>
                        <a:t>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20" name="Line 24"/>
          <p:cNvSpPr>
            <a:spLocks noChangeShapeType="1"/>
          </p:cNvSpPr>
          <p:nvPr/>
        </p:nvSpPr>
        <p:spPr bwMode="auto">
          <a:xfrm>
            <a:off x="5791200" y="3276600"/>
            <a:ext cx="1143000" cy="990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8587" name="Group 59"/>
          <p:cNvGraphicFramePr>
            <a:graphicFrameLocks noGrp="1"/>
          </p:cNvGraphicFramePr>
          <p:nvPr/>
        </p:nvGraphicFramePr>
        <p:xfrm>
          <a:off x="0" y="4543425"/>
          <a:ext cx="6705600" cy="2019300"/>
        </p:xfrm>
        <a:graphic>
          <a:graphicData uri="http://schemas.openxmlformats.org/drawingml/2006/table">
            <a:tbl>
              <a:tblPr/>
              <a:tblGrid>
                <a:gridCol w="1411288"/>
                <a:gridCol w="1058862"/>
                <a:gridCol w="1058863"/>
                <a:gridCol w="1058862"/>
                <a:gridCol w="1058863"/>
                <a:gridCol w="1058862"/>
              </a:tblGrid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p(lower)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0.763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ahoma" pitchFamily="34" charset="0"/>
                        </a:rPr>
                        <a:t>p(upper)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0.866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0.811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09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Comparing Performance of 2 Models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Given two models, say M1 and M2, which is better?</a:t>
            </a:r>
          </a:p>
          <a:p>
            <a:pPr lvl="1" eaLnBrk="1" hangingPunct="1">
              <a:defRPr/>
            </a:pPr>
            <a:r>
              <a:rPr lang="en-US" sz="2400" dirty="0" smtClean="0"/>
              <a:t>M1 is tested on D1 (size=n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), found error rate = e</a:t>
            </a:r>
            <a:r>
              <a:rPr lang="en-US" sz="2400" baseline="-25000" dirty="0" smtClean="0"/>
              <a:t>1</a:t>
            </a:r>
          </a:p>
          <a:p>
            <a:pPr lvl="1" eaLnBrk="1" hangingPunct="1">
              <a:defRPr/>
            </a:pPr>
            <a:r>
              <a:rPr lang="en-US" sz="2400" dirty="0" smtClean="0"/>
              <a:t>M2 is tested on D2 (size=n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), found error rate = e</a:t>
            </a:r>
            <a:r>
              <a:rPr lang="en-US" sz="2400" baseline="-25000" dirty="0" smtClean="0"/>
              <a:t>2</a:t>
            </a:r>
          </a:p>
          <a:p>
            <a:pPr lvl="1" eaLnBrk="1" hangingPunct="1">
              <a:defRPr/>
            </a:pPr>
            <a:r>
              <a:rPr lang="en-US" sz="2400" dirty="0" smtClean="0"/>
              <a:t>Assume D1 and D2 are independent</a:t>
            </a:r>
          </a:p>
          <a:p>
            <a:pPr lvl="1" eaLnBrk="1" hangingPunct="1">
              <a:defRPr/>
            </a:pPr>
            <a:r>
              <a:rPr lang="en-US" sz="2400" dirty="0" smtClean="0"/>
              <a:t>If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sufficiently large, then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sz="2400" dirty="0" smtClean="0"/>
              <a:t>Approximate</a:t>
            </a:r>
            <a:r>
              <a:rPr lang="en-US" dirty="0" smtClean="0"/>
              <a:t>: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>
            <p:extLst/>
          </p:nvPr>
        </p:nvGraphicFramePr>
        <p:xfrm>
          <a:off x="3253581" y="3976315"/>
          <a:ext cx="220980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8" name="Equation" r:id="rId3" imgW="914400" imgH="457200" progId="Equation.3">
                  <p:embed/>
                </p:oleObj>
              </mc:Choice>
              <mc:Fallback>
                <p:oleObj name="Equation" r:id="rId3" imgW="914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581" y="3976315"/>
                        <a:ext cx="2209800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>
            <p:extLst/>
          </p:nvPr>
        </p:nvGraphicFramePr>
        <p:xfrm>
          <a:off x="3429000" y="5463436"/>
          <a:ext cx="17065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9" name="Equation" r:id="rId5" imgW="1612900" imgH="800100" progId="Equation.3">
                  <p:embed/>
                </p:oleObj>
              </mc:Choice>
              <mc:Fallback>
                <p:oleObj name="Equation" r:id="rId5" imgW="16129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63436"/>
                        <a:ext cx="17065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23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Comparing Performance of 2 Models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To test if performance difference is statistically significant:  d = e</a:t>
            </a:r>
            <a:r>
              <a:rPr lang="en-US" baseline="-25000" smtClean="0"/>
              <a:t>1</a:t>
            </a:r>
            <a:r>
              <a:rPr lang="en-US" smtClean="0"/>
              <a:t> – e</a:t>
            </a:r>
            <a:r>
              <a:rPr lang="en-US" baseline="-25000" smtClean="0"/>
              <a:t>2</a:t>
            </a:r>
          </a:p>
          <a:p>
            <a:pPr lvl="1" eaLnBrk="1" hangingPunct="1">
              <a:defRPr/>
            </a:pPr>
            <a:r>
              <a:rPr lang="en-US" sz="2400" smtClean="0"/>
              <a:t>d ~ </a:t>
            </a:r>
            <a:r>
              <a:rPr lang="en-US" sz="2400" i="1" smtClean="0"/>
              <a:t>N</a:t>
            </a:r>
            <a:r>
              <a:rPr lang="en-US" sz="2400" smtClean="0"/>
              <a:t>(d</a:t>
            </a:r>
            <a:r>
              <a:rPr lang="en-US" sz="2400" baseline="-25000" smtClean="0"/>
              <a:t>t</a:t>
            </a:r>
            <a:r>
              <a:rPr lang="en-US" sz="2400" smtClean="0"/>
              <a:t>,</a:t>
            </a:r>
            <a:r>
              <a:rPr lang="en-US" sz="2400" smtClean="0">
                <a:sym typeface="Symbol" pitchFamily="18" charset="2"/>
              </a:rPr>
              <a:t></a:t>
            </a:r>
            <a:r>
              <a:rPr lang="en-US" sz="2400" baseline="-25000" smtClean="0"/>
              <a:t>t</a:t>
            </a:r>
            <a:r>
              <a:rPr lang="en-US" sz="2400" smtClean="0"/>
              <a:t>)   where d</a:t>
            </a:r>
            <a:r>
              <a:rPr lang="en-US" sz="2400" baseline="-25000" smtClean="0"/>
              <a:t>t</a:t>
            </a:r>
            <a:r>
              <a:rPr lang="en-US" sz="2400" smtClean="0"/>
              <a:t> is the true difference</a:t>
            </a:r>
          </a:p>
          <a:p>
            <a:pPr lvl="1" eaLnBrk="1" hangingPunct="1">
              <a:defRPr/>
            </a:pPr>
            <a:r>
              <a:rPr lang="en-US" sz="2400" smtClean="0"/>
              <a:t>Since D1 and D2 are independent, their variance adds up:   </a:t>
            </a:r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40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40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z="2400" smtClean="0"/>
          </a:p>
          <a:p>
            <a:pPr lvl="1" eaLnBrk="1" hangingPunct="1">
              <a:defRPr/>
            </a:pPr>
            <a:endParaRPr lang="en-US" sz="2400" smtClean="0"/>
          </a:p>
          <a:p>
            <a:pPr lvl="1" eaLnBrk="1" hangingPunct="1">
              <a:defRPr/>
            </a:pPr>
            <a:r>
              <a:rPr lang="en-US" sz="2400" smtClean="0"/>
              <a:t>At (1-</a:t>
            </a:r>
            <a:r>
              <a:rPr lang="en-US" sz="2400" smtClean="0">
                <a:sym typeface="Symbol" pitchFamily="18" charset="2"/>
              </a:rPr>
              <a:t>) confidence level, </a:t>
            </a:r>
          </a:p>
        </p:txBody>
      </p:sp>
      <p:graphicFrame>
        <p:nvGraphicFramePr>
          <p:cNvPr id="108548" name="Object 5"/>
          <p:cNvGraphicFramePr>
            <a:graphicFrameLocks noChangeAspect="1"/>
          </p:cNvGraphicFramePr>
          <p:nvPr/>
        </p:nvGraphicFramePr>
        <p:xfrm>
          <a:off x="4908550" y="5545138"/>
          <a:ext cx="27559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2" name="Equation" r:id="rId3" imgW="1676400" imgH="381000" progId="Equation.3">
                  <p:embed/>
                </p:oleObj>
              </mc:Choice>
              <mc:Fallback>
                <p:oleObj name="Equation" r:id="rId3" imgW="16764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5545138"/>
                        <a:ext cx="27559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49" name="Group 53"/>
          <p:cNvGrpSpPr>
            <a:grpSpLocks/>
          </p:cNvGrpSpPr>
          <p:nvPr/>
        </p:nvGrpSpPr>
        <p:grpSpPr bwMode="auto">
          <a:xfrm>
            <a:off x="2357438" y="3532188"/>
            <a:ext cx="4189412" cy="1741487"/>
            <a:chOff x="1485" y="2225"/>
            <a:chExt cx="2639" cy="1097"/>
          </a:xfrm>
        </p:grpSpPr>
        <p:sp>
          <p:nvSpPr>
            <p:cNvPr id="108550" name="AutoShape 6"/>
            <p:cNvSpPr>
              <a:spLocks noChangeAspect="1" noChangeArrowheads="1" noTextEdit="1"/>
            </p:cNvSpPr>
            <p:nvPr/>
          </p:nvSpPr>
          <p:spPr bwMode="auto">
            <a:xfrm>
              <a:off x="1488" y="2256"/>
              <a:ext cx="2636" cy="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1" name="Line 8"/>
            <p:cNvSpPr>
              <a:spLocks noChangeShapeType="1"/>
            </p:cNvSpPr>
            <p:nvPr/>
          </p:nvSpPr>
          <p:spPr bwMode="auto">
            <a:xfrm>
              <a:off x="2022" y="2954"/>
              <a:ext cx="870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2" name="Line 9"/>
            <p:cNvSpPr>
              <a:spLocks noChangeShapeType="1"/>
            </p:cNvSpPr>
            <p:nvPr/>
          </p:nvSpPr>
          <p:spPr bwMode="auto">
            <a:xfrm>
              <a:off x="3132" y="2954"/>
              <a:ext cx="9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53" name="Rectangle 10"/>
            <p:cNvSpPr>
              <a:spLocks noChangeArrowheads="1"/>
            </p:cNvSpPr>
            <p:nvPr/>
          </p:nvSpPr>
          <p:spPr bwMode="auto">
            <a:xfrm>
              <a:off x="3600" y="312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 baseline="-25000"/>
            </a:p>
          </p:txBody>
        </p:sp>
        <p:sp>
          <p:nvSpPr>
            <p:cNvPr id="108554" name="Rectangle 11"/>
            <p:cNvSpPr>
              <a:spLocks noChangeArrowheads="1"/>
            </p:cNvSpPr>
            <p:nvPr/>
          </p:nvSpPr>
          <p:spPr bwMode="auto">
            <a:xfrm>
              <a:off x="4010" y="263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08555" name="Rectangle 12"/>
            <p:cNvSpPr>
              <a:spLocks noChangeArrowheads="1"/>
            </p:cNvSpPr>
            <p:nvPr/>
          </p:nvSpPr>
          <p:spPr bwMode="auto">
            <a:xfrm>
              <a:off x="3888" y="273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 baseline="-25000"/>
            </a:p>
          </p:txBody>
        </p:sp>
        <p:sp>
          <p:nvSpPr>
            <p:cNvPr id="108556" name="Rectangle 13"/>
            <p:cNvSpPr>
              <a:spLocks noChangeArrowheads="1"/>
            </p:cNvSpPr>
            <p:nvPr/>
          </p:nvSpPr>
          <p:spPr bwMode="auto">
            <a:xfrm>
              <a:off x="3443" y="2638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8557" name="Rectangle 14"/>
            <p:cNvSpPr>
              <a:spLocks noChangeArrowheads="1"/>
            </p:cNvSpPr>
            <p:nvPr/>
          </p:nvSpPr>
          <p:spPr bwMode="auto">
            <a:xfrm>
              <a:off x="3379" y="263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08558" name="Rectangle 15"/>
            <p:cNvSpPr>
              <a:spLocks noChangeArrowheads="1"/>
            </p:cNvSpPr>
            <p:nvPr/>
          </p:nvSpPr>
          <p:spPr bwMode="auto">
            <a:xfrm>
              <a:off x="3264" y="273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 baseline="-25000"/>
            </a:p>
          </p:txBody>
        </p:sp>
        <p:sp>
          <p:nvSpPr>
            <p:cNvPr id="108559" name="Rectangle 16"/>
            <p:cNvSpPr>
              <a:spLocks noChangeArrowheads="1"/>
            </p:cNvSpPr>
            <p:nvPr/>
          </p:nvSpPr>
          <p:spPr bwMode="auto">
            <a:xfrm>
              <a:off x="2448" y="312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 baseline="-25000"/>
            </a:p>
          </p:txBody>
        </p:sp>
        <p:sp>
          <p:nvSpPr>
            <p:cNvPr id="108560" name="Rectangle 17"/>
            <p:cNvSpPr>
              <a:spLocks noChangeArrowheads="1"/>
            </p:cNvSpPr>
            <p:nvPr/>
          </p:nvSpPr>
          <p:spPr bwMode="auto">
            <a:xfrm>
              <a:off x="2806" y="263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08561" name="Rectangle 18"/>
            <p:cNvSpPr>
              <a:spLocks noChangeArrowheads="1"/>
            </p:cNvSpPr>
            <p:nvPr/>
          </p:nvSpPr>
          <p:spPr bwMode="auto">
            <a:xfrm>
              <a:off x="2688" y="273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 baseline="-25000"/>
            </a:p>
          </p:txBody>
        </p:sp>
        <p:sp>
          <p:nvSpPr>
            <p:cNvPr id="108562" name="Rectangle 19"/>
            <p:cNvSpPr>
              <a:spLocks noChangeArrowheads="1"/>
            </p:cNvSpPr>
            <p:nvPr/>
          </p:nvSpPr>
          <p:spPr bwMode="auto">
            <a:xfrm>
              <a:off x="2286" y="2638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8563" name="Rectangle 20"/>
            <p:cNvSpPr>
              <a:spLocks noChangeArrowheads="1"/>
            </p:cNvSpPr>
            <p:nvPr/>
          </p:nvSpPr>
          <p:spPr bwMode="auto">
            <a:xfrm>
              <a:off x="2222" y="263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08564" name="Rectangle 21"/>
            <p:cNvSpPr>
              <a:spLocks noChangeArrowheads="1"/>
            </p:cNvSpPr>
            <p:nvPr/>
          </p:nvSpPr>
          <p:spPr bwMode="auto">
            <a:xfrm>
              <a:off x="2112" y="2736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 baseline="-25000"/>
            </a:p>
          </p:txBody>
        </p:sp>
        <p:sp>
          <p:nvSpPr>
            <p:cNvPr id="108565" name="Rectangle 22"/>
            <p:cNvSpPr>
              <a:spLocks noChangeArrowheads="1"/>
            </p:cNvSpPr>
            <p:nvPr/>
          </p:nvSpPr>
          <p:spPr bwMode="auto">
            <a:xfrm>
              <a:off x="3569" y="225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ˆ</a:t>
              </a:r>
              <a:endParaRPr lang="en-US" altLang="en-US" sz="1800"/>
            </a:p>
          </p:txBody>
        </p:sp>
        <p:sp>
          <p:nvSpPr>
            <p:cNvPr id="108566" name="Rectangle 23"/>
            <p:cNvSpPr>
              <a:spLocks noChangeArrowheads="1"/>
            </p:cNvSpPr>
            <p:nvPr/>
          </p:nvSpPr>
          <p:spPr bwMode="auto">
            <a:xfrm>
              <a:off x="3084" y="2258"/>
              <a:ext cx="85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ˆ</a:t>
              </a:r>
              <a:endParaRPr lang="en-US" altLang="en-US" sz="1800"/>
            </a:p>
          </p:txBody>
        </p:sp>
        <p:sp>
          <p:nvSpPr>
            <p:cNvPr id="108567" name="Rectangle 24"/>
            <p:cNvSpPr>
              <a:spLocks noChangeArrowheads="1"/>
            </p:cNvSpPr>
            <p:nvPr/>
          </p:nvSpPr>
          <p:spPr bwMode="auto">
            <a:xfrm>
              <a:off x="3695" y="229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68" name="Rectangle 25"/>
            <p:cNvSpPr>
              <a:spLocks noChangeArrowheads="1"/>
            </p:cNvSpPr>
            <p:nvPr/>
          </p:nvSpPr>
          <p:spPr bwMode="auto">
            <a:xfrm>
              <a:off x="3676" y="246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69" name="Rectangle 26"/>
            <p:cNvSpPr>
              <a:spLocks noChangeArrowheads="1"/>
            </p:cNvSpPr>
            <p:nvPr/>
          </p:nvSpPr>
          <p:spPr bwMode="auto">
            <a:xfrm>
              <a:off x="3209" y="229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70" name="Rectangle 27"/>
            <p:cNvSpPr>
              <a:spLocks noChangeArrowheads="1"/>
            </p:cNvSpPr>
            <p:nvPr/>
          </p:nvSpPr>
          <p:spPr bwMode="auto">
            <a:xfrm>
              <a:off x="3181" y="246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8571" name="Rectangle 28"/>
            <p:cNvSpPr>
              <a:spLocks noChangeArrowheads="1"/>
            </p:cNvSpPr>
            <p:nvPr/>
          </p:nvSpPr>
          <p:spPr bwMode="auto">
            <a:xfrm>
              <a:off x="2692" y="229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72" name="Rectangle 29"/>
            <p:cNvSpPr>
              <a:spLocks noChangeArrowheads="1"/>
            </p:cNvSpPr>
            <p:nvPr/>
          </p:nvSpPr>
          <p:spPr bwMode="auto">
            <a:xfrm>
              <a:off x="2673" y="246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73" name="Rectangle 30"/>
            <p:cNvSpPr>
              <a:spLocks noChangeArrowheads="1"/>
            </p:cNvSpPr>
            <p:nvPr/>
          </p:nvSpPr>
          <p:spPr bwMode="auto">
            <a:xfrm>
              <a:off x="2206" y="229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74" name="Rectangle 31"/>
            <p:cNvSpPr>
              <a:spLocks noChangeArrowheads="1"/>
            </p:cNvSpPr>
            <p:nvPr/>
          </p:nvSpPr>
          <p:spPr bwMode="auto">
            <a:xfrm>
              <a:off x="2178" y="2466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8575" name="Rectangle 32"/>
            <p:cNvSpPr>
              <a:spLocks noChangeArrowheads="1"/>
            </p:cNvSpPr>
            <p:nvPr/>
          </p:nvSpPr>
          <p:spPr bwMode="auto">
            <a:xfrm>
              <a:off x="1693" y="229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800"/>
            </a:p>
          </p:txBody>
        </p:sp>
        <p:sp>
          <p:nvSpPr>
            <p:cNvPr id="108576" name="Rectangle 33"/>
            <p:cNvSpPr>
              <a:spLocks noChangeArrowheads="1"/>
            </p:cNvSpPr>
            <p:nvPr/>
          </p:nvSpPr>
          <p:spPr bwMode="auto">
            <a:xfrm>
              <a:off x="3488" y="2986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1800"/>
            </a:p>
          </p:txBody>
        </p:sp>
        <p:sp>
          <p:nvSpPr>
            <p:cNvPr id="108577" name="Rectangle 34"/>
            <p:cNvSpPr>
              <a:spLocks noChangeArrowheads="1"/>
            </p:cNvSpPr>
            <p:nvPr/>
          </p:nvSpPr>
          <p:spPr bwMode="auto">
            <a:xfrm>
              <a:off x="3766" y="2638"/>
              <a:ext cx="1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1800"/>
            </a:p>
          </p:txBody>
        </p:sp>
        <p:sp>
          <p:nvSpPr>
            <p:cNvPr id="108578" name="Rectangle 35"/>
            <p:cNvSpPr>
              <a:spLocks noChangeArrowheads="1"/>
            </p:cNvSpPr>
            <p:nvPr/>
          </p:nvSpPr>
          <p:spPr bwMode="auto">
            <a:xfrm>
              <a:off x="3135" y="2638"/>
              <a:ext cx="1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1800"/>
            </a:p>
          </p:txBody>
        </p:sp>
        <p:sp>
          <p:nvSpPr>
            <p:cNvPr id="108579" name="Rectangle 36"/>
            <p:cNvSpPr>
              <a:spLocks noChangeArrowheads="1"/>
            </p:cNvSpPr>
            <p:nvPr/>
          </p:nvSpPr>
          <p:spPr bwMode="auto">
            <a:xfrm>
              <a:off x="2354" y="2986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en-US" sz="1800"/>
            </a:p>
          </p:txBody>
        </p:sp>
        <p:sp>
          <p:nvSpPr>
            <p:cNvPr id="108580" name="Rectangle 37"/>
            <p:cNvSpPr>
              <a:spLocks noChangeArrowheads="1"/>
            </p:cNvSpPr>
            <p:nvPr/>
          </p:nvSpPr>
          <p:spPr bwMode="auto">
            <a:xfrm>
              <a:off x="2609" y="2638"/>
              <a:ext cx="1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1800"/>
            </a:p>
          </p:txBody>
        </p:sp>
        <p:sp>
          <p:nvSpPr>
            <p:cNvPr id="108581" name="Rectangle 38"/>
            <p:cNvSpPr>
              <a:spLocks noChangeArrowheads="1"/>
            </p:cNvSpPr>
            <p:nvPr/>
          </p:nvSpPr>
          <p:spPr bwMode="auto">
            <a:xfrm>
              <a:off x="2025" y="2638"/>
              <a:ext cx="11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en-US" sz="1800"/>
            </a:p>
          </p:txBody>
        </p:sp>
        <p:sp>
          <p:nvSpPr>
            <p:cNvPr id="108582" name="Rectangle 39"/>
            <p:cNvSpPr>
              <a:spLocks noChangeArrowheads="1"/>
            </p:cNvSpPr>
            <p:nvPr/>
          </p:nvSpPr>
          <p:spPr bwMode="auto">
            <a:xfrm>
              <a:off x="1671" y="246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 sz="1800"/>
            </a:p>
          </p:txBody>
        </p:sp>
        <p:sp>
          <p:nvSpPr>
            <p:cNvPr id="108583" name="Rectangle 40"/>
            <p:cNvSpPr>
              <a:spLocks noChangeArrowheads="1"/>
            </p:cNvSpPr>
            <p:nvPr/>
          </p:nvSpPr>
          <p:spPr bwMode="auto">
            <a:xfrm>
              <a:off x="3588" y="2609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8584" name="Rectangle 41"/>
            <p:cNvSpPr>
              <a:spLocks noChangeArrowheads="1"/>
            </p:cNvSpPr>
            <p:nvPr/>
          </p:nvSpPr>
          <p:spPr bwMode="auto">
            <a:xfrm>
              <a:off x="2943" y="2764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1800"/>
            </a:p>
          </p:txBody>
        </p:sp>
        <p:sp>
          <p:nvSpPr>
            <p:cNvPr id="108585" name="Rectangle 42"/>
            <p:cNvSpPr>
              <a:spLocks noChangeArrowheads="1"/>
            </p:cNvSpPr>
            <p:nvPr/>
          </p:nvSpPr>
          <p:spPr bwMode="auto">
            <a:xfrm>
              <a:off x="2432" y="2609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8586" name="Rectangle 43"/>
            <p:cNvSpPr>
              <a:spLocks noChangeArrowheads="1"/>
            </p:cNvSpPr>
            <p:nvPr/>
          </p:nvSpPr>
          <p:spPr bwMode="auto">
            <a:xfrm>
              <a:off x="1821" y="2764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08587" name="Rectangle 44"/>
            <p:cNvSpPr>
              <a:spLocks noChangeArrowheads="1"/>
            </p:cNvSpPr>
            <p:nvPr/>
          </p:nvSpPr>
          <p:spPr bwMode="auto">
            <a:xfrm>
              <a:off x="3322" y="2225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1800"/>
            </a:p>
          </p:txBody>
        </p:sp>
        <p:sp>
          <p:nvSpPr>
            <p:cNvPr id="108588" name="Rectangle 45"/>
            <p:cNvSpPr>
              <a:spLocks noChangeArrowheads="1"/>
            </p:cNvSpPr>
            <p:nvPr/>
          </p:nvSpPr>
          <p:spPr bwMode="auto">
            <a:xfrm>
              <a:off x="2820" y="2225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@</a:t>
              </a:r>
              <a:endParaRPr lang="en-US" altLang="en-US" sz="1800"/>
            </a:p>
          </p:txBody>
        </p:sp>
        <p:sp>
          <p:nvSpPr>
            <p:cNvPr id="108589" name="Rectangle 46"/>
            <p:cNvSpPr>
              <a:spLocks noChangeArrowheads="1"/>
            </p:cNvSpPr>
            <p:nvPr/>
          </p:nvSpPr>
          <p:spPr bwMode="auto">
            <a:xfrm>
              <a:off x="2319" y="2225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1800"/>
            </a:p>
          </p:txBody>
        </p:sp>
        <p:sp>
          <p:nvSpPr>
            <p:cNvPr id="108590" name="Rectangle 47"/>
            <p:cNvSpPr>
              <a:spLocks noChangeArrowheads="1"/>
            </p:cNvSpPr>
            <p:nvPr/>
          </p:nvSpPr>
          <p:spPr bwMode="auto">
            <a:xfrm>
              <a:off x="1821" y="2225"/>
              <a:ext cx="14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08591" name="Rectangle 48"/>
            <p:cNvSpPr>
              <a:spLocks noChangeArrowheads="1"/>
            </p:cNvSpPr>
            <p:nvPr/>
          </p:nvSpPr>
          <p:spPr bwMode="auto">
            <a:xfrm>
              <a:off x="3487" y="2225"/>
              <a:ext cx="15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en-US" altLang="en-US" sz="1800"/>
            </a:p>
          </p:txBody>
        </p:sp>
        <p:sp>
          <p:nvSpPr>
            <p:cNvPr id="108592" name="Rectangle 49"/>
            <p:cNvSpPr>
              <a:spLocks noChangeArrowheads="1"/>
            </p:cNvSpPr>
            <p:nvPr/>
          </p:nvSpPr>
          <p:spPr bwMode="auto">
            <a:xfrm>
              <a:off x="3002" y="2225"/>
              <a:ext cx="15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en-US" altLang="en-US" sz="1800"/>
            </a:p>
          </p:txBody>
        </p:sp>
        <p:sp>
          <p:nvSpPr>
            <p:cNvPr id="108593" name="Rectangle 50"/>
            <p:cNvSpPr>
              <a:spLocks noChangeArrowheads="1"/>
            </p:cNvSpPr>
            <p:nvPr/>
          </p:nvSpPr>
          <p:spPr bwMode="auto">
            <a:xfrm>
              <a:off x="2484" y="2225"/>
              <a:ext cx="15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en-US" altLang="en-US" sz="1800"/>
            </a:p>
          </p:txBody>
        </p:sp>
        <p:sp>
          <p:nvSpPr>
            <p:cNvPr id="108594" name="Rectangle 51"/>
            <p:cNvSpPr>
              <a:spLocks noChangeArrowheads="1"/>
            </p:cNvSpPr>
            <p:nvPr/>
          </p:nvSpPr>
          <p:spPr bwMode="auto">
            <a:xfrm>
              <a:off x="1999" y="2225"/>
              <a:ext cx="15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en-US" altLang="en-US" sz="1800"/>
            </a:p>
          </p:txBody>
        </p:sp>
        <p:sp>
          <p:nvSpPr>
            <p:cNvPr id="108595" name="Rectangle 52"/>
            <p:cNvSpPr>
              <a:spLocks noChangeArrowheads="1"/>
            </p:cNvSpPr>
            <p:nvPr/>
          </p:nvSpPr>
          <p:spPr bwMode="auto">
            <a:xfrm>
              <a:off x="1485" y="2225"/>
              <a:ext cx="15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5894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An Illustrative Example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Given: M1: n</a:t>
            </a:r>
            <a:r>
              <a:rPr lang="en-US" baseline="-25000" dirty="0" smtClean="0"/>
              <a:t>1</a:t>
            </a:r>
            <a:r>
              <a:rPr lang="en-US" dirty="0" smtClean="0"/>
              <a:t> = 30, e</a:t>
            </a:r>
            <a:r>
              <a:rPr lang="en-US" baseline="-25000" dirty="0" smtClean="0"/>
              <a:t>1</a:t>
            </a:r>
            <a:r>
              <a:rPr lang="en-US" dirty="0" smtClean="0"/>
              <a:t> = 0.15</a:t>
            </a:r>
            <a:br>
              <a:rPr lang="en-US" dirty="0" smtClean="0"/>
            </a:br>
            <a:r>
              <a:rPr lang="en-US" dirty="0" smtClean="0"/>
              <a:t>	     M2: n</a:t>
            </a:r>
            <a:r>
              <a:rPr lang="en-US" baseline="-25000" dirty="0" smtClean="0"/>
              <a:t>2</a:t>
            </a:r>
            <a:r>
              <a:rPr lang="en-US" dirty="0" smtClean="0"/>
              <a:t> = 5000, e</a:t>
            </a:r>
            <a:r>
              <a:rPr lang="en-US" baseline="-25000" dirty="0" smtClean="0"/>
              <a:t>2</a:t>
            </a:r>
            <a:r>
              <a:rPr lang="en-US" dirty="0" smtClean="0"/>
              <a:t> = 0.25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d = |e</a:t>
            </a:r>
            <a:r>
              <a:rPr lang="en-US" baseline="-25000" dirty="0" smtClean="0"/>
              <a:t>2</a:t>
            </a:r>
            <a:r>
              <a:rPr lang="en-US" dirty="0" smtClean="0"/>
              <a:t> – e</a:t>
            </a:r>
            <a:r>
              <a:rPr lang="en-US" baseline="-25000" dirty="0" smtClean="0"/>
              <a:t>1</a:t>
            </a:r>
            <a:r>
              <a:rPr lang="en-US" dirty="0" smtClean="0"/>
              <a:t>| = 0.1   (2-sided test)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/>
              <a:t>At 95% confidence level, </a:t>
            </a:r>
            <a:r>
              <a:rPr lang="en-US" dirty="0" smtClean="0">
                <a:sym typeface="Symbol" pitchFamily="18" charset="2"/>
              </a:rPr>
              <a:t>Z</a:t>
            </a:r>
            <a:r>
              <a:rPr lang="en-US" baseline="-25000" dirty="0" smtClean="0">
                <a:sym typeface="Symbol" pitchFamily="18" charset="2"/>
              </a:rPr>
              <a:t>/2</a:t>
            </a:r>
            <a:r>
              <a:rPr lang="en-US" dirty="0" smtClean="0">
                <a:sym typeface="Symbol" pitchFamily="18" charset="2"/>
              </a:rPr>
              <a:t>=1.96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dirty="0" smtClean="0">
                <a:sym typeface="Symbol" pitchFamily="18" charset="2"/>
              </a:rPr>
              <a:t>=&gt; Interval contains 0 =&gt; difference may not be statistically significant at a 95% confidence level</a:t>
            </a:r>
          </a:p>
        </p:txBody>
      </p:sp>
      <p:graphicFrame>
        <p:nvGraphicFramePr>
          <p:cNvPr id="109572" name="Object 5"/>
          <p:cNvGraphicFramePr>
            <a:graphicFrameLocks noChangeAspect="1"/>
          </p:cNvGraphicFramePr>
          <p:nvPr>
            <p:extLst/>
          </p:nvPr>
        </p:nvGraphicFramePr>
        <p:xfrm>
          <a:off x="719137" y="4307681"/>
          <a:ext cx="65389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6" name="Equation" r:id="rId3" imgW="5245100" imgH="406400" progId="Equation.3">
                  <p:embed/>
                </p:oleObj>
              </mc:Choice>
              <mc:Fallback>
                <p:oleObj name="Equation" r:id="rId3" imgW="5245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" y="4307681"/>
                        <a:ext cx="65389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3" name="Group 41"/>
          <p:cNvGrpSpPr>
            <a:grpSpLocks/>
          </p:cNvGrpSpPr>
          <p:nvPr/>
        </p:nvGrpSpPr>
        <p:grpSpPr bwMode="auto">
          <a:xfrm>
            <a:off x="1447800" y="2576513"/>
            <a:ext cx="6669088" cy="1027112"/>
            <a:chOff x="622" y="1987"/>
            <a:chExt cx="4201" cy="647"/>
          </a:xfrm>
        </p:grpSpPr>
        <p:sp>
          <p:nvSpPr>
            <p:cNvPr id="109574" name="AutoShape 6"/>
            <p:cNvSpPr>
              <a:spLocks noChangeAspect="1" noChangeArrowheads="1" noTextEdit="1"/>
            </p:cNvSpPr>
            <p:nvPr/>
          </p:nvSpPr>
          <p:spPr bwMode="auto">
            <a:xfrm>
              <a:off x="624" y="2016"/>
              <a:ext cx="4199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5" name="Line 8"/>
            <p:cNvSpPr>
              <a:spLocks noChangeShapeType="1"/>
            </p:cNvSpPr>
            <p:nvPr/>
          </p:nvSpPr>
          <p:spPr bwMode="auto">
            <a:xfrm>
              <a:off x="1122" y="2315"/>
              <a:ext cx="128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Line 9"/>
            <p:cNvSpPr>
              <a:spLocks noChangeShapeType="1"/>
            </p:cNvSpPr>
            <p:nvPr/>
          </p:nvSpPr>
          <p:spPr bwMode="auto">
            <a:xfrm>
              <a:off x="2632" y="2315"/>
              <a:ext cx="1281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577" name="Rectangle 10"/>
            <p:cNvSpPr>
              <a:spLocks noChangeArrowheads="1"/>
            </p:cNvSpPr>
            <p:nvPr/>
          </p:nvSpPr>
          <p:spPr bwMode="auto">
            <a:xfrm>
              <a:off x="4339" y="216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0043</a:t>
              </a:r>
              <a:endParaRPr lang="en-US" altLang="en-US" sz="1800"/>
            </a:p>
          </p:txBody>
        </p:sp>
        <p:sp>
          <p:nvSpPr>
            <p:cNvPr id="109578" name="Rectangle 11"/>
            <p:cNvSpPr>
              <a:spLocks noChangeArrowheads="1"/>
            </p:cNvSpPr>
            <p:nvPr/>
          </p:nvSpPr>
          <p:spPr bwMode="auto">
            <a:xfrm>
              <a:off x="4279" y="2162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/>
            </a:p>
          </p:txBody>
        </p:sp>
        <p:sp>
          <p:nvSpPr>
            <p:cNvPr id="109579" name="Rectangle 12"/>
            <p:cNvSpPr>
              <a:spLocks noChangeArrowheads="1"/>
            </p:cNvSpPr>
            <p:nvPr/>
          </p:nvSpPr>
          <p:spPr bwMode="auto">
            <a:xfrm>
              <a:off x="4160" y="2162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109580" name="Rectangle 13"/>
            <p:cNvSpPr>
              <a:spLocks noChangeArrowheads="1"/>
            </p:cNvSpPr>
            <p:nvPr/>
          </p:nvSpPr>
          <p:spPr bwMode="auto">
            <a:xfrm>
              <a:off x="3033" y="234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5000</a:t>
              </a:r>
              <a:endParaRPr lang="en-US" altLang="en-US" sz="1800"/>
            </a:p>
          </p:txBody>
        </p:sp>
        <p:sp>
          <p:nvSpPr>
            <p:cNvPr id="109581" name="Rectangle 14"/>
            <p:cNvSpPr>
              <a:spLocks noChangeArrowheads="1"/>
            </p:cNvSpPr>
            <p:nvPr/>
          </p:nvSpPr>
          <p:spPr bwMode="auto">
            <a:xfrm>
              <a:off x="3832" y="2015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09582" name="Rectangle 15"/>
            <p:cNvSpPr>
              <a:spLocks noChangeArrowheads="1"/>
            </p:cNvSpPr>
            <p:nvPr/>
          </p:nvSpPr>
          <p:spPr bwMode="auto">
            <a:xfrm>
              <a:off x="3596" y="201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25</a:t>
              </a:r>
              <a:endParaRPr lang="en-US" altLang="en-US" sz="1800"/>
            </a:p>
          </p:txBody>
        </p:sp>
        <p:sp>
          <p:nvSpPr>
            <p:cNvPr id="109583" name="Rectangle 16"/>
            <p:cNvSpPr>
              <a:spLocks noChangeArrowheads="1"/>
            </p:cNvSpPr>
            <p:nvPr/>
          </p:nvSpPr>
          <p:spPr bwMode="auto">
            <a:xfrm>
              <a:off x="3536" y="20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/>
            </a:p>
          </p:txBody>
        </p:sp>
        <p:sp>
          <p:nvSpPr>
            <p:cNvPr id="109584" name="Rectangle 17"/>
            <p:cNvSpPr>
              <a:spLocks noChangeArrowheads="1"/>
            </p:cNvSpPr>
            <p:nvPr/>
          </p:nvSpPr>
          <p:spPr bwMode="auto">
            <a:xfrm>
              <a:off x="3416" y="201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109585" name="Rectangle 18"/>
            <p:cNvSpPr>
              <a:spLocks noChangeArrowheads="1"/>
            </p:cNvSpPr>
            <p:nvPr/>
          </p:nvSpPr>
          <p:spPr bwMode="auto">
            <a:xfrm>
              <a:off x="3110" y="201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9586" name="Rectangle 19"/>
            <p:cNvSpPr>
              <a:spLocks noChangeArrowheads="1"/>
            </p:cNvSpPr>
            <p:nvPr/>
          </p:nvSpPr>
          <p:spPr bwMode="auto">
            <a:xfrm>
              <a:off x="3050" y="2015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09587" name="Rectangle 20"/>
            <p:cNvSpPr>
              <a:spLocks noChangeArrowheads="1"/>
            </p:cNvSpPr>
            <p:nvPr/>
          </p:nvSpPr>
          <p:spPr bwMode="auto">
            <a:xfrm>
              <a:off x="2814" y="201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25</a:t>
              </a:r>
              <a:endParaRPr lang="en-US" altLang="en-US" sz="1800"/>
            </a:p>
          </p:txBody>
        </p:sp>
        <p:sp>
          <p:nvSpPr>
            <p:cNvPr id="109588" name="Rectangle 21"/>
            <p:cNvSpPr>
              <a:spLocks noChangeArrowheads="1"/>
            </p:cNvSpPr>
            <p:nvPr/>
          </p:nvSpPr>
          <p:spPr bwMode="auto">
            <a:xfrm>
              <a:off x="2754" y="20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/>
            </a:p>
          </p:txBody>
        </p:sp>
        <p:sp>
          <p:nvSpPr>
            <p:cNvPr id="109589" name="Rectangle 22"/>
            <p:cNvSpPr>
              <a:spLocks noChangeArrowheads="1"/>
            </p:cNvSpPr>
            <p:nvPr/>
          </p:nvSpPr>
          <p:spPr bwMode="auto">
            <a:xfrm>
              <a:off x="2634" y="201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109590" name="Rectangle 23"/>
            <p:cNvSpPr>
              <a:spLocks noChangeArrowheads="1"/>
            </p:cNvSpPr>
            <p:nvPr/>
          </p:nvSpPr>
          <p:spPr bwMode="auto">
            <a:xfrm>
              <a:off x="1643" y="234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30</a:t>
              </a:r>
              <a:endParaRPr lang="en-US" altLang="en-US" sz="1800"/>
            </a:p>
          </p:txBody>
        </p:sp>
        <p:sp>
          <p:nvSpPr>
            <p:cNvPr id="109591" name="Rectangle 24"/>
            <p:cNvSpPr>
              <a:spLocks noChangeArrowheads="1"/>
            </p:cNvSpPr>
            <p:nvPr/>
          </p:nvSpPr>
          <p:spPr bwMode="auto">
            <a:xfrm>
              <a:off x="2322" y="2015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en-US" sz="1800"/>
            </a:p>
          </p:txBody>
        </p:sp>
        <p:sp>
          <p:nvSpPr>
            <p:cNvPr id="109592" name="Rectangle 25"/>
            <p:cNvSpPr>
              <a:spLocks noChangeArrowheads="1"/>
            </p:cNvSpPr>
            <p:nvPr/>
          </p:nvSpPr>
          <p:spPr bwMode="auto">
            <a:xfrm>
              <a:off x="2086" y="201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en-US" sz="1800"/>
            </a:p>
          </p:txBody>
        </p:sp>
        <p:sp>
          <p:nvSpPr>
            <p:cNvPr id="109593" name="Rectangle 26"/>
            <p:cNvSpPr>
              <a:spLocks noChangeArrowheads="1"/>
            </p:cNvSpPr>
            <p:nvPr/>
          </p:nvSpPr>
          <p:spPr bwMode="auto">
            <a:xfrm>
              <a:off x="2027" y="20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/>
            </a:p>
          </p:txBody>
        </p:sp>
        <p:sp>
          <p:nvSpPr>
            <p:cNvPr id="109594" name="Rectangle 27"/>
            <p:cNvSpPr>
              <a:spLocks noChangeArrowheads="1"/>
            </p:cNvSpPr>
            <p:nvPr/>
          </p:nvSpPr>
          <p:spPr bwMode="auto">
            <a:xfrm>
              <a:off x="1907" y="201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109595" name="Rectangle 28"/>
            <p:cNvSpPr>
              <a:spLocks noChangeArrowheads="1"/>
            </p:cNvSpPr>
            <p:nvPr/>
          </p:nvSpPr>
          <p:spPr bwMode="auto">
            <a:xfrm>
              <a:off x="1600" y="201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en-US" sz="1800"/>
            </a:p>
          </p:txBody>
        </p:sp>
        <p:sp>
          <p:nvSpPr>
            <p:cNvPr id="109596" name="Rectangle 29"/>
            <p:cNvSpPr>
              <a:spLocks noChangeArrowheads="1"/>
            </p:cNvSpPr>
            <p:nvPr/>
          </p:nvSpPr>
          <p:spPr bwMode="auto">
            <a:xfrm>
              <a:off x="1540" y="2015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en-US" sz="1800"/>
            </a:p>
          </p:txBody>
        </p:sp>
        <p:sp>
          <p:nvSpPr>
            <p:cNvPr id="109597" name="Rectangle 30"/>
            <p:cNvSpPr>
              <a:spLocks noChangeArrowheads="1"/>
            </p:cNvSpPr>
            <p:nvPr/>
          </p:nvSpPr>
          <p:spPr bwMode="auto">
            <a:xfrm>
              <a:off x="1304" y="201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en-US" sz="1800"/>
            </a:p>
          </p:txBody>
        </p:sp>
        <p:sp>
          <p:nvSpPr>
            <p:cNvPr id="109598" name="Rectangle 31"/>
            <p:cNvSpPr>
              <a:spLocks noChangeArrowheads="1"/>
            </p:cNvSpPr>
            <p:nvPr/>
          </p:nvSpPr>
          <p:spPr bwMode="auto">
            <a:xfrm>
              <a:off x="1244" y="2015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/>
            </a:p>
          </p:txBody>
        </p:sp>
        <p:sp>
          <p:nvSpPr>
            <p:cNvPr id="109599" name="Rectangle 32"/>
            <p:cNvSpPr>
              <a:spLocks noChangeArrowheads="1"/>
            </p:cNvSpPr>
            <p:nvPr/>
          </p:nvSpPr>
          <p:spPr bwMode="auto">
            <a:xfrm>
              <a:off x="1125" y="2015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 sz="1800"/>
            </a:p>
          </p:txBody>
        </p:sp>
        <p:sp>
          <p:nvSpPr>
            <p:cNvPr id="109600" name="Rectangle 33"/>
            <p:cNvSpPr>
              <a:spLocks noChangeArrowheads="1"/>
            </p:cNvSpPr>
            <p:nvPr/>
          </p:nvSpPr>
          <p:spPr bwMode="auto">
            <a:xfrm>
              <a:off x="699" y="2166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Times New Roman" panose="02020603050405020304" pitchFamily="18" charset="0"/>
                </a:rPr>
                <a:t>ˆ</a:t>
              </a:r>
              <a:endParaRPr lang="en-US" altLang="en-US" sz="1800"/>
            </a:p>
          </p:txBody>
        </p:sp>
        <p:sp>
          <p:nvSpPr>
            <p:cNvPr id="109601" name="Rectangle 34"/>
            <p:cNvSpPr>
              <a:spLocks noChangeArrowheads="1"/>
            </p:cNvSpPr>
            <p:nvPr/>
          </p:nvSpPr>
          <p:spPr bwMode="auto">
            <a:xfrm>
              <a:off x="3976" y="213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/>
            </a:p>
          </p:txBody>
        </p:sp>
        <p:sp>
          <p:nvSpPr>
            <p:cNvPr id="109602" name="Rectangle 35"/>
            <p:cNvSpPr>
              <a:spLocks noChangeArrowheads="1"/>
            </p:cNvSpPr>
            <p:nvPr/>
          </p:nvSpPr>
          <p:spPr bwMode="auto">
            <a:xfrm>
              <a:off x="3248" y="198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9603" name="Rectangle 36"/>
            <p:cNvSpPr>
              <a:spLocks noChangeArrowheads="1"/>
            </p:cNvSpPr>
            <p:nvPr/>
          </p:nvSpPr>
          <p:spPr bwMode="auto">
            <a:xfrm>
              <a:off x="2452" y="213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en-US" sz="1800"/>
            </a:p>
          </p:txBody>
        </p:sp>
        <p:sp>
          <p:nvSpPr>
            <p:cNvPr id="109604" name="Rectangle 37"/>
            <p:cNvSpPr>
              <a:spLocks noChangeArrowheads="1"/>
            </p:cNvSpPr>
            <p:nvPr/>
          </p:nvSpPr>
          <p:spPr bwMode="auto">
            <a:xfrm>
              <a:off x="1739" y="1987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en-US" sz="1800"/>
            </a:p>
          </p:txBody>
        </p:sp>
        <p:sp>
          <p:nvSpPr>
            <p:cNvPr id="109605" name="Rectangle 38"/>
            <p:cNvSpPr>
              <a:spLocks noChangeArrowheads="1"/>
            </p:cNvSpPr>
            <p:nvPr/>
          </p:nvSpPr>
          <p:spPr bwMode="auto">
            <a:xfrm>
              <a:off x="931" y="2134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en-US" sz="1800" dirty="0"/>
            </a:p>
          </p:txBody>
        </p:sp>
        <p:sp>
          <p:nvSpPr>
            <p:cNvPr id="109606" name="Rectangle 39"/>
            <p:cNvSpPr>
              <a:spLocks noChangeArrowheads="1"/>
            </p:cNvSpPr>
            <p:nvPr/>
          </p:nvSpPr>
          <p:spPr bwMode="auto">
            <a:xfrm>
              <a:off x="800" y="2364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 sz="1800"/>
            </a:p>
          </p:txBody>
        </p:sp>
        <p:sp>
          <p:nvSpPr>
            <p:cNvPr id="109607" name="Rectangle 40"/>
            <p:cNvSpPr>
              <a:spLocks noChangeArrowheads="1"/>
            </p:cNvSpPr>
            <p:nvPr/>
          </p:nvSpPr>
          <p:spPr bwMode="auto">
            <a:xfrm>
              <a:off x="622" y="213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000" i="1" dirty="0">
                  <a:solidFill>
                    <a:srgbClr val="000000"/>
                  </a:solidFill>
                  <a:latin typeface="Symbol" panose="05050102010706020507" pitchFamily="18" charset="2"/>
                </a:rPr>
                <a:t>s</a:t>
              </a:r>
              <a:r>
                <a:rPr lang="en-US" altLang="en-US" sz="3000" i="1" baseline="30000" dirty="0">
                  <a:solidFill>
                    <a:srgbClr val="000000"/>
                  </a:solidFill>
                  <a:latin typeface="Symbol" panose="05050102010706020507" pitchFamily="18" charset="2"/>
                </a:rPr>
                <a:t>2</a:t>
              </a:r>
              <a:endParaRPr lang="en-US" alt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963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Comparing Performance of 2 Algorithms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Each learning algorithm may produce k models:</a:t>
            </a:r>
          </a:p>
          <a:p>
            <a:pPr lvl="1" eaLnBrk="1" hangingPunct="1">
              <a:defRPr/>
            </a:pPr>
            <a:r>
              <a:rPr lang="en-US" sz="2400" dirty="0" smtClean="0"/>
              <a:t>L1 may produce M11 , M12, …, M1k</a:t>
            </a:r>
          </a:p>
          <a:p>
            <a:pPr lvl="1" eaLnBrk="1" hangingPunct="1">
              <a:defRPr/>
            </a:pPr>
            <a:r>
              <a:rPr lang="en-US" sz="2400" dirty="0" smtClean="0"/>
              <a:t>L2 may produce M21 , M22, …, M2k</a:t>
            </a:r>
          </a:p>
          <a:p>
            <a:pPr eaLnBrk="1" hangingPunct="1">
              <a:defRPr/>
            </a:pPr>
            <a:r>
              <a:rPr lang="en-US" dirty="0" smtClean="0"/>
              <a:t>If models are generated on the same test sets D1,D2, …, </a:t>
            </a:r>
            <a:r>
              <a:rPr lang="en-US" dirty="0" err="1" smtClean="0"/>
              <a:t>Dk</a:t>
            </a:r>
            <a:r>
              <a:rPr lang="en-US" dirty="0" smtClean="0"/>
              <a:t> (e.g., via cross-validation)</a:t>
            </a:r>
          </a:p>
          <a:p>
            <a:pPr lvl="1" eaLnBrk="1" hangingPunct="1">
              <a:defRPr/>
            </a:pPr>
            <a:r>
              <a:rPr lang="en-US" sz="2400" dirty="0" smtClean="0"/>
              <a:t>For each set: compute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= e</a:t>
            </a:r>
            <a:r>
              <a:rPr lang="en-US" sz="2400" baseline="-25000" dirty="0" smtClean="0"/>
              <a:t>1j</a:t>
            </a:r>
            <a:r>
              <a:rPr lang="en-US" sz="2400" dirty="0" smtClean="0"/>
              <a:t> – e</a:t>
            </a:r>
            <a:r>
              <a:rPr lang="en-US" sz="2400" baseline="-25000" dirty="0" smtClean="0"/>
              <a:t>2j</a:t>
            </a:r>
          </a:p>
          <a:p>
            <a:pPr lvl="1" eaLnBrk="1" hangingPunct="1">
              <a:defRPr/>
            </a:pPr>
            <a:r>
              <a:rPr lang="en-US" sz="2400" dirty="0" err="1" smtClean="0"/>
              <a:t>d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has mean </a:t>
            </a:r>
            <a:r>
              <a:rPr lang="en-US" sz="2400" dirty="0" err="1" smtClean="0"/>
              <a:t>d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and variance </a:t>
            </a:r>
            <a:r>
              <a:rPr lang="en-US" sz="2400" dirty="0" smtClean="0">
                <a:sym typeface="Symbol" pitchFamily="18" charset="2"/>
              </a:rPr>
              <a:t></a:t>
            </a:r>
            <a:r>
              <a:rPr lang="en-US" sz="2400" baseline="-25000" dirty="0" smtClean="0"/>
              <a:t>t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Estimate: 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5715000" y="4572000"/>
          <a:ext cx="25177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0" name="Equation" r:id="rId3" imgW="1917700" imgH="1371600" progId="Equation.3">
                  <p:embed/>
                </p:oleObj>
              </mc:Choice>
              <mc:Fallback>
                <p:oleObj name="Equation" r:id="rId3" imgW="191770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0"/>
                        <a:ext cx="25177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74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214438"/>
            <a:ext cx="723265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597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Different Learning Methods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Eager Learning</a:t>
            </a:r>
          </a:p>
          <a:p>
            <a:pPr lvl="1"/>
            <a:r>
              <a:rPr lang="en-US" altLang="en-US"/>
              <a:t>Explicit description of target function on the whole training set</a:t>
            </a:r>
          </a:p>
          <a:p>
            <a:r>
              <a:rPr lang="en-US" altLang="en-US"/>
              <a:t>Instance-based Learning</a:t>
            </a:r>
          </a:p>
          <a:p>
            <a:pPr lvl="1"/>
            <a:r>
              <a:rPr lang="en-US" altLang="en-US"/>
              <a:t>Learning=storing all training instances</a:t>
            </a:r>
          </a:p>
          <a:p>
            <a:pPr lvl="1"/>
            <a:r>
              <a:rPr lang="en-US" altLang="en-US"/>
              <a:t>Classification=assigning target function to a new instance</a:t>
            </a:r>
          </a:p>
          <a:p>
            <a:pPr lvl="1"/>
            <a:r>
              <a:rPr lang="en-US" altLang="en-US"/>
              <a:t>Referred to as “Lazy” learning</a:t>
            </a:r>
          </a:p>
        </p:txBody>
      </p:sp>
    </p:spTree>
    <p:extLst>
      <p:ext uri="{BB962C8B-B14F-4D97-AF65-F5344CB8AC3E}">
        <p14:creationId xmlns:p14="http://schemas.microsoft.com/office/powerpoint/2010/main" val="3050575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Different Learning Methods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Eager Learning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0200" y="3352800"/>
            <a:ext cx="14446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7" name="Oval 13"/>
          <p:cNvSpPr>
            <a:spLocks noChangeArrowheads="1"/>
          </p:cNvSpPr>
          <p:nvPr/>
        </p:nvSpPr>
        <p:spPr bwMode="auto">
          <a:xfrm>
            <a:off x="2895600" y="2590800"/>
            <a:ext cx="4267200" cy="1143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Any random movement</a:t>
            </a:r>
          </a:p>
          <a:p>
            <a:pPr algn="ctr"/>
            <a:r>
              <a:rPr lang="en-US" altLang="en-US" sz="2000"/>
              <a:t>=&gt;It’s a mouse</a:t>
            </a: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2133600" y="3276600"/>
            <a:ext cx="762000" cy="685800"/>
          </a:xfrm>
          <a:custGeom>
            <a:avLst/>
            <a:gdLst>
              <a:gd name="T0" fmla="*/ 0 w 720"/>
              <a:gd name="T1" fmla="*/ 288 h 288"/>
              <a:gd name="T2" fmla="*/ 528 w 720"/>
              <a:gd name="T3" fmla="*/ 192 h 288"/>
              <a:gd name="T4" fmla="*/ 288 w 720"/>
              <a:gd name="T5" fmla="*/ 144 h 288"/>
              <a:gd name="T6" fmla="*/ 720 w 720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0" h="288">
                <a:moveTo>
                  <a:pt x="0" y="288"/>
                </a:moveTo>
                <a:cubicBezTo>
                  <a:pt x="240" y="252"/>
                  <a:pt x="480" y="216"/>
                  <a:pt x="528" y="192"/>
                </a:cubicBezTo>
                <a:cubicBezTo>
                  <a:pt x="576" y="168"/>
                  <a:pt x="256" y="176"/>
                  <a:pt x="288" y="144"/>
                </a:cubicBezTo>
                <a:cubicBezTo>
                  <a:pt x="320" y="112"/>
                  <a:pt x="648" y="24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0" name="Oval 16"/>
          <p:cNvSpPr>
            <a:spLocks noChangeArrowheads="1"/>
          </p:cNvSpPr>
          <p:nvPr/>
        </p:nvSpPr>
        <p:spPr bwMode="auto">
          <a:xfrm>
            <a:off x="3429000" y="4648200"/>
            <a:ext cx="8382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7"/>
          <p:cNvSpPr>
            <a:spLocks noChangeArrowheads="1"/>
          </p:cNvSpPr>
          <p:nvPr/>
        </p:nvSpPr>
        <p:spPr bwMode="auto">
          <a:xfrm>
            <a:off x="4495800" y="4267200"/>
            <a:ext cx="2590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 saw a mouse!</a:t>
            </a:r>
          </a:p>
        </p:txBody>
      </p:sp>
      <p:sp>
        <p:nvSpPr>
          <p:cNvPr id="1042" name="Line 18"/>
          <p:cNvSpPr>
            <a:spLocks noChangeShapeType="1"/>
          </p:cNvSpPr>
          <p:nvPr/>
        </p:nvSpPr>
        <p:spPr bwMode="auto">
          <a:xfrm>
            <a:off x="2590800" y="3962400"/>
            <a:ext cx="2362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7" grpId="0" animBg="1" autoUpdateAnimBg="0"/>
      <p:bldP spid="1038" grpId="0" animBg="1"/>
      <p:bldP spid="1040" grpId="0" animBg="1"/>
      <p:bldP spid="1041" grpId="0" animBg="1" autoUpdateAnimBg="0"/>
      <p:bldP spid="10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862013"/>
            <a:ext cx="8162925" cy="762000"/>
          </a:xfrm>
        </p:spPr>
        <p:txBody>
          <a:bodyPr/>
          <a:lstStyle/>
          <a:p>
            <a:r>
              <a:rPr lang="en-US" altLang="en-US"/>
              <a:t>Instance-based Learning</a:t>
            </a:r>
          </a:p>
        </p:txBody>
      </p:sp>
      <p:pic>
        <p:nvPicPr>
          <p:cNvPr id="81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3000" y="3962400"/>
            <a:ext cx="1341438" cy="1905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</a:extLst>
        </p:spPr>
      </p:pic>
      <p:pic>
        <p:nvPicPr>
          <p:cNvPr id="8205" name="Picture 13" descr="graphic_prodserv_palm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dim_b_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143000" cy="86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67000" y="2743200"/>
            <a:ext cx="4953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53000" y="5029200"/>
            <a:ext cx="1066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1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86400" y="2971800"/>
            <a:ext cx="9144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1ECA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2819400" y="3733800"/>
            <a:ext cx="3048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Its very similar to a</a:t>
            </a:r>
          </a:p>
          <a:p>
            <a:pPr algn="ctr"/>
            <a:r>
              <a:rPr lang="en-US" altLang="en-US" sz="2000"/>
              <a:t>Desktop!!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V="1">
            <a:off x="1981200" y="4267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" grpId="0" animBg="1" autoUpdateAnimBg="0"/>
      <p:bldP spid="82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Instance-Based Classifiers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28600" y="1447800"/>
          <a:ext cx="4572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7" name="VISIO" r:id="rId3" imgW="4564380" imgH="5306568" progId="Visio.Drawing.6">
                  <p:embed/>
                </p:oleObj>
              </mc:Choice>
              <mc:Fallback>
                <p:oleObj name="VISIO" r:id="rId3" imgW="4564380" imgH="53065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4572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114800" y="3370263"/>
          <a:ext cx="2209800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8" name="VISIO" r:id="rId5" imgW="2784348" imgH="2633472" progId="Visio.Drawing.6">
                  <p:embed/>
                </p:oleObj>
              </mc:Choice>
              <mc:Fallback>
                <p:oleObj name="VISIO" r:id="rId5" imgW="2784348" imgH="263347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0263"/>
                        <a:ext cx="2209800" cy="236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6096000" y="3733800"/>
          <a:ext cx="2895600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VISIO" r:id="rId7" imgW="3229356" imgH="2029968" progId="Visio.Drawing.6">
                  <p:embed/>
                </p:oleObj>
              </mc:Choice>
              <mc:Fallback>
                <p:oleObj name="VISIO" r:id="rId7" imgW="3229356" imgH="202996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33800"/>
                        <a:ext cx="2895600" cy="198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334000" y="1752600"/>
            <a:ext cx="35814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Store the training records 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Use training records to 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   predict the class label of 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   unseen cases</a:t>
            </a:r>
          </a:p>
        </p:txBody>
      </p:sp>
    </p:spTree>
    <p:extLst>
      <p:ext uri="{BB962C8B-B14F-4D97-AF65-F5344CB8AC3E}">
        <p14:creationId xmlns:p14="http://schemas.microsoft.com/office/powerpoint/2010/main" val="39667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Instance Based Classifiers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1"/>
            <a:ext cx="7981950" cy="4800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Examples:</a:t>
            </a:r>
          </a:p>
          <a:p>
            <a:pPr lvl="1" eaLnBrk="1" hangingPunct="1">
              <a:defRPr/>
            </a:pPr>
            <a:r>
              <a:rPr lang="en-US" sz="2400" dirty="0" smtClean="0"/>
              <a:t>Rote-learner</a:t>
            </a:r>
          </a:p>
          <a:p>
            <a:pPr lvl="2" eaLnBrk="1" hangingPunct="1">
              <a:defRPr/>
            </a:pPr>
            <a:r>
              <a:rPr lang="en-US" sz="2000" dirty="0" smtClean="0"/>
              <a:t> </a:t>
            </a:r>
            <a:r>
              <a:rPr lang="en-US" sz="2200" dirty="0" smtClean="0"/>
              <a:t>Memorizes entire training data and performs classification only if attributes of record match one of the training examples exactly</a:t>
            </a:r>
          </a:p>
          <a:p>
            <a:pPr lvl="1" eaLnBrk="1" hangingPunct="1">
              <a:defRPr/>
            </a:pP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smtClean="0"/>
              <a:t>Nearest neighbor</a:t>
            </a:r>
          </a:p>
          <a:p>
            <a:pPr lvl="2" eaLnBrk="1" hangingPunct="1">
              <a:defRPr/>
            </a:pPr>
            <a:r>
              <a:rPr lang="en-US" sz="2200" dirty="0" smtClean="0"/>
              <a:t> Uses k “closest” points (nearest neighbors) for performing classification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232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Nearest Neighbor Classifiers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Basic idea:</a:t>
            </a:r>
          </a:p>
          <a:p>
            <a:pPr lvl="1" eaLnBrk="1" hangingPunct="1">
              <a:defRPr/>
            </a:pPr>
            <a:r>
              <a:rPr 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186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" y="2267"/>
              <a:ext cx="522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8" y="2687"/>
              <a:ext cx="712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4" y="2099"/>
              <a:ext cx="43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9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" y="2981"/>
              <a:ext cx="36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0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1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9" y="2519"/>
              <a:ext cx="71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2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193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7194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179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7180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181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175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717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177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75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Example of Post-Pruning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524000" y="3124200"/>
          <a:ext cx="49530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7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24200"/>
                        <a:ext cx="4953000" cy="252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35" name="Group 71"/>
          <p:cNvGraphicFramePr>
            <a:graphicFrameLocks noGrp="1"/>
          </p:cNvGraphicFramePr>
          <p:nvPr/>
        </p:nvGraphicFramePr>
        <p:xfrm>
          <a:off x="762000" y="1524000"/>
          <a:ext cx="2057400" cy="1249366"/>
        </p:xfrm>
        <a:graphic>
          <a:graphicData uri="http://schemas.openxmlformats.org/drawingml/2006/table">
            <a:tbl>
              <a:tblPr/>
              <a:tblGrid>
                <a:gridCol w="1563688"/>
                <a:gridCol w="493712"/>
              </a:tblGrid>
              <a:tr h="456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1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Error = 10/30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495800" y="1295400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Training Error (Before splitting) = 10/30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Pessimistic error = (10 + 0.5)/30 = 10.5/30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Training Error (After splitting) = 9/30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Pessimistic error (After splitting)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	= (9 + 4 </a:t>
            </a:r>
            <a:r>
              <a:rPr lang="en-US" altLang="en-US" sz="1800" b="1" dirty="0">
                <a:latin typeface="Arial" panose="020B0604020202020204" pitchFamily="34" charset="0"/>
                <a:sym typeface="Symbol" panose="05050102010706020507" pitchFamily="18" charset="2"/>
              </a:rPr>
              <a:t> 0.5)/30 = 11/30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PRUNE!</a:t>
            </a:r>
          </a:p>
        </p:txBody>
      </p:sp>
      <p:graphicFrame>
        <p:nvGraphicFramePr>
          <p:cNvPr id="241736" name="Group 72"/>
          <p:cNvGraphicFramePr>
            <a:graphicFrameLocks noGrp="1"/>
          </p:cNvGraphicFramePr>
          <p:nvPr/>
        </p:nvGraphicFramePr>
        <p:xfrm>
          <a:off x="228600" y="5638800"/>
          <a:ext cx="1981200" cy="746126"/>
        </p:xfrm>
        <a:graphic>
          <a:graphicData uri="http://schemas.openxmlformats.org/drawingml/2006/table">
            <a:tbl>
              <a:tblPr/>
              <a:tblGrid>
                <a:gridCol w="1465263"/>
                <a:gridCol w="515937"/>
              </a:tblGrid>
              <a:tr h="365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6" name="Group 82"/>
          <p:cNvGraphicFramePr>
            <a:graphicFrameLocks noGrp="1"/>
          </p:cNvGraphicFramePr>
          <p:nvPr/>
        </p:nvGraphicFramePr>
        <p:xfrm>
          <a:off x="2252663" y="5640388"/>
          <a:ext cx="1905000" cy="731838"/>
        </p:xfrm>
        <a:graphic>
          <a:graphicData uri="http://schemas.openxmlformats.org/drawingml/2006/table">
            <a:tbl>
              <a:tblPr/>
              <a:tblGrid>
                <a:gridCol w="1408112"/>
                <a:gridCol w="496888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5" name="Group 81"/>
          <p:cNvGraphicFramePr>
            <a:graphicFrameLocks noGrp="1"/>
          </p:cNvGraphicFramePr>
          <p:nvPr/>
        </p:nvGraphicFramePr>
        <p:xfrm>
          <a:off x="4191000" y="5638800"/>
          <a:ext cx="1905000" cy="731838"/>
        </p:xfrm>
        <a:graphic>
          <a:graphicData uri="http://schemas.openxmlformats.org/drawingml/2006/table">
            <a:tbl>
              <a:tblPr/>
              <a:tblGrid>
                <a:gridCol w="1408113"/>
                <a:gridCol w="496887"/>
              </a:tblGrid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1747" name="Group 83"/>
          <p:cNvGraphicFramePr>
            <a:graphicFrameLocks noGrp="1"/>
          </p:cNvGraphicFramePr>
          <p:nvPr/>
        </p:nvGraphicFramePr>
        <p:xfrm>
          <a:off x="6248400" y="5638800"/>
          <a:ext cx="1981200" cy="746126"/>
        </p:xfrm>
        <a:graphic>
          <a:graphicData uri="http://schemas.openxmlformats.org/drawingml/2006/table">
            <a:tbl>
              <a:tblPr/>
              <a:tblGrid>
                <a:gridCol w="1463675"/>
                <a:gridCol w="517525"/>
              </a:tblGrid>
              <a:tr h="365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Yes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Class = No</a:t>
                      </a:r>
                    </a:p>
                  </a:txBody>
                  <a:tcPr marT="45659" marB="456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</a:p>
                  </a:txBody>
                  <a:tcPr marT="45659" marB="456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27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48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48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398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Minimum Description Length (MDL)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78288"/>
            <a:ext cx="8259763" cy="262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effectLst/>
              </a:rPr>
              <a:t>Cost(Model,Data) = Cost(Data|Model) + Cost(Model)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Cost is the number of bits needed for encoding.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Search for the least costly model.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Cost(Data|Model) encodes the misclassification errors.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effectLst/>
              </a:rPr>
              <a:t>Cost(Model) uses node encoding (number of children) plus splitting condition encoding.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209800" y="13716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685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Worksheet" r:id="rId5" imgW="1229106" imgH="2314854" progId="Excel.Sheet.8">
                  <p:embed/>
                </p:oleObj>
              </mc:Choice>
              <mc:Fallback>
                <p:oleObj name="Worksheet" r:id="rId5" imgW="1229106" imgH="23148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7239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Worksheet" r:id="rId7" imgW="1229106" imgH="2314854" progId="Excel.Sheet.8">
                  <p:embed/>
                </p:oleObj>
              </mc:Choice>
              <mc:Fallback>
                <p:oleObj name="Worksheet" r:id="rId7" imgW="1229106" imgH="23148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665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04800" y="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Minimum Description Length 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0292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Cost of Encoding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effectLst/>
              </a:rPr>
              <a:t>The cost of encoding the tree comprises of three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The cost of the encoding the structure of the tree:</a:t>
            </a:r>
            <a:r>
              <a:rPr lang="en-US" altLang="en-US" sz="2800" smtClean="0">
                <a:effectLst/>
              </a:rPr>
              <a:t>  structure can be encoded by single bit in order to specify whether a node is internal or leaf node. Non-leaf</a:t>
            </a:r>
            <a:r>
              <a:rPr lang="en-US" altLang="en-US" sz="2800" smtClean="0">
                <a:effectLst/>
                <a:latin typeface="Wingdings" panose="05000000000000000000" pitchFamily="2" charset="2"/>
              </a:rPr>
              <a:t>à</a:t>
            </a:r>
            <a:r>
              <a:rPr lang="en-US" altLang="en-US" sz="2800" smtClean="0">
                <a:effectLst/>
              </a:rPr>
              <a:t>1, leaf</a:t>
            </a:r>
            <a:r>
              <a:rPr lang="en-US" altLang="en-US" sz="2800" smtClean="0">
                <a:effectLst/>
                <a:latin typeface="Wingdings" panose="05000000000000000000" pitchFamily="2" charset="2"/>
              </a:rPr>
              <a:t>à</a:t>
            </a:r>
            <a:r>
              <a:rPr lang="en-US" altLang="en-US" sz="2800" smtClean="0">
                <a:effectLst/>
              </a:rPr>
              <a:t>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>
                <a:solidFill>
                  <a:srgbClr val="FF3300"/>
                </a:solidFill>
                <a:effectLst/>
              </a:rPr>
              <a:t>The cost of encoding the each split:</a:t>
            </a:r>
            <a:r>
              <a:rPr lang="en-US" altLang="en-US" sz="2800" smtClean="0">
                <a:effectLst/>
              </a:rPr>
              <a:t> involves specifying the attribute that is used to split the node and the value for the attribute. </a:t>
            </a:r>
            <a:endParaRPr lang="en-US" altLang="en-US" sz="2800" smtClean="0">
              <a:solidFill>
                <a:srgbClr val="3333FF"/>
              </a:solidFill>
              <a:effectLst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smtClean="0">
                <a:solidFill>
                  <a:srgbClr val="3333FF"/>
                </a:solidFill>
                <a:effectLst/>
              </a:rPr>
              <a:t>	</a:t>
            </a:r>
            <a:r>
              <a:rPr lang="en-US" altLang="en-US" sz="2800" smtClean="0">
                <a:effectLst/>
              </a:rPr>
              <a:t>splitting attribute can be encoded </a:t>
            </a:r>
            <a:r>
              <a:rPr lang="en-US" altLang="en-US" sz="2800" smtClean="0">
                <a:effectLst/>
                <a:latin typeface="Wingdings" panose="05000000000000000000" pitchFamily="2" charset="2"/>
              </a:rPr>
              <a:t>à</a:t>
            </a:r>
            <a:r>
              <a:rPr lang="en-US" altLang="en-US" sz="2800" smtClean="0">
                <a:effectLst/>
              </a:rPr>
              <a:t> log </a:t>
            </a:r>
            <a:r>
              <a:rPr lang="en-US" altLang="en-US" sz="2800" i="1" smtClean="0">
                <a:effectLst/>
              </a:rPr>
              <a:t>a </a:t>
            </a:r>
            <a:r>
              <a:rPr lang="en-US" altLang="en-US" sz="2800" smtClean="0">
                <a:effectLst/>
              </a:rPr>
              <a:t>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i="1" smtClean="0">
                <a:effectLst/>
              </a:rPr>
              <a:t>	</a:t>
            </a:r>
            <a:r>
              <a:rPr lang="en-US" altLang="en-US" sz="2800" smtClean="0">
                <a:effectLst/>
              </a:rPr>
              <a:t>where total number of splitting pts are </a:t>
            </a:r>
            <a:r>
              <a:rPr lang="en-US" altLang="en-US" sz="2800" i="1" smtClean="0">
                <a:effectLst/>
              </a:rPr>
              <a:t>a </a:t>
            </a:r>
          </a:p>
        </p:txBody>
      </p:sp>
    </p:spTree>
    <p:extLst>
      <p:ext uri="{BB962C8B-B14F-4D97-AF65-F5344CB8AC3E}">
        <p14:creationId xmlns:p14="http://schemas.microsoft.com/office/powerpoint/2010/main" val="132032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762000" y="0"/>
            <a:ext cx="5562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MDL Algorithm……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9067800" cy="51816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solidFill>
                  <a:srgbClr val="FF3300"/>
                </a:solidFill>
                <a:effectLst/>
              </a:rPr>
              <a:t>Cost of Encoding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For categorical attribute 2</a:t>
            </a:r>
            <a:r>
              <a:rPr lang="en-US" altLang="en-US" sz="2800" baseline="30000" dirty="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baseline="30000" dirty="0" smtClean="0">
                <a:effectLst/>
              </a:rPr>
              <a:t> </a:t>
            </a:r>
            <a:r>
              <a:rPr lang="en-US" altLang="en-US" sz="2800" dirty="0" smtClean="0">
                <a:effectLst/>
              </a:rPr>
              <a:t>different subsets of values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	cost encoding the split is  </a:t>
            </a:r>
            <a:r>
              <a:rPr lang="en-US" altLang="en-US" sz="2800" dirty="0" err="1" smtClean="0">
                <a:effectLst/>
              </a:rPr>
              <a:t>C</a:t>
            </a:r>
            <a:r>
              <a:rPr lang="en-US" altLang="en-US" sz="2800" baseline="-25000" dirty="0" err="1" smtClean="0">
                <a:effectLst/>
              </a:rPr>
              <a:t>split</a:t>
            </a:r>
            <a:r>
              <a:rPr lang="en-US" altLang="en-US" sz="2800" dirty="0" smtClean="0">
                <a:effectLst/>
              </a:rPr>
              <a:t>(n)=log(2</a:t>
            </a:r>
            <a:r>
              <a:rPr lang="en-US" altLang="en-US" sz="2800" baseline="30000" dirty="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dirty="0" smtClean="0">
                <a:effectLst/>
              </a:rPr>
              <a:t>-2) bits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For numeric attribute the cost of encoding the split is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		 </a:t>
            </a:r>
            <a:r>
              <a:rPr lang="en-US" altLang="en-US" sz="2800" dirty="0" err="1" smtClean="0">
                <a:effectLst/>
              </a:rPr>
              <a:t>C</a:t>
            </a:r>
            <a:r>
              <a:rPr lang="en-US" altLang="en-US" sz="2800" baseline="-25000" dirty="0" err="1" smtClean="0">
                <a:effectLst/>
              </a:rPr>
              <a:t>split</a:t>
            </a:r>
            <a:r>
              <a:rPr lang="en-US" altLang="en-US" sz="2800" dirty="0" smtClean="0">
                <a:effectLst/>
              </a:rPr>
              <a:t>(n) =log(</a:t>
            </a:r>
            <a:r>
              <a:rPr lang="en-US" altLang="en-US" sz="2800" dirty="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dirty="0" smtClean="0">
                <a:effectLst/>
              </a:rPr>
              <a:t>-1) with </a:t>
            </a:r>
            <a:r>
              <a:rPr lang="en-US" altLang="en-US" sz="2800" dirty="0" smtClean="0">
                <a:effectLst/>
                <a:latin typeface="Symbol" panose="05050102010706020507" pitchFamily="18" charset="2"/>
              </a:rPr>
              <a:t>n</a:t>
            </a:r>
            <a:r>
              <a:rPr lang="en-US" altLang="en-US" sz="2800" dirty="0" smtClean="0">
                <a:effectLst/>
              </a:rPr>
              <a:t> distinct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FF3300"/>
                </a:solidFill>
                <a:effectLst/>
              </a:rPr>
              <a:t>The cost of encoding the classes of data records in each leaf of the tree:</a:t>
            </a:r>
            <a:r>
              <a:rPr lang="en-US" altLang="en-US" sz="2800" dirty="0" smtClean="0">
                <a:effectLst/>
              </a:rPr>
              <a:t> </a:t>
            </a:r>
            <a:r>
              <a:rPr lang="en-US" altLang="en-US" sz="2400" dirty="0" smtClean="0">
                <a:effectLst/>
              </a:rPr>
              <a:t>for the cost of encoding the classes of data records the following equation is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>
                <a:effectLst/>
              </a:rPr>
              <a:t>	</a:t>
            </a:r>
            <a:r>
              <a:rPr lang="en-US" altLang="en-US" sz="2400" dirty="0" smtClean="0">
                <a:effectLst/>
              </a:rPr>
              <a:t>C(T)=</a:t>
            </a:r>
            <a:r>
              <a:rPr lang="en-US" altLang="en-US" sz="2400" dirty="0" smtClean="0">
                <a:effectLst/>
                <a:latin typeface="Symbol" panose="05050102010706020507" pitchFamily="18" charset="2"/>
              </a:rPr>
              <a:t>S</a:t>
            </a:r>
            <a:r>
              <a:rPr lang="en-US" altLang="en-US" sz="2400" baseline="-25000" dirty="0" smtClean="0">
                <a:effectLst/>
              </a:rPr>
              <a:t>i</a:t>
            </a:r>
            <a:r>
              <a:rPr lang="en-US" altLang="en-US" sz="2400" dirty="0" smtClean="0">
                <a:effectLst/>
              </a:rPr>
              <a:t> </a:t>
            </a:r>
            <a:r>
              <a:rPr lang="en-US" altLang="en-US" sz="2400" dirty="0" err="1" smtClean="0">
                <a:effectLst/>
              </a:rPr>
              <a:t>n</a:t>
            </a:r>
            <a:r>
              <a:rPr lang="en-US" altLang="en-US" sz="2400" baseline="-25000" dirty="0" err="1" smtClean="0">
                <a:effectLst/>
              </a:rPr>
              <a:t>i</a:t>
            </a:r>
            <a:r>
              <a:rPr lang="en-US" altLang="en-US" sz="2400" baseline="-25000" dirty="0" smtClean="0">
                <a:effectLst/>
              </a:rPr>
              <a:t> </a:t>
            </a:r>
            <a:r>
              <a:rPr lang="en-US" altLang="en-US" sz="2400" dirty="0" smtClean="0">
                <a:effectLst/>
              </a:rPr>
              <a:t>log(n/</a:t>
            </a:r>
            <a:r>
              <a:rPr lang="en-US" altLang="en-US" sz="2400" dirty="0" err="1" smtClean="0">
                <a:effectLst/>
              </a:rPr>
              <a:t>n</a:t>
            </a:r>
            <a:r>
              <a:rPr lang="en-US" altLang="en-US" sz="2400" baseline="-25000" dirty="0" err="1" smtClean="0">
                <a:effectLst/>
              </a:rPr>
              <a:t>i</a:t>
            </a:r>
            <a:r>
              <a:rPr lang="en-US" altLang="en-US" sz="2400" baseline="-25000" dirty="0" smtClean="0">
                <a:effectLst/>
              </a:rPr>
              <a:t> </a:t>
            </a:r>
            <a:r>
              <a:rPr lang="en-US" altLang="en-US" sz="2400" dirty="0" smtClean="0">
                <a:effectLst/>
              </a:rPr>
              <a:t>)+((m-1)/2) log(n/2)+log(</a:t>
            </a:r>
            <a:r>
              <a:rPr lang="en-US" altLang="en-US" sz="2400" dirty="0" smtClean="0">
                <a:effectLst/>
                <a:latin typeface="Symbol" panose="05050102010706020507" pitchFamily="18" charset="2"/>
              </a:rPr>
              <a:t>p</a:t>
            </a:r>
            <a:r>
              <a:rPr lang="en-US" altLang="en-US" sz="2400" baseline="30000" dirty="0" smtClean="0">
                <a:effectLst/>
              </a:rPr>
              <a:t>m/2</a:t>
            </a:r>
            <a:r>
              <a:rPr lang="en-US" altLang="en-US" sz="2400" dirty="0" smtClean="0">
                <a:effectLst/>
              </a:rPr>
              <a:t>/</a:t>
            </a:r>
            <a:r>
              <a:rPr lang="el-GR" altLang="en-US" sz="2400" dirty="0" smtClean="0">
                <a:effectLst/>
                <a:cs typeface="Tahoma" panose="020B0604030504040204" pitchFamily="34" charset="0"/>
              </a:rPr>
              <a:t>Γ</a:t>
            </a:r>
            <a:r>
              <a:rPr lang="en-US" altLang="en-US" sz="2400" dirty="0" smtClean="0">
                <a:effectLst/>
              </a:rPr>
              <a:t>(m/2))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 smtClean="0">
                <a:effectLst/>
              </a:rPr>
              <a:t>	</a:t>
            </a:r>
            <a:r>
              <a:rPr lang="en-US" altLang="en-US" sz="2400" dirty="0" smtClean="0">
                <a:effectLst/>
              </a:rPr>
              <a:t>where m is the number of the classes, </a:t>
            </a:r>
            <a:r>
              <a:rPr lang="en-US" altLang="en-US" sz="2400" dirty="0" err="1" smtClean="0">
                <a:effectLst/>
              </a:rPr>
              <a:t>n</a:t>
            </a:r>
            <a:r>
              <a:rPr lang="en-US" altLang="en-US" sz="2400" baseline="-25000" dirty="0" err="1" smtClean="0">
                <a:effectLst/>
              </a:rPr>
              <a:t>i</a:t>
            </a:r>
            <a:r>
              <a:rPr lang="en-US" altLang="en-US" sz="2400" dirty="0" smtClean="0">
                <a:effectLst/>
              </a:rPr>
              <a:t> number of the records of T in class </a:t>
            </a:r>
            <a:r>
              <a:rPr lang="en-US" altLang="en-US" sz="2400" dirty="0" err="1" smtClean="0">
                <a:effectLst/>
              </a:rPr>
              <a:t>i</a:t>
            </a:r>
            <a:r>
              <a:rPr lang="en-US" altLang="en-US" sz="2400" dirty="0" smtClean="0">
                <a:effectLst/>
              </a:rPr>
              <a:t> and n is the total number of the records</a:t>
            </a:r>
          </a:p>
        </p:txBody>
      </p:sp>
    </p:spTree>
    <p:extLst>
      <p:ext uri="{BB962C8B-B14F-4D97-AF65-F5344CB8AC3E}">
        <p14:creationId xmlns:p14="http://schemas.microsoft.com/office/powerpoint/2010/main" val="197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295400" y="0"/>
            <a:ext cx="6172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/>
              <a:t>MDL Algorithm……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39200" cy="556260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solidFill>
                  <a:srgbClr val="FF3300"/>
                </a:solidFill>
                <a:effectLst/>
              </a:rPr>
              <a:t>Minimum Cost subtree rooted at a node</a:t>
            </a:r>
          </a:p>
          <a:p>
            <a:pPr eaLnBrk="1" hangingPunct="1"/>
            <a:r>
              <a:rPr lang="en-US" altLang="en-US" sz="2400" dirty="0" smtClean="0">
                <a:effectLst/>
              </a:rPr>
              <a:t>Let S be the set of records associated with a node n. </a:t>
            </a:r>
          </a:p>
          <a:p>
            <a:pPr eaLnBrk="1" hangingPunct="1"/>
            <a:r>
              <a:rPr lang="en-US" altLang="en-US" sz="2400" dirty="0" smtClean="0">
                <a:effectLst/>
              </a:rPr>
              <a:t>If n is a leaf node then minimum cost subtree rooted at n is simply n and cost is given by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>
                <a:effectLst/>
              </a:rPr>
              <a:t>			</a:t>
            </a:r>
            <a:r>
              <a:rPr lang="en-US" altLang="en-US" sz="2400" dirty="0" err="1" smtClean="0">
                <a:effectLst/>
              </a:rPr>
              <a:t>min_cost</a:t>
            </a:r>
            <a:r>
              <a:rPr lang="en-US" altLang="en-US" sz="2400" dirty="0" smtClean="0">
                <a:effectLst/>
              </a:rPr>
              <a:t>(n)=C(S)+1</a:t>
            </a:r>
          </a:p>
          <a:p>
            <a:pPr eaLnBrk="1" hangingPunct="1"/>
            <a:r>
              <a:rPr lang="en-US" altLang="en-US" sz="2400" dirty="0" smtClean="0">
                <a:effectLst/>
              </a:rPr>
              <a:t>If n is an internal node in the tree with children n</a:t>
            </a:r>
            <a:r>
              <a:rPr lang="en-US" altLang="en-US" sz="2400" baseline="-25000" dirty="0" smtClean="0">
                <a:effectLst/>
              </a:rPr>
              <a:t>1</a:t>
            </a:r>
            <a:r>
              <a:rPr lang="en-US" altLang="en-US" sz="2400" dirty="0" smtClean="0">
                <a:effectLst/>
              </a:rPr>
              <a:t> and n</a:t>
            </a:r>
            <a:r>
              <a:rPr lang="en-US" altLang="en-US" sz="2400" baseline="-25000" dirty="0" smtClean="0">
                <a:effectLst/>
              </a:rPr>
              <a:t>2</a:t>
            </a:r>
            <a:r>
              <a:rPr lang="en-US" altLang="en-US" sz="2400" dirty="0" smtClean="0">
                <a:effectLst/>
              </a:rPr>
              <a:t>, the minimum cost subtree is either the node itself or the node n along with children n</a:t>
            </a:r>
            <a:r>
              <a:rPr lang="en-US" altLang="en-US" sz="2400" baseline="-25000" dirty="0" smtClean="0">
                <a:effectLst/>
              </a:rPr>
              <a:t>1</a:t>
            </a:r>
            <a:r>
              <a:rPr lang="en-US" altLang="en-US" sz="2400" dirty="0" smtClean="0">
                <a:effectLst/>
              </a:rPr>
              <a:t> and n</a:t>
            </a:r>
            <a:r>
              <a:rPr lang="en-US" altLang="en-US" sz="2400" baseline="-25000" dirty="0" smtClean="0">
                <a:effectLst/>
              </a:rPr>
              <a:t>2</a:t>
            </a:r>
            <a:r>
              <a:rPr lang="en-US" altLang="en-US" sz="2400" dirty="0" smtClean="0">
                <a:effectLst/>
              </a:rPr>
              <a:t> and minimum cost subtree rooted at n</a:t>
            </a:r>
            <a:r>
              <a:rPr lang="en-US" altLang="en-US" sz="2400" baseline="-25000" dirty="0" smtClean="0">
                <a:effectLst/>
              </a:rPr>
              <a:t>1</a:t>
            </a:r>
            <a:r>
              <a:rPr lang="en-US" altLang="en-US" sz="2400" dirty="0" smtClean="0">
                <a:effectLst/>
              </a:rPr>
              <a:t> and n</a:t>
            </a:r>
            <a:r>
              <a:rPr lang="en-US" altLang="en-US" sz="2400" baseline="-25000" dirty="0" smtClean="0">
                <a:effectLst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 smtClean="0">
                <a:effectLst/>
              </a:rPr>
              <a:t>min_cost</a:t>
            </a:r>
            <a:r>
              <a:rPr lang="en-US" altLang="en-US" sz="2400" dirty="0" smtClean="0">
                <a:effectLst/>
              </a:rPr>
              <a:t>(n)=min[C(S)+1,                                              </a:t>
            </a:r>
            <a:r>
              <a:rPr lang="en-US" altLang="en-US" sz="2400" dirty="0" err="1" smtClean="0">
                <a:effectLst/>
              </a:rPr>
              <a:t>C</a:t>
            </a:r>
            <a:r>
              <a:rPr lang="en-US" altLang="en-US" sz="2400" baseline="-25000" dirty="0" err="1" smtClean="0">
                <a:effectLst/>
              </a:rPr>
              <a:t>split</a:t>
            </a:r>
            <a:r>
              <a:rPr lang="en-US" altLang="en-US" sz="2400" dirty="0" smtClean="0">
                <a:effectLst/>
              </a:rPr>
              <a:t>(n)+1+min_cost(n</a:t>
            </a:r>
            <a:r>
              <a:rPr lang="en-US" altLang="en-US" sz="2400" baseline="-25000" dirty="0" smtClean="0">
                <a:effectLst/>
              </a:rPr>
              <a:t>1</a:t>
            </a:r>
            <a:r>
              <a:rPr lang="en-US" altLang="en-US" sz="2400" dirty="0" smtClean="0">
                <a:effectLst/>
              </a:rPr>
              <a:t>)+</a:t>
            </a:r>
            <a:r>
              <a:rPr lang="en-US" altLang="en-US" sz="2400" dirty="0" err="1" smtClean="0">
                <a:effectLst/>
              </a:rPr>
              <a:t>min_cost</a:t>
            </a:r>
            <a:r>
              <a:rPr lang="en-US" altLang="en-US" sz="2400" dirty="0" smtClean="0">
                <a:effectLst/>
              </a:rPr>
              <a:t>(n</a:t>
            </a:r>
            <a:r>
              <a:rPr lang="en-US" altLang="en-US" sz="2400" baseline="-25000" dirty="0" smtClean="0">
                <a:effectLst/>
              </a:rPr>
              <a:t>2</a:t>
            </a:r>
            <a:r>
              <a:rPr lang="en-US" altLang="en-US" sz="2400" dirty="0" smtClean="0">
                <a:effectLst/>
              </a:rPr>
              <a:t>)]</a:t>
            </a:r>
          </a:p>
          <a:p>
            <a:pPr eaLnBrk="1" hangingPunct="1"/>
            <a:r>
              <a:rPr lang="en-US" altLang="en-US" sz="2400" dirty="0" smtClean="0">
                <a:effectLst/>
              </a:rPr>
              <a:t>If </a:t>
            </a:r>
            <a:r>
              <a:rPr lang="en-US" altLang="en-US" sz="2400" dirty="0" err="1" smtClean="0">
                <a:effectLst/>
              </a:rPr>
              <a:t>min_cost</a:t>
            </a:r>
            <a:r>
              <a:rPr lang="en-US" altLang="en-US" sz="2400" dirty="0" smtClean="0">
                <a:effectLst/>
              </a:rPr>
              <a:t>= C(S)+1, then prune the child nodes n</a:t>
            </a:r>
            <a:r>
              <a:rPr lang="en-US" altLang="en-US" sz="2400" baseline="-25000" dirty="0" smtClean="0">
                <a:effectLst/>
              </a:rPr>
              <a:t>1</a:t>
            </a:r>
            <a:r>
              <a:rPr lang="en-US" altLang="en-US" sz="2400" dirty="0" smtClean="0">
                <a:effectLst/>
              </a:rPr>
              <a:t> and n</a:t>
            </a:r>
            <a:r>
              <a:rPr lang="en-US" altLang="en-US" sz="2400" baseline="-25000" dirty="0" smtClean="0">
                <a:effectLst/>
              </a:rPr>
              <a:t>2</a:t>
            </a:r>
            <a:r>
              <a:rPr lang="en-US" altLang="en-US" sz="2400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15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143000" y="381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>Post-pruning: Techniques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839200" cy="31242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20000"/>
          </a:bodyPr>
          <a:lstStyle/>
          <a:p>
            <a:r>
              <a:rPr lang="en-US" altLang="en-US" sz="2800" b="1" smtClean="0">
                <a:solidFill>
                  <a:srgbClr val="000066"/>
                </a:solidFill>
              </a:rPr>
              <a:t>Cost Complexity pruning Algorithm:</a:t>
            </a:r>
            <a:r>
              <a:rPr lang="en-US" altLang="en-US" sz="2800" smtClean="0"/>
              <a:t> pruning operation is performed if it does not increase the estimated error rate.</a:t>
            </a:r>
          </a:p>
          <a:p>
            <a:pPr lvl="1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Of course, error on the training data is not the useful estimator (would result in almost no pruning)</a:t>
            </a:r>
          </a:p>
          <a:p>
            <a:r>
              <a:rPr lang="en-US" altLang="en-US" sz="2800" b="1" smtClean="0">
                <a:solidFill>
                  <a:srgbClr val="000066"/>
                </a:solidFill>
              </a:rPr>
              <a:t>Minimum Description Length Algorithm:</a:t>
            </a:r>
            <a:r>
              <a:rPr lang="en-US" altLang="en-US" sz="2800" smtClean="0"/>
              <a:t> states that the best tree is the one that can be encoded using the fewest number of bits.</a:t>
            </a:r>
          </a:p>
          <a:p>
            <a:pPr lvl="1">
              <a:buClr>
                <a:srgbClr val="000066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smtClean="0"/>
              <a:t>The challenge for the pruning phase is to find the subtree that can be encoded with the least number of bits.</a:t>
            </a:r>
          </a:p>
        </p:txBody>
      </p:sp>
    </p:spTree>
    <p:extLst>
      <p:ext uri="{BB962C8B-B14F-4D97-AF65-F5344CB8AC3E}">
        <p14:creationId xmlns:p14="http://schemas.microsoft.com/office/powerpoint/2010/main" val="30813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6108</TotalTime>
  <Words>1648</Words>
  <Application>Microsoft Office PowerPoint</Application>
  <PresentationFormat>On-screen Show (4:3)</PresentationFormat>
  <Paragraphs>475</Paragraphs>
  <Slides>35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Lucida Sans</vt:lpstr>
      <vt:lpstr>Monotype Sorts</vt:lpstr>
      <vt:lpstr>Symbol</vt:lpstr>
      <vt:lpstr>Tahoma</vt:lpstr>
      <vt:lpstr>Times New Roman</vt:lpstr>
      <vt:lpstr>Wingdings</vt:lpstr>
      <vt:lpstr>Blank</vt:lpstr>
      <vt:lpstr>VISIO</vt:lpstr>
      <vt:lpstr>Worksheet</vt:lpstr>
      <vt:lpstr>Equation</vt:lpstr>
      <vt:lpstr>Classification</vt:lpstr>
      <vt:lpstr>Estimating Generalization Errors</vt:lpstr>
      <vt:lpstr>PowerPoint Presentation</vt:lpstr>
      <vt:lpstr>Example of Post-Pruning</vt:lpstr>
      <vt:lpstr>Minimum Description Length (MDL)</vt:lpstr>
      <vt:lpstr>PowerPoint Presentation</vt:lpstr>
      <vt:lpstr>PowerPoint Presentation</vt:lpstr>
      <vt:lpstr>PowerPoint Presentation</vt:lpstr>
      <vt:lpstr>PowerPoint Presentation</vt:lpstr>
      <vt:lpstr>Model Evaluation</vt:lpstr>
      <vt:lpstr>Metrics for Performance Evaluation</vt:lpstr>
      <vt:lpstr>Metrics for Performance Evaluation…</vt:lpstr>
      <vt:lpstr>Limitation of Accuracy</vt:lpstr>
      <vt:lpstr>Cost Matrix</vt:lpstr>
      <vt:lpstr>Computing Cost of Classification</vt:lpstr>
      <vt:lpstr>Cost-Sensitive Measures</vt:lpstr>
      <vt:lpstr>Relationship between Recall and Precision</vt:lpstr>
      <vt:lpstr>Model Evaluation</vt:lpstr>
      <vt:lpstr>Methods for Performance Evaluation</vt:lpstr>
      <vt:lpstr>Methods of Estimation</vt:lpstr>
      <vt:lpstr>Model Evaluation</vt:lpstr>
      <vt:lpstr>Test of Significance</vt:lpstr>
      <vt:lpstr>Confidence Interval for Accuracy</vt:lpstr>
      <vt:lpstr>Confidence Interval for Accuracy</vt:lpstr>
      <vt:lpstr>Confidence Interval for Accuracy</vt:lpstr>
      <vt:lpstr>Comparing Performance of 2 Models</vt:lpstr>
      <vt:lpstr>Comparing Performance of 2 Models</vt:lpstr>
      <vt:lpstr>An Illustrative Example</vt:lpstr>
      <vt:lpstr>Comparing Performance of 2 Algorithms</vt:lpstr>
      <vt:lpstr>Different Learning Methods</vt:lpstr>
      <vt:lpstr>Different Learning Methods</vt:lpstr>
      <vt:lpstr>Instance-based Learning</vt:lpstr>
      <vt:lpstr>Instance-Based Classifiers</vt:lpstr>
      <vt:lpstr>Instance Based Classifiers</vt:lpstr>
      <vt:lpstr>Nearest Neighbor Classifiers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Sharma</dc:creator>
  <cp:lastModifiedBy>user</cp:lastModifiedBy>
  <cp:revision>254</cp:revision>
  <cp:lastPrinted>1601-01-01T00:00:00Z</cp:lastPrinted>
  <dcterms:created xsi:type="dcterms:W3CDTF">1601-01-01T00:00:00Z</dcterms:created>
  <dcterms:modified xsi:type="dcterms:W3CDTF">2019-02-18T10:18:35Z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